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2" r:id="rId5"/>
    <p:sldId id="264" r:id="rId6"/>
    <p:sldId id="265" r:id="rId7"/>
    <p:sldId id="298" r:id="rId8"/>
    <p:sldId id="290" r:id="rId9"/>
    <p:sldId id="292" r:id="rId10"/>
    <p:sldId id="295" r:id="rId11"/>
    <p:sldId id="267" r:id="rId12"/>
    <p:sldId id="268" r:id="rId13"/>
    <p:sldId id="269" r:id="rId14"/>
    <p:sldId id="270" r:id="rId15"/>
    <p:sldId id="272" r:id="rId16"/>
    <p:sldId id="276" r:id="rId17"/>
    <p:sldId id="277" r:id="rId18"/>
    <p:sldId id="278" r:id="rId19"/>
    <p:sldId id="299" r:id="rId20"/>
    <p:sldId id="300" r:id="rId21"/>
    <p:sldId id="285" r:id="rId22"/>
    <p:sldId id="286" r:id="rId23"/>
    <p:sldId id="28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2802"/>
    <a:srgbClr val="4058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6" autoAdjust="0"/>
    <p:restoredTop sz="94718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d-ID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>
                <a:latin typeface="Andalus" pitchFamily="18" charset="-78"/>
                <a:cs typeface="Andalus" pitchFamily="18" charset="-78"/>
              </a:rPr>
              <a:t>Tabel Data Karakteristik Jenis Pekerjaan Ibu PKK di Padukuhan Sagan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invertIfNegative val="0"/>
          <c:cat>
            <c:multiLvlStrRef>
              <c:f>Sheet1!$A$2:$A$6</c:f>
            </c:multiLvlStrRef>
          </c:cat>
          <c:val>
            <c:numRef>
              <c:f>Sheet1!$B$2:$B$6</c:f>
            </c:numRef>
          </c:val>
        </c:ser>
        <c:ser>
          <c:idx val="0"/>
          <c:order val="0"/>
          <c:invertIfNegative val="0"/>
          <c:cat>
            <c:strRef>
              <c:f>Sheet1!$A$9:$A$12</c:f>
              <c:strCache>
                <c:ptCount val="4"/>
                <c:pt idx="0">
                  <c:v>Tidak Bekerja/ Ibu Rumah Tangga</c:v>
                </c:pt>
                <c:pt idx="1">
                  <c:v>Wiraswasta</c:v>
                </c:pt>
                <c:pt idx="2">
                  <c:v>PNS</c:v>
                </c:pt>
                <c:pt idx="3">
                  <c:v>Dan lain-lain</c:v>
                </c:pt>
              </c:strCache>
            </c:strRef>
          </c:cat>
          <c:val>
            <c:numRef>
              <c:f>Sheet1!$B$9:$B$12</c:f>
              <c:numCache>
                <c:formatCode>General</c:formatCode>
                <c:ptCount val="4"/>
                <c:pt idx="0">
                  <c:v>42</c:v>
                </c:pt>
                <c:pt idx="1">
                  <c:v>13</c:v>
                </c:pt>
                <c:pt idx="2">
                  <c:v>4</c:v>
                </c:pt>
                <c:pt idx="3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914176"/>
        <c:axId val="22916096"/>
      </c:barChart>
      <c:catAx>
        <c:axId val="229141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>
                    <a:latin typeface="Times New Roman" pitchFamily="18" charset="0"/>
                    <a:cs typeface="Times New Roman" pitchFamily="18" charset="0"/>
                  </a:rPr>
                  <a:t>Pekerjaan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22916096"/>
        <c:crosses val="autoZero"/>
        <c:auto val="1"/>
        <c:lblAlgn val="ctr"/>
        <c:lblOffset val="100"/>
        <c:noMultiLvlLbl val="0"/>
      </c:catAx>
      <c:valAx>
        <c:axId val="229160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200">
                    <a:latin typeface="Times New Roman" pitchFamily="18" charset="0"/>
                    <a:cs typeface="Times New Roman" pitchFamily="18" charset="0"/>
                  </a:rPr>
                  <a:t>Jumlah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29141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d-ID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>
                <a:latin typeface="Andalus" pitchFamily="18" charset="-78"/>
                <a:cs typeface="Andalus" pitchFamily="18" charset="-78"/>
              </a:rPr>
              <a:t>Tabel</a:t>
            </a:r>
            <a:r>
              <a:rPr lang="en-US" baseline="0">
                <a:latin typeface="Andalus" pitchFamily="18" charset="-78"/>
                <a:cs typeface="Andalus" pitchFamily="18" charset="-78"/>
              </a:rPr>
              <a:t> Data Karakteristik Tingkat Pendidikan Ibu PKK di Padukuhan Sagan</a:t>
            </a:r>
            <a:endParaRPr lang="en-US">
              <a:latin typeface="Andalus" pitchFamily="18" charset="-78"/>
              <a:cs typeface="Andalus" pitchFamily="18" charset="-78"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Sheet1!$A$2:$A$6</c:f>
              <c:strCache>
                <c:ptCount val="5"/>
                <c:pt idx="0">
                  <c:v>Tidak Sekoah</c:v>
                </c:pt>
                <c:pt idx="1">
                  <c:v>SD</c:v>
                </c:pt>
                <c:pt idx="2">
                  <c:v>SMP</c:v>
                </c:pt>
                <c:pt idx="3">
                  <c:v>SMA</c:v>
                </c:pt>
                <c:pt idx="4">
                  <c:v>PT/ Sederajat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</c:v>
                </c:pt>
                <c:pt idx="1">
                  <c:v>14</c:v>
                </c:pt>
                <c:pt idx="2">
                  <c:v>13</c:v>
                </c:pt>
                <c:pt idx="3">
                  <c:v>34</c:v>
                </c:pt>
                <c:pt idx="4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928384"/>
        <c:axId val="23204992"/>
      </c:barChart>
      <c:catAx>
        <c:axId val="229283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>
                    <a:latin typeface="Times New Roman" pitchFamily="18" charset="0"/>
                    <a:cs typeface="Times New Roman" pitchFamily="18" charset="0"/>
                  </a:rPr>
                  <a:t>Pendidikan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23204992"/>
        <c:crosses val="autoZero"/>
        <c:auto val="1"/>
        <c:lblAlgn val="ctr"/>
        <c:lblOffset val="100"/>
        <c:noMultiLvlLbl val="0"/>
      </c:catAx>
      <c:valAx>
        <c:axId val="2320499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200">
                    <a:latin typeface="Times New Roman" pitchFamily="18" charset="0"/>
                    <a:cs typeface="Times New Roman" pitchFamily="18" charset="0"/>
                  </a:rPr>
                  <a:t>Jumlah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29283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945A-3A4F-4335-B2A5-EC2E08B4BC38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489A-F565-4390-8A3F-6259FA5B48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945A-3A4F-4335-B2A5-EC2E08B4BC38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489A-F565-4390-8A3F-6259FA5B48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945A-3A4F-4335-B2A5-EC2E08B4BC38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489A-F565-4390-8A3F-6259FA5B48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945A-3A4F-4335-B2A5-EC2E08B4BC38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489A-F565-4390-8A3F-6259FA5B48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945A-3A4F-4335-B2A5-EC2E08B4BC38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489A-F565-4390-8A3F-6259FA5B48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945A-3A4F-4335-B2A5-EC2E08B4BC38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489A-F565-4390-8A3F-6259FA5B48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945A-3A4F-4335-B2A5-EC2E08B4BC38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489A-F565-4390-8A3F-6259FA5B48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945A-3A4F-4335-B2A5-EC2E08B4BC38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489A-F565-4390-8A3F-6259FA5B48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945A-3A4F-4335-B2A5-EC2E08B4BC38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489A-F565-4390-8A3F-6259FA5B48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945A-3A4F-4335-B2A5-EC2E08B4BC38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489A-F565-4390-8A3F-6259FA5B48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3945A-3A4F-4335-B2A5-EC2E08B4BC38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E8489A-F565-4390-8A3F-6259FA5B48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BE8489A-F565-4390-8A3F-6259FA5B481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5F03945A-3A4F-4335-B2A5-EC2E08B4BC38}" type="datetimeFigureOut">
              <a:rPr lang="en-US" smtClean="0"/>
              <a:pPr/>
              <a:t>8/14/2017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81000" y="587375"/>
            <a:ext cx="8458200" cy="1470025"/>
          </a:xfrm>
        </p:spPr>
        <p:txBody>
          <a:bodyPr>
            <a:normAutofit/>
          </a:bodyPr>
          <a:lstStyle/>
          <a:p>
            <a:r>
              <a:rPr lang="ar-AE" sz="6000" smtClean="0">
                <a:solidFill>
                  <a:srgbClr val="1D2802"/>
                </a:solidFill>
              </a:rPr>
              <a:t>بِسْــــــــــــــــــمِ اﷲِالرَّحْمَنِ اارَّحِيم</a:t>
            </a:r>
            <a:endParaRPr lang="en-US" sz="6000">
              <a:solidFill>
                <a:srgbClr val="1D2802"/>
              </a:solidFill>
              <a:latin typeface="Rockwell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90600" y="5638800"/>
            <a:ext cx="6400800" cy="1219200"/>
          </a:xfrm>
        </p:spPr>
        <p:txBody>
          <a:bodyPr>
            <a:normAutofit/>
          </a:bodyPr>
          <a:lstStyle/>
          <a:p>
            <a:pPr algn="l"/>
            <a:endParaRPr lang="en-US" sz="2800" dirty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2209800"/>
            <a:ext cx="9144000" cy="2514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Rockwell" pitchFamily="18" charset="0"/>
                <a:ea typeface="+mj-ea"/>
                <a:cs typeface="Andalus" pitchFamily="18" charset="-78"/>
              </a:rPr>
              <a:t>PERILAKU IBU DI PADUKUHAN SAGAN </a:t>
            </a:r>
            <a:b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Rockwell" pitchFamily="18" charset="0"/>
                <a:ea typeface="+mj-ea"/>
                <a:cs typeface="Andalus" pitchFamily="18" charset="-78"/>
              </a:rPr>
            </a:b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Rockwell" pitchFamily="18" charset="0"/>
                <a:ea typeface="+mj-ea"/>
                <a:cs typeface="Andalus" pitchFamily="18" charset="-78"/>
              </a:rPr>
              <a:t>TERHADAP PENDIDIKAN KESEHATAN </a:t>
            </a:r>
            <a:b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Rockwell" pitchFamily="18" charset="0"/>
                <a:ea typeface="+mj-ea"/>
                <a:cs typeface="Andalus" pitchFamily="18" charset="-78"/>
              </a:rPr>
            </a:b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Rockwell" pitchFamily="18" charset="0"/>
                <a:ea typeface="+mj-ea"/>
                <a:cs typeface="Andalus" pitchFamily="18" charset="-78"/>
              </a:rPr>
              <a:t>DEMAM BERDARAH </a:t>
            </a:r>
            <a:r>
              <a:rPr kumimoji="0" lang="en-US" sz="3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Rockwell" pitchFamily="18" charset="0"/>
                <a:ea typeface="+mj-ea"/>
                <a:cs typeface="Andalus" pitchFamily="18" charset="-78"/>
              </a:rPr>
              <a:t>DENGUE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Rockwell" pitchFamily="18" charset="0"/>
                <a:ea typeface="+mj-ea"/>
                <a:cs typeface="Andalus" pitchFamily="18" charset="-78"/>
              </a:rPr>
              <a:t> </a:t>
            </a:r>
            <a:b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Rockwell" pitchFamily="18" charset="0"/>
                <a:ea typeface="+mj-ea"/>
                <a:cs typeface="Andalus" pitchFamily="18" charset="-78"/>
              </a:rPr>
            </a:b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Rockwell" pitchFamily="18" charset="0"/>
                <a:ea typeface="+mj-ea"/>
                <a:cs typeface="Andalus" pitchFamily="18" charset="-78"/>
              </a:rPr>
              <a:t>DENGAN MEDIA </a:t>
            </a:r>
            <a:b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Rockwell" pitchFamily="18" charset="0"/>
                <a:ea typeface="+mj-ea"/>
                <a:cs typeface="Andalus" pitchFamily="18" charset="-78"/>
              </a:rPr>
            </a:b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Rockwell" pitchFamily="18" charset="0"/>
                <a:ea typeface="+mj-ea"/>
                <a:cs typeface="Andalus" pitchFamily="18" charset="-78"/>
              </a:rPr>
              <a:t>AUDIOVISUAL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1D2802"/>
              </a:solidFill>
              <a:effectLst/>
              <a:uLnTx/>
              <a:uFillTx/>
              <a:latin typeface="Rockwell" pitchFamily="18" charset="0"/>
              <a:ea typeface="+mj-ea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solidFill>
                <a:schemeClr val="bg1">
                  <a:lumMod val="85000"/>
                </a:schemeClr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2590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4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Metode Penyuluhan Kesehatan Demam Berdarah </a:t>
            </a:r>
            <a:r>
              <a:rPr lang="en-US" sz="2400" b="1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Dengue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</a:t>
            </a:r>
          </a:p>
          <a:p>
            <a:pPr>
              <a:buNone/>
            </a:pP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Fase 1 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 Teori Lawrence &amp; Green</a:t>
            </a:r>
          </a:p>
          <a:p>
            <a:pPr>
              <a:buNone/>
            </a:pP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Fase 2  Sensitisasi</a:t>
            </a:r>
          </a:p>
          <a:p>
            <a:pPr>
              <a:buNone/>
            </a:pP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Fase 3  Publisitas</a:t>
            </a:r>
          </a:p>
          <a:p>
            <a:pPr>
              <a:buNone/>
            </a:pP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Fase 4  Kontak</a:t>
            </a:r>
          </a:p>
          <a:p>
            <a:pPr>
              <a:buNone/>
            </a:pP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Fase 5  Motivasi</a:t>
            </a:r>
            <a:endParaRPr lang="en-US" sz="2400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3429000"/>
            <a:ext cx="8229600" cy="32004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Media Penyuluhan Kesehatan :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Media Audiovisual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  <a:sym typeface="Wingdings" pitchFamily="2" charset="2"/>
              </a:rPr>
              <a:t>	 Penyampaian informasi melalui proses elektronik secara audio &amp; visual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2.	Media Leaflet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  <a:sym typeface="Wingdings" pitchFamily="2" charset="2"/>
              </a:rPr>
              <a:t>	 Penyampaian informasi melalui lembaran yang dilipat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rgbClr val="1D2802"/>
              </a:solidFill>
              <a:effectLst/>
              <a:uLnTx/>
              <a:uFillTx/>
              <a:latin typeface="Andalus" pitchFamily="18" charset="-78"/>
              <a:ea typeface="+mn-ea"/>
              <a:cs typeface="Andalus" pitchFamily="18" charset="-78"/>
              <a:sym typeface="Wingdings" pitchFamily="2" charset="2"/>
            </a:endParaRPr>
          </a:p>
          <a:p>
            <a:pPr marL="457200" lvl="0" indent="-457200" algn="r">
              <a:spcBef>
                <a:spcPct val="20000"/>
              </a:spcBef>
            </a:pPr>
            <a:r>
              <a:rPr lang="en-US" sz="16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(Notoatmodjo, 2012)</a:t>
            </a:r>
            <a:endParaRPr kumimoji="0" lang="en-US" sz="1600" b="0" i="0" u="none" strike="noStrike" kern="1200" cap="none" spc="0" normalizeH="0" baseline="0" noProof="0" smtClean="0">
              <a:ln>
                <a:noFill/>
              </a:ln>
              <a:solidFill>
                <a:srgbClr val="1D2802"/>
              </a:solidFill>
              <a:effectLst/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1D2802"/>
                </a:solidFill>
                <a:latin typeface="Rockwell" pitchFamily="18" charset="0"/>
              </a:rPr>
              <a:t>KERANGKA KONSEP</a:t>
            </a:r>
            <a:endParaRPr lang="en-US">
              <a:solidFill>
                <a:srgbClr val="1D2802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688" y="2571857"/>
            <a:ext cx="7119712" cy="23049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1D2802"/>
                </a:solidFill>
                <a:latin typeface="Rockwell" pitchFamily="18" charset="0"/>
              </a:rPr>
              <a:t>HIPOTESIS</a:t>
            </a:r>
            <a:endParaRPr lang="en-US">
              <a:solidFill>
                <a:srgbClr val="1D2802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H</a:t>
            </a:r>
            <a:r>
              <a:rPr lang="en-US" sz="12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0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 	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Penyuluhan 4M Plus dengan metode </a:t>
            </a:r>
            <a:r>
              <a:rPr lang="en-US" sz="2400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Audio-visual 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akan 	lebih efektif meningkatkan pengetahuan, sikap </a:t>
            </a:r>
            <a:r>
              <a:rPr lang="id-ID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dan 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</a:t>
            </a:r>
            <a:r>
              <a:rPr lang="id-ID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tindakan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masyarakat tentang pencegahan demam 	berdarah </a:t>
            </a:r>
            <a:r>
              <a:rPr lang="en-US" sz="2400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dengue 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dibandingkan dengan menggunakan 	media leaflet.</a:t>
            </a:r>
          </a:p>
          <a:p>
            <a:pPr algn="just">
              <a:buNone/>
            </a:pPr>
            <a:endParaRPr lang="en-US" sz="2400" smtClean="0">
              <a:solidFill>
                <a:srgbClr val="1D2802"/>
              </a:solidFill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pPr algn="just">
              <a:buNone/>
            </a:pP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H</a:t>
            </a:r>
            <a:r>
              <a:rPr lang="en-US" sz="12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1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 	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Penyuluhan 4M Plus dengan metode audiovisual tidak 	lebih efektif meningkatkan pengetahuan, sikap dan 	tindakan masyarakat tentang pencegahan Demam 	Berdarah </a:t>
            </a:r>
            <a:r>
              <a:rPr lang="en-US" sz="2400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Dengue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dibandingkan dengan menggunakan	media leaflet.</a:t>
            </a:r>
            <a:endParaRPr lang="en-US" sz="240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1D2802"/>
                </a:solidFill>
                <a:latin typeface="Rockwell" pitchFamily="18" charset="0"/>
              </a:rPr>
              <a:t>RANCANGAN PENELITIAN</a:t>
            </a:r>
            <a:endParaRPr lang="en-US">
              <a:solidFill>
                <a:srgbClr val="1D2802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Penelitian ini menggunakan </a:t>
            </a:r>
            <a:r>
              <a:rPr lang="en-US" sz="2400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Quasi-experimental design 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dengan pendekatan rancangan </a:t>
            </a:r>
            <a:r>
              <a:rPr lang="en-US" sz="2400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pretest-posttest control group design.</a:t>
            </a:r>
          </a:p>
          <a:p>
            <a:pPr algn="just">
              <a:buNone/>
            </a:pPr>
            <a:endParaRPr lang="en-US" sz="2400" i="1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endParaRPr lang="en-US" sz="2400" i="1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endParaRPr lang="en-US" sz="2400" i="1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endParaRPr lang="en-US" sz="2400" i="1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endParaRPr lang="en-US" sz="2400" i="1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endParaRPr lang="en-US" sz="1800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r>
              <a:rPr lang="en-US" sz="1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X1	: Penyuluhan dengan media Audiovisual </a:t>
            </a:r>
          </a:p>
          <a:p>
            <a:pPr algn="just">
              <a:buNone/>
            </a:pPr>
            <a:r>
              <a:rPr lang="en-US" sz="1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X2	: Penyuluhan dengan media Leaflet</a:t>
            </a:r>
          </a:p>
          <a:p>
            <a:pPr algn="just">
              <a:buNone/>
            </a:pPr>
            <a:r>
              <a:rPr lang="en-US" sz="1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Q1	: Pengukuran awal kelompok perlakuan</a:t>
            </a:r>
          </a:p>
          <a:p>
            <a:pPr algn="just">
              <a:buNone/>
            </a:pPr>
            <a:r>
              <a:rPr lang="en-US" sz="1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Q2	: Pengukuran ulang kelompok perlakuan</a:t>
            </a:r>
          </a:p>
          <a:p>
            <a:pPr algn="just">
              <a:buNone/>
            </a:pPr>
            <a:r>
              <a:rPr lang="en-US" sz="1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Q3	: Pengukuran awal kelompok perlakuan</a:t>
            </a:r>
          </a:p>
          <a:p>
            <a:pPr algn="just">
              <a:buNone/>
            </a:pPr>
            <a:r>
              <a:rPr lang="en-US" sz="1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Q4	: Pengukuran ulang kelompok perlakuan</a:t>
            </a:r>
          </a:p>
          <a:p>
            <a:pPr algn="just">
              <a:buNone/>
            </a:pPr>
            <a:endParaRPr lang="en-US" sz="1800" i="1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endParaRPr lang="en-US" sz="240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514600"/>
            <a:ext cx="6560576" cy="19715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>
                <a:solidFill>
                  <a:srgbClr val="1D2802"/>
                </a:solidFill>
                <a:latin typeface="Rockwell" pitchFamily="18" charset="0"/>
              </a:rPr>
              <a:t>POPULASI, SAMPEL, LOKASI &amp; WAKTU PENELITIAN</a:t>
            </a:r>
            <a:endParaRPr lang="en-US">
              <a:solidFill>
                <a:srgbClr val="1D2802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2819399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en-US" sz="2000" b="1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lvl="0" algn="just">
              <a:buNone/>
            </a:pPr>
            <a:r>
              <a:rPr lang="en-US" sz="20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</a:t>
            </a:r>
            <a:r>
              <a:rPr lang="en-US" sz="20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Populasi</a:t>
            </a:r>
          </a:p>
          <a:p>
            <a:pPr algn="just">
              <a:buNone/>
            </a:pPr>
            <a:r>
              <a:rPr lang="en-US" sz="20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Masyarakat di Kecamatan Depok, Kelurahan Catur Tunggal, Kabupaten Sleman, Provinsi Daerah Istimewa Yogyakarta.</a:t>
            </a:r>
          </a:p>
          <a:p>
            <a:pPr algn="just">
              <a:buNone/>
            </a:pPr>
            <a:r>
              <a:rPr lang="en-US" sz="20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</a:t>
            </a:r>
            <a:r>
              <a:rPr lang="en-US" sz="20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Sampel</a:t>
            </a:r>
          </a:p>
          <a:p>
            <a:pPr algn="just">
              <a:buNone/>
            </a:pPr>
            <a:r>
              <a:rPr lang="en-US" sz="20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Ibu PKK (Pembinaan Kesejahteraan Keluarga) di Padukuhan Sagan denfgan besar sampel sebanyak 70 Ibu PKK.</a:t>
            </a:r>
            <a:endParaRPr lang="en-US" sz="200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419600"/>
            <a:ext cx="82296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	</a:t>
            </a:r>
            <a:r>
              <a:rPr kumimoji="0" lang="en-US" sz="2000" b="1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Lokasi penelitian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	Di Padukuhan Sagan, Kecamatan Depok, Kelurahan Caturtunggal, Kabupaten Sleman, Provinsi Daerah Istimewa Yogyakarta</a:t>
            </a:r>
            <a:r>
              <a:rPr kumimoji="0" lang="id-ID" sz="2000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.</a:t>
            </a:r>
            <a:endParaRPr kumimoji="0" lang="en-US" sz="2000" b="0" i="0" u="none" strike="noStrike" kern="1200" cap="none" spc="0" normalizeH="0" baseline="0" noProof="0" smtClean="0">
              <a:ln>
                <a:noFill/>
              </a:ln>
              <a:solidFill>
                <a:srgbClr val="1D2802"/>
              </a:solidFill>
              <a:effectLst/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	</a:t>
            </a:r>
            <a:r>
              <a:rPr kumimoji="0" lang="en-US" sz="2000" b="1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Waktu penelitian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	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Maret – Desember 2015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srgbClr val="1D2802"/>
              </a:solidFill>
              <a:effectLst/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>
                <a:solidFill>
                  <a:srgbClr val="1D2802"/>
                </a:solidFill>
                <a:latin typeface="Rockwell" pitchFamily="18" charset="0"/>
              </a:rPr>
              <a:t>VARIABEL &amp; INSTRUMEN PENELITIAN</a:t>
            </a:r>
            <a:endParaRPr lang="en-US">
              <a:solidFill>
                <a:srgbClr val="1D2802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828801"/>
            <a:ext cx="8229600" cy="1904999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en-US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Variabel Penelitian :</a:t>
            </a:r>
            <a:endParaRPr lang="en-US" sz="2400" b="1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lvl="1">
              <a:buNone/>
            </a:pPr>
            <a:r>
              <a:rPr lang="id-ID" sz="18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Variabel bebas</a:t>
            </a:r>
            <a:r>
              <a:rPr lang="en-US" sz="18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id-ID" sz="18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:</a:t>
            </a:r>
            <a:r>
              <a:rPr lang="en-US" sz="1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</a:t>
            </a:r>
          </a:p>
          <a:p>
            <a:pPr lvl="1">
              <a:buNone/>
            </a:pPr>
            <a:r>
              <a:rPr lang="en-US" sz="1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	</a:t>
            </a:r>
            <a:r>
              <a:rPr lang="id-ID" sz="1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Pengetahuan, sikap</a:t>
            </a:r>
            <a:r>
              <a:rPr lang="en-US" sz="1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dan tindakan.</a:t>
            </a:r>
          </a:p>
          <a:p>
            <a:pPr lvl="1">
              <a:buNone/>
            </a:pPr>
            <a:r>
              <a:rPr lang="id-ID" sz="18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Variabel terikat</a:t>
            </a:r>
            <a:r>
              <a:rPr lang="en-US" sz="18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id-ID" sz="18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:</a:t>
            </a:r>
            <a:r>
              <a:rPr lang="en-US" sz="18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</a:t>
            </a:r>
          </a:p>
          <a:p>
            <a:pPr lvl="1">
              <a:buNone/>
            </a:pPr>
            <a:r>
              <a:rPr lang="en-US" sz="1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	</a:t>
            </a:r>
            <a:r>
              <a:rPr lang="id-ID" sz="1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Efektivitas penyuluhan 4M plus dengan media audiovisual</a:t>
            </a:r>
            <a:r>
              <a:rPr lang="en-US" sz="1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id-ID" sz="1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dan leaflet</a:t>
            </a:r>
            <a:r>
              <a:rPr lang="en-US" sz="1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.</a:t>
            </a:r>
            <a:endParaRPr lang="en-US" sz="180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143000" y="3886200"/>
            <a:ext cx="7467600" cy="2819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Instrumen Penelitian</a:t>
            </a:r>
            <a:r>
              <a:rPr kumimoji="0" lang="en-US" sz="2800" b="1" i="0" u="none" strike="noStrike" kern="1200" cap="none" spc="0" normalizeH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:</a:t>
            </a:r>
            <a:endParaRPr kumimoji="0" lang="en-US" sz="2400" b="1" i="0" u="none" strike="noStrike" kern="1200" cap="none" spc="0" normalizeH="0" baseline="0" noProof="0" smtClean="0">
              <a:ln>
                <a:noFill/>
              </a:ln>
              <a:solidFill>
                <a:srgbClr val="1D2802"/>
              </a:solidFill>
              <a:effectLst/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Kuesioner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Audiovisual berupa film pendek tentang Demam Berdarah </a:t>
            </a:r>
            <a:r>
              <a:rPr kumimoji="0" lang="en-US" b="0" i="1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Dengue</a:t>
            </a:r>
            <a:r>
              <a:rPr kumimoji="0" lang="en-US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&amp; pencegahannya dengan metode 4M` Plus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Leaflet berupa informasi tentang Demam Berdarah </a:t>
            </a:r>
            <a:r>
              <a:rPr kumimoji="0" lang="en-US" b="0" i="1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Dengue</a:t>
            </a:r>
            <a:r>
              <a:rPr kumimoji="0" lang="en-US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&amp;</a:t>
            </a:r>
            <a:r>
              <a:rPr kumimoji="0" lang="en-US" b="0" i="0" u="none" strike="noStrike" kern="1200" cap="none" spc="0" normalizeH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</a:t>
            </a:r>
            <a:r>
              <a:rPr kumimoji="0" lang="en-US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pencegahannya dengan metode 4M Plus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Tv LCD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endParaRPr kumimoji="0" lang="en-US" sz="2000" b="0" i="0" u="none" strike="noStrike" kern="1200" cap="none" spc="0" normalizeH="0" baseline="0" noProof="0" smtClean="0">
              <a:ln>
                <a:noFill/>
              </a:ln>
              <a:solidFill>
                <a:srgbClr val="1D2802"/>
              </a:solidFill>
              <a:effectLst/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solidFill>
                  <a:srgbClr val="1D2802"/>
                </a:solidFill>
                <a:latin typeface="Rockwell" pitchFamily="18" charset="0"/>
              </a:rPr>
              <a:t>GAMBARAN UMUM DAERAH PENELITIAN</a:t>
            </a:r>
            <a:endParaRPr lang="en-US">
              <a:solidFill>
                <a:srgbClr val="1D2802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0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Padukuhan sagan terletak di Desa Caturtunggal, Kecamatan Depok, Sleman, Daerah Istimewa Yogyakarta, dengan luas wilayah 11,070 km</a:t>
            </a:r>
            <a:r>
              <a:rPr lang="en-US" sz="2000" baseline="300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2</a:t>
            </a:r>
            <a:r>
              <a:rPr lang="en-US" sz="20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dan didiami oleh 61,606 jiwa</a:t>
            </a:r>
          </a:p>
          <a:p>
            <a:pPr algn="just">
              <a:buNone/>
            </a:pPr>
            <a:endParaRPr lang="en-US" sz="2000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r>
              <a:rPr lang="en-US" sz="20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Padukuhan Sagan banyak digunakan untuk pemukiman yang padat penduduk, serta sarana umum (kost-kostan, kantor, tempat ibadah, ruko, kios, dan sebagainya). </a:t>
            </a:r>
          </a:p>
          <a:p>
            <a:pPr algn="just">
              <a:buNone/>
            </a:pPr>
            <a:endParaRPr lang="en-US" sz="2000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r>
              <a:rPr lang="en-US" sz="20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Pekerjaan Ibu-ibu PKK di Padukuhan Sagan sebagian besar adalah Ibu Rumah Tangga.</a:t>
            </a:r>
          </a:p>
          <a:p>
            <a:pPr algn="just">
              <a:buNone/>
            </a:pPr>
            <a:endParaRPr lang="en-US" sz="2000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algn="just">
              <a:buNone/>
            </a:pPr>
            <a:endParaRPr lang="en-US" sz="200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2438400"/>
            <a:ext cx="4343400" cy="1752600"/>
          </a:xfrm>
        </p:spPr>
        <p:txBody>
          <a:bodyPr>
            <a:noAutofit/>
          </a:bodyPr>
          <a:lstStyle/>
          <a:p>
            <a:r>
              <a:rPr lang="en-US" sz="2000" smtClean="0">
                <a:solidFill>
                  <a:srgbClr val="1D2802"/>
                </a:solidFill>
                <a:latin typeface="Rockwell" pitchFamily="18" charset="0"/>
              </a:rPr>
              <a:t>KARAKTERISTIK PENDIDIKAN </a:t>
            </a:r>
            <a:br>
              <a:rPr lang="en-US" sz="2000" smtClean="0">
                <a:solidFill>
                  <a:srgbClr val="1D2802"/>
                </a:solidFill>
                <a:latin typeface="Rockwell" pitchFamily="18" charset="0"/>
              </a:rPr>
            </a:br>
            <a:r>
              <a:rPr lang="en-US" sz="2000" smtClean="0">
                <a:solidFill>
                  <a:srgbClr val="1D2802"/>
                </a:solidFill>
                <a:latin typeface="Rockwell" pitchFamily="18" charset="0"/>
              </a:rPr>
              <a:t>DAN PEKERJAAN </a:t>
            </a:r>
            <a:br>
              <a:rPr lang="en-US" sz="2000" smtClean="0">
                <a:solidFill>
                  <a:srgbClr val="1D2802"/>
                </a:solidFill>
                <a:latin typeface="Rockwell" pitchFamily="18" charset="0"/>
              </a:rPr>
            </a:br>
            <a:r>
              <a:rPr lang="en-US" sz="2000" smtClean="0">
                <a:solidFill>
                  <a:srgbClr val="1D2802"/>
                </a:solidFill>
                <a:latin typeface="Rockwell" pitchFamily="18" charset="0"/>
              </a:rPr>
              <a:t>IBU PKK </a:t>
            </a:r>
            <a:br>
              <a:rPr lang="en-US" sz="2000" smtClean="0">
                <a:solidFill>
                  <a:srgbClr val="1D2802"/>
                </a:solidFill>
                <a:latin typeface="Rockwell" pitchFamily="18" charset="0"/>
              </a:rPr>
            </a:br>
            <a:r>
              <a:rPr lang="en-US" sz="2000" smtClean="0">
                <a:solidFill>
                  <a:srgbClr val="1D2802"/>
                </a:solidFill>
                <a:latin typeface="Rockwell" pitchFamily="18" charset="0"/>
              </a:rPr>
              <a:t>DI PADUKUHAN SAGAN</a:t>
            </a:r>
            <a:endParaRPr lang="en-US" sz="2000">
              <a:solidFill>
                <a:srgbClr val="1D2802"/>
              </a:solidFill>
              <a:latin typeface="Rockwell" pitchFamily="18" charset="0"/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533400" y="3581400"/>
          <a:ext cx="4833355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484496" y="348018"/>
          <a:ext cx="4833355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smtClean="0">
                <a:solidFill>
                  <a:srgbClr val="1D2802"/>
                </a:solidFill>
                <a:latin typeface="Rockwell" pitchFamily="18" charset="0"/>
              </a:rPr>
              <a:t>HASIL PENGETAHUAN PADA INTEREVNSI AUDIOVISUAL</a:t>
            </a:r>
            <a:endParaRPr lang="en-US" sz="3200">
              <a:solidFill>
                <a:srgbClr val="1D2802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24597" t="34375" r="35578" b="20833"/>
          <a:stretch>
            <a:fillRect/>
          </a:stretch>
        </p:blipFill>
        <p:spPr bwMode="auto">
          <a:xfrm>
            <a:off x="923261" y="1600200"/>
            <a:ext cx="723013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smtClean="0">
                <a:solidFill>
                  <a:srgbClr val="1D2802"/>
                </a:solidFill>
                <a:latin typeface="Rockwell" pitchFamily="18" charset="0"/>
              </a:rPr>
              <a:t>HASIL SIKAP PADA INTERVENSI</a:t>
            </a:r>
            <a:br>
              <a:rPr lang="en-US" sz="3200" smtClean="0">
                <a:solidFill>
                  <a:srgbClr val="1D2802"/>
                </a:solidFill>
                <a:latin typeface="Rockwell" pitchFamily="18" charset="0"/>
              </a:rPr>
            </a:br>
            <a:r>
              <a:rPr lang="en-US" sz="3200" smtClean="0">
                <a:solidFill>
                  <a:srgbClr val="1D2802"/>
                </a:solidFill>
                <a:latin typeface="Rockwell" pitchFamily="18" charset="0"/>
              </a:rPr>
              <a:t>AUDIOVISUAL</a:t>
            </a:r>
            <a:endParaRPr lang="en-US" sz="3200">
              <a:solidFill>
                <a:srgbClr val="1D2802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 l="24231" t="33333" r="35359" b="23958"/>
          <a:stretch>
            <a:fillRect/>
          </a:stretch>
        </p:blipFill>
        <p:spPr bwMode="auto">
          <a:xfrm>
            <a:off x="685800" y="1600200"/>
            <a:ext cx="769434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1D2802"/>
                </a:solidFill>
                <a:latin typeface="Rockwell" pitchFamily="18" charset="0"/>
              </a:rPr>
              <a:t>LATAR BELAKANG MASALAH</a:t>
            </a:r>
            <a:endParaRPr lang="en-US">
              <a:solidFill>
                <a:srgbClr val="1D2802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001000" cy="1600200"/>
          </a:xfrm>
        </p:spPr>
        <p:txBody>
          <a:bodyPr numCol="1">
            <a:normAutofit/>
          </a:bodyPr>
          <a:lstStyle/>
          <a:p>
            <a:pPr algn="just">
              <a:buNone/>
            </a:pPr>
            <a:r>
              <a:rPr lang="en-US" sz="18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Demam </a:t>
            </a:r>
            <a:r>
              <a:rPr lang="en-US" sz="1800" b="1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Berdarah</a:t>
            </a:r>
            <a:r>
              <a:rPr lang="en-US" sz="18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Dengue (DBD)</a:t>
            </a:r>
            <a:r>
              <a:rPr lang="en-US" sz="1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 yang disebabkan oleh virus </a:t>
            </a:r>
            <a:r>
              <a:rPr lang="en-US" sz="1800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Dengue, </a:t>
            </a:r>
            <a:r>
              <a:rPr lang="en-US" sz="1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ditularkan manusia melalui gigitan nyamuk </a:t>
            </a:r>
            <a:r>
              <a:rPr lang="en-US" sz="1800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Aedes</a:t>
            </a:r>
            <a:r>
              <a:rPr lang="en-US" sz="1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1800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Aegypti  </a:t>
            </a:r>
            <a:r>
              <a:rPr lang="en-US" sz="1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yang  perjalanan penyakitnya cepat dan dapat menyebabkan kematian dalam waktu singkat.</a:t>
            </a:r>
          </a:p>
          <a:p>
            <a:pPr algn="just">
              <a:buNone/>
            </a:pPr>
            <a:r>
              <a:rPr lang="en-US" sz="180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	</a:t>
            </a:r>
            <a:r>
              <a:rPr lang="en-US" sz="1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Penyakit DBD ini menjadi masalah kesehatan masyarakat yang utama di Indonesia dan sering menimbulkan kejadian luar biasa (KLB).</a:t>
            </a:r>
          </a:p>
          <a:p>
            <a:pPr algn="just">
              <a:buNone/>
            </a:pPr>
            <a:endParaRPr lang="en-US" sz="180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3276600"/>
            <a:ext cx="8686800" cy="3352800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Kecamatan Depok :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Kelurahan Caturtunggal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Kelurahan Maguwoharjo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Kelurahan Condongcatur</a:t>
            </a:r>
          </a:p>
          <a:p>
            <a:pPr marL="457200" lvl="0" indent="-457200">
              <a:spcBef>
                <a:spcPct val="20000"/>
              </a:spcBef>
              <a:buFont typeface="Arial" pitchFamily="34" charset="0"/>
              <a:buAutoNum type="arabicPeriod"/>
              <a:defRPr/>
            </a:pPr>
            <a:endParaRPr lang="en-US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marL="457200" lvl="0" indent="-457200">
              <a:spcBef>
                <a:spcPct val="20000"/>
              </a:spcBef>
              <a:defRPr/>
            </a:pPr>
            <a:r>
              <a:rPr lang="en-US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DBD di Kecamatan Depok :</a:t>
            </a:r>
          </a:p>
          <a:p>
            <a:pPr marL="457200" lvl="0" indent="-457200">
              <a:spcBef>
                <a:spcPct val="20000"/>
              </a:spcBef>
              <a:buFont typeface="Arial" pitchFamily="34" charset="0"/>
              <a:buAutoNum type="arabicPeriod"/>
              <a:defRPr/>
            </a:pPr>
            <a:r>
              <a:rPr lang="en-US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2010 sebanyak 88 orang</a:t>
            </a:r>
          </a:p>
          <a:p>
            <a:pPr marL="457200" lvl="0" indent="-457200">
              <a:spcBef>
                <a:spcPct val="20000"/>
              </a:spcBef>
              <a:buFont typeface="Arial" pitchFamily="34" charset="0"/>
              <a:buAutoNum type="arabicPeriod"/>
              <a:defRPr/>
            </a:pPr>
            <a:r>
              <a:rPr lang="en-US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2011 sebanyak 21 orang</a:t>
            </a:r>
          </a:p>
          <a:p>
            <a:pPr marL="457200" lvl="0" indent="-457200">
              <a:spcBef>
                <a:spcPct val="20000"/>
              </a:spcBef>
              <a:buFont typeface="Arial" pitchFamily="34" charset="0"/>
              <a:buAutoNum type="arabicPeriod"/>
              <a:defRPr/>
            </a:pPr>
            <a:r>
              <a:rPr lang="en-US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2012 sebanyak 10 orang</a:t>
            </a:r>
          </a:p>
          <a:p>
            <a:pPr marL="457200" lvl="0" indent="-457200">
              <a:spcBef>
                <a:spcPct val="20000"/>
              </a:spcBef>
              <a:buFont typeface="Arial" pitchFamily="34" charset="0"/>
              <a:buAutoNum type="arabicPeriod"/>
              <a:defRPr/>
            </a:pPr>
            <a:r>
              <a:rPr lang="en-US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2013 sebanyak 82 orang</a:t>
            </a:r>
          </a:p>
          <a:p>
            <a:pPr marL="457200" lvl="0" indent="-457200">
              <a:spcBef>
                <a:spcPct val="20000"/>
              </a:spcBef>
              <a:defRPr/>
            </a:pPr>
            <a:r>
              <a:rPr lang="en-US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</a:t>
            </a:r>
          </a:p>
          <a:p>
            <a:pPr marL="457200" lvl="0" indent="-457200">
              <a:spcBef>
                <a:spcPct val="20000"/>
              </a:spcBef>
              <a:defRPr/>
            </a:pPr>
            <a:endParaRPr lang="en-US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marL="457200" lvl="0" indent="-457200">
              <a:spcBef>
                <a:spcPct val="20000"/>
              </a:spcBef>
              <a:defRPr/>
            </a:pPr>
            <a:endParaRPr lang="en-US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marL="457200" lvl="0" indent="-457200" algn="ctr">
              <a:spcBef>
                <a:spcPct val="20000"/>
              </a:spcBef>
              <a:defRPr/>
            </a:pPr>
            <a:r>
              <a:rPr lang="en-US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Kelurahan Caturtunggal memiliki kasus DBD tertinggi se DIY</a:t>
            </a:r>
          </a:p>
          <a:p>
            <a:pPr marL="457200" lvl="0" indent="-457200" algn="ctr">
              <a:spcBef>
                <a:spcPct val="20000"/>
              </a:spcBef>
              <a:defRPr/>
            </a:pPr>
            <a:endParaRPr lang="en-US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marL="457200" lvl="0" indent="-457200" algn="ctr">
              <a:spcBef>
                <a:spcPct val="20000"/>
              </a:spcBef>
              <a:defRPr/>
            </a:pPr>
            <a:r>
              <a:rPr lang="en-US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(Dinkes DIY, 2013)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endParaRPr kumimoji="0" lang="en-US" b="0" i="0" u="none" strike="noStrike" kern="1200" cap="none" spc="0" normalizeH="0" baseline="0" noProof="0" smtClean="0">
              <a:ln>
                <a:noFill/>
              </a:ln>
              <a:solidFill>
                <a:srgbClr val="1D2802"/>
              </a:solidFill>
              <a:effectLst/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smtClean="0">
                <a:solidFill>
                  <a:srgbClr val="1D2802"/>
                </a:solidFill>
                <a:latin typeface="Rockwell" pitchFamily="18" charset="0"/>
              </a:rPr>
              <a:t>HASIL TINDAKAN PADA INTERVENSI</a:t>
            </a:r>
            <a:br>
              <a:rPr lang="en-US" sz="3200" smtClean="0">
                <a:solidFill>
                  <a:srgbClr val="1D2802"/>
                </a:solidFill>
                <a:latin typeface="Rockwell" pitchFamily="18" charset="0"/>
              </a:rPr>
            </a:br>
            <a:r>
              <a:rPr lang="en-US" sz="3200" smtClean="0">
                <a:solidFill>
                  <a:srgbClr val="1D2802"/>
                </a:solidFill>
                <a:latin typeface="Rockwell" pitchFamily="18" charset="0"/>
              </a:rPr>
              <a:t>AUDIOVISUAL</a:t>
            </a:r>
            <a:endParaRPr lang="en-US" sz="3200">
              <a:solidFill>
                <a:srgbClr val="1D2802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/>
          <a:srcRect l="24231" t="34375" r="35359" b="20833"/>
          <a:stretch>
            <a:fillRect/>
          </a:stretch>
        </p:blipFill>
        <p:spPr bwMode="auto">
          <a:xfrm>
            <a:off x="914400" y="1600200"/>
            <a:ext cx="733646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1D2802"/>
                </a:solidFill>
                <a:latin typeface="Rockwell" pitchFamily="18" charset="0"/>
              </a:rPr>
              <a:t>KESIMPULAN</a:t>
            </a:r>
            <a:endParaRPr lang="en-US">
              <a:solidFill>
                <a:srgbClr val="1D2802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457200" algn="just">
              <a:buAutoNum type="arabicPeriod"/>
            </a:pPr>
            <a:r>
              <a:rPr lang="en-US" sz="24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Terdapat</a:t>
            </a:r>
            <a:r>
              <a:rPr lang="en-US" sz="24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perbedaan</a:t>
            </a:r>
            <a:r>
              <a:rPr lang="en-US" sz="24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pengetahuan</a:t>
            </a:r>
            <a:r>
              <a:rPr lang="en-US" sz="24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4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sikap</a:t>
            </a:r>
            <a:r>
              <a:rPr lang="en-US" sz="24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dan</a:t>
            </a:r>
            <a:r>
              <a:rPr lang="en-US" sz="24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tindakan</a:t>
            </a:r>
            <a:r>
              <a:rPr lang="en-US" sz="24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tentang</a:t>
            </a:r>
            <a:r>
              <a:rPr lang="en-US" sz="24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Demam</a:t>
            </a:r>
            <a:r>
              <a:rPr lang="en-US" sz="24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Berdarah</a:t>
            </a:r>
            <a:r>
              <a:rPr lang="en-US" sz="24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i="1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Dengue </a:t>
            </a:r>
            <a:r>
              <a:rPr lang="en-US" sz="24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yang </a:t>
            </a:r>
            <a:r>
              <a:rPr lang="en-US" sz="24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signifikan</a:t>
            </a:r>
            <a:r>
              <a:rPr lang="en-US" sz="24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sebelum</a:t>
            </a:r>
            <a:r>
              <a:rPr lang="en-US" sz="24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dan</a:t>
            </a:r>
            <a:r>
              <a:rPr lang="en-US" sz="24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sesudah</a:t>
            </a:r>
            <a:r>
              <a:rPr lang="en-US" sz="24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dilakukan</a:t>
            </a:r>
            <a:r>
              <a:rPr lang="en-US" sz="24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intervensi</a:t>
            </a:r>
            <a:r>
              <a:rPr lang="en-US" sz="24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menggunakan</a:t>
            </a:r>
            <a:r>
              <a:rPr lang="en-US" sz="24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media Audiovisual.</a:t>
            </a:r>
          </a:p>
          <a:p>
            <a:pPr marL="457200" lvl="0" indent="-457200" algn="just">
              <a:buAutoNum type="arabicPeriod"/>
            </a:pPr>
            <a:endParaRPr lang="en-US" sz="2400" dirty="0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marL="457200" lvl="0" indent="-457200" algn="just">
              <a:buAutoNum type="arabicPeriod"/>
            </a:pPr>
            <a:endParaRPr lang="en-US" sz="2400" dirty="0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1D2802"/>
                </a:solidFill>
                <a:latin typeface="Rockwell" pitchFamily="18" charset="0"/>
              </a:rPr>
              <a:t>SARAN</a:t>
            </a:r>
            <a:endParaRPr lang="en-US">
              <a:solidFill>
                <a:srgbClr val="1D2802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lvl="0" indent="-457200" algn="just">
              <a:buAutoNum type="arabicPeriod"/>
            </a:pP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Pemerintah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dan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puskesmas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terkait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diharapkan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lebih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meningkatkan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pengetahuan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masyarakat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mengenai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Demam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Berdarah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i="1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Dengue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sehingga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sikap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dan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tindakannya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bisa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terstimulus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baik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dalam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mencegah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Demam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Berdarah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i="1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Dengue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maupun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bisa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dengan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tepat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melakukan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pertolongan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pertama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pada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penderita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yang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diduga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terkena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Demam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Berdarah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i="1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Dengue.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</a:p>
          <a:p>
            <a:pPr marL="457200" lvl="0" indent="-457200" algn="just">
              <a:buAutoNum type="arabicPeriod"/>
            </a:pPr>
            <a:endParaRPr lang="en-US" sz="2200" dirty="0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marL="457200" lvl="0" indent="-457200" algn="just">
              <a:buAutoNum type="arabicPeriod"/>
            </a:pP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Peneliti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selanjutnya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diharapkan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dapat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meneliti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lebih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jauh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terkait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faktor-faktor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yang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dapat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mempengaruhi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pengetahuan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,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sikap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dan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tindakan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masyarakat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yang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masih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belum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2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baik</a:t>
            </a:r>
            <a:r>
              <a:rPr lang="en-US" sz="22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.</a:t>
            </a:r>
          </a:p>
          <a:p>
            <a:pPr marL="457200" lvl="0" indent="-457200" algn="just">
              <a:buAutoNum type="arabicPeriod"/>
            </a:pPr>
            <a:endParaRPr lang="en-US" sz="2200" dirty="0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6000">
              <a:solidFill>
                <a:srgbClr val="1D2802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mtClean="0">
              <a:solidFill>
                <a:srgbClr val="1D2802"/>
              </a:solidFill>
            </a:endParaRPr>
          </a:p>
          <a:p>
            <a:pPr algn="ctr">
              <a:buNone/>
            </a:pPr>
            <a:endParaRPr lang="en-US" smtClean="0">
              <a:solidFill>
                <a:srgbClr val="1D2802"/>
              </a:solidFill>
            </a:endParaRPr>
          </a:p>
          <a:p>
            <a:pPr algn="ctr">
              <a:buNone/>
            </a:pPr>
            <a:r>
              <a:rPr lang="ar-AE" sz="6000" smtClean="0">
                <a:solidFill>
                  <a:srgbClr val="1D2802"/>
                </a:solidFill>
              </a:rPr>
              <a:t>الْحَمْدُ لِلَّهِ رَبِّ الْعَالَمِينَ</a:t>
            </a:r>
            <a:endParaRPr lang="en-US" sz="6000" smtClean="0">
              <a:solidFill>
                <a:srgbClr val="1D2802"/>
              </a:solidFill>
            </a:endParaRPr>
          </a:p>
          <a:p>
            <a:pPr algn="ctr">
              <a:buNone/>
            </a:pPr>
            <a:endParaRPr lang="en-US" sz="6000">
              <a:solidFill>
                <a:srgbClr val="1D280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>
                <a:solidFill>
                  <a:srgbClr val="1D2802"/>
                </a:solidFill>
                <a:latin typeface="Rockwell" pitchFamily="18" charset="0"/>
              </a:rPr>
              <a:t>AL-QURAN</a:t>
            </a:r>
            <a:endParaRPr lang="en-US">
              <a:solidFill>
                <a:srgbClr val="1D2802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1"/>
            <a:ext cx="9144000" cy="3657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2000">
                <a:solidFill>
                  <a:srgbClr val="1D2802"/>
                </a:solidFill>
              </a:rPr>
              <a:t>ظَهَرَ الْفَسَادُ فِي الْبَرِّ وَالْبَحْرِ بِمَا كَسَبَتْ أَيْدِي النَّاسِ لِيُذِيقَهُمْ بَعْضَ الَّذِي عَمِلُوا لَعَلَّهُمْ يَرْجِعُونَ</a:t>
            </a:r>
            <a:endParaRPr lang="en-US" sz="2000">
              <a:solidFill>
                <a:srgbClr val="1D2802"/>
              </a:solidFill>
            </a:endParaRPr>
          </a:p>
          <a:p>
            <a:pPr algn="ctr">
              <a:buNone/>
            </a:pPr>
            <a:endParaRPr lang="en-US" sz="2000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algn="ctr">
              <a:buNone/>
            </a:pPr>
            <a:r>
              <a:rPr lang="en-US" sz="2000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Telah tampak kerusakan di darat dan di laut </a:t>
            </a:r>
          </a:p>
          <a:p>
            <a:pPr algn="ctr">
              <a:buNone/>
            </a:pPr>
            <a:r>
              <a:rPr lang="en-US" sz="2000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disebabkan oleh perbuatan tangan-tangan manusia, </a:t>
            </a:r>
          </a:p>
          <a:p>
            <a:pPr algn="ctr">
              <a:buNone/>
            </a:pPr>
            <a:r>
              <a:rPr lang="en-US" sz="2000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supaya Allah menimpakan kepada mereka </a:t>
            </a:r>
          </a:p>
          <a:p>
            <a:pPr algn="ctr">
              <a:buNone/>
            </a:pPr>
            <a:r>
              <a:rPr lang="en-US" sz="2000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sebagian dari (akibat) perbuatan mereka, </a:t>
            </a:r>
          </a:p>
          <a:p>
            <a:pPr algn="ctr">
              <a:buNone/>
            </a:pPr>
            <a:r>
              <a:rPr lang="en-US" sz="2000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agar mereka kembali (kejalan yang benar) </a:t>
            </a:r>
          </a:p>
          <a:p>
            <a:pPr algn="ctr">
              <a:buNone/>
            </a:pPr>
            <a:r>
              <a:rPr lang="en-US" sz="2000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(QS ar-Rum [30]: 41)</a:t>
            </a:r>
            <a:endParaRPr lang="en-US" sz="2000" i="1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2514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694237"/>
            <a:ext cx="8229600" cy="1858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وَمَا أَصَابَكُمْ مِنْ مُصِيبَةٍ فَبِمَا كَسَبَتْ أَيْدِيكُمْ وَيَعْفُو عَنْ كَثِيرٍ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smtClean="0">
              <a:ln>
                <a:noFill/>
              </a:ln>
              <a:solidFill>
                <a:srgbClr val="1D2802"/>
              </a:solidFill>
              <a:effectLst/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Musibah apa saja yang menimpa kalian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adalah akibat perbuatan tangan kalian sendiri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(QS asy-Syura [42]: 30)</a:t>
            </a:r>
            <a:endParaRPr kumimoji="0" lang="en-US" sz="2000" b="0" i="1" u="none" strike="noStrike" kern="1200" cap="none" spc="0" normalizeH="0" baseline="0" noProof="0">
              <a:ln>
                <a:noFill/>
              </a:ln>
              <a:solidFill>
                <a:srgbClr val="1D2802"/>
              </a:solidFill>
              <a:effectLst/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4114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400" b="1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TUJUAN PENELITIAN</a:t>
            </a:r>
          </a:p>
          <a:p>
            <a:pPr algn="just">
              <a:buNone/>
            </a:pPr>
            <a:r>
              <a:rPr lang="en-US" sz="2000" b="1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Tujuan</a:t>
            </a:r>
            <a:r>
              <a:rPr lang="en-US" sz="2000" b="1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b="1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Umum</a:t>
            </a:r>
            <a:r>
              <a:rPr lang="en-US" sz="2000" b="1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 :</a:t>
            </a:r>
          </a:p>
          <a:p>
            <a:pPr algn="just">
              <a:buFont typeface="Wingdings"/>
              <a:buChar char="à"/>
            </a:pPr>
            <a:r>
              <a:rPr lang="en-US" sz="20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Mengetahui</a:t>
            </a:r>
            <a:r>
              <a:rPr lang="en-US" sz="20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0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perbedaan</a:t>
            </a:r>
            <a:r>
              <a:rPr lang="en-US" sz="20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0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perilaku</a:t>
            </a:r>
            <a:r>
              <a:rPr lang="en-US" sz="20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0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Ibu</a:t>
            </a:r>
            <a:r>
              <a:rPr lang="en-US" sz="20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 di </a:t>
            </a:r>
            <a:r>
              <a:rPr lang="en-US" sz="20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Padukuhan</a:t>
            </a:r>
            <a:r>
              <a:rPr lang="en-US" sz="20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 Sagan </a:t>
            </a:r>
            <a:r>
              <a:rPr lang="en-US" sz="20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terhadap</a:t>
            </a:r>
            <a:r>
              <a:rPr lang="en-US" sz="20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0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pendidikan</a:t>
            </a:r>
            <a:r>
              <a:rPr lang="en-US" sz="20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0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kesehatan</a:t>
            </a:r>
            <a:r>
              <a:rPr lang="en-US" sz="20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0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Demam</a:t>
            </a:r>
            <a:r>
              <a:rPr lang="en-US" sz="20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0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Berdarah</a:t>
            </a:r>
            <a:r>
              <a:rPr lang="en-US" sz="20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000" i="1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Dengue </a:t>
            </a:r>
            <a:r>
              <a:rPr lang="en-US" sz="2000" dirty="0" err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dengan</a:t>
            </a:r>
            <a:r>
              <a:rPr lang="en-US" sz="20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 media </a:t>
            </a:r>
            <a:r>
              <a:rPr lang="en-US" sz="2000" dirty="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Audiovisual</a:t>
            </a:r>
            <a:endParaRPr lang="en-US" sz="2000" i="1" dirty="0">
              <a:solidFill>
                <a:srgbClr val="1D2802"/>
              </a:solidFill>
              <a:latin typeface="Andalus" pitchFamily="18" charset="-78"/>
              <a:cs typeface="Andalus" pitchFamily="18" charset="-78"/>
              <a:sym typeface="Wingdings" pitchFamily="2" charset="2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572000"/>
            <a:ext cx="8153400" cy="1905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RUMUSAN MASALAH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  <a:sym typeface="Wingdings" pitchFamily="2" charset="2"/>
              </a:rPr>
              <a:t>	</a:t>
            </a:r>
            <a:r>
              <a:rPr kumimoji="0" lang="en-US" sz="1900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Apakah terdapat perbedaan peningkatan perilaku yang terdiri dari pengetahuan, sikap dan tindakan Ibu di Padukuhan Sagan terhadap pendidikan kesehatan Demam Berdarah </a:t>
            </a:r>
            <a:r>
              <a:rPr kumimoji="0" lang="en-US" sz="1900" b="0" i="1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Dengue</a:t>
            </a:r>
            <a:r>
              <a:rPr kumimoji="0" lang="en-US" sz="1900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melalui media Audiovisual dibandingkan dengan menggunakan media Leaflet?</a:t>
            </a:r>
            <a:endParaRPr kumimoji="0" lang="en-US" sz="1900" b="0" i="0" u="none" strike="noStrike" kern="1200" cap="none" spc="0" normalizeH="0" baseline="0" noProof="0">
              <a:ln>
                <a:noFill/>
              </a:ln>
              <a:solidFill>
                <a:srgbClr val="1D2802"/>
              </a:solidFill>
              <a:effectLst/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1D2802"/>
                </a:solidFill>
                <a:latin typeface="Rockwell" pitchFamily="18" charset="0"/>
              </a:rPr>
              <a:t>KEASLIAN PENELITIAN</a:t>
            </a:r>
            <a:endParaRPr lang="en-US">
              <a:solidFill>
                <a:srgbClr val="1D2802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Autofit/>
          </a:bodyPr>
          <a:lstStyle/>
          <a:p>
            <a:pPr marL="457200" indent="-457200" algn="just">
              <a:buAutoNum type="arabicPeriod"/>
            </a:pP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Erika (2012),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meneliti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tentang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“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Pengaruh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Penyuluhan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Terhadap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Tingkat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Pengetahuan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,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Sikap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Dan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Praktik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Ibu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Dalam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Pencegahan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Demam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Berdarah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i="1" dirty="0" smtClean="0">
                <a:latin typeface="Andalus" pitchFamily="18" charset="-78"/>
                <a:cs typeface="Andalus" pitchFamily="18" charset="-78"/>
              </a:rPr>
              <a:t>Dengue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Pada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Anak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”.</a:t>
            </a:r>
            <a:endParaRPr lang="en-US" sz="1800" dirty="0">
              <a:latin typeface="Andalus" pitchFamily="18" charset="-78"/>
              <a:cs typeface="Andalus" pitchFamily="18" charset="-78"/>
            </a:endParaRPr>
          </a:p>
          <a:p>
            <a:pPr marL="457200" indent="-457200" algn="just">
              <a:buAutoNum type="arabicPeriod"/>
            </a:pP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Resmiati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,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dkk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(2009),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meneliti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tentang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“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Pengaruh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Penyuluhan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Demam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Berdarah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Terhadap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Perilaku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Ibu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Rumah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Tangga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”.</a:t>
            </a:r>
          </a:p>
          <a:p>
            <a:pPr marL="457200" indent="-457200" algn="just">
              <a:buAutoNum type="arabicPeriod"/>
            </a:pP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Dwi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(2012),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meneliti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tentang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”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Pengaruh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Pendidikan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Kesehatan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Pada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Ibu-Ibu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Kader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Pemberdayaan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Keluarga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Dan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Kemasyarakatan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(PKK)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Dalam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Mengubah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Pengetahuan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Dan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Sikap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Tentang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Pencegahan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Demam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Berdarah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i="1" dirty="0" smtClean="0">
                <a:latin typeface="Andalus" pitchFamily="18" charset="-78"/>
                <a:cs typeface="Andalus" pitchFamily="18" charset="-78"/>
              </a:rPr>
              <a:t>Dengue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Di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Desa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Pucangan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1800" dirty="0" err="1" smtClean="0">
                <a:latin typeface="Andalus" pitchFamily="18" charset="-78"/>
                <a:cs typeface="Andalus" pitchFamily="18" charset="-78"/>
              </a:rPr>
              <a:t>Kartasura</a:t>
            </a:r>
            <a:r>
              <a:rPr lang="en-US" sz="1800" dirty="0" smtClean="0">
                <a:latin typeface="Andalus" pitchFamily="18" charset="-78"/>
                <a:cs typeface="Andalus" pitchFamily="18" charset="-78"/>
              </a:rPr>
              <a:t>”.</a:t>
            </a:r>
          </a:p>
          <a:p>
            <a:pPr marL="457200" indent="-457200" algn="just">
              <a:buAutoNum type="arabicPeriod"/>
            </a:pPr>
            <a:endParaRPr lang="en-US" sz="1800" dirty="0" smtClean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1D2802"/>
                </a:solidFill>
                <a:latin typeface="Rockwell" pitchFamily="18" charset="0"/>
              </a:rPr>
              <a:t>TINJAUAN TEORI</a:t>
            </a:r>
            <a:endParaRPr lang="en-US">
              <a:solidFill>
                <a:srgbClr val="1D2802"/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229600" cy="2209799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	</a:t>
            </a:r>
            <a:r>
              <a:rPr lang="en-US" sz="24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Demam Berdarah Dengue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</a:p>
          <a:p>
            <a:pPr algn="just">
              <a:buNone/>
            </a:pP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		Penyakit yang disebabkan oleh gigitan nyamuk </a:t>
            </a:r>
            <a:r>
              <a:rPr lang="en-US" sz="2400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Aedes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Aegypti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  yang terinfeksi salah satu dari empat tipe virus </a:t>
            </a:r>
            <a:r>
              <a:rPr lang="en-US" sz="2400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Dengue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 dengan manifestasi klinis demam, nyeri otot dan/ atau nyeri sendi yang disertai leukopenia, ruam, limfadenopati, trombositopenia dan diathesis hemoragik (WHO, 2015).</a:t>
            </a:r>
          </a:p>
        </p:txBody>
      </p:sp>
      <p:pic>
        <p:nvPicPr>
          <p:cNvPr id="4" name="Picture 3" descr="foundantibo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275" y="3804514"/>
            <a:ext cx="4572000" cy="23682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 b="25926"/>
          <a:stretch>
            <a:fillRect/>
          </a:stretch>
        </p:blipFill>
        <p:spPr bwMode="auto">
          <a:xfrm>
            <a:off x="676275" y="6248400"/>
            <a:ext cx="8239125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0" y="884238"/>
            <a:ext cx="2971800" cy="1706562"/>
          </a:xfrm>
        </p:spPr>
        <p:txBody>
          <a:bodyPr>
            <a:normAutofit/>
          </a:bodyPr>
          <a:lstStyle/>
          <a:p>
            <a:r>
              <a:rPr lang="en-US" sz="2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Patogenesis </a:t>
            </a:r>
            <a:br>
              <a:rPr lang="en-US" sz="2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</a:br>
            <a:r>
              <a:rPr lang="en-US" sz="28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Demam Berdarah </a:t>
            </a:r>
            <a:r>
              <a:rPr lang="en-US" sz="2800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Dengue</a:t>
            </a:r>
            <a:endParaRPr lang="en-US" sz="280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229600" cy="5105400"/>
          </a:xfrm>
        </p:spPr>
        <p:txBody>
          <a:bodyPr>
            <a:normAutofit/>
          </a:bodyPr>
          <a:lstStyle/>
          <a:p>
            <a:pPr algn="r">
              <a:buNone/>
            </a:pPr>
            <a:endParaRPr lang="en-US" sz="2400" smtClean="0">
              <a:solidFill>
                <a:srgbClr val="1D2802"/>
              </a:solidFill>
              <a:latin typeface="Andalus" pitchFamily="18" charset="-78"/>
              <a:cs typeface="Andalus" pitchFamily="18" charset="-78"/>
              <a:sym typeface="Wingdings" pitchFamily="2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719" y="403129"/>
            <a:ext cx="7930081" cy="62262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399"/>
            <a:ext cx="8229600" cy="266700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29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Pendidikan kesehatan </a:t>
            </a:r>
          </a:p>
          <a:p>
            <a:pPr>
              <a:buNone/>
            </a:pP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	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Suatu upaya atau kegiatan untuk menciptakan perilaku masyarakat yang kondusif untuk kesehatan.</a:t>
            </a:r>
          </a:p>
          <a:p>
            <a:pPr>
              <a:buNone/>
            </a:pPr>
            <a:endParaRPr lang="en-US" sz="2400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	</a:t>
            </a:r>
            <a:r>
              <a:rPr lang="en-US" sz="2800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Health Literacy </a:t>
            </a:r>
            <a:r>
              <a:rPr lang="en-US" sz="2800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 Healthy Behaviour</a:t>
            </a:r>
          </a:p>
          <a:p>
            <a:pPr>
              <a:buNone/>
            </a:pPr>
            <a:endParaRPr lang="en-US" sz="2800" i="1" smtClean="0">
              <a:solidFill>
                <a:srgbClr val="1D2802"/>
              </a:solidFill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pPr algn="r">
              <a:buNone/>
            </a:pPr>
            <a:r>
              <a:rPr lang="en-US" sz="2800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	Knowledge, Attitude &amp; Practice</a:t>
            </a:r>
          </a:p>
          <a:p>
            <a:pPr algn="ctr">
              <a:buNone/>
            </a:pPr>
            <a:endParaRPr lang="en-US" sz="2800" i="1" smtClean="0">
              <a:solidFill>
                <a:srgbClr val="1D2802"/>
              </a:solidFill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pPr algn="ctr">
              <a:buNone/>
            </a:pPr>
            <a:r>
              <a:rPr lang="en-US" sz="2800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Healthy Life Style</a:t>
            </a:r>
          </a:p>
          <a:p>
            <a:pPr algn="r">
              <a:buNone/>
            </a:pPr>
            <a:endParaRPr lang="en-US" sz="1600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52400" y="3581400"/>
            <a:ext cx="8839200" cy="2743200"/>
          </a:xfrm>
          <a:prstGeom prst="rect">
            <a:avLst/>
          </a:prstGeom>
        </p:spPr>
        <p:txBody>
          <a:bodyPr vert="horz" lIns="91440" tIns="45720" rIns="91440" bIns="45720" numCol="2" rtlCol="0">
            <a:no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Peran Pendidikan Kesehatan Terhadap</a:t>
            </a:r>
            <a:r>
              <a:rPr kumimoji="0" lang="en-US" sz="2000" b="1" i="0" u="none" strike="noStrike" kern="1200" cap="none" spc="0" normalizeH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</a:t>
            </a:r>
            <a:r>
              <a:rPr kumimoji="0" lang="en-US" sz="2000" b="1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Perubahan Perilaku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 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7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	</a:t>
            </a:r>
            <a:r>
              <a:rPr kumimoji="0" lang="en-US" sz="1700" b="0" i="0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Untuk mempengaruhi orang lain, individu, kelompok atau masyarakat sehingga mereka melakukan apa yang diharapkan oleh pelaku pendidikan atau promosi kesehatan.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700" b="0" i="1" u="none" strike="noStrike" kern="1200" cap="none" spc="0" normalizeH="0" baseline="0" noProof="0" smtClean="0">
              <a:ln>
                <a:noFill/>
              </a:ln>
              <a:solidFill>
                <a:srgbClr val="1D2802"/>
              </a:solidFill>
              <a:effectLst/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Input </a:t>
            </a:r>
            <a:r>
              <a:rPr kumimoji="0" lang="en-US" sz="2000" b="0" i="1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  <a:sym typeface="Wingdings" pitchFamily="2" charset="2"/>
              </a:rPr>
              <a:t> </a:t>
            </a:r>
            <a:r>
              <a:rPr kumimoji="0" lang="en-US" sz="2000" b="0" i="1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Proses </a:t>
            </a:r>
            <a:r>
              <a:rPr kumimoji="0" lang="en-US" sz="2000" b="0" i="1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  <a:sym typeface="Wingdings" pitchFamily="2" charset="2"/>
              </a:rPr>
              <a:t></a:t>
            </a:r>
            <a:r>
              <a:rPr kumimoji="0" lang="en-US" sz="2000" b="0" i="1" u="none" strike="noStrike" kern="1200" cap="none" spc="0" normalizeH="0" baseline="0" noProof="0" smtClean="0">
                <a:ln>
                  <a:noFill/>
                </a:ln>
                <a:solidFill>
                  <a:srgbClr val="1D2802"/>
                </a:solidFill>
                <a:effectLst/>
                <a:uLnTx/>
                <a:uFillTx/>
                <a:latin typeface="Andalus" pitchFamily="18" charset="-78"/>
                <a:ea typeface="+mn-ea"/>
                <a:cs typeface="Andalus" pitchFamily="18" charset="-78"/>
              </a:rPr>
              <a:t>Output</a:t>
            </a:r>
            <a:endParaRPr lang="en-US" sz="2000" i="1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marL="684213" lvl="0" indent="-342900" algn="just">
              <a:spcBef>
                <a:spcPct val="20000"/>
              </a:spcBef>
              <a:defRPr/>
            </a:pPr>
            <a:endParaRPr lang="en-US" sz="1600" b="1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marL="684213" lvl="0" indent="-342900" algn="just">
              <a:spcBef>
                <a:spcPct val="20000"/>
              </a:spcBef>
              <a:defRPr/>
            </a:pPr>
            <a:endParaRPr lang="en-US" sz="1600" b="1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marL="684213" lvl="0" indent="-342900" algn="just">
              <a:spcBef>
                <a:spcPct val="20000"/>
              </a:spcBef>
              <a:defRPr/>
            </a:pPr>
            <a:endParaRPr lang="en-US" sz="1600" b="1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marL="684213" lvl="0" indent="-342900" algn="just">
              <a:spcBef>
                <a:spcPct val="20000"/>
              </a:spcBef>
              <a:defRPr/>
            </a:pPr>
            <a:endParaRPr lang="en-US" sz="1600" b="1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marL="684213" lvl="0" indent="-342900" algn="just">
              <a:spcBef>
                <a:spcPct val="20000"/>
              </a:spcBef>
              <a:defRPr/>
            </a:pPr>
            <a:endParaRPr lang="en-US" sz="1600" b="1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marL="684213" lvl="0" indent="-342900" algn="just">
              <a:spcBef>
                <a:spcPct val="20000"/>
              </a:spcBef>
              <a:defRPr/>
            </a:pPr>
            <a:endParaRPr lang="en-US" sz="1600" b="1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marL="684213" lvl="0" indent="-342900" algn="just">
              <a:spcBef>
                <a:spcPct val="20000"/>
              </a:spcBef>
              <a:defRPr/>
            </a:pPr>
            <a:r>
              <a:rPr lang="en-US" sz="20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Visi &amp; Misi Pendidikan Kesehatan</a:t>
            </a:r>
            <a:endParaRPr lang="en-US" sz="2000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marL="684213" lvl="0" indent="-342900" algn="just">
              <a:spcBef>
                <a:spcPct val="20000"/>
              </a:spcBef>
              <a:defRPr/>
            </a:pPr>
            <a:r>
              <a:rPr lang="en-US" sz="16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Visi </a:t>
            </a:r>
          </a:p>
          <a:p>
            <a:pPr marL="684213" lvl="0" indent="-342900" algn="just">
              <a:spcBef>
                <a:spcPct val="20000"/>
              </a:spcBef>
              <a:defRPr/>
            </a:pPr>
            <a:r>
              <a:rPr lang="en-US" sz="16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	UU Kesehatan No. 36/2009 &amp; WHO </a:t>
            </a:r>
          </a:p>
          <a:p>
            <a:pPr marL="684213" lvl="0" indent="-342900" algn="just">
              <a:spcBef>
                <a:spcPct val="20000"/>
              </a:spcBef>
              <a:defRPr/>
            </a:pPr>
            <a:r>
              <a:rPr lang="en-US" sz="16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Misi</a:t>
            </a:r>
          </a:p>
          <a:p>
            <a:pPr marL="684213" lvl="0" indent="-342900" algn="just">
              <a:spcBef>
                <a:spcPct val="20000"/>
              </a:spcBef>
              <a:defRPr/>
            </a:pPr>
            <a:r>
              <a:rPr lang="en-US" sz="16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	Upaya yang dilakukan untuk mencapai visi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700" b="0" i="1" u="none" strike="noStrike" kern="1200" cap="none" spc="0" normalizeH="0" baseline="0" noProof="0" smtClean="0">
              <a:ln>
                <a:noFill/>
              </a:ln>
              <a:solidFill>
                <a:srgbClr val="1D2802"/>
              </a:solidFill>
              <a:effectLst/>
              <a:uLnTx/>
              <a:uFillTx/>
              <a:latin typeface="Andalus" pitchFamily="18" charset="-78"/>
              <a:ea typeface="+mn-ea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solidFill>
                <a:schemeClr val="bg1">
                  <a:lumMod val="85000"/>
                </a:schemeClr>
              </a:solidFill>
              <a:latin typeface="Rockwell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Konsep Perilaku</a:t>
            </a:r>
          </a:p>
          <a:p>
            <a:pPr>
              <a:buNone/>
            </a:pPr>
            <a:endParaRPr lang="en-US" sz="2400" b="1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sz="24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Pengetahuan </a:t>
            </a:r>
            <a:r>
              <a:rPr lang="en-US" sz="2400" b="1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(Knowledge) </a:t>
            </a:r>
            <a:r>
              <a:rPr lang="en-US" sz="24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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Hasil dari tahu dan pengalaman </a:t>
            </a:r>
          </a:p>
          <a:p>
            <a:pPr>
              <a:buNone/>
            </a:pP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seseorang dalam melakukan penginderaan terhadap suatu </a:t>
            </a:r>
          </a:p>
          <a:p>
            <a:pPr>
              <a:buNone/>
            </a:pP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rangsangan tertentu</a:t>
            </a:r>
          </a:p>
          <a:p>
            <a:pPr>
              <a:buNone/>
            </a:pPr>
            <a:endParaRPr lang="en-US" sz="2400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sz="24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Sikap </a:t>
            </a:r>
            <a:r>
              <a:rPr lang="en-US" sz="2400" b="1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(Attitude) </a:t>
            </a:r>
            <a:r>
              <a:rPr lang="en-US" sz="24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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 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R</a:t>
            </a:r>
            <a:r>
              <a:rPr lang="id-ID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espon yang masih tertutup dari seseorang </a:t>
            </a:r>
            <a:endParaRPr lang="en-US" sz="2400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id-ID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terhadap suatu stimulus atau objek.</a:t>
            </a:r>
            <a:endParaRPr lang="en-US" sz="2400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 algn="r">
              <a:buNone/>
            </a:pPr>
            <a:endParaRPr lang="en-US" sz="2400" smtClean="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  <a:p>
            <a:pPr>
              <a:buNone/>
            </a:pPr>
            <a:r>
              <a:rPr lang="en-US" sz="24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Tindakan </a:t>
            </a:r>
            <a:r>
              <a:rPr lang="en-US" sz="2400" b="1" i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</a:rPr>
              <a:t>(Action) </a:t>
            </a:r>
            <a:r>
              <a:rPr lang="en-US" sz="2400" b="1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</a:t>
            </a: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 Wujud dari sikap yang terdiri oleh </a:t>
            </a:r>
          </a:p>
          <a:p>
            <a:pPr>
              <a:buNone/>
            </a:pPr>
            <a:r>
              <a:rPr lang="en-US" sz="24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persepsi, respon, mekanisme, dan adopsi.</a:t>
            </a:r>
          </a:p>
          <a:p>
            <a:pPr>
              <a:buNone/>
            </a:pPr>
            <a:endParaRPr lang="en-US" sz="2400" smtClean="0">
              <a:solidFill>
                <a:srgbClr val="1D2802"/>
              </a:solidFill>
              <a:latin typeface="Andalus" pitchFamily="18" charset="-78"/>
              <a:cs typeface="Andalus" pitchFamily="18" charset="-78"/>
              <a:sym typeface="Wingdings" pitchFamily="2" charset="2"/>
            </a:endParaRPr>
          </a:p>
          <a:p>
            <a:pPr algn="r">
              <a:buNone/>
            </a:pPr>
            <a:r>
              <a:rPr lang="en-US" sz="1700" smtClean="0">
                <a:solidFill>
                  <a:srgbClr val="1D2802"/>
                </a:solidFill>
                <a:latin typeface="Andalus" pitchFamily="18" charset="-78"/>
                <a:cs typeface="Andalus" pitchFamily="18" charset="-78"/>
                <a:sym typeface="Wingdings" pitchFamily="2" charset="2"/>
              </a:rPr>
              <a:t>(Notoatmodjo, 2012)</a:t>
            </a:r>
            <a:endParaRPr lang="en-US" sz="1700">
              <a:solidFill>
                <a:srgbClr val="1D2802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563</TotalTime>
  <Words>518</Words>
  <Application>Microsoft Office PowerPoint</Application>
  <PresentationFormat>On-screen Show (4:3)</PresentationFormat>
  <Paragraphs>162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Adjacency</vt:lpstr>
      <vt:lpstr>بِسْــــــــــــــــــمِ اﷲِالرَّحْمَنِ اارَّحِيم</vt:lpstr>
      <vt:lpstr>LATAR BELAKANG MASALAH</vt:lpstr>
      <vt:lpstr>AL-QURAN</vt:lpstr>
      <vt:lpstr>PowerPoint Presentation</vt:lpstr>
      <vt:lpstr>KEASLIAN PENELITIAN</vt:lpstr>
      <vt:lpstr>TINJAUAN TEORI</vt:lpstr>
      <vt:lpstr>Patogenesis  Demam Berdarah Dengue</vt:lpstr>
      <vt:lpstr>PowerPoint Presentation</vt:lpstr>
      <vt:lpstr>PowerPoint Presentation</vt:lpstr>
      <vt:lpstr>PowerPoint Presentation</vt:lpstr>
      <vt:lpstr>KERANGKA KONSEP</vt:lpstr>
      <vt:lpstr>HIPOTESIS</vt:lpstr>
      <vt:lpstr>RANCANGAN PENELITIAN</vt:lpstr>
      <vt:lpstr>POPULASI, SAMPEL, LOKASI &amp; WAKTU PENELITIAN</vt:lpstr>
      <vt:lpstr>VARIABEL &amp; INSTRUMEN PENELITIAN</vt:lpstr>
      <vt:lpstr>GAMBARAN UMUM DAERAH PENELITIAN</vt:lpstr>
      <vt:lpstr>KARAKTERISTIK PENDIDIKAN  DAN PEKERJAAN  IBU PKK  DI PADUKUHAN SAGAN</vt:lpstr>
      <vt:lpstr>HASIL PENGETAHUAN PADA INTEREVNSI AUDIOVISUAL</vt:lpstr>
      <vt:lpstr>HASIL SIKAP PADA INTERVENSI AUDIOVISUAL</vt:lpstr>
      <vt:lpstr>HASIL TINDAKAN PADA INTERVENSI AUDIOVISUAL</vt:lpstr>
      <vt:lpstr>KESIMPULAN</vt:lpstr>
      <vt:lpstr>SARAN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acerfkikumy</cp:lastModifiedBy>
  <cp:revision>69</cp:revision>
  <dcterms:created xsi:type="dcterms:W3CDTF">2016-05-04T10:56:54Z</dcterms:created>
  <dcterms:modified xsi:type="dcterms:W3CDTF">2017-08-14T03:07:21Z</dcterms:modified>
</cp:coreProperties>
</file>