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701" r:id="rId3"/>
    <p:sldMasterId id="2147483714" r:id="rId4"/>
    <p:sldMasterId id="2147483727" r:id="rId5"/>
    <p:sldMasterId id="2147483740" r:id="rId6"/>
    <p:sldMasterId id="2147483753" r:id="rId7"/>
    <p:sldMasterId id="2147483765" r:id="rId8"/>
  </p:sldMasterIdLst>
  <p:notesMasterIdLst>
    <p:notesMasterId r:id="rId37"/>
  </p:notesMasterIdLst>
  <p:handoutMasterIdLst>
    <p:handoutMasterId r:id="rId38"/>
  </p:handoutMasterIdLst>
  <p:sldIdLst>
    <p:sldId id="259" r:id="rId9"/>
    <p:sldId id="457" r:id="rId10"/>
    <p:sldId id="508" r:id="rId11"/>
    <p:sldId id="506" r:id="rId12"/>
    <p:sldId id="507" r:id="rId13"/>
    <p:sldId id="519" r:id="rId14"/>
    <p:sldId id="518" r:id="rId15"/>
    <p:sldId id="535" r:id="rId16"/>
    <p:sldId id="501" r:id="rId17"/>
    <p:sldId id="511" r:id="rId18"/>
    <p:sldId id="503" r:id="rId19"/>
    <p:sldId id="500" r:id="rId20"/>
    <p:sldId id="520" r:id="rId21"/>
    <p:sldId id="524" r:id="rId22"/>
    <p:sldId id="521" r:id="rId23"/>
    <p:sldId id="526" r:id="rId24"/>
    <p:sldId id="522" r:id="rId25"/>
    <p:sldId id="534" r:id="rId26"/>
    <p:sldId id="516" r:id="rId27"/>
    <p:sldId id="517" r:id="rId28"/>
    <p:sldId id="490" r:id="rId29"/>
    <p:sldId id="529" r:id="rId30"/>
    <p:sldId id="523" r:id="rId31"/>
    <p:sldId id="531" r:id="rId32"/>
    <p:sldId id="496" r:id="rId33"/>
    <p:sldId id="532" r:id="rId34"/>
    <p:sldId id="533" r:id="rId35"/>
    <p:sldId id="362" r:id="rId36"/>
  </p:sldIdLst>
  <p:sldSz cx="9144000" cy="6858000" type="screen4x3"/>
  <p:notesSz cx="6858000" cy="9144000"/>
  <p:defaultTextStyle>
    <a:defPPr>
      <a:defRPr lang="id-ID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F2"/>
    <a:srgbClr val="003300"/>
    <a:srgbClr val="FFF4D2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04" y="7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51790-F9AB-48B3-A929-D051F7FC73D1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A44F8-0F2D-4BF0-84BB-2005679DE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9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1A3788-48B8-4F12-857B-5522F62E9923}" type="datetime1">
              <a:rPr lang="en-US"/>
              <a:pPr/>
              <a:t>5/18/2017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DB6845-9A7B-43FA-A61C-61E42F94A6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32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id-ID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d-ID" altLang="id-ID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d-ID" altLang="id-ID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F33EE924-E15F-41E4-AC0B-06C6EA53646F}" type="slidenum">
              <a:rPr lang="en-US" altLang="id-ID">
                <a:solidFill>
                  <a:prstClr val="black"/>
                </a:solidFill>
                <a:latin typeface="Arial" pitchFamily="34" charset="0"/>
              </a:rPr>
              <a:pPr/>
              <a:t>17</a:t>
            </a:fld>
            <a:endParaRPr lang="en-US" altLang="id-ID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altLang="id-ID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BF1B053C-0AA3-4A06-93F6-DD468C37BB3F}" type="slidenum">
              <a:rPr lang="en-US" altLang="id-ID">
                <a:solidFill>
                  <a:prstClr val="black"/>
                </a:solidFill>
                <a:latin typeface="Arial" pitchFamily="34" charset="0"/>
              </a:rPr>
              <a:pPr/>
              <a:t>18</a:t>
            </a:fld>
            <a:endParaRPr lang="en-US" altLang="id-ID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altLang="id-ID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E521A-A4E5-41D3-9307-83ADECBCB76F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F1A3-CE0E-4DC0-973A-89E2ABD908E0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8A3A24-A0AA-4F92-AF42-A7CCEA143741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2A516-84A1-4702-939D-E8443A248BED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9CC84-060C-4995-9CC0-9EC6AAE348B0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693F5-7A0B-406C-84DC-038CFF711D34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id-ID">
                <a:solidFill>
                  <a:srgbClr val="2F1311"/>
                </a:solidFill>
                <a:latin typeface="Arial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7"/>
              <a:ext cx="816" cy="3982"/>
              <a:chOff x="4944" y="-7"/>
              <a:chExt cx="816" cy="3982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7"/>
                <a:ext cx="480" cy="1438"/>
                <a:chOff x="5280" y="-7"/>
                <a:chExt cx="480" cy="1438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90" y="-8"/>
                  <a:ext cx="174" cy="176"/>
                  <a:chOff x="1726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726" y="323"/>
                    <a:ext cx="1690" cy="2560"/>
                    <a:chOff x="1726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289" y="323"/>
                      <a:ext cx="1234" cy="2560"/>
                    </a:xfrm>
                    <a:custGeom>
                      <a:avLst/>
                      <a:gdLst>
                        <a:gd name="T0" fmla="*/ 344 w 1231"/>
                        <a:gd name="T1" fmla="*/ 283 h 2560"/>
                        <a:gd name="T2" fmla="*/ 422 w 1231"/>
                        <a:gd name="T3" fmla="*/ 115 h 2560"/>
                        <a:gd name="T4" fmla="*/ 590 w 1231"/>
                        <a:gd name="T5" fmla="*/ 7 h 2560"/>
                        <a:gd name="T6" fmla="*/ 909 w 1231"/>
                        <a:gd name="T7" fmla="*/ 61 h 2560"/>
                        <a:gd name="T8" fmla="*/ 1072 w 1231"/>
                        <a:gd name="T9" fmla="*/ 349 h 2560"/>
                        <a:gd name="T10" fmla="*/ 993 w 1231"/>
                        <a:gd name="T11" fmla="*/ 769 h 2560"/>
                        <a:gd name="T12" fmla="*/ 957 w 1231"/>
                        <a:gd name="T13" fmla="*/ 943 h 2560"/>
                        <a:gd name="T14" fmla="*/ 1126 w 1231"/>
                        <a:gd name="T15" fmla="*/ 1075 h 2560"/>
                        <a:gd name="T16" fmla="*/ 1252 w 1231"/>
                        <a:gd name="T17" fmla="*/ 1525 h 2560"/>
                        <a:gd name="T18" fmla="*/ 1144 w 1231"/>
                        <a:gd name="T19" fmla="*/ 1969 h 2560"/>
                        <a:gd name="T20" fmla="*/ 921 w 1231"/>
                        <a:gd name="T21" fmla="*/ 2077 h 2560"/>
                        <a:gd name="T22" fmla="*/ 735 w 1231"/>
                        <a:gd name="T23" fmla="*/ 2059 h 2560"/>
                        <a:gd name="T24" fmla="*/ 669 w 1231"/>
                        <a:gd name="T25" fmla="*/ 2251 h 2560"/>
                        <a:gd name="T26" fmla="*/ 536 w 1231"/>
                        <a:gd name="T27" fmla="*/ 2527 h 2560"/>
                        <a:gd name="T28" fmla="*/ 218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66 w 1231"/>
                        <a:gd name="T37" fmla="*/ 1513 h 2560"/>
                        <a:gd name="T38" fmla="*/ 224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46 w 1231"/>
                        <a:gd name="T45" fmla="*/ 2431 h 2560"/>
                        <a:gd name="T46" fmla="*/ 602 w 1231"/>
                        <a:gd name="T47" fmla="*/ 2227 h 2560"/>
                        <a:gd name="T48" fmla="*/ 584 w 1231"/>
                        <a:gd name="T49" fmla="*/ 1807 h 2560"/>
                        <a:gd name="T50" fmla="*/ 500 w 1231"/>
                        <a:gd name="T51" fmla="*/ 1531 h 2560"/>
                        <a:gd name="T52" fmla="*/ 542 w 1231"/>
                        <a:gd name="T53" fmla="*/ 1459 h 2560"/>
                        <a:gd name="T54" fmla="*/ 639 w 1231"/>
                        <a:gd name="T55" fmla="*/ 1633 h 2560"/>
                        <a:gd name="T56" fmla="*/ 735 w 1231"/>
                        <a:gd name="T57" fmla="*/ 1933 h 2560"/>
                        <a:gd name="T58" fmla="*/ 981 w 1231"/>
                        <a:gd name="T59" fmla="*/ 1963 h 2560"/>
                        <a:gd name="T60" fmla="*/ 1156 w 1231"/>
                        <a:gd name="T61" fmla="*/ 1687 h 2560"/>
                        <a:gd name="T62" fmla="*/ 1138 w 1231"/>
                        <a:gd name="T63" fmla="*/ 1273 h 2560"/>
                        <a:gd name="T64" fmla="*/ 897 w 1231"/>
                        <a:gd name="T65" fmla="*/ 1057 h 2560"/>
                        <a:gd name="T66" fmla="*/ 693 w 1231"/>
                        <a:gd name="T67" fmla="*/ 1129 h 2560"/>
                        <a:gd name="T68" fmla="*/ 584 w 1231"/>
                        <a:gd name="T69" fmla="*/ 1117 h 2560"/>
                        <a:gd name="T70" fmla="*/ 633 w 1231"/>
                        <a:gd name="T71" fmla="*/ 1033 h 2560"/>
                        <a:gd name="T72" fmla="*/ 825 w 1231"/>
                        <a:gd name="T73" fmla="*/ 937 h 2560"/>
                        <a:gd name="T74" fmla="*/ 963 w 1231"/>
                        <a:gd name="T75" fmla="*/ 613 h 2560"/>
                        <a:gd name="T76" fmla="*/ 897 w 1231"/>
                        <a:gd name="T77" fmla="*/ 175 h 2560"/>
                        <a:gd name="T78" fmla="*/ 633 w 1231"/>
                        <a:gd name="T79" fmla="*/ 103 h 2560"/>
                        <a:gd name="T80" fmla="*/ 398 w 1231"/>
                        <a:gd name="T81" fmla="*/ 355 h 2560"/>
                        <a:gd name="T82" fmla="*/ 410 w 1231"/>
                        <a:gd name="T83" fmla="*/ 763 h 2560"/>
                        <a:gd name="T84" fmla="*/ 350 w 1231"/>
                        <a:gd name="T85" fmla="*/ 949 h 2560"/>
                        <a:gd name="T86" fmla="*/ 296 w 1231"/>
                        <a:gd name="T87" fmla="*/ 685 h 2560"/>
                        <a:gd name="T88" fmla="*/ 314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mtClean="0">
                        <a:solidFill>
                          <a:srgbClr val="2F131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33" y="381"/>
                      <a:ext cx="864" cy="2065"/>
                    </a:xfrm>
                    <a:custGeom>
                      <a:avLst/>
                      <a:gdLst>
                        <a:gd name="T0" fmla="*/ 778 w 865"/>
                        <a:gd name="T1" fmla="*/ 516 h 2071"/>
                        <a:gd name="T2" fmla="*/ 790 w 865"/>
                        <a:gd name="T3" fmla="*/ 343 h 2071"/>
                        <a:gd name="T4" fmla="*/ 856 w 865"/>
                        <a:gd name="T5" fmla="*/ 199 h 2071"/>
                        <a:gd name="T6" fmla="*/ 802 w 865"/>
                        <a:gd name="T7" fmla="*/ 211 h 2071"/>
                        <a:gd name="T8" fmla="*/ 742 w 865"/>
                        <a:gd name="T9" fmla="*/ 211 h 2071"/>
                        <a:gd name="T10" fmla="*/ 676 w 865"/>
                        <a:gd name="T11" fmla="*/ 116 h 2071"/>
                        <a:gd name="T12" fmla="*/ 604 w 865"/>
                        <a:gd name="T13" fmla="*/ 32 h 2071"/>
                        <a:gd name="T14" fmla="*/ 502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199 h 2071"/>
                        <a:gd name="T22" fmla="*/ 119 w 865"/>
                        <a:gd name="T23" fmla="*/ 397 h 2071"/>
                        <a:gd name="T24" fmla="*/ 131 w 865"/>
                        <a:gd name="T25" fmla="*/ 576 h 2071"/>
                        <a:gd name="T26" fmla="*/ 173 w 865"/>
                        <a:gd name="T27" fmla="*/ 768 h 2071"/>
                        <a:gd name="T28" fmla="*/ 197 w 865"/>
                        <a:gd name="T29" fmla="*/ 863 h 2071"/>
                        <a:gd name="T30" fmla="*/ 167 w 865"/>
                        <a:gd name="T31" fmla="*/ 965 h 2071"/>
                        <a:gd name="T32" fmla="*/ 65 w 865"/>
                        <a:gd name="T33" fmla="*/ 1103 h 2071"/>
                        <a:gd name="T34" fmla="*/ 17 w 865"/>
                        <a:gd name="T35" fmla="*/ 1270 h 2071"/>
                        <a:gd name="T36" fmla="*/ 5 w 865"/>
                        <a:gd name="T37" fmla="*/ 1522 h 2071"/>
                        <a:gd name="T38" fmla="*/ 47 w 865"/>
                        <a:gd name="T39" fmla="*/ 1713 h 2071"/>
                        <a:gd name="T40" fmla="*/ 131 w 865"/>
                        <a:gd name="T41" fmla="*/ 1863 h 2071"/>
                        <a:gd name="T42" fmla="*/ 299 w 865"/>
                        <a:gd name="T43" fmla="*/ 1946 h 2071"/>
                        <a:gd name="T44" fmla="*/ 425 w 865"/>
                        <a:gd name="T45" fmla="*/ 1940 h 2071"/>
                        <a:gd name="T46" fmla="*/ 460 w 865"/>
                        <a:gd name="T47" fmla="*/ 1952 h 2071"/>
                        <a:gd name="T48" fmla="*/ 490 w 865"/>
                        <a:gd name="T49" fmla="*/ 2024 h 2071"/>
                        <a:gd name="T50" fmla="*/ 490 w 865"/>
                        <a:gd name="T51" fmla="*/ 1922 h 2071"/>
                        <a:gd name="T52" fmla="*/ 550 w 865"/>
                        <a:gd name="T53" fmla="*/ 1743 h 2071"/>
                        <a:gd name="T54" fmla="*/ 610 w 865"/>
                        <a:gd name="T55" fmla="*/ 1623 h 2071"/>
                        <a:gd name="T56" fmla="*/ 574 w 865"/>
                        <a:gd name="T57" fmla="*/ 1665 h 2071"/>
                        <a:gd name="T58" fmla="*/ 508 w 865"/>
                        <a:gd name="T59" fmla="*/ 1785 h 2071"/>
                        <a:gd name="T60" fmla="*/ 407 w 865"/>
                        <a:gd name="T61" fmla="*/ 1868 h 2071"/>
                        <a:gd name="T62" fmla="*/ 269 w 865"/>
                        <a:gd name="T63" fmla="*/ 1863 h 2071"/>
                        <a:gd name="T64" fmla="*/ 179 w 865"/>
                        <a:gd name="T65" fmla="*/ 1779 h 2071"/>
                        <a:gd name="T66" fmla="*/ 113 w 865"/>
                        <a:gd name="T67" fmla="*/ 1605 h 2071"/>
                        <a:gd name="T68" fmla="*/ 107 w 865"/>
                        <a:gd name="T69" fmla="*/ 1366 h 2071"/>
                        <a:gd name="T70" fmla="*/ 137 w 865"/>
                        <a:gd name="T71" fmla="*/ 1169 h 2071"/>
                        <a:gd name="T72" fmla="*/ 203 w 865"/>
                        <a:gd name="T73" fmla="*/ 1049 h 2071"/>
                        <a:gd name="T74" fmla="*/ 323 w 865"/>
                        <a:gd name="T75" fmla="*/ 1001 h 2071"/>
                        <a:gd name="T76" fmla="*/ 502 w 865"/>
                        <a:gd name="T77" fmla="*/ 1055 h 2071"/>
                        <a:gd name="T78" fmla="*/ 604 w 865"/>
                        <a:gd name="T79" fmla="*/ 1103 h 2071"/>
                        <a:gd name="T80" fmla="*/ 658 w 865"/>
                        <a:gd name="T81" fmla="*/ 1079 h 2071"/>
                        <a:gd name="T82" fmla="*/ 652 w 865"/>
                        <a:gd name="T83" fmla="*/ 1025 h 2071"/>
                        <a:gd name="T84" fmla="*/ 604 w 865"/>
                        <a:gd name="T85" fmla="*/ 983 h 2071"/>
                        <a:gd name="T86" fmla="*/ 490 w 865"/>
                        <a:gd name="T87" fmla="*/ 959 h 2071"/>
                        <a:gd name="T88" fmla="*/ 323 w 865"/>
                        <a:gd name="T89" fmla="*/ 875 h 2071"/>
                        <a:gd name="T90" fmla="*/ 233 w 865"/>
                        <a:gd name="T91" fmla="*/ 666 h 2071"/>
                        <a:gd name="T92" fmla="*/ 209 w 865"/>
                        <a:gd name="T93" fmla="*/ 409 h 2071"/>
                        <a:gd name="T94" fmla="*/ 317 w 865"/>
                        <a:gd name="T95" fmla="*/ 170 h 2071"/>
                        <a:gd name="T96" fmla="*/ 478 w 865"/>
                        <a:gd name="T97" fmla="*/ 110 h 2071"/>
                        <a:gd name="T98" fmla="*/ 610 w 865"/>
                        <a:gd name="T99" fmla="*/ 164 h 2071"/>
                        <a:gd name="T100" fmla="*/ 700 w 865"/>
                        <a:gd name="T101" fmla="*/ 283 h 2071"/>
                        <a:gd name="T102" fmla="*/ 730 w 865"/>
                        <a:gd name="T103" fmla="*/ 421 h 2071"/>
                        <a:gd name="T104" fmla="*/ 766 w 865"/>
                        <a:gd name="T105" fmla="*/ 588 h 2071"/>
                        <a:gd name="T106" fmla="*/ 802 w 865"/>
                        <a:gd name="T107" fmla="*/ 570 h 2071"/>
                        <a:gd name="T108" fmla="*/ 778 w 865"/>
                        <a:gd name="T109" fmla="*/ 516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mtClean="0">
                        <a:solidFill>
                          <a:srgbClr val="2F131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id-ID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775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504 h 521"/>
                      <a:gd name="T2" fmla="*/ 27 w 266"/>
                      <a:gd name="T3" fmla="*/ 287 h 521"/>
                      <a:gd name="T4" fmla="*/ 98 w 266"/>
                      <a:gd name="T5" fmla="*/ 45 h 521"/>
                      <a:gd name="T6" fmla="*/ 163 w 266"/>
                      <a:gd name="T7" fmla="*/ 3 h 521"/>
                      <a:gd name="T8" fmla="*/ 214 w 266"/>
                      <a:gd name="T9" fmla="*/ 39 h 521"/>
                      <a:gd name="T10" fmla="*/ 233 w 266"/>
                      <a:gd name="T11" fmla="*/ 136 h 521"/>
                      <a:gd name="T12" fmla="*/ 186 w 266"/>
                      <a:gd name="T13" fmla="*/ 287 h 521"/>
                      <a:gd name="T14" fmla="*/ 95 w 266"/>
                      <a:gd name="T15" fmla="*/ 498 h 521"/>
                      <a:gd name="T16" fmla="*/ 38 w 266"/>
                      <a:gd name="T17" fmla="*/ 522 h 521"/>
                      <a:gd name="T18" fmla="*/ 3 w 266"/>
                      <a:gd name="T19" fmla="*/ 504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843" y="1588"/>
                    <a:ext cx="398" cy="349"/>
                  </a:xfrm>
                  <a:custGeom>
                    <a:avLst/>
                    <a:gdLst>
                      <a:gd name="T0" fmla="*/ 114 w 392"/>
                      <a:gd name="T1" fmla="*/ 241 h 340"/>
                      <a:gd name="T2" fmla="*/ 16 w 392"/>
                      <a:gd name="T3" fmla="*/ 104 h 340"/>
                      <a:gd name="T4" fmla="*/ 4 w 392"/>
                      <a:gd name="T5" fmla="*/ 52 h 340"/>
                      <a:gd name="T6" fmla="*/ 28 w 392"/>
                      <a:gd name="T7" fmla="*/ 3 h 340"/>
                      <a:gd name="T8" fmla="*/ 144 w 392"/>
                      <a:gd name="T9" fmla="*/ 34 h 340"/>
                      <a:gd name="T10" fmla="*/ 278 w 392"/>
                      <a:gd name="T11" fmla="*/ 89 h 340"/>
                      <a:gd name="T12" fmla="*/ 406 w 392"/>
                      <a:gd name="T13" fmla="*/ 191 h 340"/>
                      <a:gd name="T14" fmla="*/ 430 w 392"/>
                      <a:gd name="T15" fmla="*/ 327 h 340"/>
                      <a:gd name="T16" fmla="*/ 378 w 392"/>
                      <a:gd name="T17" fmla="*/ 400 h 340"/>
                      <a:gd name="T18" fmla="*/ 272 w 392"/>
                      <a:gd name="T19" fmla="*/ 379 h 340"/>
                      <a:gd name="T20" fmla="*/ 114 w 392"/>
                      <a:gd name="T21" fmla="*/ 24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590" y="1923"/>
                    <a:ext cx="146" cy="567"/>
                  </a:xfrm>
                  <a:custGeom>
                    <a:avLst/>
                    <a:gdLst>
                      <a:gd name="T0" fmla="*/ 15 w 151"/>
                      <a:gd name="T1" fmla="*/ 186 h 558"/>
                      <a:gd name="T2" fmla="*/ 35 w 151"/>
                      <a:gd name="T3" fmla="*/ 46 h 558"/>
                      <a:gd name="T4" fmla="*/ 52 w 151"/>
                      <a:gd name="T5" fmla="*/ 3 h 558"/>
                      <a:gd name="T6" fmla="*/ 86 w 151"/>
                      <a:gd name="T7" fmla="*/ 27 h 558"/>
                      <a:gd name="T8" fmla="*/ 109 w 151"/>
                      <a:gd name="T9" fmla="*/ 186 h 558"/>
                      <a:gd name="T10" fmla="*/ 114 w 151"/>
                      <a:gd name="T11" fmla="*/ 473 h 558"/>
                      <a:gd name="T12" fmla="*/ 75 w 151"/>
                      <a:gd name="T13" fmla="*/ 607 h 558"/>
                      <a:gd name="T14" fmla="*/ 17 w 151"/>
                      <a:gd name="T15" fmla="*/ 574 h 558"/>
                      <a:gd name="T16" fmla="*/ 0 w 151"/>
                      <a:gd name="T17" fmla="*/ 351 h 558"/>
                      <a:gd name="T18" fmla="*/ 15 w 151"/>
                      <a:gd name="T19" fmla="*/ 186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1" y="1588"/>
                    <a:ext cx="389" cy="247"/>
                  </a:xfrm>
                  <a:custGeom>
                    <a:avLst/>
                    <a:gdLst>
                      <a:gd name="T0" fmla="*/ 168 w 392"/>
                      <a:gd name="T1" fmla="*/ 54 h 253"/>
                      <a:gd name="T2" fmla="*/ 293 w 392"/>
                      <a:gd name="T3" fmla="*/ 19 h 253"/>
                      <a:gd name="T4" fmla="*/ 346 w 392"/>
                      <a:gd name="T5" fmla="*/ 7 h 253"/>
                      <a:gd name="T6" fmla="*/ 364 w 392"/>
                      <a:gd name="T7" fmla="*/ 54 h 253"/>
                      <a:gd name="T8" fmla="*/ 311 w 392"/>
                      <a:gd name="T9" fmla="*/ 112 h 253"/>
                      <a:gd name="T10" fmla="*/ 186 w 392"/>
                      <a:gd name="T11" fmla="*/ 188 h 253"/>
                      <a:gd name="T12" fmla="*/ 37 w 392"/>
                      <a:gd name="T13" fmla="*/ 209 h 253"/>
                      <a:gd name="T14" fmla="*/ 1 w 392"/>
                      <a:gd name="T15" fmla="*/ 159 h 253"/>
                      <a:gd name="T16" fmla="*/ 43 w 392"/>
                      <a:gd name="T17" fmla="*/ 97 h 253"/>
                      <a:gd name="T18" fmla="*/ 168 w 392"/>
                      <a:gd name="T19" fmla="*/ 54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5" y="934"/>
                    <a:ext cx="233" cy="378"/>
                  </a:xfrm>
                  <a:custGeom>
                    <a:avLst/>
                    <a:gdLst>
                      <a:gd name="T0" fmla="*/ 67 w 238"/>
                      <a:gd name="T1" fmla="*/ 234 h 386"/>
                      <a:gd name="T2" fmla="*/ 23 w 238"/>
                      <a:gd name="T3" fmla="*/ 165 h 386"/>
                      <a:gd name="T4" fmla="*/ 0 w 238"/>
                      <a:gd name="T5" fmla="*/ 82 h 386"/>
                      <a:gd name="T6" fmla="*/ 23 w 238"/>
                      <a:gd name="T7" fmla="*/ 12 h 386"/>
                      <a:gd name="T8" fmla="*/ 105 w 238"/>
                      <a:gd name="T9" fmla="*/ 24 h 386"/>
                      <a:gd name="T10" fmla="*/ 155 w 238"/>
                      <a:gd name="T11" fmla="*/ 114 h 386"/>
                      <a:gd name="T12" fmla="*/ 202 w 238"/>
                      <a:gd name="T13" fmla="*/ 264 h 386"/>
                      <a:gd name="T14" fmla="*/ 176 w 238"/>
                      <a:gd name="T15" fmla="*/ 326 h 386"/>
                      <a:gd name="T16" fmla="*/ 146 w 238"/>
                      <a:gd name="T17" fmla="*/ 306 h 386"/>
                      <a:gd name="T18" fmla="*/ 67 w 238"/>
                      <a:gd name="T19" fmla="*/ 234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7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7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95CE1-9A57-4810-88EC-0CEE9EB801A8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92987"/>
      </p:ext>
    </p:extLst>
  </p:cSld>
  <p:clrMapOvr>
    <a:masterClrMapping/>
  </p:clrMapOvr>
  <p:transition spd="slow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027E9-2334-49DE-BCCB-7DD4A1F379CC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64440"/>
      </p:ext>
    </p:extLst>
  </p:cSld>
  <p:clrMapOvr>
    <a:masterClrMapping/>
  </p:clrMapOvr>
  <p:transition spd="slow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89BAE-FBE6-45A7-8791-392386205A6F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97013"/>
      </p:ext>
    </p:extLst>
  </p:cSld>
  <p:clrMapOvr>
    <a:masterClrMapping/>
  </p:clrMapOvr>
  <p:transition spd="slow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B3FD9-1077-494A-A62F-1A3C633F392B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67193"/>
      </p:ext>
    </p:extLst>
  </p:cSld>
  <p:clrMapOvr>
    <a:masterClrMapping/>
  </p:clrMapOvr>
  <p:transition spd="slow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574AB-12FE-4A89-889C-D35A94C1CB3B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61734"/>
      </p:ext>
    </p:extLst>
  </p:cSld>
  <p:clrMapOvr>
    <a:masterClrMapping/>
  </p:clrMapOvr>
  <p:transition spd="slow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23FAB-06A2-41B3-A1A0-0ECF4EA2FF3E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96454"/>
      </p:ext>
    </p:extLst>
  </p:cSld>
  <p:clrMapOvr>
    <a:masterClrMapping/>
  </p:clrMapOvr>
  <p:transition spd="slow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F3B2-14F0-47E0-A93D-97E2D8030087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91171"/>
      </p:ext>
    </p:extLst>
  </p:cSld>
  <p:clrMapOvr>
    <a:masterClrMapping/>
  </p:clrMapOvr>
  <p:transition spd="slow"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CAAE7-EDF9-45E3-9621-970C32DF9D99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66387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144E41-F3C7-4AF4-85D6-508A3070E3CF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81060-8BCE-4F5A-A507-9D72BE5DFD05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4519-4857-4537-9AC5-1BD3837D25EC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42910"/>
      </p:ext>
    </p:extLst>
  </p:cSld>
  <p:clrMapOvr>
    <a:masterClrMapping/>
  </p:clrMapOvr>
  <p:transition spd="slow"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8B598-4D8B-41BA-8BCD-05747F277DCE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57822"/>
      </p:ext>
    </p:extLst>
  </p:cSld>
  <p:clrMapOvr>
    <a:masterClrMapping/>
  </p:clrMapOvr>
  <p:transition spd="slow"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15518-C88B-4761-B6F3-F01AF4BDE1F4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75159"/>
      </p:ext>
    </p:extLst>
  </p:cSld>
  <p:clrMapOvr>
    <a:masterClrMapping/>
  </p:clrMapOvr>
  <p:transition spd="slow">
    <p:newsfla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BB741-6A84-4BE9-B0C9-98B89AE903F9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81416"/>
      </p:ext>
    </p:extLst>
  </p:cSld>
  <p:clrMapOvr>
    <a:masterClrMapping/>
  </p:clrMapOvr>
  <p:transition spd="slow">
    <p:newsfla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8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ED375A-B56C-438E-B584-F76F3669170C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863317"/>
      </p:ext>
    </p:extLst>
  </p:cSld>
  <p:clrMapOvr>
    <a:masterClrMapping/>
  </p:clrMapOvr>
  <p:transition spd="med">
    <p:split orient="vert" dir="in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D188-7235-46CD-8CF9-D393F728349A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26C01-D746-47B3-8DC0-AF9AF1D4E0F4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21407"/>
      </p:ext>
    </p:extLst>
  </p:cSld>
  <p:clrMapOvr>
    <a:masterClrMapping/>
  </p:clrMapOvr>
  <p:transition spd="med">
    <p:split orient="vert" dir="in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213C50-953C-4A72-84F9-5309E8750F81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6265C2-6ACB-406D-B2E0-C1B7CD866DA5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82376"/>
      </p:ext>
    </p:extLst>
  </p:cSld>
  <p:clrMapOvr>
    <a:masterClrMapping/>
  </p:clrMapOvr>
  <p:transition spd="med">
    <p:split orient="vert" dir="in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A800C-FBD7-4E46-BDE3-E049A39F347B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641C4-72E4-4EFD-AC4B-632BDBECBB78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00775"/>
      </p:ext>
    </p:extLst>
  </p:cSld>
  <p:clrMapOvr>
    <a:masterClrMapping/>
  </p:clrMapOvr>
  <p:transition spd="med">
    <p:split orient="vert" dir="in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8B6E5A-2610-4367-8A5D-04E6EBCF15CB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BA88FD-0CF6-4865-A789-8CBEC6471553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4663"/>
      </p:ext>
    </p:extLst>
  </p:cSld>
  <p:clrMapOvr>
    <a:masterClrMapping/>
  </p:clrMapOvr>
  <p:transition spd="med">
    <p:split orient="vert" dir="in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E4846-1550-479B-BDEB-CCE84C631C1D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304E9-C9C3-4A8E-84FD-0E564B4BD6A0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09992"/>
      </p:ext>
    </p:extLst>
  </p:cSld>
  <p:clrMapOvr>
    <a:masterClrMapping/>
  </p:clrMapOvr>
  <p:transition spd="med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F90F7A-1499-4199-961E-EC3E63DA4222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74B7F-34D2-4B96-A79F-A03DF700CAB0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0D8DC3-B042-4DAF-AD56-E690CDD239DD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F46925-746D-45A7-8EBB-C27C17CD190B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99983"/>
      </p:ext>
    </p:extLst>
  </p:cSld>
  <p:clrMapOvr>
    <a:masterClrMapping/>
  </p:clrMapOvr>
  <p:transition spd="med">
    <p:split orient="vert" dir="in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DD5CB5-3198-4344-BA50-05D1F165F027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000B4E-6F01-4295-828A-1EEF2AF34CF5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58899"/>
      </p:ext>
    </p:extLst>
  </p:cSld>
  <p:clrMapOvr>
    <a:masterClrMapping/>
  </p:clrMapOvr>
  <p:transition spd="med">
    <p:split orient="vert" dir="in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latin typeface="Gill Sans MT"/>
              <a:cs typeface="Arial" pitchFamily="34" charset="0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EF93F7-780E-40BE-B25E-D0D495EFFB45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A67B8F-B7A3-43B1-985D-C62B723AA0AC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99636"/>
      </p:ext>
    </p:extLst>
  </p:cSld>
  <p:clrMapOvr>
    <a:masterClrMapping/>
  </p:clrMapOvr>
  <p:transition spd="med">
    <p:split orient="vert" dir="in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42CFC-31E3-49DC-B440-10F7657C394E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D240-1EB3-4B6F-BAB2-4904DBB5808F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32002"/>
      </p:ext>
    </p:extLst>
  </p:cSld>
  <p:clrMapOvr>
    <a:masterClrMapping/>
  </p:clrMapOvr>
  <p:transition spd="med">
    <p:split orient="vert" dir="in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76D66-89C1-4248-9605-1338B9E755FE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3AB2A-02EA-4D23-A15D-F6D29FF7C872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56251"/>
      </p:ext>
    </p:extLst>
  </p:cSld>
  <p:clrMapOvr>
    <a:masterClrMapping/>
  </p:clrMapOvr>
  <p:transition spd="med">
    <p:split orient="vert" dir="in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5BD3-8462-4856-B554-BA187C3C1A7A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CE9CC-0F98-48F7-ABD9-26BCF3C12CA7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38072"/>
      </p:ext>
    </p:extLst>
  </p:cSld>
  <p:clrMapOvr>
    <a:masterClrMapping/>
  </p:clrMapOvr>
  <p:transition spd="med">
    <p:split orient="vert" dir="in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8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12" name="Rectangle 19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20CBF1-9CAB-42DE-B356-FB13CF7D0303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6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1DE4E-5AF3-4382-9061-C44BCAEDC335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7768045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2CD1B-BB5E-4433-ACAE-9D0FB01C99A7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38D10-0E0D-4781-ADD6-1DFD709FE31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0582579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43E2E1-CA01-45D3-89D1-8B358CC5C774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13AF8-745F-492C-96A2-CCFF747B52C2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7930526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5398C-E2AC-4883-9427-B87936B71BBD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086D6-EF05-4D8B-B795-B0CE6C10B17E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04846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0673EC-AC01-4CD3-950C-FA7611079B69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DF95B-0954-4BE4-90BF-DA6FD6EAD4CE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AE63F0-5066-4A0A-BBED-E03732FB2EBF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555DE-9317-4820-B832-B17F71B8AB7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424406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AA661-2DD5-43D5-B088-E7672075399D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237FD-9C88-4246-A340-64E10468CE40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640364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90BC97-CA8D-4778-9782-A5047BFCB0F6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B40DA-B0B5-4C4A-9ADB-B6D94579716E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884908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2FD047-ACC4-48B5-8520-BDD6034FDA18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387D5-B593-460F-AD10-13D1E78B0F1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080533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latin typeface="Gill Sans MT"/>
              <a:cs typeface="+mn-cs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48ACAE-95CE-443C-8B11-A15967D0DD0E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4E830E-C58F-4D73-8E3E-69C61AF4EABA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7474319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225F3-363C-439D-B87B-ABBC01C4B56C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932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EB1D7-1369-45F9-A352-8201732A2885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723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2BAAE-7233-4E34-A233-779FFEB91D78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459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F537-A015-4C36-9FBA-E5DC8D4199E7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67745-74A3-454B-846F-F9948F2FBE4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6138093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E612-D552-44B5-A111-01A8B52AF99C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CF1C-4F16-4BFB-BD09-BA7EBD79623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18456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FFBDF9-4910-44B0-A7F0-DE093C2E84BA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D58DB-08C8-4B8D-850D-1B49B7B6D75F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C297F-5D4E-4F72-AF60-4C618816313D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0902F-F332-43EB-9E9B-A04B3DF65EE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5374319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887BC-F0B7-470C-A1E7-DA8185478890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4BCEA-F559-4EC6-B667-A2B716212459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9771982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A4EA7-4D9E-44D8-849D-B7FBF63515CD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8382-FAF7-47C3-9F09-A7668A54C2CE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1378084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4D617-2B59-4B0A-9403-B49B19FC213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BC7B8-1ECF-40DE-924B-FF05F4460427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4130055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60EFC-7D1A-4827-BF52-FB0510F4DEB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D4650-04A2-4AA0-94F9-3C58A2A231F8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8485462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632D6-F827-4C35-8A6B-CBFBFDFD8125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A126B-38A9-473C-94D9-21C089E0DF22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3209431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BF40-CE9D-46FF-9FEA-4D1F79112E8C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102E-E822-428F-A763-B502941CED2F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6033602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AC10-9B89-4226-AE9C-31FDBB14AB8C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8EF3E-AB23-46E3-8E10-B9F3B85C585B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097888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FA23-F26F-45C9-B31B-6E265DACB48D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86F89-5EBA-4ACB-A1AA-25BC1A011F38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0725817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BF8442-D5FD-44C7-9B73-E4F0D47219D7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66790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49536-5383-4206-B1EE-8EF02AE74703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1E539-063E-4A59-BCCE-8D380F36CDFE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8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12" name="Rectangle 19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A09B8F-570F-42E1-9700-882DFB76F4B1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6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B4DA03-55E6-4877-9F76-C32B86EF91C4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7866193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2B27C-449D-4346-9492-78826CC0D962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90745C-79D4-4A84-BC92-A4199FB3F120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2724519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24CBB4-3893-4A81-9E8C-63242B75A928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20C024-FC4A-4C69-B484-D9E3508C36F9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5166433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C723A-654F-447E-9B58-949A548C50A0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7E7FCC-85F5-4303-A746-A5BA16633CE6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9497111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1D1D31-B774-43A4-BE58-9D719DAD0DE8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4C98BD-C3A0-4F98-883B-7E1BC1492E86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0979471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E375C-CAA8-4B31-B743-0E8FFDCA27B9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5F851D-458B-4496-8783-789C66954CDF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504845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DD7585-B233-4C2A-90E9-EE6C3DCF4F7A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67FC73-1349-4A02-8454-2CD0C45C0F9A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7442503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D27A6D-8E49-42C3-A9AB-5EC5660A4E42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C823CF-AF12-4945-909D-E8A52009AA2A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4281159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latin typeface="Gill Sans MT"/>
              <a:cs typeface="+mn-cs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38B61A-58D2-480E-A470-837A91C41214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A0B8CC-E07A-4443-B32C-E6B8CECE8A0D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08449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8FC4E-4333-4CAE-8EEC-51E5BB1930C2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AC8F4-4F3A-4D69-89AD-871F60881136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BBF6A-04C0-4997-B965-F73E0DBCA594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E9A3-E916-4CEA-9E28-711D8DC35441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426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E2528-C5AC-46E5-BB99-51017506D6C3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691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9102-2C75-4B92-8ED1-E4BA50A38133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8B22D-EBAD-429B-9E05-C4AFEF6B7285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4843533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C5FD5-3273-428B-A4F7-AE181A7A6508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17BC5-2E69-497D-887A-DE50E8B9FBF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2303834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A654-AAD6-45C1-8C4A-4D2406778C46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9B4E7-1AAD-4E10-B34D-7A148A7BB23B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6102331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BB26D-D090-4783-B994-1D50DB2D1FB5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E965D-E5CD-4C2E-AB32-B12E994B9F1E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0388551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EBAA-68D1-4E1F-B1B0-04041BB025C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4158F-AC88-4A02-B216-44B17BEBB24F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4845596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EDA1B-9E16-4667-97AD-E41464B4074B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DB36B-25F2-4556-97FC-C7DF009EA56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30764348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FD698-4A02-47B0-95A8-35BE17164E96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66F90-C4D8-4EBF-9B92-B9FE35C4231F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6387122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F201-9794-4C8C-AE6B-724521DA65D9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7F9F0-38E8-4615-958C-513D3986378E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91583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75381A-D734-4B20-B26A-92F0D2AEB7A9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5AB7D-0B88-4304-BE34-4047BC5A6AB6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4690D-C878-4FC8-8CEA-55F8597CC98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DEC91-E689-4FE8-89F4-54A512156079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7803323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12A3C-FAB8-4EFA-A4BA-A56F154C3E3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343CF-F03B-4D66-96D3-1AAC98445707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2714673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054EA-2D15-4F5B-9679-5760C40E11AE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8BF2F-DC90-4CA4-9977-B5387CA9531A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813141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EDFA-BD20-4B6B-AE1E-AB71B4AA59AE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175E-37AD-4F68-B597-CAA430FDB4E2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3901231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0636-6CD1-4A38-89C1-DDBCDE02415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5F86C-CB93-4543-B464-C073A88E175B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41814247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E5FBF-8EF5-47C3-BDB9-0E4940D643F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EB8D-E327-4F0C-8F8B-FD71907A3614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1356031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843C4-4730-4709-B9BF-F65AF0488A7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A07D-8161-49B7-BDA0-85A86DFECEE8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8824597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84A1-1967-436D-A52F-C7B53D6ACD2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B17FB-4576-4B4C-9C17-C395A713B384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50428856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72876-2CF9-4AA7-AC5D-455FD9CAAAA0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A7E3A-3EED-4048-AB0A-635498679072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6215560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36002-69DD-4C9A-B702-B689D4DFAB60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6BBD-952A-4E57-AA6B-4B20F27C289E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81800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F50D49-9B80-42FB-8FD0-9D9A9A6CCFB1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919E8-D1A5-4130-99F0-9D6491F5C2E4}" type="slidenum">
              <a:rPr lang="id-ID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B62D0-463E-433D-9AEB-7775C4C145E6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146BE-C514-452F-9024-178018292270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30614643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C2B90-B5D9-477E-A2EC-8FE80D784481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C2BC1-4391-45A6-BB18-36EF872D6158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4041254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4776E-DDD1-4C1F-9AE4-B38AB50F10F9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20204-E5D6-47DB-B14E-6587EF1A6C21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4118534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C0B76-8AE7-41FE-AA5A-8FB77A9534C8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03409-CA93-459C-8B33-F22015C00883}" type="slidenum">
              <a:rPr lang="id-ID" altLang="id-ID"/>
              <a:pPr>
                <a:defRPr/>
              </a:pPr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35975209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A2001-B840-4C40-878A-3EB014C72B78}" type="slidenum">
              <a:rPr lang="en-US" altLang="id-ID"/>
              <a:pPr>
                <a:defRPr/>
              </a:pPr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563713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d-ID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5040219-EC08-4023-BAC3-621FA47A3354}" type="datetime1">
              <a:rPr lang="id-ID"/>
              <a:pPr/>
              <a:t>18/05/2017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263BEDF-E2E6-46E2-BD22-15765ADD1512}" type="slidenum">
              <a:rPr lang="id-ID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id-ID">
                <a:solidFill>
                  <a:srgbClr val="2F1311"/>
                </a:solidFill>
                <a:latin typeface="Arial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8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289" y="323"/>
                      <a:ext cx="1234" cy="2560"/>
                    </a:xfrm>
                    <a:custGeom>
                      <a:avLst/>
                      <a:gdLst>
                        <a:gd name="T0" fmla="*/ 344 w 1231"/>
                        <a:gd name="T1" fmla="*/ 283 h 2560"/>
                        <a:gd name="T2" fmla="*/ 422 w 1231"/>
                        <a:gd name="T3" fmla="*/ 115 h 2560"/>
                        <a:gd name="T4" fmla="*/ 590 w 1231"/>
                        <a:gd name="T5" fmla="*/ 7 h 2560"/>
                        <a:gd name="T6" fmla="*/ 909 w 1231"/>
                        <a:gd name="T7" fmla="*/ 61 h 2560"/>
                        <a:gd name="T8" fmla="*/ 1072 w 1231"/>
                        <a:gd name="T9" fmla="*/ 349 h 2560"/>
                        <a:gd name="T10" fmla="*/ 993 w 1231"/>
                        <a:gd name="T11" fmla="*/ 769 h 2560"/>
                        <a:gd name="T12" fmla="*/ 957 w 1231"/>
                        <a:gd name="T13" fmla="*/ 943 h 2560"/>
                        <a:gd name="T14" fmla="*/ 1126 w 1231"/>
                        <a:gd name="T15" fmla="*/ 1075 h 2560"/>
                        <a:gd name="T16" fmla="*/ 1252 w 1231"/>
                        <a:gd name="T17" fmla="*/ 1525 h 2560"/>
                        <a:gd name="T18" fmla="*/ 1144 w 1231"/>
                        <a:gd name="T19" fmla="*/ 1969 h 2560"/>
                        <a:gd name="T20" fmla="*/ 921 w 1231"/>
                        <a:gd name="T21" fmla="*/ 2077 h 2560"/>
                        <a:gd name="T22" fmla="*/ 735 w 1231"/>
                        <a:gd name="T23" fmla="*/ 2059 h 2560"/>
                        <a:gd name="T24" fmla="*/ 669 w 1231"/>
                        <a:gd name="T25" fmla="*/ 2251 h 2560"/>
                        <a:gd name="T26" fmla="*/ 536 w 1231"/>
                        <a:gd name="T27" fmla="*/ 2527 h 2560"/>
                        <a:gd name="T28" fmla="*/ 218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66 w 1231"/>
                        <a:gd name="T37" fmla="*/ 1513 h 2560"/>
                        <a:gd name="T38" fmla="*/ 224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46 w 1231"/>
                        <a:gd name="T45" fmla="*/ 2431 h 2560"/>
                        <a:gd name="T46" fmla="*/ 602 w 1231"/>
                        <a:gd name="T47" fmla="*/ 2227 h 2560"/>
                        <a:gd name="T48" fmla="*/ 584 w 1231"/>
                        <a:gd name="T49" fmla="*/ 1807 h 2560"/>
                        <a:gd name="T50" fmla="*/ 500 w 1231"/>
                        <a:gd name="T51" fmla="*/ 1531 h 2560"/>
                        <a:gd name="T52" fmla="*/ 542 w 1231"/>
                        <a:gd name="T53" fmla="*/ 1459 h 2560"/>
                        <a:gd name="T54" fmla="*/ 639 w 1231"/>
                        <a:gd name="T55" fmla="*/ 1633 h 2560"/>
                        <a:gd name="T56" fmla="*/ 735 w 1231"/>
                        <a:gd name="T57" fmla="*/ 1933 h 2560"/>
                        <a:gd name="T58" fmla="*/ 981 w 1231"/>
                        <a:gd name="T59" fmla="*/ 1963 h 2560"/>
                        <a:gd name="T60" fmla="*/ 1156 w 1231"/>
                        <a:gd name="T61" fmla="*/ 1687 h 2560"/>
                        <a:gd name="T62" fmla="*/ 1138 w 1231"/>
                        <a:gd name="T63" fmla="*/ 1273 h 2560"/>
                        <a:gd name="T64" fmla="*/ 897 w 1231"/>
                        <a:gd name="T65" fmla="*/ 1057 h 2560"/>
                        <a:gd name="T66" fmla="*/ 693 w 1231"/>
                        <a:gd name="T67" fmla="*/ 1129 h 2560"/>
                        <a:gd name="T68" fmla="*/ 584 w 1231"/>
                        <a:gd name="T69" fmla="*/ 1117 h 2560"/>
                        <a:gd name="T70" fmla="*/ 633 w 1231"/>
                        <a:gd name="T71" fmla="*/ 1033 h 2560"/>
                        <a:gd name="T72" fmla="*/ 825 w 1231"/>
                        <a:gd name="T73" fmla="*/ 937 h 2560"/>
                        <a:gd name="T74" fmla="*/ 963 w 1231"/>
                        <a:gd name="T75" fmla="*/ 613 h 2560"/>
                        <a:gd name="T76" fmla="*/ 897 w 1231"/>
                        <a:gd name="T77" fmla="*/ 175 h 2560"/>
                        <a:gd name="T78" fmla="*/ 633 w 1231"/>
                        <a:gd name="T79" fmla="*/ 103 h 2560"/>
                        <a:gd name="T80" fmla="*/ 398 w 1231"/>
                        <a:gd name="T81" fmla="*/ 355 h 2560"/>
                        <a:gd name="T82" fmla="*/ 410 w 1231"/>
                        <a:gd name="T83" fmla="*/ 763 h 2560"/>
                        <a:gd name="T84" fmla="*/ 350 w 1231"/>
                        <a:gd name="T85" fmla="*/ 949 h 2560"/>
                        <a:gd name="T86" fmla="*/ 296 w 1231"/>
                        <a:gd name="T87" fmla="*/ 685 h 2560"/>
                        <a:gd name="T88" fmla="*/ 314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mtClean="0">
                        <a:solidFill>
                          <a:srgbClr val="2F131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8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32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16 h 2071"/>
                        <a:gd name="T2" fmla="*/ 797 w 865"/>
                        <a:gd name="T3" fmla="*/ 343 h 2071"/>
                        <a:gd name="T4" fmla="*/ 863 w 865"/>
                        <a:gd name="T5" fmla="*/ 199 h 2071"/>
                        <a:gd name="T6" fmla="*/ 809 w 865"/>
                        <a:gd name="T7" fmla="*/ 211 h 2071"/>
                        <a:gd name="T8" fmla="*/ 749 w 865"/>
                        <a:gd name="T9" fmla="*/ 211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199 h 2071"/>
                        <a:gd name="T22" fmla="*/ 119 w 865"/>
                        <a:gd name="T23" fmla="*/ 397 h 2071"/>
                        <a:gd name="T24" fmla="*/ 131 w 865"/>
                        <a:gd name="T25" fmla="*/ 576 h 2071"/>
                        <a:gd name="T26" fmla="*/ 173 w 865"/>
                        <a:gd name="T27" fmla="*/ 768 h 2071"/>
                        <a:gd name="T28" fmla="*/ 197 w 865"/>
                        <a:gd name="T29" fmla="*/ 863 h 2071"/>
                        <a:gd name="T30" fmla="*/ 167 w 865"/>
                        <a:gd name="T31" fmla="*/ 965 h 2071"/>
                        <a:gd name="T32" fmla="*/ 65 w 865"/>
                        <a:gd name="T33" fmla="*/ 1103 h 2071"/>
                        <a:gd name="T34" fmla="*/ 17 w 865"/>
                        <a:gd name="T35" fmla="*/ 1270 h 2071"/>
                        <a:gd name="T36" fmla="*/ 5 w 865"/>
                        <a:gd name="T37" fmla="*/ 1522 h 2071"/>
                        <a:gd name="T38" fmla="*/ 47 w 865"/>
                        <a:gd name="T39" fmla="*/ 1713 h 2071"/>
                        <a:gd name="T40" fmla="*/ 131 w 865"/>
                        <a:gd name="T41" fmla="*/ 1863 h 2071"/>
                        <a:gd name="T42" fmla="*/ 299 w 865"/>
                        <a:gd name="T43" fmla="*/ 1946 h 2071"/>
                        <a:gd name="T44" fmla="*/ 425 w 865"/>
                        <a:gd name="T45" fmla="*/ 1940 h 2071"/>
                        <a:gd name="T46" fmla="*/ 467 w 865"/>
                        <a:gd name="T47" fmla="*/ 1952 h 2071"/>
                        <a:gd name="T48" fmla="*/ 497 w 865"/>
                        <a:gd name="T49" fmla="*/ 2024 h 2071"/>
                        <a:gd name="T50" fmla="*/ 497 w 865"/>
                        <a:gd name="T51" fmla="*/ 1922 h 2071"/>
                        <a:gd name="T52" fmla="*/ 557 w 865"/>
                        <a:gd name="T53" fmla="*/ 1743 h 2071"/>
                        <a:gd name="T54" fmla="*/ 617 w 865"/>
                        <a:gd name="T55" fmla="*/ 1623 h 2071"/>
                        <a:gd name="T56" fmla="*/ 581 w 865"/>
                        <a:gd name="T57" fmla="*/ 1665 h 2071"/>
                        <a:gd name="T58" fmla="*/ 515 w 865"/>
                        <a:gd name="T59" fmla="*/ 1785 h 2071"/>
                        <a:gd name="T60" fmla="*/ 407 w 865"/>
                        <a:gd name="T61" fmla="*/ 1868 h 2071"/>
                        <a:gd name="T62" fmla="*/ 269 w 865"/>
                        <a:gd name="T63" fmla="*/ 1863 h 2071"/>
                        <a:gd name="T64" fmla="*/ 179 w 865"/>
                        <a:gd name="T65" fmla="*/ 1779 h 2071"/>
                        <a:gd name="T66" fmla="*/ 113 w 865"/>
                        <a:gd name="T67" fmla="*/ 1605 h 2071"/>
                        <a:gd name="T68" fmla="*/ 107 w 865"/>
                        <a:gd name="T69" fmla="*/ 1366 h 2071"/>
                        <a:gd name="T70" fmla="*/ 137 w 865"/>
                        <a:gd name="T71" fmla="*/ 1169 h 2071"/>
                        <a:gd name="T72" fmla="*/ 203 w 865"/>
                        <a:gd name="T73" fmla="*/ 1049 h 2071"/>
                        <a:gd name="T74" fmla="*/ 323 w 865"/>
                        <a:gd name="T75" fmla="*/ 1001 h 2071"/>
                        <a:gd name="T76" fmla="*/ 509 w 865"/>
                        <a:gd name="T77" fmla="*/ 1055 h 2071"/>
                        <a:gd name="T78" fmla="*/ 611 w 865"/>
                        <a:gd name="T79" fmla="*/ 1103 h 2071"/>
                        <a:gd name="T80" fmla="*/ 665 w 865"/>
                        <a:gd name="T81" fmla="*/ 1079 h 2071"/>
                        <a:gd name="T82" fmla="*/ 659 w 865"/>
                        <a:gd name="T83" fmla="*/ 1025 h 2071"/>
                        <a:gd name="T84" fmla="*/ 611 w 865"/>
                        <a:gd name="T85" fmla="*/ 983 h 2071"/>
                        <a:gd name="T86" fmla="*/ 497 w 865"/>
                        <a:gd name="T87" fmla="*/ 959 h 2071"/>
                        <a:gd name="T88" fmla="*/ 323 w 865"/>
                        <a:gd name="T89" fmla="*/ 875 h 2071"/>
                        <a:gd name="T90" fmla="*/ 233 w 865"/>
                        <a:gd name="T91" fmla="*/ 666 h 2071"/>
                        <a:gd name="T92" fmla="*/ 209 w 865"/>
                        <a:gd name="T93" fmla="*/ 409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83 h 2071"/>
                        <a:gd name="T102" fmla="*/ 737 w 865"/>
                        <a:gd name="T103" fmla="*/ 421 h 2071"/>
                        <a:gd name="T104" fmla="*/ 773 w 865"/>
                        <a:gd name="T105" fmla="*/ 588 h 2071"/>
                        <a:gd name="T106" fmla="*/ 809 w 865"/>
                        <a:gd name="T107" fmla="*/ 570 h 2071"/>
                        <a:gd name="T108" fmla="*/ 785 w 865"/>
                        <a:gd name="T109" fmla="*/ 516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mtClean="0">
                        <a:solidFill>
                          <a:srgbClr val="2F131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107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id-ID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79" name="Freeform 13"/>
                  <p:cNvSpPr>
                    <a:spLocks/>
                  </p:cNvSpPr>
                  <p:nvPr/>
                </p:nvSpPr>
                <p:spPr bwMode="auto">
                  <a:xfrm>
                    <a:off x="2775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504 h 521"/>
                      <a:gd name="T2" fmla="*/ 27 w 266"/>
                      <a:gd name="T3" fmla="*/ 287 h 521"/>
                      <a:gd name="T4" fmla="*/ 98 w 266"/>
                      <a:gd name="T5" fmla="*/ 45 h 521"/>
                      <a:gd name="T6" fmla="*/ 163 w 266"/>
                      <a:gd name="T7" fmla="*/ 3 h 521"/>
                      <a:gd name="T8" fmla="*/ 214 w 266"/>
                      <a:gd name="T9" fmla="*/ 39 h 521"/>
                      <a:gd name="T10" fmla="*/ 233 w 266"/>
                      <a:gd name="T11" fmla="*/ 136 h 521"/>
                      <a:gd name="T12" fmla="*/ 186 w 266"/>
                      <a:gd name="T13" fmla="*/ 287 h 521"/>
                      <a:gd name="T14" fmla="*/ 95 w 266"/>
                      <a:gd name="T15" fmla="*/ 498 h 521"/>
                      <a:gd name="T16" fmla="*/ 38 w 266"/>
                      <a:gd name="T17" fmla="*/ 522 h 521"/>
                      <a:gd name="T18" fmla="*/ 3 w 266"/>
                      <a:gd name="T19" fmla="*/ 504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0" name="Freeform 14"/>
                  <p:cNvSpPr>
                    <a:spLocks/>
                  </p:cNvSpPr>
                  <p:nvPr/>
                </p:nvSpPr>
                <p:spPr bwMode="auto">
                  <a:xfrm>
                    <a:off x="2843" y="1588"/>
                    <a:ext cx="398" cy="349"/>
                  </a:xfrm>
                  <a:custGeom>
                    <a:avLst/>
                    <a:gdLst>
                      <a:gd name="T0" fmla="*/ 114 w 392"/>
                      <a:gd name="T1" fmla="*/ 241 h 340"/>
                      <a:gd name="T2" fmla="*/ 16 w 392"/>
                      <a:gd name="T3" fmla="*/ 104 h 340"/>
                      <a:gd name="T4" fmla="*/ 4 w 392"/>
                      <a:gd name="T5" fmla="*/ 52 h 340"/>
                      <a:gd name="T6" fmla="*/ 28 w 392"/>
                      <a:gd name="T7" fmla="*/ 3 h 340"/>
                      <a:gd name="T8" fmla="*/ 144 w 392"/>
                      <a:gd name="T9" fmla="*/ 34 h 340"/>
                      <a:gd name="T10" fmla="*/ 278 w 392"/>
                      <a:gd name="T11" fmla="*/ 89 h 340"/>
                      <a:gd name="T12" fmla="*/ 406 w 392"/>
                      <a:gd name="T13" fmla="*/ 191 h 340"/>
                      <a:gd name="T14" fmla="*/ 430 w 392"/>
                      <a:gd name="T15" fmla="*/ 327 h 340"/>
                      <a:gd name="T16" fmla="*/ 378 w 392"/>
                      <a:gd name="T17" fmla="*/ 400 h 340"/>
                      <a:gd name="T18" fmla="*/ 272 w 392"/>
                      <a:gd name="T19" fmla="*/ 379 h 340"/>
                      <a:gd name="T20" fmla="*/ 114 w 392"/>
                      <a:gd name="T21" fmla="*/ 24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1" name="Freeform 15"/>
                  <p:cNvSpPr>
                    <a:spLocks/>
                  </p:cNvSpPr>
                  <p:nvPr/>
                </p:nvSpPr>
                <p:spPr bwMode="auto">
                  <a:xfrm>
                    <a:off x="2590" y="1923"/>
                    <a:ext cx="146" cy="567"/>
                  </a:xfrm>
                  <a:custGeom>
                    <a:avLst/>
                    <a:gdLst>
                      <a:gd name="T0" fmla="*/ 15 w 151"/>
                      <a:gd name="T1" fmla="*/ 186 h 558"/>
                      <a:gd name="T2" fmla="*/ 35 w 151"/>
                      <a:gd name="T3" fmla="*/ 46 h 558"/>
                      <a:gd name="T4" fmla="*/ 52 w 151"/>
                      <a:gd name="T5" fmla="*/ 3 h 558"/>
                      <a:gd name="T6" fmla="*/ 86 w 151"/>
                      <a:gd name="T7" fmla="*/ 27 h 558"/>
                      <a:gd name="T8" fmla="*/ 109 w 151"/>
                      <a:gd name="T9" fmla="*/ 186 h 558"/>
                      <a:gd name="T10" fmla="*/ 114 w 151"/>
                      <a:gd name="T11" fmla="*/ 473 h 558"/>
                      <a:gd name="T12" fmla="*/ 75 w 151"/>
                      <a:gd name="T13" fmla="*/ 607 h 558"/>
                      <a:gd name="T14" fmla="*/ 17 w 151"/>
                      <a:gd name="T15" fmla="*/ 574 h 558"/>
                      <a:gd name="T16" fmla="*/ 0 w 151"/>
                      <a:gd name="T17" fmla="*/ 351 h 558"/>
                      <a:gd name="T18" fmla="*/ 15 w 151"/>
                      <a:gd name="T19" fmla="*/ 186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68 w 392"/>
                      <a:gd name="T1" fmla="*/ 54 h 253"/>
                      <a:gd name="T2" fmla="*/ 293 w 392"/>
                      <a:gd name="T3" fmla="*/ 19 h 253"/>
                      <a:gd name="T4" fmla="*/ 346 w 392"/>
                      <a:gd name="T5" fmla="*/ 7 h 253"/>
                      <a:gd name="T6" fmla="*/ 364 w 392"/>
                      <a:gd name="T7" fmla="*/ 54 h 253"/>
                      <a:gd name="T8" fmla="*/ 311 w 392"/>
                      <a:gd name="T9" fmla="*/ 112 h 253"/>
                      <a:gd name="T10" fmla="*/ 186 w 392"/>
                      <a:gd name="T11" fmla="*/ 188 h 253"/>
                      <a:gd name="T12" fmla="*/ 37 w 392"/>
                      <a:gd name="T13" fmla="*/ 209 h 253"/>
                      <a:gd name="T14" fmla="*/ 1 w 392"/>
                      <a:gd name="T15" fmla="*/ 159 h 253"/>
                      <a:gd name="T16" fmla="*/ 43 w 392"/>
                      <a:gd name="T17" fmla="*/ 97 h 253"/>
                      <a:gd name="T18" fmla="*/ 168 w 392"/>
                      <a:gd name="T19" fmla="*/ 54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67 w 238"/>
                      <a:gd name="T1" fmla="*/ 234 h 386"/>
                      <a:gd name="T2" fmla="*/ 23 w 238"/>
                      <a:gd name="T3" fmla="*/ 165 h 386"/>
                      <a:gd name="T4" fmla="*/ 0 w 238"/>
                      <a:gd name="T5" fmla="*/ 82 h 386"/>
                      <a:gd name="T6" fmla="*/ 23 w 238"/>
                      <a:gd name="T7" fmla="*/ 12 h 386"/>
                      <a:gd name="T8" fmla="*/ 105 w 238"/>
                      <a:gd name="T9" fmla="*/ 24 h 386"/>
                      <a:gd name="T10" fmla="*/ 155 w 238"/>
                      <a:gd name="T11" fmla="*/ 114 h 386"/>
                      <a:gd name="T12" fmla="*/ 202 w 238"/>
                      <a:gd name="T13" fmla="*/ 264 h 386"/>
                      <a:gd name="T14" fmla="*/ 176 w 238"/>
                      <a:gd name="T15" fmla="*/ 326 h 386"/>
                      <a:gd name="T16" fmla="*/ 146 w 238"/>
                      <a:gd name="T17" fmla="*/ 306 h 386"/>
                      <a:gd name="T18" fmla="*/ 67 w 238"/>
                      <a:gd name="T19" fmla="*/ 234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mtClean="0">
                      <a:solidFill>
                        <a:srgbClr val="2F131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03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824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03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4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04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id-ID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4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d-ID">
                <a:solidFill>
                  <a:srgbClr val="2F1311"/>
                </a:solidFill>
                <a:latin typeface="Arial" charset="0"/>
              </a:endParaRPr>
            </a:p>
          </p:txBody>
        </p:sp>
        <p:sp>
          <p:nvSpPr>
            <p:cNvPr id="104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endParaRPr lang="en-US" smtClean="0">
                <a:solidFill>
                  <a:srgbClr val="2F131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825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825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2F1311"/>
              </a:solidFill>
            </a:endParaRPr>
          </a:p>
        </p:txBody>
      </p:sp>
      <p:sp>
        <p:nvSpPr>
          <p:cNvPr id="825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DCEC1AF-F2CD-445E-96FD-443EC23669BF}" type="slidenum">
              <a:rPr lang="en-US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5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 spd="slow"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BDB2A284-DC3B-40B4-8EB9-89C9EE2A2AA5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E4DCBA0-EAA3-4FFE-B321-B18146D88A9C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aps-rizal, aji &amp; ahim (2009)</a:t>
            </a:r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dept of acct - umy</a:t>
            </a:r>
          </a:p>
        </p:txBody>
      </p:sp>
    </p:spTree>
    <p:extLst>
      <p:ext uri="{BB962C8B-B14F-4D97-AF65-F5344CB8AC3E}">
        <p14:creationId xmlns:p14="http://schemas.microsoft.com/office/powerpoint/2010/main" val="293728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ransition spd="med">
    <p:split orient="vert" dir="in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691FCE8-B1C6-4870-A9E7-685A5CBD4D21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  <a:cs typeface="+mn-cs"/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  <a:cs typeface="+mn-cs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  <a:latin typeface="Gill Sans MT" pitchFamily="34" charset="0"/>
              </a:defRPr>
            </a:lvl1pPr>
          </a:lstStyle>
          <a:p>
            <a:fld id="{DB1CE2D0-28AE-4921-A44C-34A9D5883474}" type="slidenum">
              <a:rPr lang="en-US" altLang="id-ID" smtClean="0">
                <a:cs typeface="+mn-cs"/>
              </a:rPr>
              <a:pPr/>
              <a:t>‹#›</a:t>
            </a:fld>
            <a:endParaRPr lang="en-US" altLang="id-ID" smtClean="0"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2063" name="Rectangle 15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</p:spTree>
    <p:extLst>
      <p:ext uri="{BB962C8B-B14F-4D97-AF65-F5344CB8AC3E}">
        <p14:creationId xmlns:p14="http://schemas.microsoft.com/office/powerpoint/2010/main" val="223854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  <a:endParaRPr lang="id-ID" altLang="id-ID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  <a:endParaRPr lang="id-ID" altLang="id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F3A9F3-901B-443B-8D70-04E326B01C4F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1A11B4-7C34-41B8-9B30-C9CD295E8E8C}" type="slidenum">
              <a:rPr lang="id-ID" altLang="id-ID">
                <a:latin typeface="Calibri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id-ID" altLang="id-ID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3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402AC4C-1477-45A3-A33D-9DB012F9234E}" type="datetimeFigureOut">
              <a:rPr lang="en-US">
                <a:solidFill>
                  <a:srgbClr val="E7DEC9">
                    <a:shade val="50000"/>
                    <a:satMod val="200000"/>
                  </a:srgbClr>
                </a:solidFill>
                <a:cs typeface="+mn-cs"/>
              </a:rPr>
              <a:pPr>
                <a:defRPr/>
              </a:pPr>
              <a:t>5/18/2017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E7DEC9">
                  <a:shade val="50000"/>
                  <a:satMod val="200000"/>
                </a:srgbClr>
              </a:solidFill>
              <a:cs typeface="+mn-cs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B5A788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3E408E6C-F42E-49D2-8545-B98557684DD1}" type="slidenum">
              <a:rPr lang="en-US" altLang="id-ID">
                <a:cs typeface="+mn-cs"/>
              </a:rPr>
              <a:pPr>
                <a:defRPr/>
              </a:pPr>
              <a:t>‹#›</a:t>
            </a:fld>
            <a:endParaRPr lang="en-US" altLang="id-ID"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 userDrawn="1"/>
        </p:nvSpPr>
        <p:spPr bwMode="auto">
          <a:xfrm>
            <a:off x="0" y="6583363"/>
            <a:ext cx="1738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dept of acct - umy</a:t>
            </a:r>
          </a:p>
        </p:txBody>
      </p:sp>
      <p:sp>
        <p:nvSpPr>
          <p:cNvPr id="2063" name="Rectangle 15"/>
          <p:cNvSpPr>
            <a:spLocks noChangeArrowheads="1"/>
          </p:cNvSpPr>
          <p:nvPr userDrawn="1"/>
        </p:nvSpPr>
        <p:spPr bwMode="auto">
          <a:xfrm>
            <a:off x="6505575" y="6553200"/>
            <a:ext cx="2562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aps-rizal, aji &amp; ahim (2009)</a:t>
            </a:r>
          </a:p>
        </p:txBody>
      </p:sp>
    </p:spTree>
    <p:extLst>
      <p:ext uri="{BB962C8B-B14F-4D97-AF65-F5344CB8AC3E}">
        <p14:creationId xmlns:p14="http://schemas.microsoft.com/office/powerpoint/2010/main" val="62356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  <a:endParaRPr lang="id-ID" altLang="id-ID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  <a:endParaRPr lang="id-ID" altLang="id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717C1-9D99-44FB-8DD9-2CD7CB994816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3C49AFE5-63AD-4B85-80AF-594F4429903E}" type="slidenum">
              <a:rPr lang="id-ID" altLang="id-ID">
                <a:latin typeface="Calibri" pitchFamily="34" charset="0"/>
              </a:rPr>
              <a:pPr>
                <a:defRPr/>
              </a:pPr>
              <a:t>‹#›</a:t>
            </a:fld>
            <a:endParaRPr lang="id-ID" altLang="id-ID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  <a:endParaRPr lang="id-ID" altLang="id-ID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  <a:endParaRPr lang="id-ID" altLang="id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D7925A-A90C-496F-9BA0-F18C05F90994}" type="datetimeFigureOut">
              <a:rPr lang="id-ID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18/05/2017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14CF1C9-D015-4FB9-8462-E5713F83360F}" type="slidenum">
              <a:rPr lang="id-ID" altLang="id-ID">
                <a:latin typeface="Calibri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id-ID" altLang="id-ID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6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30567" y="2780928"/>
            <a:ext cx="785818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500" b="1" dirty="0" err="1" smtClean="0"/>
              <a:t>Dasar-Dasar</a:t>
            </a:r>
            <a:r>
              <a:rPr lang="en-GB" sz="3500" b="1" dirty="0" smtClean="0"/>
              <a:t> </a:t>
            </a:r>
            <a:r>
              <a:rPr lang="en-GB" sz="3500" b="1" dirty="0" err="1" smtClean="0"/>
              <a:t>Pembiayaan</a:t>
            </a:r>
            <a:r>
              <a:rPr lang="en-GB" sz="3500" b="1" dirty="0" smtClean="0"/>
              <a:t> Bank </a:t>
            </a:r>
            <a:r>
              <a:rPr lang="en-GB" sz="3500" b="1" dirty="0" err="1" smtClean="0"/>
              <a:t>Syariah</a:t>
            </a:r>
            <a:endParaRPr lang="en-US" sz="3500" b="1" dirty="0">
              <a:solidFill>
                <a:schemeClr val="accent6">
                  <a:lumMod val="50000"/>
                </a:schemeClr>
              </a:solidFill>
              <a:latin typeface="Cambri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611" y="4005064"/>
            <a:ext cx="8045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2060"/>
                </a:solidFill>
              </a:rPr>
              <a:t>Oleh</a:t>
            </a:r>
            <a:r>
              <a:rPr lang="en-US" sz="24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Dr. Rizal </a:t>
            </a:r>
            <a:r>
              <a:rPr lang="en-US" sz="2400" b="1" dirty="0" err="1" smtClean="0">
                <a:solidFill>
                  <a:srgbClr val="002060"/>
                </a:solidFill>
              </a:rPr>
              <a:t>Yaya</a:t>
            </a:r>
            <a:r>
              <a:rPr lang="en-US" sz="2400" b="1" dirty="0" smtClean="0">
                <a:solidFill>
                  <a:srgbClr val="002060"/>
                </a:solidFill>
              </a:rPr>
              <a:t> SE., M.Sc., </a:t>
            </a:r>
            <a:r>
              <a:rPr lang="en-US" sz="2400" b="1" dirty="0" err="1" smtClean="0">
                <a:solidFill>
                  <a:srgbClr val="002060"/>
                </a:solidFill>
              </a:rPr>
              <a:t>Ak</a:t>
            </a:r>
            <a:r>
              <a:rPr lang="en-US" sz="2400" b="1" dirty="0" smtClean="0">
                <a:solidFill>
                  <a:srgbClr val="002060"/>
                </a:solidFill>
              </a:rPr>
              <a:t>. CA.</a:t>
            </a:r>
          </a:p>
          <a:p>
            <a:pPr algn="ctr"/>
            <a:r>
              <a:rPr lang="en-GB" sz="2400" b="1" dirty="0" err="1" smtClean="0">
                <a:solidFill>
                  <a:srgbClr val="002060"/>
                </a:solidFill>
              </a:rPr>
              <a:t>Dosen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Tetap</a:t>
            </a:r>
            <a:r>
              <a:rPr lang="en-GB" sz="2400" b="1" dirty="0" smtClean="0">
                <a:solidFill>
                  <a:srgbClr val="002060"/>
                </a:solidFill>
              </a:rPr>
              <a:t> FEB UMY</a:t>
            </a:r>
          </a:p>
          <a:p>
            <a:pPr algn="ctr"/>
            <a:r>
              <a:rPr lang="en-US" sz="2400" b="1" dirty="0" err="1" smtClean="0">
                <a:solidFill>
                  <a:srgbClr val="002060"/>
                </a:solidFill>
              </a:rPr>
              <a:t>Disampaikan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pada</a:t>
            </a:r>
            <a:r>
              <a:rPr lang="en-US" sz="2400" b="1" dirty="0" smtClean="0">
                <a:solidFill>
                  <a:srgbClr val="002060"/>
                </a:solidFill>
              </a:rPr>
              <a:t> Program </a:t>
            </a:r>
            <a:r>
              <a:rPr lang="en-US" sz="2400" b="1" dirty="0" err="1" smtClean="0">
                <a:solidFill>
                  <a:srgbClr val="002060"/>
                </a:solidFill>
              </a:rPr>
              <a:t>Pendidikan</a:t>
            </a:r>
            <a:r>
              <a:rPr lang="en-US" sz="2400" b="1" dirty="0" smtClean="0">
                <a:solidFill>
                  <a:srgbClr val="002060"/>
                </a:solidFill>
              </a:rPr>
              <a:t> Management Trainee Islamic Banking Batch 4 PT Bank </a:t>
            </a:r>
            <a:r>
              <a:rPr lang="en-US" sz="2400" b="1" dirty="0" err="1" smtClean="0">
                <a:solidFill>
                  <a:srgbClr val="002060"/>
                </a:solidFill>
              </a:rPr>
              <a:t>Sinarmas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Tbk</a:t>
            </a:r>
            <a:r>
              <a:rPr lang="en-US" sz="2400" b="1" dirty="0" smtClean="0">
                <a:solidFill>
                  <a:srgbClr val="002060"/>
                </a:solidFill>
              </a:rPr>
              <a:t> Unit </a:t>
            </a:r>
            <a:r>
              <a:rPr lang="en-US" sz="2400" b="1" dirty="0" err="1" smtClean="0">
                <a:solidFill>
                  <a:srgbClr val="002060"/>
                </a:solidFill>
              </a:rPr>
              <a:t>Syariah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Yogyakarta, 10 April - 17 </a:t>
            </a:r>
            <a:r>
              <a:rPr lang="en-US" sz="2400" b="1" dirty="0" err="1" smtClean="0">
                <a:solidFill>
                  <a:srgbClr val="002060"/>
                </a:solidFill>
              </a:rPr>
              <a:t>Juni</a:t>
            </a:r>
            <a:r>
              <a:rPr lang="en-US" sz="2400" b="1" dirty="0" smtClean="0">
                <a:solidFill>
                  <a:srgbClr val="002060"/>
                </a:solidFill>
              </a:rPr>
              <a:t> 2017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9698" name="AutoShape 2" descr="Image result for indonesia map"/>
          <p:cNvSpPr>
            <a:spLocks noChangeAspect="1" noChangeArrowheads="1"/>
          </p:cNvSpPr>
          <p:nvPr/>
        </p:nvSpPr>
        <p:spPr bwMode="auto">
          <a:xfrm>
            <a:off x="155575" y="-411163"/>
            <a:ext cx="13716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700" name="AutoShape 4" descr="Image result for indonesia map"/>
          <p:cNvSpPr>
            <a:spLocks noChangeAspect="1" noChangeArrowheads="1"/>
          </p:cNvSpPr>
          <p:nvPr/>
        </p:nvSpPr>
        <p:spPr bwMode="auto">
          <a:xfrm>
            <a:off x="155575" y="-411163"/>
            <a:ext cx="13716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702" name="AutoShape 6" descr="https://encrypted-tbn1.gstatic.com/images?q=tbn:ANd9GcSF-xcLHhIrJDaUDgu6AHMJlKuevRLr3rJDSizgTQghbCvKmC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182" y="33664"/>
            <a:ext cx="3492026" cy="267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33663"/>
            <a:ext cx="2536087" cy="267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667"/>
            <a:ext cx="2880320" cy="268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 smtClean="0"/>
              <a:t>konsumen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783357"/>
            <a:ext cx="7941568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Ciri</a:t>
            </a:r>
            <a:r>
              <a:rPr lang="en-US" sz="2400" dirty="0" smtClean="0"/>
              <a:t> </a:t>
            </a:r>
            <a:r>
              <a:rPr lang="en-US" sz="2400" dirty="0" err="1" smtClean="0"/>
              <a:t>pembiayaan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Nasabah</a:t>
            </a:r>
            <a:r>
              <a:rPr lang="en-US" sz="2400" dirty="0" smtClean="0"/>
              <a:t> </a:t>
            </a:r>
            <a:r>
              <a:rPr lang="en-US" sz="2400" dirty="0" err="1" smtClean="0"/>
              <a:t>biasanya</a:t>
            </a:r>
            <a:r>
              <a:rPr lang="en-US" sz="2400" dirty="0" smtClean="0"/>
              <a:t>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</a:t>
            </a:r>
            <a:r>
              <a:rPr lang="en-US" sz="2400" dirty="0" err="1" smtClean="0"/>
              <a:t>perorangan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Dipergunakan</a:t>
            </a:r>
            <a:r>
              <a:rPr lang="en-US" sz="2400" dirty="0" smtClean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membiayai</a:t>
            </a:r>
            <a:r>
              <a:rPr lang="en-US" sz="2400" dirty="0"/>
              <a:t> </a:t>
            </a:r>
            <a:r>
              <a:rPr lang="en-US" sz="2400" dirty="0" err="1" smtClean="0"/>
              <a:t>barang-barang</a:t>
            </a:r>
            <a:r>
              <a:rPr lang="en-US" sz="2400" dirty="0" smtClean="0"/>
              <a:t> </a:t>
            </a:r>
            <a:r>
              <a:rPr lang="en-US" sz="2400" dirty="0" err="1" smtClean="0"/>
              <a:t>konsumtif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err="1"/>
              <a:t>S</a:t>
            </a:r>
            <a:r>
              <a:rPr lang="en-US" sz="2400" dirty="0" err="1" smtClean="0"/>
              <a:t>umber</a:t>
            </a:r>
            <a:r>
              <a:rPr lang="en-US" sz="2400" dirty="0" smtClean="0"/>
              <a:t> </a:t>
            </a:r>
            <a:r>
              <a:rPr lang="en-US" sz="2400" dirty="0" err="1"/>
              <a:t>pembayarannya</a:t>
            </a:r>
            <a:r>
              <a:rPr lang="en-US" sz="2400" dirty="0"/>
              <a:t> </a:t>
            </a:r>
            <a:r>
              <a:rPr lang="en-US" sz="2400" dirty="0" err="1"/>
              <a:t>berasal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gaji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pendapatan</a:t>
            </a:r>
            <a:r>
              <a:rPr lang="en-US" sz="2400" dirty="0"/>
              <a:t> </a:t>
            </a:r>
            <a:r>
              <a:rPr lang="en-US" sz="2400" dirty="0" err="1" smtClean="0"/>
              <a:t>lainnya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bukan</a:t>
            </a:r>
            <a:r>
              <a:rPr lang="en-US" sz="2400" dirty="0" smtClean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obyek</a:t>
            </a:r>
            <a:r>
              <a:rPr lang="en-US" sz="2400" dirty="0"/>
              <a:t> yang </a:t>
            </a:r>
            <a:r>
              <a:rPr lang="en-US" sz="2400" dirty="0" err="1" smtClean="0"/>
              <a:t>dibiayai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Pembiayaan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/>
              <a:t>k</a:t>
            </a:r>
            <a:r>
              <a:rPr lang="en-US" sz="2000" dirty="0" err="1" smtClean="0"/>
              <a:t>epemilikan</a:t>
            </a:r>
            <a:r>
              <a:rPr lang="en-US" sz="2000" dirty="0" smtClean="0"/>
              <a:t> </a:t>
            </a:r>
            <a:r>
              <a:rPr lang="en-US" sz="2000" dirty="0" err="1"/>
              <a:t>r</a:t>
            </a:r>
            <a:r>
              <a:rPr lang="en-US" sz="2000" dirty="0" err="1" smtClean="0"/>
              <a:t>umah</a:t>
            </a:r>
            <a:r>
              <a:rPr lang="en-US" sz="2000" dirty="0" smtClean="0"/>
              <a:t> </a:t>
            </a:r>
            <a:r>
              <a:rPr lang="en-US" sz="2000" dirty="0"/>
              <a:t>(KPR),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pembelian</a:t>
            </a:r>
            <a:r>
              <a:rPr lang="en-US" sz="2000" dirty="0"/>
              <a:t>/</a:t>
            </a:r>
            <a:r>
              <a:rPr lang="en-US" sz="2000" dirty="0" err="1"/>
              <a:t>pembangunan</a:t>
            </a:r>
            <a:r>
              <a:rPr lang="en-US" sz="2000" dirty="0"/>
              <a:t>/</a:t>
            </a:r>
            <a:r>
              <a:rPr lang="en-US" sz="2000" dirty="0" err="1"/>
              <a:t>renovasi</a:t>
            </a:r>
            <a:r>
              <a:rPr lang="en-US" sz="2000" dirty="0"/>
              <a:t> </a:t>
            </a:r>
            <a:r>
              <a:rPr lang="en-US" sz="2000" dirty="0" err="1"/>
              <a:t>rumah</a:t>
            </a:r>
            <a:r>
              <a:rPr lang="en-US" sz="2000" dirty="0"/>
              <a:t> </a:t>
            </a:r>
            <a:r>
              <a:rPr lang="en-US" sz="2000" dirty="0" err="1"/>
              <a:t>tinggal</a:t>
            </a:r>
            <a:r>
              <a:rPr lang="en-US" sz="2000" dirty="0"/>
              <a:t>, </a:t>
            </a:r>
            <a:r>
              <a:rPr lang="en-US" sz="2000" dirty="0" err="1"/>
              <a:t>rumah</a:t>
            </a:r>
            <a:r>
              <a:rPr lang="en-US" sz="2000" dirty="0"/>
              <a:t> </a:t>
            </a:r>
            <a:r>
              <a:rPr lang="en-US" sz="2000" dirty="0" err="1"/>
              <a:t>susun</a:t>
            </a:r>
            <a:r>
              <a:rPr lang="en-US" sz="2000" dirty="0"/>
              <a:t>, </a:t>
            </a:r>
            <a:r>
              <a:rPr lang="en-US" sz="2000" dirty="0" err="1"/>
              <a:t>ruko</a:t>
            </a:r>
            <a:r>
              <a:rPr lang="en-US" sz="2000" dirty="0"/>
              <a:t>, </a:t>
            </a:r>
            <a:r>
              <a:rPr lang="en-US" sz="2000" dirty="0" err="1"/>
              <a:t>rukan</a:t>
            </a:r>
            <a:r>
              <a:rPr lang="en-US" sz="2000" dirty="0"/>
              <a:t>, </a:t>
            </a:r>
            <a:r>
              <a:rPr lang="en-US" sz="2000" dirty="0" err="1"/>
              <a:t>apartemen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villa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pembelian</a:t>
            </a:r>
            <a:r>
              <a:rPr lang="en-US" sz="2000" dirty="0"/>
              <a:t> </a:t>
            </a:r>
            <a:r>
              <a:rPr lang="en-US" sz="2000" dirty="0" err="1"/>
              <a:t>kavling</a:t>
            </a:r>
            <a:r>
              <a:rPr lang="en-US" sz="2000" dirty="0"/>
              <a:t>/</a:t>
            </a:r>
            <a:r>
              <a:rPr lang="en-US" sz="2000" dirty="0" err="1"/>
              <a:t>tanah</a:t>
            </a:r>
            <a:r>
              <a:rPr lang="en-US" sz="2000" dirty="0"/>
              <a:t> </a:t>
            </a:r>
            <a:r>
              <a:rPr lang="en-US" sz="2000" dirty="0" err="1"/>
              <a:t>matang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refinancing,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jaminan</a:t>
            </a:r>
            <a:r>
              <a:rPr lang="en-US" sz="2000" dirty="0"/>
              <a:t> </a:t>
            </a:r>
            <a:r>
              <a:rPr lang="en-US" sz="2000" dirty="0" err="1"/>
              <a:t>berupa</a:t>
            </a:r>
            <a:r>
              <a:rPr lang="en-US" sz="2000" dirty="0"/>
              <a:t> </a:t>
            </a:r>
            <a:r>
              <a:rPr lang="en-US" sz="2000" dirty="0" err="1"/>
              <a:t>obyek</a:t>
            </a:r>
            <a:r>
              <a:rPr lang="en-US" sz="2000" dirty="0"/>
              <a:t> yang </a:t>
            </a:r>
            <a:r>
              <a:rPr lang="en-US" sz="2000" dirty="0" err="1" smtClean="0"/>
              <a:t>dibiayai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39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 smtClean="0"/>
              <a:t>konsumen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783357"/>
            <a:ext cx="7941568" cy="4525963"/>
          </a:xfrm>
        </p:spPr>
        <p:txBody>
          <a:bodyPr/>
          <a:lstStyle/>
          <a:p>
            <a:r>
              <a:rPr lang="en-US" sz="2400" dirty="0" err="1" smtClean="0"/>
              <a:t>Contoh</a:t>
            </a:r>
            <a:r>
              <a:rPr lang="en-US" sz="2400" dirty="0" smtClean="0"/>
              <a:t> lain </a:t>
            </a:r>
            <a:r>
              <a:rPr lang="en-US" sz="2400" dirty="0" err="1" smtClean="0"/>
              <a:t>Pembiayaan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 smtClean="0"/>
              <a:t>kendaraan</a:t>
            </a:r>
            <a:r>
              <a:rPr lang="en-US" sz="2000" dirty="0" smtClean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bank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pembelian</a:t>
            </a:r>
            <a:r>
              <a:rPr lang="en-US" sz="2000" dirty="0"/>
              <a:t> </a:t>
            </a:r>
            <a:r>
              <a:rPr lang="en-US" sz="2000" dirty="0" err="1"/>
              <a:t>kendaraan</a:t>
            </a:r>
            <a:r>
              <a:rPr lang="en-US" sz="2000" dirty="0"/>
              <a:t> </a:t>
            </a:r>
            <a:r>
              <a:rPr lang="en-US" sz="2000" dirty="0" err="1"/>
              <a:t>bermotor</a:t>
            </a:r>
            <a:r>
              <a:rPr lang="en-US" sz="2000" dirty="0"/>
              <a:t> </a:t>
            </a:r>
            <a:r>
              <a:rPr lang="en-US" sz="2000" dirty="0" err="1"/>
              <a:t>roda</a:t>
            </a:r>
            <a:r>
              <a:rPr lang="en-US" sz="2000" dirty="0"/>
              <a:t> 2 </a:t>
            </a:r>
            <a:r>
              <a:rPr lang="en-US" sz="2000" dirty="0" err="1"/>
              <a:t>baru</a:t>
            </a:r>
            <a:r>
              <a:rPr lang="en-US" sz="2000" dirty="0"/>
              <a:t>,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ronda</a:t>
            </a:r>
            <a:r>
              <a:rPr lang="en-US" sz="2000" dirty="0"/>
              <a:t> 4 </a:t>
            </a:r>
            <a:r>
              <a:rPr lang="en-US" sz="2000" dirty="0" err="1"/>
              <a:t>baru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refinancing </a:t>
            </a:r>
            <a:r>
              <a:rPr lang="en-US" sz="2000" dirty="0" err="1"/>
              <a:t>roda</a:t>
            </a:r>
            <a:r>
              <a:rPr lang="en-US" sz="2000" dirty="0"/>
              <a:t> 4,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jaminan</a:t>
            </a:r>
            <a:r>
              <a:rPr lang="en-US" sz="2000" dirty="0"/>
              <a:t> </a:t>
            </a:r>
            <a:r>
              <a:rPr lang="en-US" sz="2000" dirty="0" err="1"/>
              <a:t>berupa</a:t>
            </a:r>
            <a:r>
              <a:rPr lang="en-US" sz="2000" dirty="0"/>
              <a:t> </a:t>
            </a:r>
            <a:r>
              <a:rPr lang="en-US" sz="2000" dirty="0" err="1"/>
              <a:t>kendaraan</a:t>
            </a:r>
            <a:r>
              <a:rPr lang="en-US" sz="2000" dirty="0"/>
              <a:t> </a:t>
            </a:r>
            <a:r>
              <a:rPr lang="en-US" sz="2000" dirty="0" err="1"/>
              <a:t>bermotor</a:t>
            </a:r>
            <a:r>
              <a:rPr lang="en-US" sz="2000" dirty="0"/>
              <a:t> yang </a:t>
            </a:r>
            <a:r>
              <a:rPr lang="en-US" sz="2000" dirty="0" err="1"/>
              <a:t>dibiayai</a:t>
            </a:r>
            <a:r>
              <a:rPr lang="en-US" sz="2000" dirty="0"/>
              <a:t> </a:t>
            </a:r>
            <a:r>
              <a:rPr lang="en-US" sz="2000" dirty="0" err="1"/>
              <a:t>tersebut</a:t>
            </a:r>
            <a:r>
              <a:rPr lang="en-US" sz="2000" dirty="0"/>
              <a:t>.</a:t>
            </a:r>
          </a:p>
          <a:p>
            <a:pPr lvl="1"/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/>
              <a:t>m</a:t>
            </a:r>
            <a:r>
              <a:rPr lang="en-US" sz="2000" dirty="0" err="1" smtClean="0"/>
              <a:t>ultiguna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bank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segala</a:t>
            </a:r>
            <a:r>
              <a:rPr lang="en-US" sz="2000" dirty="0"/>
              <a:t> </a:t>
            </a:r>
            <a:r>
              <a:rPr lang="en-US" sz="2000" dirty="0" err="1"/>
              <a:t>keperluan</a:t>
            </a:r>
            <a:r>
              <a:rPr lang="en-US" sz="2000" dirty="0"/>
              <a:t> yang </a:t>
            </a:r>
            <a:r>
              <a:rPr lang="en-US" sz="2000" dirty="0" err="1"/>
              <a:t>bersifat</a:t>
            </a:r>
            <a:r>
              <a:rPr lang="en-US" sz="2000" dirty="0"/>
              <a:t> </a:t>
            </a:r>
            <a:r>
              <a:rPr lang="en-US" sz="2000" dirty="0" err="1"/>
              <a:t>konsumtif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jaminan</a:t>
            </a:r>
            <a:r>
              <a:rPr lang="en-US" sz="2000" dirty="0"/>
              <a:t> </a:t>
            </a:r>
            <a:r>
              <a:rPr lang="en-US" sz="2000" dirty="0" err="1"/>
              <a:t>berupa</a:t>
            </a:r>
            <a:r>
              <a:rPr lang="en-US" sz="2000" dirty="0"/>
              <a:t> </a:t>
            </a:r>
            <a:r>
              <a:rPr lang="en-US" sz="2000" dirty="0" err="1"/>
              <a:t>tanah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bangunan</a:t>
            </a:r>
            <a:r>
              <a:rPr lang="en-US" sz="2000" dirty="0"/>
              <a:t> </a:t>
            </a:r>
            <a:r>
              <a:rPr lang="en-US" sz="2000" dirty="0" err="1"/>
              <a:t>milik</a:t>
            </a:r>
            <a:r>
              <a:rPr lang="en-US" sz="2000" dirty="0"/>
              <a:t> </a:t>
            </a:r>
            <a:r>
              <a:rPr lang="en-US" sz="2000" dirty="0" err="1"/>
              <a:t>debitur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err="1"/>
              <a:t>Kartu</a:t>
            </a:r>
            <a:r>
              <a:rPr lang="en-US" sz="2000" dirty="0"/>
              <a:t> </a:t>
            </a:r>
            <a:r>
              <a:rPr lang="en-US" sz="2000" dirty="0" err="1"/>
              <a:t>k</a:t>
            </a:r>
            <a:r>
              <a:rPr lang="en-US" sz="2000" dirty="0" err="1" smtClean="0"/>
              <a:t>redit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: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/>
              <a:t>tanpa</a:t>
            </a:r>
            <a:r>
              <a:rPr lang="en-US" sz="2000" dirty="0"/>
              <a:t> </a:t>
            </a:r>
            <a:r>
              <a:rPr lang="en-US" sz="2000" dirty="0" err="1"/>
              <a:t>agunan</a:t>
            </a:r>
            <a:r>
              <a:rPr lang="en-US" sz="2000" dirty="0"/>
              <a:t> yang </a:t>
            </a:r>
            <a:r>
              <a:rPr lang="en-US" sz="2000" dirty="0" err="1"/>
              <a:t>diberikan</a:t>
            </a:r>
            <a:r>
              <a:rPr lang="en-US" sz="2000" dirty="0"/>
              <a:t> </a:t>
            </a:r>
            <a:r>
              <a:rPr lang="en-US" sz="2000" dirty="0" err="1"/>
              <a:t>kepada</a:t>
            </a:r>
            <a:r>
              <a:rPr lang="en-US" sz="2000" dirty="0"/>
              <a:t> </a:t>
            </a:r>
            <a:r>
              <a:rPr lang="en-US" sz="2000" dirty="0" err="1"/>
              <a:t>perorangan</a:t>
            </a:r>
            <a:r>
              <a:rPr lang="en-US" sz="2000" dirty="0"/>
              <a:t> </a:t>
            </a:r>
            <a:r>
              <a:rPr lang="en-US" sz="2000" dirty="0" err="1"/>
              <a:t>pemilik</a:t>
            </a:r>
            <a:r>
              <a:rPr lang="en-US" sz="2000" dirty="0"/>
              <a:t> </a:t>
            </a:r>
            <a:r>
              <a:rPr lang="en-US" sz="2000" dirty="0" err="1"/>
              <a:t>kartu</a:t>
            </a:r>
            <a:r>
              <a:rPr lang="en-US" sz="2000" dirty="0"/>
              <a:t> yang </a:t>
            </a:r>
            <a:r>
              <a:rPr lang="en-US" sz="2000" dirty="0" err="1"/>
              <a:t>diterbitkan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bank </a:t>
            </a:r>
            <a:r>
              <a:rPr lang="en-US" sz="2000" dirty="0" err="1"/>
              <a:t>tertentu</a:t>
            </a:r>
            <a:r>
              <a:rPr lang="en-US" sz="2000" dirty="0"/>
              <a:t> </a:t>
            </a:r>
            <a:r>
              <a:rPr lang="en-US" sz="2000" dirty="0" err="1"/>
              <a:t>setelah</a:t>
            </a:r>
            <a:r>
              <a:rPr lang="en-US" sz="2000" dirty="0"/>
              <a:t> </a:t>
            </a:r>
            <a:r>
              <a:rPr lang="en-US" sz="2000" dirty="0" err="1"/>
              <a:t>aplikasi</a:t>
            </a:r>
            <a:r>
              <a:rPr lang="en-US" sz="2000" dirty="0"/>
              <a:t> </a:t>
            </a:r>
            <a:r>
              <a:rPr lang="en-US" sz="2000" dirty="0" err="1"/>
              <a:t>permohonan</a:t>
            </a:r>
            <a:r>
              <a:rPr lang="en-US" sz="2000" dirty="0"/>
              <a:t> </a:t>
            </a:r>
            <a:r>
              <a:rPr lang="en-US" sz="2000" dirty="0" err="1"/>
              <a:t>kartu</a:t>
            </a:r>
            <a:r>
              <a:rPr lang="en-US" sz="2000" dirty="0"/>
              <a:t> </a:t>
            </a:r>
            <a:r>
              <a:rPr lang="en-US" sz="2000" dirty="0" err="1"/>
              <a:t>kreditnya</a:t>
            </a:r>
            <a:r>
              <a:rPr lang="en-US" sz="2000" dirty="0"/>
              <a:t> </a:t>
            </a:r>
            <a:r>
              <a:rPr lang="en-US" sz="2000" dirty="0" err="1"/>
              <a:t>disetujui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bank yang </a:t>
            </a:r>
            <a:r>
              <a:rPr lang="en-US" sz="2000" dirty="0" err="1"/>
              <a:t>bersangkutan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235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akad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880" y="1600200"/>
            <a:ext cx="8229600" cy="4525963"/>
          </a:xfrm>
        </p:spPr>
        <p:txBody>
          <a:bodyPr/>
          <a:lstStyle/>
          <a:p>
            <a:r>
              <a:rPr lang="en-US" dirty="0" err="1" smtClean="0"/>
              <a:t>Murabahah</a:t>
            </a:r>
            <a:r>
              <a:rPr lang="en-US" dirty="0" smtClean="0"/>
              <a:t> (mostly </a:t>
            </a:r>
            <a:r>
              <a:rPr lang="en-US" dirty="0" smtClean="0"/>
              <a:t>used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/>
              <a:t>I</a:t>
            </a:r>
            <a:r>
              <a:rPr lang="en-US" dirty="0" err="1" smtClean="0"/>
              <a:t>jarah</a:t>
            </a:r>
            <a:r>
              <a:rPr lang="en-US" dirty="0" smtClean="0"/>
              <a:t> (sometimes </a:t>
            </a:r>
            <a:r>
              <a:rPr lang="en-US" dirty="0" smtClean="0"/>
              <a:t>used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/>
              <a:t>I</a:t>
            </a:r>
            <a:r>
              <a:rPr lang="en-US" dirty="0" err="1" smtClean="0"/>
              <a:t>stisna</a:t>
            </a:r>
            <a:r>
              <a:rPr lang="en-US" dirty="0" smtClean="0"/>
              <a:t>’ (rarely </a:t>
            </a:r>
            <a:r>
              <a:rPr lang="en-US" dirty="0" smtClean="0"/>
              <a:t>used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333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2743200"/>
            <a:ext cx="1676400" cy="198120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Century" pitchFamily="18" charset="0"/>
              </a:rPr>
              <a:t>Bank Syariah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Century" pitchFamily="18" charset="0"/>
              </a:rPr>
              <a:t>(Penjual)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162800" y="2743200"/>
            <a:ext cx="1752600" cy="19812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Century" pitchFamily="18" charset="0"/>
              </a:rPr>
              <a:t>Nasabah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Century" pitchFamily="18" charset="0"/>
              </a:rPr>
              <a:t>(Pembeli)</a:t>
            </a:r>
          </a:p>
        </p:txBody>
      </p:sp>
      <p:cxnSp>
        <p:nvCxnSpPr>
          <p:cNvPr id="13" name="Shape 12"/>
          <p:cNvCxnSpPr>
            <a:stCxn id="4" idx="2"/>
          </p:cNvCxnSpPr>
          <p:nvPr/>
        </p:nvCxnSpPr>
        <p:spPr>
          <a:xfrm rot="16200000" flipH="1">
            <a:off x="1752600" y="4114800"/>
            <a:ext cx="1066800" cy="22860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429000" y="5257800"/>
            <a:ext cx="2362200" cy="76200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prstClr val="black"/>
                </a:solidFill>
                <a:latin typeface="Century" pitchFamily="18" charset="0"/>
              </a:rPr>
              <a:t>Pemasok</a:t>
            </a:r>
          </a:p>
        </p:txBody>
      </p:sp>
      <p:cxnSp>
        <p:nvCxnSpPr>
          <p:cNvPr id="16" name="Shape 15"/>
          <p:cNvCxnSpPr/>
          <p:nvPr/>
        </p:nvCxnSpPr>
        <p:spPr>
          <a:xfrm flipV="1">
            <a:off x="5791200" y="4724400"/>
            <a:ext cx="2324100" cy="9906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4" idx="0"/>
            <a:endCxn id="23" idx="1"/>
          </p:cNvCxnSpPr>
          <p:nvPr/>
        </p:nvCxnSpPr>
        <p:spPr>
          <a:xfrm rot="5400000" flipH="1" flipV="1">
            <a:off x="1790700" y="1104900"/>
            <a:ext cx="990600" cy="22860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5" idx="0"/>
            <a:endCxn id="23" idx="3"/>
          </p:cNvCxnSpPr>
          <p:nvPr/>
        </p:nvCxnSpPr>
        <p:spPr>
          <a:xfrm rot="16200000" flipV="1">
            <a:off x="6534150" y="1238250"/>
            <a:ext cx="990600" cy="201930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3429000" y="1371600"/>
            <a:ext cx="2590800" cy="76200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Century" pitchFamily="18" charset="0"/>
              </a:rPr>
              <a:t>1. Negosiasi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2590800" y="4267200"/>
            <a:ext cx="40386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3124200" y="2590800"/>
            <a:ext cx="3048000" cy="8382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Century" pitchFamily="18" charset="0"/>
              </a:rPr>
              <a:t>2. Akad Murabahah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981200" y="3048000"/>
            <a:ext cx="1066800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6172200" y="3048000"/>
            <a:ext cx="990600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42" name="TextBox 37"/>
          <p:cNvSpPr txBox="1">
            <a:spLocks noChangeArrowheads="1"/>
          </p:cNvSpPr>
          <p:nvPr/>
        </p:nvSpPr>
        <p:spPr bwMode="auto">
          <a:xfrm>
            <a:off x="3657600" y="3581400"/>
            <a:ext cx="190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id-ID" sz="2800" b="1" smtClean="0">
                <a:solidFill>
                  <a:prstClr val="black"/>
                </a:solidFill>
                <a:latin typeface="Century" pitchFamily="18" charset="0"/>
              </a:rPr>
              <a:t>6. Bayar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rot="10800000">
            <a:off x="2590800" y="4572000"/>
            <a:ext cx="1066800" cy="6858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44" name="TextBox 40"/>
          <p:cNvSpPr txBox="1">
            <a:spLocks noChangeArrowheads="1"/>
          </p:cNvSpPr>
          <p:nvPr/>
        </p:nvSpPr>
        <p:spPr bwMode="auto">
          <a:xfrm>
            <a:off x="3276600" y="4495800"/>
            <a:ext cx="3581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id-ID" sz="2800" b="1" smtClean="0">
                <a:solidFill>
                  <a:prstClr val="black"/>
                </a:solidFill>
                <a:latin typeface="Century" pitchFamily="18" charset="0"/>
              </a:rPr>
              <a:t>5. Kirim Dokumen</a:t>
            </a:r>
          </a:p>
        </p:txBody>
      </p:sp>
      <p:sp>
        <p:nvSpPr>
          <p:cNvPr id="22545" name="TextBox 41"/>
          <p:cNvSpPr txBox="1">
            <a:spLocks noChangeArrowheads="1"/>
          </p:cNvSpPr>
          <p:nvPr/>
        </p:nvSpPr>
        <p:spPr bwMode="auto">
          <a:xfrm>
            <a:off x="381000" y="5867400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id-ID" sz="2800" b="1" smtClean="0">
                <a:solidFill>
                  <a:prstClr val="black"/>
                </a:solidFill>
                <a:latin typeface="Century" pitchFamily="18" charset="0"/>
              </a:rPr>
              <a:t>3. Beli Barang</a:t>
            </a:r>
          </a:p>
        </p:txBody>
      </p:sp>
      <p:sp>
        <p:nvSpPr>
          <p:cNvPr id="22546" name="TextBox 42"/>
          <p:cNvSpPr txBox="1">
            <a:spLocks noChangeArrowheads="1"/>
          </p:cNvSpPr>
          <p:nvPr/>
        </p:nvSpPr>
        <p:spPr bwMode="auto">
          <a:xfrm>
            <a:off x="5867400" y="5791200"/>
            <a:ext cx="304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id-ID" sz="2800" b="1" smtClean="0">
                <a:solidFill>
                  <a:prstClr val="black"/>
                </a:solidFill>
                <a:latin typeface="Century" pitchFamily="18" charset="0"/>
              </a:rPr>
              <a:t>4. Kirim Barang</a:t>
            </a:r>
          </a:p>
        </p:txBody>
      </p:sp>
      <p:sp>
        <p:nvSpPr>
          <p:cNvPr id="21" name="Horizontal Scroll 20"/>
          <p:cNvSpPr/>
          <p:nvPr/>
        </p:nvSpPr>
        <p:spPr>
          <a:xfrm>
            <a:off x="1219200" y="152400"/>
            <a:ext cx="6629400" cy="10668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Alur Transaksi Murabahah</a:t>
            </a:r>
            <a:endParaRPr lang="en-US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220249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9350" cy="1143000"/>
          </a:xfrm>
        </p:spPr>
        <p:txBody>
          <a:bodyPr/>
          <a:lstStyle/>
          <a:p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Murabahah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4800600"/>
          </a:xfrm>
        </p:spPr>
        <p:txBody>
          <a:bodyPr/>
          <a:lstStyle/>
          <a:p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yang </a:t>
            </a:r>
            <a:r>
              <a:rPr lang="en-US" sz="2400" dirty="0" err="1"/>
              <a:t>diperjualbelikan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diharamkan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syariah</a:t>
            </a:r>
            <a:r>
              <a:rPr lang="en-US" sz="2400" dirty="0"/>
              <a:t> Islam.</a:t>
            </a:r>
          </a:p>
          <a:p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/>
              <a:t>bank </a:t>
            </a:r>
            <a:r>
              <a:rPr lang="en-US" sz="2400" dirty="0" err="1"/>
              <a:t>menjual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kepada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harga</a:t>
            </a:r>
            <a:r>
              <a:rPr lang="en-US" sz="2400" dirty="0"/>
              <a:t> </a:t>
            </a:r>
            <a:r>
              <a:rPr lang="en-US" sz="2400" dirty="0" err="1"/>
              <a:t>jual</a:t>
            </a:r>
            <a:r>
              <a:rPr lang="en-US" sz="2400" dirty="0"/>
              <a:t> </a:t>
            </a:r>
            <a:r>
              <a:rPr lang="en-US" sz="2400" dirty="0" err="1"/>
              <a:t>senilai</a:t>
            </a:r>
            <a:r>
              <a:rPr lang="en-US" sz="2400" dirty="0"/>
              <a:t> </a:t>
            </a:r>
            <a:r>
              <a:rPr lang="en-US" sz="2400" dirty="0" err="1"/>
              <a:t>harga</a:t>
            </a:r>
            <a:r>
              <a:rPr lang="en-US" sz="2400" dirty="0"/>
              <a:t> </a:t>
            </a:r>
            <a:r>
              <a:rPr lang="en-US" sz="2400" dirty="0" err="1"/>
              <a:t>beli</a:t>
            </a:r>
            <a:r>
              <a:rPr lang="en-US" sz="2400" dirty="0"/>
              <a:t> plus margin.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hal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membiayai</a:t>
            </a:r>
            <a:r>
              <a:rPr lang="en-US" sz="2400" dirty="0"/>
              <a:t> </a:t>
            </a:r>
            <a:r>
              <a:rPr lang="en-US" sz="2400" dirty="0" err="1"/>
              <a:t>sebagian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harga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, </a:t>
            </a:r>
            <a:r>
              <a:rPr lang="en-US" sz="2400" dirty="0" err="1"/>
              <a:t>maka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mengurangi</a:t>
            </a:r>
            <a:r>
              <a:rPr lang="en-US" sz="2400" dirty="0"/>
              <a:t> </a:t>
            </a:r>
            <a:r>
              <a:rPr lang="en-US" sz="2400" dirty="0" err="1"/>
              <a:t>tagihan</a:t>
            </a:r>
            <a:r>
              <a:rPr lang="en-US" sz="2400" dirty="0"/>
              <a:t> bank </a:t>
            </a:r>
            <a:r>
              <a:rPr lang="en-US" sz="2400" dirty="0" err="1"/>
              <a:t>kepada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.</a:t>
            </a:r>
          </a:p>
          <a:p>
            <a:r>
              <a:rPr lang="en-US" sz="2400" dirty="0" err="1" smtClean="0"/>
              <a:t>Meneliti</a:t>
            </a:r>
            <a:r>
              <a:rPr lang="en-US" sz="2400" dirty="0" smtClean="0"/>
              <a:t> </a:t>
            </a:r>
            <a:r>
              <a:rPr lang="en-US" sz="2400" dirty="0" err="1"/>
              <a:t>apakah</a:t>
            </a:r>
            <a:r>
              <a:rPr lang="en-US" sz="2400" dirty="0"/>
              <a:t> </a:t>
            </a:r>
            <a:r>
              <a:rPr lang="en-US" sz="2400" dirty="0" err="1"/>
              <a:t>akad</a:t>
            </a:r>
            <a:r>
              <a:rPr lang="en-US" sz="2400" dirty="0"/>
              <a:t> </a:t>
            </a:r>
            <a:r>
              <a:rPr lang="en-US" sz="2400" dirty="0" err="1"/>
              <a:t>wakalah</a:t>
            </a:r>
            <a:r>
              <a:rPr lang="en-US" sz="2400" dirty="0"/>
              <a:t>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dibuat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bank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terpisah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akad</a:t>
            </a:r>
            <a:r>
              <a:rPr lang="en-US" sz="2400" dirty="0"/>
              <a:t> </a:t>
            </a:r>
            <a:r>
              <a:rPr lang="en-US" sz="2400" dirty="0" err="1"/>
              <a:t>murabahah</a:t>
            </a:r>
            <a:r>
              <a:rPr lang="en-US" sz="2400" dirty="0"/>
              <a:t>, </a:t>
            </a:r>
            <a:r>
              <a:rPr lang="en-US" sz="2400" dirty="0" err="1"/>
              <a:t>apabila</a:t>
            </a:r>
            <a:r>
              <a:rPr lang="en-US" sz="2400" dirty="0"/>
              <a:t> bank </a:t>
            </a:r>
            <a:r>
              <a:rPr lang="en-US" sz="2400" dirty="0" err="1"/>
              <a:t>hendak</a:t>
            </a:r>
            <a:r>
              <a:rPr lang="en-US" sz="2400" dirty="0"/>
              <a:t> </a:t>
            </a:r>
            <a:r>
              <a:rPr lang="en-US" sz="2400" dirty="0" err="1"/>
              <a:t>mewakilkan</a:t>
            </a:r>
            <a:r>
              <a:rPr lang="en-US" sz="2400" dirty="0"/>
              <a:t> </a:t>
            </a:r>
            <a:r>
              <a:rPr lang="en-US" sz="2400" dirty="0" err="1"/>
              <a:t>kepada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membeli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pihak</a:t>
            </a:r>
            <a:r>
              <a:rPr lang="en-US" sz="2400" dirty="0"/>
              <a:t> </a:t>
            </a:r>
            <a:r>
              <a:rPr lang="en-US" sz="2400" dirty="0" err="1" smtClean="0"/>
              <a:t>ketiga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Akad</a:t>
            </a:r>
            <a:r>
              <a:rPr lang="en-US" sz="2400" dirty="0" smtClean="0"/>
              <a:t> </a:t>
            </a:r>
            <a:r>
              <a:rPr lang="en-US" sz="2400" dirty="0" err="1"/>
              <a:t>jual</a:t>
            </a:r>
            <a:r>
              <a:rPr lang="en-US" sz="2400" dirty="0"/>
              <a:t> </a:t>
            </a:r>
            <a:r>
              <a:rPr lang="en-US" sz="2400" dirty="0" err="1"/>
              <a:t>beli</a:t>
            </a:r>
            <a:r>
              <a:rPr lang="en-US" sz="2400" dirty="0"/>
              <a:t> </a:t>
            </a:r>
            <a:r>
              <a:rPr lang="en-US" sz="2400" dirty="0" err="1"/>
              <a:t>murabahah</a:t>
            </a:r>
            <a:r>
              <a:rPr lang="en-US" sz="2400" dirty="0"/>
              <a:t> </a:t>
            </a:r>
            <a:r>
              <a:rPr lang="en-US" sz="2400" dirty="0" err="1"/>
              <a:t>harus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prinsip</a:t>
            </a:r>
            <a:r>
              <a:rPr lang="en-US" sz="2400" dirty="0"/>
              <a:t> </a:t>
            </a:r>
            <a:r>
              <a:rPr lang="en-US" sz="2400" dirty="0" err="1"/>
              <a:t>menjadi</a:t>
            </a:r>
            <a:r>
              <a:rPr lang="en-US" sz="2400" dirty="0"/>
              <a:t> </a:t>
            </a:r>
            <a:r>
              <a:rPr lang="en-US" sz="2400" dirty="0" err="1"/>
              <a:t>milik</a:t>
            </a:r>
            <a:r>
              <a:rPr lang="en-US" sz="2400" dirty="0"/>
              <a:t> bank yang </a:t>
            </a:r>
            <a:r>
              <a:rPr lang="en-US" sz="2400" dirty="0" err="1"/>
              <a:t>dibuktikan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faktur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kuitansi</a:t>
            </a:r>
            <a:r>
              <a:rPr lang="en-US" sz="2400" dirty="0"/>
              <a:t> </a:t>
            </a:r>
            <a:r>
              <a:rPr lang="en-US" sz="2400" dirty="0" err="1"/>
              <a:t>jual</a:t>
            </a:r>
            <a:r>
              <a:rPr lang="en-US" sz="2400" dirty="0"/>
              <a:t> </a:t>
            </a:r>
            <a:r>
              <a:rPr lang="en-US" sz="2400" dirty="0" err="1"/>
              <a:t>beli</a:t>
            </a:r>
            <a:r>
              <a:rPr lang="en-US" sz="2400" dirty="0"/>
              <a:t> yang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dipertanggungjawabkan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 err="1" smtClean="0"/>
              <a:t>Meneliti</a:t>
            </a:r>
            <a:r>
              <a:rPr lang="en-US" sz="2400" dirty="0" smtClean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</a:t>
            </a:r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prinsip</a:t>
            </a:r>
            <a:r>
              <a:rPr lang="en-US" sz="2400" dirty="0"/>
              <a:t> </a:t>
            </a:r>
            <a:r>
              <a:rPr lang="en-US" sz="2400" dirty="0" err="1"/>
              <a:t>murabahah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en-US" sz="2400" dirty="0" err="1"/>
              <a:t>adanya</a:t>
            </a:r>
            <a:r>
              <a:rPr lang="en-US" sz="2400" dirty="0"/>
              <a:t> </a:t>
            </a:r>
            <a:r>
              <a:rPr lang="en-US" sz="2400" dirty="0" err="1"/>
              <a:t>permohonan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perjanjian</a:t>
            </a:r>
            <a:r>
              <a:rPr lang="en-US" sz="2400" dirty="0"/>
              <a:t> </a:t>
            </a:r>
            <a:r>
              <a:rPr lang="en-US" sz="2400" dirty="0" err="1"/>
              <a:t>pembelian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barang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aset</a:t>
            </a:r>
            <a:r>
              <a:rPr lang="en-US" sz="2400" dirty="0"/>
              <a:t> </a:t>
            </a:r>
            <a:r>
              <a:rPr lang="en-US" sz="2400" dirty="0" err="1"/>
              <a:t>kepada</a:t>
            </a:r>
            <a:r>
              <a:rPr lang="en-US" sz="2400" dirty="0"/>
              <a:t> bank.</a:t>
            </a:r>
          </a:p>
        </p:txBody>
      </p:sp>
    </p:spTree>
    <p:extLst>
      <p:ext uri="{BB962C8B-B14F-4D97-AF65-F5344CB8AC3E}">
        <p14:creationId xmlns:p14="http://schemas.microsoft.com/office/powerpoint/2010/main" val="1953529765"/>
      </p:ext>
    </p:extLst>
  </p:cSld>
  <p:clrMapOvr>
    <a:masterClrMapping/>
  </p:clrMapOvr>
  <p:transition spd="med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8753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d-ID" sz="24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12.3.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ALUR TRANSAKSI IJARAH DAN IMBT</a:t>
            </a:r>
            <a:endParaRPr lang="en-US" sz="24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5" name="Content Placeholder 6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5257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id-ID" smtClean="0"/>
          </a:p>
          <a:p>
            <a:pPr eaLnBrk="1" hangingPunct="1">
              <a:buFont typeface="Wingdings 2" pitchFamily="18" charset="2"/>
              <a:buNone/>
            </a:pPr>
            <a:endParaRPr lang="en-US" altLang="id-ID" smtClean="0"/>
          </a:p>
          <a:p>
            <a:pPr eaLnBrk="1" hangingPunct="1">
              <a:buFont typeface="Wingdings 2" pitchFamily="18" charset="2"/>
              <a:buNone/>
            </a:pPr>
            <a:r>
              <a:rPr lang="en-US" altLang="id-ID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id-ID" sz="18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id-ID" sz="1800" smtClean="0"/>
              <a:t>				</a:t>
            </a:r>
          </a:p>
        </p:txBody>
      </p:sp>
      <p:cxnSp>
        <p:nvCxnSpPr>
          <p:cNvPr id="14" name="Straight Arrow Connector 13"/>
          <p:cNvCxnSpPr>
            <a:stCxn id="32" idx="2"/>
            <a:endCxn id="17" idx="1"/>
          </p:cNvCxnSpPr>
          <p:nvPr/>
        </p:nvCxnSpPr>
        <p:spPr>
          <a:xfrm>
            <a:off x="1181100" y="3505200"/>
            <a:ext cx="1784350" cy="1700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1" idx="2"/>
            <a:endCxn id="17" idx="3"/>
          </p:cNvCxnSpPr>
          <p:nvPr/>
        </p:nvCxnSpPr>
        <p:spPr>
          <a:xfrm flipH="1">
            <a:off x="5638800" y="3505200"/>
            <a:ext cx="2347913" cy="1700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514600" y="28194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>
            <a:off x="2522538" y="1676400"/>
            <a:ext cx="75406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>
            <a:off x="5859463" y="1752600"/>
            <a:ext cx="922337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Bent-Up Arrow 27"/>
          <p:cNvSpPr/>
          <p:nvPr/>
        </p:nvSpPr>
        <p:spPr>
          <a:xfrm>
            <a:off x="5791200" y="3657600"/>
            <a:ext cx="3352800" cy="1720850"/>
          </a:xfrm>
          <a:prstGeom prst="bentUpArrow">
            <a:avLst>
              <a:gd name="adj1" fmla="val 17243"/>
              <a:gd name="adj2" fmla="val 47917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852" name="Rectangle 19"/>
          <p:cNvSpPr>
            <a:spLocks noChangeArrowheads="1"/>
          </p:cNvSpPr>
          <p:nvPr/>
        </p:nvSpPr>
        <p:spPr bwMode="auto">
          <a:xfrm>
            <a:off x="-152400" y="3810000"/>
            <a:ext cx="2057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5125" indent="-282575">
              <a:buFont typeface="Wingdings 2" pitchFamily="18" charset="2"/>
              <a:buNone/>
            </a:pP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2.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membeli</a:t>
            </a:r>
            <a:endParaRPr lang="en-US" altLang="id-ID" b="1" dirty="0" smtClean="0">
              <a:solidFill>
                <a:prstClr val="black"/>
              </a:solidFill>
              <a:latin typeface="Arial" pitchFamily="34" charset="0"/>
              <a:cs typeface="+mn-cs"/>
            </a:endParaRPr>
          </a:p>
          <a:p>
            <a:pPr marL="365125" indent="-282575">
              <a:buFont typeface="Wingdings 2" pitchFamily="18" charset="2"/>
              <a:buNone/>
            </a:pP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   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barang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/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jasa</a:t>
            </a:r>
            <a:endParaRPr lang="en-US" altLang="id-ID" b="1" dirty="0" smtClean="0">
              <a:solidFill>
                <a:prstClr val="black"/>
              </a:solidFill>
              <a:latin typeface="Arial" pitchFamily="34" charset="0"/>
              <a:cs typeface="+mn-cs"/>
            </a:endParaRPr>
          </a:p>
          <a:p>
            <a:pPr marL="365125" indent="-282575">
              <a:buFont typeface="Wingdings 2" pitchFamily="18" charset="2"/>
              <a:buNone/>
            </a:pP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   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pada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pemasok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	</a:t>
            </a:r>
            <a:endParaRPr lang="id-ID" altLang="id-ID" b="1" dirty="0" smtClean="0">
              <a:solidFill>
                <a:prstClr val="black"/>
              </a:solidFill>
              <a:latin typeface="Arial" pitchFamily="34" charset="0"/>
              <a:cs typeface="+mn-cs"/>
            </a:endParaRPr>
          </a:p>
        </p:txBody>
      </p:sp>
      <p:sp>
        <p:nvSpPr>
          <p:cNvPr id="35853" name="Rectangle 20"/>
          <p:cNvSpPr>
            <a:spLocks noChangeArrowheads="1"/>
          </p:cNvSpPr>
          <p:nvPr/>
        </p:nvSpPr>
        <p:spPr bwMode="auto">
          <a:xfrm>
            <a:off x="2819400" y="2743200"/>
            <a:ext cx="3592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4. membayar sewa pada bank                    </a:t>
            </a:r>
            <a:endParaRPr lang="id-ID" altLang="id-ID" sz="2000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54" name="Rectangle 21"/>
          <p:cNvSpPr>
            <a:spLocks noChangeArrowheads="1"/>
          </p:cNvSpPr>
          <p:nvPr/>
        </p:nvSpPr>
        <p:spPr bwMode="auto">
          <a:xfrm>
            <a:off x="5715000" y="5486400"/>
            <a:ext cx="3048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5. mengalihkan hak milik barang </a:t>
            </a:r>
            <a:r>
              <a:rPr lang="id-ID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ijarah pada akhir masa sewa (khusus</a:t>
            </a:r>
            <a:r>
              <a:rPr lang="id-ID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IBMT)</a:t>
            </a:r>
            <a:r>
              <a:rPr lang="en-US" altLang="id-ID" sz="20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d-ID" altLang="id-ID" sz="2000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Horizontal Scroll 2"/>
          <p:cNvSpPr/>
          <p:nvPr/>
        </p:nvSpPr>
        <p:spPr>
          <a:xfrm>
            <a:off x="3352800" y="952500"/>
            <a:ext cx="2438400" cy="17907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Negosiasi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kad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jarah</a:t>
            </a: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56" name="Rectangle 19"/>
          <p:cNvSpPr>
            <a:spLocks noChangeArrowheads="1"/>
          </p:cNvSpPr>
          <p:nvPr/>
        </p:nvSpPr>
        <p:spPr bwMode="auto">
          <a:xfrm>
            <a:off x="4191000" y="3436938"/>
            <a:ext cx="2489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5125" indent="-282575" algn="ctr">
              <a:buFont typeface="Wingdings 2" pitchFamily="18" charset="2"/>
              <a:buNone/>
            </a:pPr>
            <a:r>
              <a:rPr lang="en-US" altLang="id-ID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menggunakan </a:t>
            </a:r>
            <a:r>
              <a:rPr lang="id-ID" altLang="id-ID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id-ID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objek ijarah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965450" y="4772025"/>
            <a:ext cx="2673350" cy="8667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OBJEK IJARAH</a:t>
            </a:r>
            <a:r>
              <a:rPr lang="id-ID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(Barang/Jasa)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983413" y="1462088"/>
            <a:ext cx="2008187" cy="2043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penyewa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-34925" y="1647825"/>
            <a:ext cx="2432050" cy="1857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Bank 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Syariah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pemberi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sewa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barang</a:t>
            </a:r>
            <a:r>
              <a:rPr lang="id-ID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jasa</a:t>
            </a:r>
            <a:endParaRPr lang="en-US" sz="2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45114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d-ID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d-ID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12.2.5.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Pengawasan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Syariah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Transaksi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Ijarah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IMBT</a:t>
            </a: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sz="2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5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6248400"/>
          </a:xfrm>
        </p:spPr>
        <p:txBody>
          <a:bodyPr/>
          <a:lstStyle/>
          <a:p>
            <a:pPr marL="514350" indent="-514350" algn="just" eaLnBrk="1" hangingPunct="1">
              <a:buFont typeface="Gill Sans MT" pitchFamily="34" charset="0"/>
              <a:buAutoNum type="alphaLcPeriod"/>
            </a:pPr>
            <a:r>
              <a:rPr lang="en-US" altLang="id-ID" sz="2400" smtClean="0">
                <a:latin typeface="Times New Roman" pitchFamily="18" charset="0"/>
                <a:cs typeface="Times New Roman" pitchFamily="18" charset="0"/>
              </a:rPr>
              <a:t>Memastikan penyaluran dana berdasarkan prinsip ijarah tidak dipergunakan untuk kegiatan yang bertentangan dengan prinsip syariah;</a:t>
            </a:r>
          </a:p>
          <a:p>
            <a:pPr marL="514350" indent="-514350" algn="just" eaLnBrk="1" hangingPunct="1">
              <a:buFont typeface="Gill Sans MT" pitchFamily="34" charset="0"/>
              <a:buAutoNum type="alphaLcPeriod"/>
            </a:pPr>
            <a:r>
              <a:rPr lang="en-US" altLang="id-ID" sz="2400" smtClean="0">
                <a:latin typeface="Times New Roman" pitchFamily="18" charset="0"/>
                <a:cs typeface="Times New Roman" pitchFamily="18" charset="0"/>
              </a:rPr>
              <a:t>Memastikan bahwa akad pengalihan kepemilikan dalam IMBT dilakukan setelah akad ijarah selesai, dan dalam akad ijarah, janji (wa’ad) untuk pengalihan kepemilikan harus dilakukan pada saat berakhirnya akad ijarah;</a:t>
            </a:r>
          </a:p>
          <a:p>
            <a:pPr marL="514350" indent="-514350" algn="just" eaLnBrk="1" hangingPunct="1">
              <a:buFont typeface="Gill Sans MT" pitchFamily="34" charset="0"/>
              <a:buAutoNum type="alphaLcPeriod"/>
            </a:pPr>
            <a:r>
              <a:rPr lang="en-US" altLang="id-ID" sz="2400" smtClean="0">
                <a:latin typeface="Times New Roman" pitchFamily="18" charset="0"/>
                <a:cs typeface="Times New Roman" pitchFamily="18" charset="0"/>
              </a:rPr>
              <a:t>Meneliti pembiayaan berdasarkan prinsip ijarah untuk multijasa menggunakan perjanjian sebagaimana diatur dalam fawa yang berlaku tentang multijasa dan ketentuan lainnya antara lain ketentuan standar akad;</a:t>
            </a:r>
          </a:p>
          <a:p>
            <a:pPr marL="514350" indent="-514350" algn="just" eaLnBrk="1" hangingPunct="1">
              <a:buFont typeface="Gill Sans MT" pitchFamily="34" charset="0"/>
              <a:buAutoNum type="alphaLcPeriod"/>
            </a:pPr>
            <a:r>
              <a:rPr lang="en-US" altLang="id-ID" sz="2400" smtClean="0">
                <a:latin typeface="Times New Roman" pitchFamily="18" charset="0"/>
                <a:cs typeface="Times New Roman" pitchFamily="18" charset="0"/>
              </a:rPr>
              <a:t>Memastikan besar ujrah atau fee multijasa dengan menggunakan akad ijarah telah disepakati di awal dan diyatakan dalam bentuk nominal bukan dalam bentuk persentase.</a:t>
            </a:r>
          </a:p>
        </p:txBody>
      </p:sp>
    </p:spTree>
    <p:extLst>
      <p:ext uri="{BB962C8B-B14F-4D97-AF65-F5344CB8AC3E}">
        <p14:creationId xmlns:p14="http://schemas.microsoft.com/office/powerpoint/2010/main" val="214154067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lded Corner 24"/>
          <p:cNvSpPr/>
          <p:nvPr/>
        </p:nvSpPr>
        <p:spPr>
          <a:xfrm>
            <a:off x="3131840" y="4132312"/>
            <a:ext cx="3573462" cy="304800"/>
          </a:xfrm>
          <a:prstGeom prst="folded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8.Kirim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dokumen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pengiriman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Folded Corner 1"/>
          <p:cNvSpPr/>
          <p:nvPr/>
        </p:nvSpPr>
        <p:spPr>
          <a:xfrm>
            <a:off x="1475656" y="3505200"/>
            <a:ext cx="5687144" cy="304800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4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</a:rPr>
              <a:t>. </a:t>
            </a:r>
            <a:r>
              <a:rPr lang="en-US" b="1" dirty="0" err="1" smtClean="0">
                <a:solidFill>
                  <a:prstClr val="black"/>
                </a:solidFill>
                <a:latin typeface="Arial" charset="0"/>
              </a:rPr>
              <a:t>Pemasok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k</a:t>
            </a:r>
            <a:r>
              <a:rPr lang="en-US" b="1" dirty="0" err="1" smtClean="0">
                <a:solidFill>
                  <a:prstClr val="black"/>
                </a:solidFill>
                <a:latin typeface="Arial" charset="0"/>
              </a:rPr>
              <a:t>irim</a:t>
            </a:r>
            <a:r>
              <a:rPr lang="en-US" b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tagihan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penyelesaian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barang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</p:txBody>
      </p:sp>
      <p:sp>
        <p:nvSpPr>
          <p:cNvPr id="12290" name="AutoShape 5"/>
          <p:cNvSpPr>
            <a:spLocks noChangeArrowheads="1"/>
          </p:cNvSpPr>
          <p:nvPr/>
        </p:nvSpPr>
        <p:spPr bwMode="auto">
          <a:xfrm>
            <a:off x="228600" y="914400"/>
            <a:ext cx="1828800" cy="2514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Bank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Syariah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Sebagai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penjual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shani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’</a:t>
            </a:r>
            <a:r>
              <a:rPr lang="id-ID" b="1" dirty="0">
                <a:solidFill>
                  <a:prstClr val="black"/>
                </a:solidFill>
                <a:latin typeface="Arial" charset="0"/>
              </a:rPr>
              <a:t>) pada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istishna’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1</a:t>
            </a:r>
            <a:r>
              <a:rPr lang="id-ID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dan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Pembeli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mustashni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’)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p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ada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istishna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’ 2</a:t>
            </a:r>
          </a:p>
        </p:txBody>
      </p:sp>
      <p:sp>
        <p:nvSpPr>
          <p:cNvPr id="11267" name="AutoShape 6"/>
          <p:cNvSpPr>
            <a:spLocks noChangeArrowheads="1"/>
          </p:cNvSpPr>
          <p:nvPr/>
        </p:nvSpPr>
        <p:spPr bwMode="auto">
          <a:xfrm>
            <a:off x="2133600" y="1295400"/>
            <a:ext cx="1066800" cy="304800"/>
          </a:xfrm>
          <a:prstGeom prst="rightArrow">
            <a:avLst>
              <a:gd name="adj1" fmla="val 50000"/>
              <a:gd name="adj2" fmla="val 876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 altLang="id-ID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1268" name="AutoShape 8"/>
          <p:cNvSpPr>
            <a:spLocks noChangeArrowheads="1"/>
          </p:cNvSpPr>
          <p:nvPr/>
        </p:nvSpPr>
        <p:spPr bwMode="auto">
          <a:xfrm>
            <a:off x="5029200" y="1295400"/>
            <a:ext cx="1981200" cy="304800"/>
          </a:xfrm>
          <a:prstGeom prst="leftArrow">
            <a:avLst>
              <a:gd name="adj1" fmla="val 50000"/>
              <a:gd name="adj2" fmla="val 1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 altLang="id-ID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294" name="AutoShape 9"/>
          <p:cNvSpPr>
            <a:spLocks noChangeArrowheads="1"/>
          </p:cNvSpPr>
          <p:nvPr/>
        </p:nvSpPr>
        <p:spPr bwMode="auto">
          <a:xfrm>
            <a:off x="7162800" y="1219200"/>
            <a:ext cx="1676400" cy="2514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Nasabah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sebagai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Pembeli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mustashni</a:t>
            </a:r>
            <a:r>
              <a:rPr lang="id-ID" b="1" dirty="0">
                <a:solidFill>
                  <a:prstClr val="black"/>
                </a:solidFill>
                <a:latin typeface="Arial" charset="0"/>
              </a:rPr>
              <a:t>’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 rot="5400000">
            <a:off x="-220662" y="4259262"/>
            <a:ext cx="1784350" cy="276225"/>
          </a:xfrm>
          <a:prstGeom prst="rightArrow">
            <a:avLst>
              <a:gd name="adj1" fmla="val 50000"/>
              <a:gd name="adj2" fmla="val 1334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 altLang="id-ID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1271" name="AutoShape 18"/>
          <p:cNvSpPr>
            <a:spLocks noChangeArrowheads="1"/>
          </p:cNvSpPr>
          <p:nvPr/>
        </p:nvSpPr>
        <p:spPr bwMode="auto">
          <a:xfrm>
            <a:off x="2046288" y="5257800"/>
            <a:ext cx="1077912" cy="228600"/>
          </a:xfrm>
          <a:prstGeom prst="rightArrow">
            <a:avLst>
              <a:gd name="adj1" fmla="val 50000"/>
              <a:gd name="adj2" fmla="val 1071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 altLang="id-ID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298" name="AutoShape 19"/>
          <p:cNvSpPr>
            <a:spLocks noChangeArrowheads="1"/>
          </p:cNvSpPr>
          <p:nvPr/>
        </p:nvSpPr>
        <p:spPr bwMode="auto">
          <a:xfrm>
            <a:off x="3200400" y="4724400"/>
            <a:ext cx="1600200" cy="11064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Pemasok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shani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)</a:t>
            </a:r>
          </a:p>
        </p:txBody>
      </p:sp>
      <p:sp>
        <p:nvSpPr>
          <p:cNvPr id="25611" name="Line 22"/>
          <p:cNvSpPr>
            <a:spLocks noChangeShapeType="1"/>
          </p:cNvSpPr>
          <p:nvPr/>
        </p:nvSpPr>
        <p:spPr bwMode="auto">
          <a:xfrm flipV="1">
            <a:off x="4800600" y="51054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</a:endParaRPr>
          </a:p>
        </p:txBody>
      </p:sp>
      <p:sp>
        <p:nvSpPr>
          <p:cNvPr id="12300" name="AutoShape 24"/>
          <p:cNvSpPr>
            <a:spLocks noChangeArrowheads="1"/>
          </p:cNvSpPr>
          <p:nvPr/>
        </p:nvSpPr>
        <p:spPr bwMode="auto">
          <a:xfrm>
            <a:off x="5238750" y="4797425"/>
            <a:ext cx="2095500" cy="692150"/>
          </a:xfrm>
          <a:prstGeom prst="flowChartPreparation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" charset="0"/>
              </a:rPr>
              <a:t>3.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Buat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barang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301" name="Line 27"/>
          <p:cNvSpPr>
            <a:spLocks noChangeShapeType="1"/>
          </p:cNvSpPr>
          <p:nvPr/>
        </p:nvSpPr>
        <p:spPr bwMode="auto">
          <a:xfrm flipH="1">
            <a:off x="2209800" y="2996952"/>
            <a:ext cx="47244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n w="38100">
                <a:solidFill>
                  <a:sysClr val="windowText" lastClr="000000"/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25614" name="Line 28"/>
          <p:cNvSpPr>
            <a:spLocks noChangeShapeType="1"/>
          </p:cNvSpPr>
          <p:nvPr/>
        </p:nvSpPr>
        <p:spPr bwMode="auto">
          <a:xfrm flipV="1">
            <a:off x="7162800" y="3733800"/>
            <a:ext cx="685800" cy="1219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</a:endParaRPr>
          </a:p>
        </p:txBody>
      </p:sp>
      <p:sp>
        <p:nvSpPr>
          <p:cNvPr id="25615" name="Line 29"/>
          <p:cNvSpPr>
            <a:spLocks noChangeShapeType="1"/>
          </p:cNvSpPr>
          <p:nvPr/>
        </p:nvSpPr>
        <p:spPr bwMode="auto">
          <a:xfrm>
            <a:off x="990600" y="4906963"/>
            <a:ext cx="2209800" cy="460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</a:endParaRPr>
          </a:p>
        </p:txBody>
      </p:sp>
      <p:cxnSp>
        <p:nvCxnSpPr>
          <p:cNvPr id="25616" name="AutoShape 32"/>
          <p:cNvCxnSpPr>
            <a:cxnSpLocks noChangeShapeType="1"/>
          </p:cNvCxnSpPr>
          <p:nvPr/>
        </p:nvCxnSpPr>
        <p:spPr bwMode="auto">
          <a:xfrm>
            <a:off x="990600" y="3457575"/>
            <a:ext cx="0" cy="1470025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617" name="Line 33"/>
          <p:cNvSpPr>
            <a:spLocks noChangeShapeType="1"/>
          </p:cNvSpPr>
          <p:nvPr/>
        </p:nvSpPr>
        <p:spPr bwMode="auto">
          <a:xfrm flipH="1" flipV="1">
            <a:off x="1143000" y="3429000"/>
            <a:ext cx="2895600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</a:endParaRPr>
          </a:p>
        </p:txBody>
      </p:sp>
      <p:sp>
        <p:nvSpPr>
          <p:cNvPr id="11280" name="Text Box 39"/>
          <p:cNvSpPr txBox="1">
            <a:spLocks noChangeArrowheads="1"/>
          </p:cNvSpPr>
          <p:nvPr/>
        </p:nvSpPr>
        <p:spPr bwMode="auto">
          <a:xfrm>
            <a:off x="7620000" y="4267200"/>
            <a:ext cx="1030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id-ID" b="1" smtClean="0">
                <a:solidFill>
                  <a:prstClr val="black"/>
                </a:solidFill>
                <a:latin typeface="Arial" pitchFamily="34" charset="0"/>
              </a:rPr>
              <a:t>7.Kirim </a:t>
            </a:r>
          </a:p>
          <a:p>
            <a:r>
              <a:rPr lang="en-US" altLang="id-ID" b="1" smtClean="0">
                <a:solidFill>
                  <a:prstClr val="black"/>
                </a:solidFill>
                <a:latin typeface="Arial" pitchFamily="34" charset="0"/>
              </a:rPr>
              <a:t>barang</a:t>
            </a:r>
          </a:p>
        </p:txBody>
      </p:sp>
      <p:sp>
        <p:nvSpPr>
          <p:cNvPr id="11281" name="Text Box 40"/>
          <p:cNvSpPr txBox="1">
            <a:spLocks noChangeArrowheads="1"/>
          </p:cNvSpPr>
          <p:nvPr/>
        </p:nvSpPr>
        <p:spPr bwMode="auto">
          <a:xfrm>
            <a:off x="3496791" y="2492896"/>
            <a:ext cx="31470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</a:rPr>
              <a:t>6.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</a:rPr>
              <a:t>Penagihan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</a:rPr>
              <a:t>pada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</a:rPr>
              <a:t>pembeli</a:t>
            </a:r>
            <a:endParaRPr lang="en-US" altLang="id-ID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282" name="Text Box 41"/>
          <p:cNvSpPr txBox="1">
            <a:spLocks noChangeArrowheads="1"/>
          </p:cNvSpPr>
          <p:nvPr/>
        </p:nvSpPr>
        <p:spPr bwMode="auto">
          <a:xfrm>
            <a:off x="1217613" y="4343400"/>
            <a:ext cx="992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id-ID" b="1" smtClean="0">
                <a:solidFill>
                  <a:prstClr val="black"/>
                </a:solidFill>
                <a:latin typeface="Arial" pitchFamily="34" charset="0"/>
              </a:rPr>
              <a:t>5.bayar</a:t>
            </a:r>
          </a:p>
        </p:txBody>
      </p:sp>
      <p:sp>
        <p:nvSpPr>
          <p:cNvPr id="24599" name="Text Box 42"/>
          <p:cNvSpPr txBox="1">
            <a:spLocks noChangeArrowheads="1"/>
          </p:cNvSpPr>
          <p:nvPr/>
        </p:nvSpPr>
        <p:spPr bwMode="auto">
          <a:xfrm>
            <a:off x="623888" y="115888"/>
            <a:ext cx="7743825" cy="671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id-ID" sz="2600" b="1" dirty="0">
                <a:solidFill>
                  <a:prstClr val="black"/>
                </a:solidFill>
                <a:cs typeface="Arial" pitchFamily="34" charset="0"/>
              </a:rPr>
              <a:t>ALUR TRANSAKSI ISTISHANA’ PARALEL</a:t>
            </a:r>
          </a:p>
        </p:txBody>
      </p:sp>
      <p:sp>
        <p:nvSpPr>
          <p:cNvPr id="3" name="Horizontal Scroll 2"/>
          <p:cNvSpPr/>
          <p:nvPr/>
        </p:nvSpPr>
        <p:spPr>
          <a:xfrm>
            <a:off x="93663" y="5143500"/>
            <a:ext cx="1870075" cy="18669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2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.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Negosiasi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Pesan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barang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d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an </a:t>
            </a:r>
            <a:r>
              <a:rPr lang="id-ID" b="1" dirty="0">
                <a:solidFill>
                  <a:prstClr val="black"/>
                </a:solidFill>
                <a:latin typeface="Arial" charset="0"/>
              </a:rPr>
              <a:t>A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kad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Istishna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’</a:t>
            </a:r>
          </a:p>
        </p:txBody>
      </p:sp>
      <p:sp>
        <p:nvSpPr>
          <p:cNvPr id="27" name="Horizontal Scroll 26"/>
          <p:cNvSpPr/>
          <p:nvPr/>
        </p:nvSpPr>
        <p:spPr>
          <a:xfrm>
            <a:off x="3200400" y="838200"/>
            <a:ext cx="1870075" cy="18669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1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.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Negosiasi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Pesan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barang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b="1" dirty="0">
                <a:solidFill>
                  <a:prstClr val="black"/>
                </a:solidFill>
                <a:latin typeface="Arial" charset="0"/>
              </a:rPr>
              <a:t>d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an </a:t>
            </a:r>
            <a:r>
              <a:rPr lang="id-ID" b="1" dirty="0">
                <a:solidFill>
                  <a:prstClr val="black"/>
                </a:solidFill>
                <a:latin typeface="Arial" charset="0"/>
              </a:rPr>
              <a:t>A</a:t>
            </a: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kad</a:t>
            </a:r>
            <a:endParaRPr lang="en-US" b="1" dirty="0">
              <a:solidFill>
                <a:prstClr val="black"/>
              </a:solidFill>
              <a:latin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prstClr val="black"/>
                </a:solidFill>
                <a:latin typeface="Arial" charset="0"/>
              </a:rPr>
              <a:t>Istishna</a:t>
            </a:r>
            <a:r>
              <a:rPr lang="en-US" b="1" dirty="0">
                <a:solidFill>
                  <a:prstClr val="black"/>
                </a:solidFill>
                <a:latin typeface="Arial" charset="0"/>
              </a:rPr>
              <a:t>’</a:t>
            </a:r>
          </a:p>
        </p:txBody>
      </p:sp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3505200" y="3048000"/>
            <a:ext cx="3019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</a:rPr>
              <a:t>9.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</a:rPr>
              <a:t>Pelunasan</a:t>
            </a:r>
            <a:r>
              <a:rPr lang="en-US" altLang="id-ID" b="1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altLang="id-ID" b="1" dirty="0" err="1" smtClean="0">
                <a:solidFill>
                  <a:prstClr val="black"/>
                </a:solidFill>
                <a:latin typeface="Arial" pitchFamily="34" charset="0"/>
              </a:rPr>
              <a:t>pembayaran</a:t>
            </a:r>
            <a:endParaRPr lang="en-US" altLang="id-ID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09800" y="2862228"/>
            <a:ext cx="46664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83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5888"/>
            <a:ext cx="8229600" cy="768350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id-ID" sz="2600" b="1" dirty="0" err="1" smtClean="0">
                <a:latin typeface="Times New Roman" pitchFamily="18" charset="0"/>
              </a:rPr>
              <a:t>Pengawasan</a:t>
            </a:r>
            <a:r>
              <a:rPr lang="en-US" altLang="id-ID" sz="2600" b="1" dirty="0" smtClean="0">
                <a:latin typeface="Times New Roman" pitchFamily="18" charset="0"/>
              </a:rPr>
              <a:t> </a:t>
            </a:r>
            <a:r>
              <a:rPr lang="en-US" altLang="id-ID" sz="2600" b="1" dirty="0" err="1" smtClean="0">
                <a:latin typeface="Times New Roman" pitchFamily="18" charset="0"/>
              </a:rPr>
              <a:t>syariah</a:t>
            </a:r>
            <a:r>
              <a:rPr lang="en-US" altLang="id-ID" sz="2600" b="1" dirty="0" smtClean="0">
                <a:latin typeface="Times New Roman" pitchFamily="18" charset="0"/>
              </a:rPr>
              <a:t> </a:t>
            </a:r>
            <a:r>
              <a:rPr lang="en-US" altLang="id-ID" sz="2600" b="1" dirty="0" err="1" smtClean="0">
                <a:latin typeface="Times New Roman" pitchFamily="18" charset="0"/>
              </a:rPr>
              <a:t>Transaksi</a:t>
            </a:r>
            <a:r>
              <a:rPr lang="en-US" altLang="id-ID" sz="2600" b="1" dirty="0" smtClean="0">
                <a:latin typeface="Times New Roman" pitchFamily="18" charset="0"/>
              </a:rPr>
              <a:t> </a:t>
            </a:r>
            <a:r>
              <a:rPr lang="en-US" altLang="id-ID" sz="2600" b="1" dirty="0" err="1" smtClean="0">
                <a:latin typeface="Times New Roman" pitchFamily="18" charset="0"/>
              </a:rPr>
              <a:t>Istishna</a:t>
            </a:r>
            <a:r>
              <a:rPr lang="en-US" altLang="id-ID" sz="2600" b="1" dirty="0" smtClean="0">
                <a:latin typeface="Times New Roman" pitchFamily="18" charset="0"/>
              </a:rPr>
              <a:t>’ </a:t>
            </a:r>
            <a:r>
              <a:rPr lang="en-US" altLang="id-ID" sz="2600" b="1" dirty="0" err="1" smtClean="0">
                <a:latin typeface="Times New Roman" pitchFamily="18" charset="0"/>
              </a:rPr>
              <a:t>dan</a:t>
            </a:r>
            <a:r>
              <a:rPr lang="en-US" altLang="id-ID" sz="2600" b="1" dirty="0" smtClean="0">
                <a:latin typeface="Times New Roman" pitchFamily="18" charset="0"/>
              </a:rPr>
              <a:t> </a:t>
            </a:r>
            <a:r>
              <a:rPr lang="en-US" altLang="id-ID" sz="2600" b="1" dirty="0" err="1" smtClean="0">
                <a:latin typeface="Times New Roman" pitchFamily="18" charset="0"/>
              </a:rPr>
              <a:t>Istishna</a:t>
            </a:r>
            <a:r>
              <a:rPr lang="en-US" altLang="id-ID" sz="2600" b="1" dirty="0" smtClean="0">
                <a:latin typeface="Times New Roman" pitchFamily="18" charset="0"/>
              </a:rPr>
              <a:t> </a:t>
            </a:r>
            <a:r>
              <a:rPr lang="en-US" altLang="id-ID" sz="2600" b="1" dirty="0" err="1" smtClean="0">
                <a:latin typeface="Times New Roman" pitchFamily="18" charset="0"/>
              </a:rPr>
              <a:t>paralel</a:t>
            </a:r>
            <a:endParaRPr lang="en-US" altLang="id-ID" sz="2600" b="1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838200"/>
            <a:ext cx="8229600" cy="6019800"/>
          </a:xfrm>
        </p:spPr>
        <p:txBody>
          <a:bodyPr rtlCol="0"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Pengawasan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oleh DPS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Memastikan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barang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diperjualbelikan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diharamkan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syariah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islam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Meneliti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apakah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membiayai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pembuatan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barang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diperlukan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pesanan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kriteria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disepakati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Memastikan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Istishna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Istishna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paralel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dibuat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terpisah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Memastikan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Istishna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dikerjakan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kesepakatan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huk</a:t>
            </a:r>
            <a:r>
              <a:rPr lang="id-ID" sz="24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mengikat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artinya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dibatalkan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kecuali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memenuhi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kondisi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antara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lain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kedua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pihak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setuju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menghentikan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Istishna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, 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(ii)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batal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demi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hukum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timbul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kondisi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hukum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menghalangi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pelaksanaan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penyelesaian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835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 smtClean="0"/>
              <a:t>Komersial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Ciri</a:t>
            </a:r>
            <a:r>
              <a:rPr lang="en-US" sz="2400" dirty="0" smtClean="0"/>
              <a:t> </a:t>
            </a:r>
            <a:r>
              <a:rPr lang="en-US" sz="2400" dirty="0" err="1" smtClean="0"/>
              <a:t>Pembiayaan</a:t>
            </a:r>
            <a:r>
              <a:rPr lang="en-US" sz="2400" dirty="0" smtClean="0"/>
              <a:t> </a:t>
            </a:r>
            <a:r>
              <a:rPr lang="en-US" sz="2400" dirty="0" err="1" smtClean="0"/>
              <a:t>komersial</a:t>
            </a:r>
            <a:endParaRPr lang="en-US" sz="2400" dirty="0" smtClean="0"/>
          </a:p>
          <a:p>
            <a:r>
              <a:rPr lang="en-US" sz="2400" dirty="0" err="1" smtClean="0"/>
              <a:t>Nasabahnya</a:t>
            </a:r>
            <a:r>
              <a:rPr lang="en-US" sz="2400" dirty="0" smtClean="0"/>
              <a:t>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perorangan</a:t>
            </a:r>
            <a:r>
              <a:rPr lang="en-US" sz="2400" dirty="0" smtClean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badan</a:t>
            </a:r>
            <a:r>
              <a:rPr lang="en-US" sz="2400" dirty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Dipergunakan</a:t>
            </a:r>
            <a:r>
              <a:rPr lang="en-US" sz="2400" dirty="0" smtClean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membiayai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/>
              <a:t>pembayaran</a:t>
            </a:r>
            <a:r>
              <a:rPr lang="en-US" sz="2400" dirty="0"/>
              <a:t> </a:t>
            </a:r>
            <a:r>
              <a:rPr lang="en-US" sz="2400" dirty="0" err="1" smtClean="0"/>
              <a:t>biasanya</a:t>
            </a:r>
            <a:r>
              <a:rPr lang="en-US" sz="2400" dirty="0" smtClean="0"/>
              <a:t> </a:t>
            </a:r>
            <a:r>
              <a:rPr lang="en-US" sz="2400" dirty="0" err="1" smtClean="0"/>
              <a:t>berasal</a:t>
            </a:r>
            <a:r>
              <a:rPr lang="en-US" sz="2400" dirty="0" smtClean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usaha</a:t>
            </a:r>
            <a:r>
              <a:rPr lang="en-US" sz="2400" dirty="0"/>
              <a:t> yang </a:t>
            </a:r>
            <a:r>
              <a:rPr lang="en-US" sz="2400" dirty="0" err="1" smtClean="0"/>
              <a:t>dibiayai</a:t>
            </a:r>
            <a:r>
              <a:rPr lang="en-US" sz="2400" dirty="0" smtClean="0"/>
              <a:t> </a:t>
            </a:r>
            <a:r>
              <a:rPr lang="en-US" sz="2400" dirty="0" err="1"/>
              <a:t>itu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pembiayaan</a:t>
            </a:r>
            <a:r>
              <a:rPr lang="en-US" sz="2400" dirty="0" smtClean="0"/>
              <a:t> </a:t>
            </a:r>
            <a:r>
              <a:rPr lang="en-US" sz="2400" dirty="0" err="1" smtClean="0"/>
              <a:t>komersial</a:t>
            </a:r>
            <a:r>
              <a:rPr lang="en-US" sz="2400" dirty="0" smtClean="0"/>
              <a:t> :</a:t>
            </a:r>
            <a:endParaRPr lang="en-US" sz="2400" dirty="0"/>
          </a:p>
          <a:p>
            <a:pPr lvl="1"/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/>
              <a:t>mikro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yang </a:t>
            </a:r>
            <a:r>
              <a:rPr lang="en-US" sz="2000" dirty="0" err="1"/>
              <a:t>diberikan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membiayai</a:t>
            </a:r>
            <a:r>
              <a:rPr lang="en-US" sz="2000" dirty="0"/>
              <a:t> </a:t>
            </a:r>
            <a:r>
              <a:rPr lang="en-US" sz="2000" dirty="0" err="1"/>
              <a:t>kegiatan</a:t>
            </a:r>
            <a:r>
              <a:rPr lang="en-US" sz="2000" dirty="0"/>
              <a:t> </a:t>
            </a:r>
            <a:r>
              <a:rPr lang="en-US" sz="2000" dirty="0" err="1"/>
              <a:t>usaha</a:t>
            </a:r>
            <a:r>
              <a:rPr lang="en-US" sz="2000" dirty="0"/>
              <a:t> </a:t>
            </a:r>
            <a:r>
              <a:rPr lang="en-US" sz="2000" dirty="0" err="1"/>
              <a:t>mikro</a:t>
            </a:r>
            <a:endParaRPr lang="en-US" sz="2000" dirty="0"/>
          </a:p>
          <a:p>
            <a:pPr lvl="1"/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/>
              <a:t>usaha</a:t>
            </a:r>
            <a:r>
              <a:rPr lang="en-US" sz="2000" dirty="0"/>
              <a:t> </a:t>
            </a:r>
            <a:r>
              <a:rPr lang="en-US" sz="2000" dirty="0" err="1"/>
              <a:t>kecil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yang </a:t>
            </a:r>
            <a:r>
              <a:rPr lang="en-US" sz="2000" dirty="0" err="1"/>
              <a:t>diberikan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membiayai</a:t>
            </a:r>
            <a:r>
              <a:rPr lang="en-US" sz="2000" dirty="0"/>
              <a:t> </a:t>
            </a:r>
            <a:r>
              <a:rPr lang="en-US" sz="2000" dirty="0" err="1"/>
              <a:t>kegiatan</a:t>
            </a:r>
            <a:r>
              <a:rPr lang="en-US" sz="2000" dirty="0"/>
              <a:t> </a:t>
            </a:r>
            <a:r>
              <a:rPr lang="en-US" sz="2000" dirty="0" err="1"/>
              <a:t>usaha</a:t>
            </a:r>
            <a:r>
              <a:rPr lang="en-US" sz="2000" dirty="0"/>
              <a:t> </a:t>
            </a:r>
            <a:r>
              <a:rPr lang="en-US" sz="2000" dirty="0" err="1"/>
              <a:t>kecil</a:t>
            </a:r>
            <a:endParaRPr lang="en-US" sz="2000" dirty="0"/>
          </a:p>
          <a:p>
            <a:pPr lvl="1"/>
            <a:r>
              <a:rPr lang="en-US" sz="2000" dirty="0" err="1"/>
              <a:t>pembiayaan</a:t>
            </a:r>
            <a:r>
              <a:rPr lang="en-US" sz="2000" dirty="0"/>
              <a:t> </a:t>
            </a:r>
            <a:r>
              <a:rPr lang="en-US" sz="2000" dirty="0" err="1"/>
              <a:t>usaha</a:t>
            </a:r>
            <a:r>
              <a:rPr lang="en-US" sz="2000" dirty="0"/>
              <a:t> </a:t>
            </a:r>
            <a:r>
              <a:rPr lang="en-US" sz="2000" dirty="0" err="1"/>
              <a:t>menengah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fasilitas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yang </a:t>
            </a:r>
            <a:r>
              <a:rPr lang="en-US" sz="2000" dirty="0" err="1"/>
              <a:t>diberikan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membiayai</a:t>
            </a:r>
            <a:r>
              <a:rPr lang="en-US" sz="2000" dirty="0"/>
              <a:t> </a:t>
            </a:r>
            <a:r>
              <a:rPr lang="en-US" sz="2000" dirty="0" err="1"/>
              <a:t>kegiatan</a:t>
            </a:r>
            <a:r>
              <a:rPr lang="en-US" sz="2000" dirty="0"/>
              <a:t> </a:t>
            </a:r>
            <a:r>
              <a:rPr lang="en-US" sz="2000" dirty="0" err="1"/>
              <a:t>usaha</a:t>
            </a:r>
            <a:r>
              <a:rPr lang="en-US" sz="2000" dirty="0"/>
              <a:t> </a:t>
            </a:r>
            <a:r>
              <a:rPr lang="en-US" sz="2000" dirty="0" err="1" smtClean="0"/>
              <a:t>menengah</a:t>
            </a:r>
            <a:endParaRPr lang="en-US" sz="2000" dirty="0"/>
          </a:p>
          <a:p>
            <a:pPr lvl="1"/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/>
              <a:t>k</a:t>
            </a:r>
            <a:r>
              <a:rPr lang="en-US" sz="2000" dirty="0" err="1" smtClean="0"/>
              <a:t>orporasi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pembiayaan</a:t>
            </a:r>
            <a:r>
              <a:rPr lang="en-US" sz="2000" dirty="0"/>
              <a:t> yang </a:t>
            </a:r>
            <a:r>
              <a:rPr lang="en-US" sz="2000" dirty="0" err="1"/>
              <a:t>diberikan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membiayai</a:t>
            </a:r>
            <a:r>
              <a:rPr lang="en-US" sz="2000" dirty="0"/>
              <a:t> </a:t>
            </a:r>
            <a:r>
              <a:rPr lang="en-US" sz="2000" dirty="0" err="1"/>
              <a:t>korporasi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 smtClean="0"/>
              <a:t>perusahaan</a:t>
            </a:r>
            <a:endParaRPr lang="en-US" sz="20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738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Cambria" charset="0"/>
              </a:rPr>
              <a:t>Bahasan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mbria" charset="0"/>
              </a:rPr>
              <a:t>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Cambria" charset="0"/>
              </a:rPr>
              <a:t>Presentasi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80" y="1357298"/>
            <a:ext cx="8229600" cy="5257800"/>
          </a:xfrm>
        </p:spPr>
        <p:txBody>
          <a:bodyPr/>
          <a:lstStyle/>
          <a:p>
            <a:endParaRPr lang="en-GB" dirty="0" smtClean="0"/>
          </a:p>
          <a:p>
            <a:endParaRPr lang="id-ID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62880" y="1600200"/>
            <a:ext cx="779755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/>
              <a:t>o</a:t>
            </a:r>
            <a:r>
              <a:rPr lang="en-US" dirty="0" err="1" smtClean="0"/>
              <a:t>perasional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endParaRPr lang="en-US" dirty="0" smtClean="0"/>
          </a:p>
          <a:p>
            <a:r>
              <a:rPr lang="en-US" dirty="0" err="1" smtClean="0"/>
              <a:t>Akad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komposisi</a:t>
            </a:r>
            <a:r>
              <a:rPr lang="en-US" dirty="0"/>
              <a:t> </a:t>
            </a:r>
            <a:r>
              <a:rPr lang="en-US" dirty="0" err="1"/>
              <a:t>pembiayaan</a:t>
            </a:r>
            <a:r>
              <a:rPr lang="en-US" dirty="0"/>
              <a:t> Bank </a:t>
            </a:r>
            <a:r>
              <a:rPr lang="en-US" dirty="0" err="1"/>
              <a:t>Umum</a:t>
            </a:r>
            <a:r>
              <a:rPr lang="en-US" dirty="0"/>
              <a:t> </a:t>
            </a:r>
            <a:r>
              <a:rPr lang="en-US" dirty="0" err="1"/>
              <a:t>Syariah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akad</a:t>
            </a:r>
            <a:endParaRPr lang="en-US" dirty="0"/>
          </a:p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penggunaannya</a:t>
            </a:r>
            <a:endParaRPr lang="en-US" dirty="0" smtClean="0"/>
          </a:p>
          <a:p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endParaRPr lang="en-US" dirty="0" smtClean="0"/>
          </a:p>
          <a:p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komersial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270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akad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Komersial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880" y="1600200"/>
            <a:ext cx="8229600" cy="4525963"/>
          </a:xfrm>
        </p:spPr>
        <p:txBody>
          <a:bodyPr/>
          <a:lstStyle/>
          <a:p>
            <a:r>
              <a:rPr lang="en-US" dirty="0" err="1" smtClean="0"/>
              <a:t>Murabahah</a:t>
            </a:r>
            <a:r>
              <a:rPr lang="en-US" dirty="0" smtClean="0"/>
              <a:t> (mostly </a:t>
            </a:r>
            <a:r>
              <a:rPr lang="en-US" dirty="0" smtClean="0"/>
              <a:t>used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 smtClean="0"/>
              <a:t>Musyarakah</a:t>
            </a:r>
            <a:r>
              <a:rPr lang="en-US" dirty="0" smtClean="0"/>
              <a:t> (often </a:t>
            </a:r>
            <a:r>
              <a:rPr lang="en-US" dirty="0" smtClean="0"/>
              <a:t>us</a:t>
            </a:r>
            <a:r>
              <a:rPr lang="en-US" dirty="0" smtClean="0"/>
              <a:t>ed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Mudharabah</a:t>
            </a:r>
            <a:r>
              <a:rPr lang="en-US" dirty="0" smtClean="0"/>
              <a:t> (sometimes </a:t>
            </a:r>
            <a:r>
              <a:rPr lang="en-US" dirty="0" smtClean="0"/>
              <a:t>us</a:t>
            </a:r>
            <a:r>
              <a:rPr lang="en-US" dirty="0" smtClean="0"/>
              <a:t>ed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Ijarah</a:t>
            </a:r>
            <a:r>
              <a:rPr lang="en-US" dirty="0" smtClean="0"/>
              <a:t> (sometimes </a:t>
            </a:r>
            <a:r>
              <a:rPr lang="en-US" dirty="0" smtClean="0"/>
              <a:t>us</a:t>
            </a:r>
            <a:r>
              <a:rPr lang="en-US" dirty="0" smtClean="0"/>
              <a:t>ed</a:t>
            </a:r>
            <a:r>
              <a:rPr lang="en-US" dirty="0" smtClean="0"/>
              <a:t>)</a:t>
            </a:r>
          </a:p>
          <a:p>
            <a:r>
              <a:rPr lang="en-US" dirty="0" err="1"/>
              <a:t>I</a:t>
            </a:r>
            <a:r>
              <a:rPr lang="en-US" dirty="0" err="1" smtClean="0"/>
              <a:t>stisna</a:t>
            </a:r>
            <a:r>
              <a:rPr lang="en-US" dirty="0" smtClean="0"/>
              <a:t>’ (rarely </a:t>
            </a:r>
            <a:r>
              <a:rPr lang="en-US" dirty="0" smtClean="0"/>
              <a:t>us</a:t>
            </a:r>
            <a:r>
              <a:rPr lang="en-US" dirty="0" smtClean="0"/>
              <a:t>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Salam (never </a:t>
            </a:r>
            <a:r>
              <a:rPr lang="en-US" dirty="0" smtClean="0"/>
              <a:t>us</a:t>
            </a:r>
            <a:r>
              <a:rPr lang="en-US" dirty="0" smtClean="0"/>
              <a:t>ed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205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r>
              <a:rPr lang="en-US" sz="1000" smtClean="0">
                <a:solidFill>
                  <a:schemeClr val="tx1"/>
                </a:solidFill>
                <a:latin typeface="Univers 57 Condensed" pitchFamily="-108" charset="0"/>
              </a:rPr>
              <a:t>Page </a:t>
            </a:r>
            <a:fld id="{C789FCCA-38CB-4BE4-A6A7-724DCCA706F8}" type="slidenum">
              <a:rPr lang="en-US" sz="1000" smtClean="0">
                <a:solidFill>
                  <a:schemeClr val="tx1"/>
                </a:solidFill>
                <a:latin typeface="Univers 57 Condensed" pitchFamily="-108" charset="0"/>
              </a:rPr>
              <a:pPr/>
              <a:t>21</a:t>
            </a:fld>
            <a:endParaRPr lang="en-US" sz="1000" smtClean="0">
              <a:solidFill>
                <a:schemeClr val="tx1"/>
              </a:solidFill>
              <a:latin typeface="Univers 57 Condensed" pitchFamily="-108" charset="0"/>
            </a:endParaRP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0" y="685800"/>
            <a:ext cx="8721969" cy="5791200"/>
          </a:xfrm>
          <a:prstGeom prst="rect">
            <a:avLst/>
          </a:prstGeom>
          <a:solidFill>
            <a:srgbClr val="D9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400" baseline="-25000">
                <a:solidFill>
                  <a:schemeClr val="tx1"/>
                </a:solidFill>
                <a:latin typeface="Arial" charset="0"/>
              </a:rPr>
              <a:t>  </a:t>
            </a: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3727938" y="228600"/>
            <a:ext cx="49530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800" b="1"/>
              <a:t>SKEMA  AL-MUDHARABAH</a:t>
            </a:r>
          </a:p>
        </p:txBody>
      </p:sp>
      <p:sp>
        <p:nvSpPr>
          <p:cNvPr id="417796" name="Oval 4"/>
          <p:cNvSpPr>
            <a:spLocks noChangeArrowheads="1"/>
          </p:cNvSpPr>
          <p:nvPr/>
        </p:nvSpPr>
        <p:spPr bwMode="auto">
          <a:xfrm>
            <a:off x="381001" y="779464"/>
            <a:ext cx="1733550" cy="1887537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400" b="1">
                <a:solidFill>
                  <a:schemeClr val="tx1"/>
                </a:solidFill>
              </a:rPr>
              <a:t>BANK</a:t>
            </a:r>
            <a:endParaRPr lang="en-US" sz="24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sz="2000" i="1">
                <a:solidFill>
                  <a:schemeClr val="tx1"/>
                </a:solidFill>
                <a:latin typeface="Times New Roman" pitchFamily="18" charset="0"/>
              </a:rPr>
              <a:t>Shahibul  Maal</a:t>
            </a:r>
            <a:endParaRPr lang="en-US" sz="2400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7797" name="Oval 5"/>
          <p:cNvSpPr>
            <a:spLocks noChangeArrowheads="1"/>
          </p:cNvSpPr>
          <p:nvPr/>
        </p:nvSpPr>
        <p:spPr bwMode="auto">
          <a:xfrm>
            <a:off x="7239000" y="914400"/>
            <a:ext cx="1412631" cy="1524000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400" b="1">
                <a:solidFill>
                  <a:schemeClr val="tx1"/>
                </a:solidFill>
              </a:rPr>
              <a:t>NASABAH</a:t>
            </a:r>
            <a:endParaRPr lang="en-US" sz="24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sz="2000" i="1">
                <a:solidFill>
                  <a:schemeClr val="tx1"/>
                </a:solidFill>
                <a:latin typeface="Times New Roman" pitchFamily="18" charset="0"/>
              </a:rPr>
              <a:t>(Mudharib)</a:t>
            </a:r>
            <a:endParaRPr lang="en-US" sz="2000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7798" name="AutoShape 6"/>
          <p:cNvSpPr>
            <a:spLocks noChangeArrowheads="1"/>
          </p:cNvSpPr>
          <p:nvPr/>
        </p:nvSpPr>
        <p:spPr bwMode="auto">
          <a:xfrm>
            <a:off x="3429001" y="2108200"/>
            <a:ext cx="2118946" cy="1016000"/>
          </a:xfrm>
          <a:prstGeom prst="octagon">
            <a:avLst>
              <a:gd name="adj" fmla="val 29287"/>
            </a:avLst>
          </a:prstGeom>
          <a:solidFill>
            <a:srgbClr val="FFCCFF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400" b="1">
                <a:solidFill>
                  <a:schemeClr val="tx1"/>
                </a:solidFill>
              </a:rPr>
              <a:t>Proyek / Usaha</a:t>
            </a: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7799" name="Rectangle 7"/>
          <p:cNvSpPr>
            <a:spLocks noChangeArrowheads="1"/>
          </p:cNvSpPr>
          <p:nvPr/>
        </p:nvSpPr>
        <p:spPr bwMode="auto">
          <a:xfrm>
            <a:off x="3810000" y="3686176"/>
            <a:ext cx="1541585" cy="5810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Keuntungan</a:t>
            </a:r>
          </a:p>
        </p:txBody>
      </p:sp>
      <p:sp>
        <p:nvSpPr>
          <p:cNvPr id="417800" name="Oval 8"/>
          <p:cNvSpPr>
            <a:spLocks noChangeArrowheads="1"/>
          </p:cNvSpPr>
          <p:nvPr/>
        </p:nvSpPr>
        <p:spPr bwMode="auto">
          <a:xfrm>
            <a:off x="2971800" y="4772026"/>
            <a:ext cx="2825262" cy="9429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pitchFamily="18" charset="0"/>
              </a:rPr>
              <a:t>Bagi  Hasil</a:t>
            </a:r>
          </a:p>
          <a:p>
            <a:pPr>
              <a:defRPr/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sesuai porsi kontribusi modal</a:t>
            </a:r>
          </a:p>
          <a:p>
            <a:pPr>
              <a:defRPr/>
            </a:pPr>
            <a:r>
              <a:rPr lang="en-US" sz="1800" i="1">
                <a:solidFill>
                  <a:schemeClr val="tx1"/>
                </a:solidFill>
                <a:latin typeface="Times New Roman" pitchFamily="18" charset="0"/>
              </a:rPr>
              <a:t>(nisbah)</a:t>
            </a:r>
            <a:endParaRPr lang="en-US" sz="2000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7801" name="Rectangle 9"/>
          <p:cNvSpPr>
            <a:spLocks noChangeArrowheads="1"/>
          </p:cNvSpPr>
          <p:nvPr/>
        </p:nvSpPr>
        <p:spPr bwMode="auto">
          <a:xfrm>
            <a:off x="3727938" y="6172200"/>
            <a:ext cx="1828800" cy="6096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400">
                <a:solidFill>
                  <a:srgbClr val="CCFF33"/>
                </a:solidFill>
                <a:latin typeface="Times New Roman" pitchFamily="18" charset="0"/>
              </a:rPr>
              <a:t>Modal</a:t>
            </a:r>
          </a:p>
        </p:txBody>
      </p:sp>
      <p:sp>
        <p:nvSpPr>
          <p:cNvPr id="18445" name="Rectangle 10"/>
          <p:cNvSpPr>
            <a:spLocks noChangeArrowheads="1"/>
          </p:cNvSpPr>
          <p:nvPr/>
        </p:nvSpPr>
        <p:spPr bwMode="auto">
          <a:xfrm>
            <a:off x="3345474" y="838201"/>
            <a:ext cx="2633296" cy="434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chemeClr val="tx1"/>
                </a:solidFill>
                <a:latin typeface="Times New Roman" pitchFamily="18" charset="0"/>
              </a:rPr>
              <a:t>PERJANJIAN BAGI HASIL</a:t>
            </a:r>
          </a:p>
        </p:txBody>
      </p:sp>
      <p:sp>
        <p:nvSpPr>
          <p:cNvPr id="18446" name="Rectangle 11"/>
          <p:cNvSpPr>
            <a:spLocks noChangeArrowheads="1"/>
          </p:cNvSpPr>
          <p:nvPr/>
        </p:nvSpPr>
        <p:spPr bwMode="auto">
          <a:xfrm>
            <a:off x="1066801" y="3225800"/>
            <a:ext cx="835269" cy="50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1600" b="1">
                <a:solidFill>
                  <a:schemeClr val="tx1"/>
                </a:solidFill>
                <a:latin typeface="Times New Roman" pitchFamily="18" charset="0"/>
              </a:rPr>
              <a:t>Modal</a:t>
            </a:r>
          </a:p>
          <a:p>
            <a:r>
              <a:rPr lang="en-US" sz="1600" b="1">
                <a:solidFill>
                  <a:schemeClr val="tx1"/>
                </a:solidFill>
                <a:latin typeface="Times New Roman" pitchFamily="18" charset="0"/>
              </a:rPr>
              <a:t>100%</a:t>
            </a:r>
          </a:p>
        </p:txBody>
      </p:sp>
      <p:sp>
        <p:nvSpPr>
          <p:cNvPr id="18447" name="Rectangle 12"/>
          <p:cNvSpPr>
            <a:spLocks noChangeArrowheads="1"/>
          </p:cNvSpPr>
          <p:nvPr/>
        </p:nvSpPr>
        <p:spPr bwMode="auto">
          <a:xfrm>
            <a:off x="6934201" y="3302000"/>
            <a:ext cx="835269" cy="5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 sz="1600" b="1">
                <a:solidFill>
                  <a:schemeClr val="tx1"/>
                </a:solidFill>
                <a:latin typeface="Times New Roman" pitchFamily="18" charset="0"/>
              </a:rPr>
              <a:t>Tenaga /</a:t>
            </a:r>
          </a:p>
          <a:p>
            <a:r>
              <a:rPr lang="en-US" sz="1600" b="1">
                <a:solidFill>
                  <a:schemeClr val="tx1"/>
                </a:solidFill>
                <a:latin typeface="Times New Roman" pitchFamily="18" charset="0"/>
              </a:rPr>
              <a:t>Keahlian</a:t>
            </a:r>
          </a:p>
          <a:p>
            <a:endParaRPr lang="en-US" sz="16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48" name="Line 13"/>
          <p:cNvSpPr>
            <a:spLocks noChangeShapeType="1"/>
          </p:cNvSpPr>
          <p:nvPr/>
        </p:nvSpPr>
        <p:spPr bwMode="auto">
          <a:xfrm>
            <a:off x="4648200" y="1328738"/>
            <a:ext cx="1466" cy="652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Line 14"/>
          <p:cNvSpPr>
            <a:spLocks noChangeShapeType="1"/>
          </p:cNvSpPr>
          <p:nvPr/>
        </p:nvSpPr>
        <p:spPr bwMode="auto">
          <a:xfrm>
            <a:off x="1371600" y="2760664"/>
            <a:ext cx="1466" cy="363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Line 15"/>
          <p:cNvSpPr>
            <a:spLocks noChangeShapeType="1"/>
          </p:cNvSpPr>
          <p:nvPr/>
        </p:nvSpPr>
        <p:spPr bwMode="auto">
          <a:xfrm rot="1560103">
            <a:off x="7839808" y="2543176"/>
            <a:ext cx="14654" cy="657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Line 16"/>
          <p:cNvSpPr>
            <a:spLocks noChangeShapeType="1"/>
          </p:cNvSpPr>
          <p:nvPr/>
        </p:nvSpPr>
        <p:spPr bwMode="auto">
          <a:xfrm>
            <a:off x="4648200" y="3217864"/>
            <a:ext cx="1466" cy="363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17"/>
          <p:cNvSpPr>
            <a:spLocks noChangeShapeType="1"/>
          </p:cNvSpPr>
          <p:nvPr/>
        </p:nvSpPr>
        <p:spPr bwMode="auto">
          <a:xfrm rot="7220319" flipV="1">
            <a:off x="6402082" y="2636655"/>
            <a:ext cx="23813" cy="89095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Line 18"/>
          <p:cNvSpPr>
            <a:spLocks noChangeShapeType="1"/>
          </p:cNvSpPr>
          <p:nvPr/>
        </p:nvSpPr>
        <p:spPr bwMode="auto">
          <a:xfrm rot="-6986771">
            <a:off x="2645753" y="2634396"/>
            <a:ext cx="95250" cy="104628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Line 19"/>
          <p:cNvSpPr>
            <a:spLocks noChangeShapeType="1"/>
          </p:cNvSpPr>
          <p:nvPr/>
        </p:nvSpPr>
        <p:spPr bwMode="auto">
          <a:xfrm>
            <a:off x="4648200" y="4360864"/>
            <a:ext cx="1466" cy="363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Line 20"/>
          <p:cNvSpPr>
            <a:spLocks noChangeShapeType="1"/>
          </p:cNvSpPr>
          <p:nvPr/>
        </p:nvSpPr>
        <p:spPr bwMode="auto">
          <a:xfrm>
            <a:off x="4648200" y="5808664"/>
            <a:ext cx="1466" cy="363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Line 21"/>
          <p:cNvSpPr>
            <a:spLocks noChangeShapeType="1"/>
          </p:cNvSpPr>
          <p:nvPr/>
        </p:nvSpPr>
        <p:spPr bwMode="auto">
          <a:xfrm flipH="1">
            <a:off x="762001" y="5181600"/>
            <a:ext cx="1798027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Line 22"/>
          <p:cNvSpPr>
            <a:spLocks noChangeShapeType="1"/>
          </p:cNvSpPr>
          <p:nvPr/>
        </p:nvSpPr>
        <p:spPr bwMode="auto">
          <a:xfrm flipH="1">
            <a:off x="6400801" y="5181600"/>
            <a:ext cx="2118946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Line 23"/>
          <p:cNvSpPr>
            <a:spLocks noChangeShapeType="1"/>
          </p:cNvSpPr>
          <p:nvPr/>
        </p:nvSpPr>
        <p:spPr bwMode="auto">
          <a:xfrm flipV="1">
            <a:off x="762000" y="2859088"/>
            <a:ext cx="191966" cy="2322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9" name="Line 24"/>
          <p:cNvSpPr>
            <a:spLocks noChangeShapeType="1"/>
          </p:cNvSpPr>
          <p:nvPr/>
        </p:nvSpPr>
        <p:spPr bwMode="auto">
          <a:xfrm rot="20734874" flipV="1">
            <a:off x="8597412" y="2582863"/>
            <a:ext cx="162657" cy="26273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0" name="Line 25"/>
          <p:cNvSpPr>
            <a:spLocks noChangeShapeType="1"/>
          </p:cNvSpPr>
          <p:nvPr/>
        </p:nvSpPr>
        <p:spPr bwMode="auto">
          <a:xfrm rot="4198295">
            <a:off x="2717861" y="1073334"/>
            <a:ext cx="106363" cy="5187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1" name="Line 26"/>
          <p:cNvSpPr>
            <a:spLocks noChangeShapeType="1"/>
          </p:cNvSpPr>
          <p:nvPr/>
        </p:nvSpPr>
        <p:spPr bwMode="auto">
          <a:xfrm rot="-2925842">
            <a:off x="6530365" y="1041034"/>
            <a:ext cx="136525" cy="67700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Rectangle 27"/>
          <p:cNvSpPr>
            <a:spLocks noChangeArrowheads="1"/>
          </p:cNvSpPr>
          <p:nvPr/>
        </p:nvSpPr>
        <p:spPr bwMode="auto">
          <a:xfrm>
            <a:off x="1295401" y="4978400"/>
            <a:ext cx="641838" cy="5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i="1">
                <a:solidFill>
                  <a:schemeClr val="tx1"/>
                </a:solidFill>
                <a:latin typeface="Times New Roman" pitchFamily="18" charset="0"/>
              </a:rPr>
              <a:t>Nisbah</a:t>
            </a:r>
          </a:p>
          <a:p>
            <a:r>
              <a:rPr lang="en-US" sz="1600" b="1" i="1">
                <a:solidFill>
                  <a:schemeClr val="tx1"/>
                </a:solidFill>
                <a:latin typeface="Times New Roman" pitchFamily="18" charset="0"/>
              </a:rPr>
              <a:t>X %</a:t>
            </a:r>
            <a:endParaRPr lang="en-US" sz="1600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63" name="Rectangle 28"/>
          <p:cNvSpPr>
            <a:spLocks noChangeArrowheads="1"/>
          </p:cNvSpPr>
          <p:nvPr/>
        </p:nvSpPr>
        <p:spPr bwMode="auto">
          <a:xfrm>
            <a:off x="7239001" y="4978400"/>
            <a:ext cx="641838" cy="5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i="1">
                <a:solidFill>
                  <a:schemeClr val="tx1"/>
                </a:solidFill>
                <a:latin typeface="Times New Roman" pitchFamily="18" charset="0"/>
              </a:rPr>
              <a:t>Nisbah</a:t>
            </a:r>
          </a:p>
          <a:p>
            <a:r>
              <a:rPr lang="en-US" sz="1600" b="1" i="1">
                <a:solidFill>
                  <a:schemeClr val="tx1"/>
                </a:solidFill>
                <a:latin typeface="Times New Roman" pitchFamily="18" charset="0"/>
              </a:rPr>
              <a:t>Y %</a:t>
            </a:r>
            <a:endParaRPr lang="en-US" sz="1600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64" name="Line 29"/>
          <p:cNvSpPr>
            <a:spLocks noChangeShapeType="1"/>
          </p:cNvSpPr>
          <p:nvPr/>
        </p:nvSpPr>
        <p:spPr bwMode="auto">
          <a:xfrm flipH="1">
            <a:off x="422031" y="6477000"/>
            <a:ext cx="2696308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Line 30"/>
          <p:cNvSpPr>
            <a:spLocks noChangeShapeType="1"/>
          </p:cNvSpPr>
          <p:nvPr/>
        </p:nvSpPr>
        <p:spPr bwMode="auto">
          <a:xfrm flipV="1">
            <a:off x="422031" y="2776538"/>
            <a:ext cx="320920" cy="3700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Rectangle 31"/>
          <p:cNvSpPr>
            <a:spLocks noChangeArrowheads="1"/>
          </p:cNvSpPr>
          <p:nvPr/>
        </p:nvSpPr>
        <p:spPr bwMode="auto">
          <a:xfrm>
            <a:off x="1219200" y="5867400"/>
            <a:ext cx="1027235" cy="5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chemeClr val="tx1"/>
                </a:solidFill>
                <a:latin typeface="Times New Roman" pitchFamily="18" charset="0"/>
              </a:rPr>
              <a:t>Pengambilan </a:t>
            </a:r>
          </a:p>
          <a:p>
            <a:r>
              <a:rPr lang="en-US" sz="1600">
                <a:solidFill>
                  <a:schemeClr val="tx1"/>
                </a:solidFill>
                <a:latin typeface="Times New Roman" pitchFamily="18" charset="0"/>
              </a:rPr>
              <a:t>Modal Pokok</a:t>
            </a:r>
          </a:p>
        </p:txBody>
      </p:sp>
    </p:spTree>
    <p:extLst>
      <p:ext uri="{BB962C8B-B14F-4D97-AF65-F5344CB8AC3E}">
        <p14:creationId xmlns:p14="http://schemas.microsoft.com/office/powerpoint/2010/main" val="32125989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935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Mudharabah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4800600"/>
          </a:xfrm>
        </p:spPr>
        <p:txBody>
          <a:bodyPr/>
          <a:lstStyle/>
          <a:p>
            <a:r>
              <a:rPr lang="en-US" sz="2400" dirty="0" err="1" smtClean="0"/>
              <a:t>Meneliti</a:t>
            </a:r>
            <a:r>
              <a:rPr lang="en-US" sz="2400" dirty="0" smtClean="0"/>
              <a:t> </a:t>
            </a:r>
            <a:r>
              <a:rPr lang="en-US" sz="2400" dirty="0" err="1"/>
              <a:t>apakah</a:t>
            </a:r>
            <a:r>
              <a:rPr lang="en-US" sz="2400" dirty="0"/>
              <a:t> </a:t>
            </a:r>
            <a:r>
              <a:rPr lang="en-US" sz="2400" dirty="0" err="1"/>
              <a:t>pemberian</a:t>
            </a:r>
            <a:r>
              <a:rPr lang="en-US" sz="2400" dirty="0"/>
              <a:t> </a:t>
            </a:r>
            <a:r>
              <a:rPr lang="en-US" sz="2400" dirty="0" err="1"/>
              <a:t>informasi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lengkap</a:t>
            </a:r>
            <a:r>
              <a:rPr lang="en-US" sz="2400" dirty="0"/>
              <a:t>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disampaikan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bank </a:t>
            </a:r>
            <a:r>
              <a:rPr lang="en-US" sz="2400" dirty="0" err="1"/>
              <a:t>kepada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,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tertulis</a:t>
            </a:r>
            <a:r>
              <a:rPr lang="en-US" sz="2400" dirty="0"/>
              <a:t> </a:t>
            </a:r>
            <a:r>
              <a:rPr lang="en-US" sz="2400" dirty="0" err="1"/>
              <a:t>maupun</a:t>
            </a:r>
            <a:r>
              <a:rPr lang="en-US" sz="2400" dirty="0"/>
              <a:t> </a:t>
            </a:r>
            <a:r>
              <a:rPr lang="en-US" sz="2400" dirty="0" err="1"/>
              <a:t>lisan</a:t>
            </a:r>
            <a:r>
              <a:rPr lang="en-US" sz="2400" dirty="0"/>
              <a:t> </a:t>
            </a:r>
            <a:r>
              <a:rPr lang="en-US" sz="2400" dirty="0" err="1"/>
              <a:t>tentang</a:t>
            </a:r>
            <a:r>
              <a:rPr lang="en-US" sz="2400" dirty="0"/>
              <a:t> </a:t>
            </a:r>
            <a:r>
              <a:rPr lang="en-US" sz="2400" dirty="0" err="1"/>
              <a:t>persyaratan</a:t>
            </a:r>
            <a:r>
              <a:rPr lang="en-US" sz="2400" dirty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</a:t>
            </a:r>
            <a:r>
              <a:rPr lang="en-US" sz="2400" dirty="0" err="1"/>
              <a:t>mudharabah</a:t>
            </a:r>
            <a:r>
              <a:rPr lang="en-US" sz="2400" dirty="0"/>
              <a:t>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. </a:t>
            </a:r>
          </a:p>
          <a:p>
            <a:r>
              <a:rPr lang="en-US" sz="2400" dirty="0" err="1" smtClean="0"/>
              <a:t>Menguji</a:t>
            </a:r>
            <a:r>
              <a:rPr lang="en-US" sz="2400" dirty="0" smtClean="0"/>
              <a:t> </a:t>
            </a:r>
            <a:r>
              <a:rPr lang="en-US" sz="2400" dirty="0" err="1"/>
              <a:t>apakah</a:t>
            </a:r>
            <a:r>
              <a:rPr lang="en-US" sz="2400" dirty="0"/>
              <a:t> </a:t>
            </a:r>
            <a:r>
              <a:rPr lang="en-US" sz="2400" dirty="0" err="1"/>
              <a:t>perhitungan</a:t>
            </a:r>
            <a:r>
              <a:rPr lang="en-US" sz="2400" dirty="0"/>
              <a:t> </a:t>
            </a:r>
            <a:r>
              <a:rPr lang="en-US" sz="2400" dirty="0" err="1"/>
              <a:t>bagi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prinsip</a:t>
            </a:r>
            <a:r>
              <a:rPr lang="en-US" sz="2400" dirty="0"/>
              <a:t> </a:t>
            </a:r>
            <a:r>
              <a:rPr lang="en-US" sz="2400" dirty="0" err="1"/>
              <a:t>syariah</a:t>
            </a:r>
            <a:r>
              <a:rPr lang="en-US" sz="2400" dirty="0"/>
              <a:t>. </a:t>
            </a:r>
          </a:p>
          <a:p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/>
              <a:t>adanya</a:t>
            </a:r>
            <a:r>
              <a:rPr lang="en-US" sz="2400" dirty="0"/>
              <a:t> </a:t>
            </a:r>
            <a:r>
              <a:rPr lang="en-US" sz="2400" dirty="0" err="1"/>
              <a:t>persetujuan</a:t>
            </a:r>
            <a:r>
              <a:rPr lang="en-US" sz="2400" dirty="0"/>
              <a:t> </a:t>
            </a:r>
            <a:r>
              <a:rPr lang="en-US" sz="2400" dirty="0" err="1"/>
              <a:t>para</a:t>
            </a:r>
            <a:r>
              <a:rPr lang="en-US" sz="2400" dirty="0"/>
              <a:t> </a:t>
            </a:r>
            <a:r>
              <a:rPr lang="en-US" sz="2400" dirty="0" err="1"/>
              <a:t>pihak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perjanjian</a:t>
            </a:r>
            <a:r>
              <a:rPr lang="en-US" sz="2400" dirty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</a:t>
            </a:r>
            <a:r>
              <a:rPr lang="en-US" sz="2400" dirty="0" err="1"/>
              <a:t>mudharabah</a:t>
            </a:r>
            <a:r>
              <a:rPr lang="en-US" sz="2400" dirty="0"/>
              <a:t>. </a:t>
            </a:r>
          </a:p>
          <a:p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/>
              <a:t>terpenuhinya</a:t>
            </a:r>
            <a:r>
              <a:rPr lang="en-US" sz="2400" dirty="0"/>
              <a:t> </a:t>
            </a:r>
            <a:r>
              <a:rPr lang="en-US" sz="2400" dirty="0" err="1"/>
              <a:t>rukun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syarat</a:t>
            </a:r>
            <a:r>
              <a:rPr lang="en-US" sz="2400" dirty="0"/>
              <a:t> </a:t>
            </a:r>
            <a:r>
              <a:rPr lang="en-US" sz="2400" dirty="0" err="1"/>
              <a:t>mudharabah</a:t>
            </a:r>
            <a:r>
              <a:rPr lang="en-US" sz="2400" dirty="0"/>
              <a:t>. </a:t>
            </a:r>
          </a:p>
          <a:p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investasi</a:t>
            </a:r>
            <a:r>
              <a:rPr lang="en-US" sz="2400" dirty="0"/>
              <a:t> yang </a:t>
            </a:r>
            <a:r>
              <a:rPr lang="en-US" sz="2400" dirty="0" err="1"/>
              <a:t>dibiayai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termasuk</a:t>
            </a:r>
            <a:r>
              <a:rPr lang="en-US" sz="2400" dirty="0"/>
              <a:t> </a:t>
            </a:r>
            <a:r>
              <a:rPr lang="en-US" sz="2400" dirty="0" err="1"/>
              <a:t>jenis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usaha</a:t>
            </a:r>
            <a:r>
              <a:rPr lang="en-US" sz="2400" dirty="0"/>
              <a:t> yang </a:t>
            </a:r>
            <a:r>
              <a:rPr lang="en-US" sz="2400" dirty="0" err="1"/>
              <a:t>bertentangan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syariah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215789"/>
      </p:ext>
    </p:extLst>
  </p:cSld>
  <p:clrMapOvr>
    <a:masterClrMapping/>
  </p:clrMapOvr>
  <p:transition spd="med"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25" y="-26988"/>
            <a:ext cx="8969375" cy="5842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200" b="1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Arial" charset="0"/>
              </a:rPr>
              <a:t>Alur</a:t>
            </a:r>
            <a:r>
              <a:rPr lang="en-US" altLang="en-US" sz="32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id-ID" altLang="en-US" sz="32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Arial" charset="0"/>
              </a:rPr>
              <a:t>Transaksi </a:t>
            </a:r>
            <a:r>
              <a:rPr lang="id-ID" altLang="en-US" sz="3200" b="1" dirty="0">
                <a:solidFill>
                  <a:schemeClr val="tx1"/>
                </a:solidFill>
                <a:latin typeface="Century Gothic" panose="020B0502020202020204" pitchFamily="34" charset="0"/>
                <a:cs typeface="Arial" charset="0"/>
              </a:rPr>
              <a:t>Musyarakah</a:t>
            </a:r>
            <a:endParaRPr lang="en-US" altLang="id-ID" sz="3200" b="1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732588" y="654050"/>
            <a:ext cx="2447925" cy="14398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Mitra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Aktif</a:t>
            </a:r>
            <a:r>
              <a:rPr lang="id-ID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36513" y="654050"/>
            <a:ext cx="2447926" cy="14398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Bank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Syariah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(Mitra Pasif)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3492500" y="569913"/>
            <a:ext cx="2286000" cy="1806575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/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Negosiasi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dirty="0">
                <a:latin typeface="Times New Roman" pitchFamily="18" charset="0"/>
                <a:cs typeface="Times New Roman" pitchFamily="18" charset="0"/>
              </a:rPr>
              <a:t>Dan Akad 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dirty="0">
                <a:latin typeface="Times New Roman" pitchFamily="18" charset="0"/>
                <a:cs typeface="Times New Roman" pitchFamily="18" charset="0"/>
              </a:rPr>
              <a:t>Musyarakah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 dirty="0"/>
          </a:p>
        </p:txBody>
      </p:sp>
      <p:sp>
        <p:nvSpPr>
          <p:cNvPr id="4" name="Oval 3"/>
          <p:cNvSpPr/>
          <p:nvPr/>
        </p:nvSpPr>
        <p:spPr>
          <a:xfrm>
            <a:off x="3221038" y="2867025"/>
            <a:ext cx="3222625" cy="1309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700" dirty="0">
                <a:solidFill>
                  <a:schemeClr val="tx1"/>
                </a:solidFill>
              </a:rPr>
              <a:t>2. Pelaksanaan Usaha Produktif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-36513" y="2736850"/>
            <a:ext cx="3141663" cy="1701800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700" dirty="0">
                <a:solidFill>
                  <a:schemeClr val="tx1"/>
                </a:solidFill>
              </a:rPr>
              <a:t>4a. Menerima porsi laba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700" dirty="0">
                <a:solidFill>
                  <a:schemeClr val="tx1"/>
                </a:solidFill>
              </a:rPr>
              <a:t>5 menerima kembalian modal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511925" y="2879725"/>
            <a:ext cx="2597150" cy="1406525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dirty="0">
                <a:solidFill>
                  <a:schemeClr val="tx1"/>
                </a:solidFill>
              </a:rPr>
              <a:t>4b. Menerima porsi laba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49538" y="4679950"/>
            <a:ext cx="4276725" cy="22050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membagi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usaha</a:t>
            </a:r>
            <a:r>
              <a:rPr lang="id-ID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euntungan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nisbah</a:t>
            </a:r>
            <a:endParaRPr lang="id-ID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erugian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kelalaian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ditanggung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modal	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2587625" y="1377950"/>
            <a:ext cx="817563" cy="342900"/>
          </a:xfrm>
          <a:prstGeom prst="rightArrow">
            <a:avLst>
              <a:gd name="adj1" fmla="val 50000"/>
              <a:gd name="adj2" fmla="val 18888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>
            <a:off x="5795963" y="1292225"/>
            <a:ext cx="798512" cy="342900"/>
          </a:xfrm>
          <a:prstGeom prst="leftArrow">
            <a:avLst>
              <a:gd name="adj1" fmla="val 50000"/>
              <a:gd name="adj2" fmla="val 137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4" name="Down Arrow 13"/>
          <p:cNvSpPr/>
          <p:nvPr/>
        </p:nvSpPr>
        <p:spPr>
          <a:xfrm>
            <a:off x="4427538" y="2232025"/>
            <a:ext cx="628650" cy="490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5" name="Down Arrow 14"/>
          <p:cNvSpPr/>
          <p:nvPr/>
        </p:nvSpPr>
        <p:spPr>
          <a:xfrm>
            <a:off x="4427538" y="4248150"/>
            <a:ext cx="628650" cy="490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6" name="Up Arrow 15"/>
          <p:cNvSpPr/>
          <p:nvPr/>
        </p:nvSpPr>
        <p:spPr>
          <a:xfrm>
            <a:off x="7740650" y="2087563"/>
            <a:ext cx="576263" cy="5953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7" name="Up Arrow 16"/>
          <p:cNvSpPr/>
          <p:nvPr/>
        </p:nvSpPr>
        <p:spPr>
          <a:xfrm>
            <a:off x="971550" y="2070100"/>
            <a:ext cx="576263" cy="5937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cxnSp>
        <p:nvCxnSpPr>
          <p:cNvPr id="19" name="Elbow Connector 18"/>
          <p:cNvCxnSpPr>
            <a:stCxn id="11" idx="3"/>
            <a:endCxn id="10" idx="2"/>
          </p:cNvCxnSpPr>
          <p:nvPr/>
        </p:nvCxnSpPr>
        <p:spPr>
          <a:xfrm flipV="1">
            <a:off x="6926263" y="4286250"/>
            <a:ext cx="884237" cy="14970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1" idx="1"/>
            <a:endCxn id="9" idx="2"/>
          </p:cNvCxnSpPr>
          <p:nvPr/>
        </p:nvCxnSpPr>
        <p:spPr>
          <a:xfrm rot="10800000">
            <a:off x="1535113" y="4438650"/>
            <a:ext cx="1114425" cy="13446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0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25" y="-26988"/>
            <a:ext cx="8969375" cy="5842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3200" b="1" dirty="0">
                <a:solidFill>
                  <a:prstClr val="black"/>
                </a:solidFill>
                <a:latin typeface="Century Gothic" panose="020B0502020202020204" pitchFamily="34" charset="0"/>
                <a:cs typeface="Arial" charset="0"/>
              </a:rPr>
              <a:t>Pengawasan Syariah Transaksi Musyarakah</a:t>
            </a:r>
            <a:endParaRPr lang="en-US" altLang="id-ID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620713"/>
            <a:ext cx="8858250" cy="623728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marL="284163" indent="-284163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Meneliti apakah pemberian informasi secara lengkap telah disampaikan oleh bank kepada nasabah.</a:t>
            </a:r>
          </a:p>
          <a:p>
            <a:pPr marL="346075" indent="-346075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Menguji apakah perhitungan bagi hasil telah dilakukan sesuai prinsip syariah.</a:t>
            </a:r>
          </a:p>
          <a:p>
            <a:pPr marL="346075" indent="-346075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Memastikan adanya persetujuan para pihak dalam perjanjian investasi musyarakah.</a:t>
            </a:r>
          </a:p>
          <a:p>
            <a:pPr marL="393700" indent="-393700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Memastikan terpenuhinya rukun dan syarat musyarakah.</a:t>
            </a:r>
          </a:p>
          <a:p>
            <a:pPr marL="393700" indent="-393700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Memastikan bahwa biaya operasional telah dibebankan pada modal bersama musyarakah</a:t>
            </a:r>
          </a:p>
          <a:p>
            <a:pPr marL="393700" indent="-393700" algn="just" eaLnBrk="1" fontAlgn="auto" hangingPunct="1">
              <a:spcAft>
                <a:spcPts val="0"/>
              </a:spcAft>
              <a:buFontTx/>
              <a:buAutoNum type="alphaLcPeriod"/>
              <a:defRPr/>
            </a:pPr>
            <a:r>
              <a:rPr lang="id-ID" sz="2900" dirty="0" smtClean="0">
                <a:latin typeface="Times New Roman" pitchFamily="18" charset="0"/>
                <a:cs typeface="Times New Roman" pitchFamily="18" charset="0"/>
              </a:rPr>
              <a:t>Memastikan bahwa kegiatan investasi yang dibiayai tidak termasuk jenis kegiatan usaha yang bertentangan dengan syariah.</a:t>
            </a:r>
          </a:p>
        </p:txBody>
      </p:sp>
    </p:spTree>
    <p:extLst>
      <p:ext uri="{BB962C8B-B14F-4D97-AF65-F5344CB8AC3E}">
        <p14:creationId xmlns:p14="http://schemas.microsoft.com/office/powerpoint/2010/main" val="2307835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bg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r>
              <a:rPr lang="en-US" sz="1000" smtClean="0">
                <a:solidFill>
                  <a:schemeClr val="tx1"/>
                </a:solidFill>
                <a:latin typeface="Univers 57 Condensed" pitchFamily="-108" charset="0"/>
              </a:rPr>
              <a:t>Page </a:t>
            </a:r>
            <a:fld id="{EE9AD9F4-2255-4077-9E89-A462A0C53C09}" type="slidenum">
              <a:rPr lang="en-US" sz="1000" smtClean="0">
                <a:solidFill>
                  <a:schemeClr val="tx1"/>
                </a:solidFill>
                <a:latin typeface="Univers 57 Condensed" pitchFamily="-108" charset="0"/>
              </a:rPr>
              <a:pPr/>
              <a:t>25</a:t>
            </a:fld>
            <a:endParaRPr lang="en-US" sz="1000" smtClean="0">
              <a:solidFill>
                <a:schemeClr val="tx1"/>
              </a:solidFill>
              <a:latin typeface="Univers 57 Condensed" pitchFamily="-108" charset="0"/>
            </a:endParaRPr>
          </a:p>
        </p:txBody>
      </p:sp>
      <p:sp>
        <p:nvSpPr>
          <p:cNvPr id="24581" name="Rectangle 22"/>
          <p:cNvSpPr>
            <a:spLocks noChangeArrowheads="1"/>
          </p:cNvSpPr>
          <p:nvPr/>
        </p:nvSpPr>
        <p:spPr bwMode="auto">
          <a:xfrm>
            <a:off x="0" y="685800"/>
            <a:ext cx="8721969" cy="5791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69863" indent="-169863" eaLnBrk="1" hangingPunct="1">
              <a:lnSpc>
                <a:spcPct val="90000"/>
              </a:lnSpc>
              <a:spcBef>
                <a:spcPct val="20000"/>
              </a:spcBef>
            </a:pPr>
            <a:endParaRPr lang="en-GB" sz="2000">
              <a:solidFill>
                <a:schemeClr val="accent2"/>
              </a:solidFill>
            </a:endParaRPr>
          </a:p>
        </p:txBody>
      </p:sp>
      <p:sp>
        <p:nvSpPr>
          <p:cNvPr id="24582" name="Line 2"/>
          <p:cNvSpPr>
            <a:spLocks noChangeShapeType="1"/>
          </p:cNvSpPr>
          <p:nvPr/>
        </p:nvSpPr>
        <p:spPr bwMode="auto">
          <a:xfrm flipV="1">
            <a:off x="1447800" y="29718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4220307" y="228600"/>
            <a:ext cx="4501662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 </a:t>
            </a:r>
            <a:r>
              <a:rPr lang="en-US" sz="3200" b="1"/>
              <a:t>SKEMA AL-QARD</a:t>
            </a:r>
            <a:endParaRPr lang="en-US" sz="2800" b="1"/>
          </a:p>
        </p:txBody>
      </p:sp>
      <p:sp>
        <p:nvSpPr>
          <p:cNvPr id="24584" name="Oval 4"/>
          <p:cNvSpPr>
            <a:spLocks noChangeArrowheads="1"/>
          </p:cNvSpPr>
          <p:nvPr/>
        </p:nvSpPr>
        <p:spPr bwMode="auto">
          <a:xfrm>
            <a:off x="381000" y="685800"/>
            <a:ext cx="2362200" cy="2286000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tx1"/>
              </a:solidFill>
            </a:endParaRPr>
          </a:p>
          <a:p>
            <a:r>
              <a:rPr lang="en-US" sz="2400" b="1">
                <a:solidFill>
                  <a:schemeClr val="tx1"/>
                </a:solidFill>
              </a:rPr>
              <a:t>BANK</a:t>
            </a:r>
          </a:p>
          <a:p>
            <a:endParaRPr lang="en-US" sz="2400" b="1">
              <a:solidFill>
                <a:schemeClr val="tx1"/>
              </a:solidFill>
            </a:endParaRPr>
          </a:p>
        </p:txBody>
      </p:sp>
      <p:sp>
        <p:nvSpPr>
          <p:cNvPr id="24585" name="Oval 5"/>
          <p:cNvSpPr>
            <a:spLocks noChangeArrowheads="1"/>
          </p:cNvSpPr>
          <p:nvPr/>
        </p:nvSpPr>
        <p:spPr bwMode="auto">
          <a:xfrm>
            <a:off x="6934200" y="838200"/>
            <a:ext cx="1752600" cy="1752600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>
                <a:solidFill>
                  <a:schemeClr val="tx1"/>
                </a:solidFill>
              </a:rPr>
              <a:t>NASABAH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24586" name="AutoShape 6"/>
          <p:cNvSpPr>
            <a:spLocks noChangeArrowheads="1"/>
          </p:cNvSpPr>
          <p:nvPr/>
        </p:nvSpPr>
        <p:spPr bwMode="auto">
          <a:xfrm>
            <a:off x="3581400" y="3429000"/>
            <a:ext cx="2514600" cy="1143000"/>
          </a:xfrm>
          <a:prstGeom prst="octagon">
            <a:avLst>
              <a:gd name="adj" fmla="val 29287"/>
            </a:avLst>
          </a:prstGeom>
          <a:solidFill>
            <a:srgbClr val="0099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b="1">
                <a:solidFill>
                  <a:schemeClr val="tx1"/>
                </a:solidFill>
              </a:rPr>
              <a:t> Kebutuhan /</a:t>
            </a:r>
          </a:p>
          <a:p>
            <a:r>
              <a:rPr lang="en-US" sz="2400" b="1">
                <a:solidFill>
                  <a:schemeClr val="tx1"/>
                </a:solidFill>
              </a:rPr>
              <a:t>Usaha</a:t>
            </a:r>
            <a:endParaRPr lang="en-US" sz="2400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4267200" y="5105400"/>
            <a:ext cx="990600" cy="762000"/>
          </a:xfrm>
          <a:prstGeom prst="rect">
            <a:avLst/>
          </a:prstGeom>
          <a:solidFill>
            <a:srgbClr val="00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chemeClr val="tx1"/>
                </a:solidFill>
              </a:rPr>
              <a:t>Modal</a:t>
            </a:r>
          </a:p>
          <a:p>
            <a:r>
              <a:rPr lang="en-US" sz="2400">
                <a:solidFill>
                  <a:schemeClr val="tx1"/>
                </a:solidFill>
              </a:rPr>
              <a:t>100 %</a:t>
            </a: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88" name="Rectangle 8"/>
          <p:cNvSpPr>
            <a:spLocks noChangeArrowheads="1"/>
          </p:cNvSpPr>
          <p:nvPr/>
        </p:nvSpPr>
        <p:spPr bwMode="auto">
          <a:xfrm>
            <a:off x="3886200" y="6324600"/>
            <a:ext cx="1828800" cy="5334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chemeClr val="tx1"/>
                </a:solidFill>
              </a:rPr>
              <a:t>Keuntungan</a:t>
            </a: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89" name="Line 9"/>
          <p:cNvSpPr>
            <a:spLocks noChangeShapeType="1"/>
          </p:cNvSpPr>
          <p:nvPr/>
        </p:nvSpPr>
        <p:spPr bwMode="auto">
          <a:xfrm>
            <a:off x="2590800" y="23622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0"/>
          <p:cNvSpPr>
            <a:spLocks noChangeShapeType="1"/>
          </p:cNvSpPr>
          <p:nvPr/>
        </p:nvSpPr>
        <p:spPr bwMode="auto">
          <a:xfrm flipH="1">
            <a:off x="6096000" y="2286000"/>
            <a:ext cx="838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11"/>
          <p:cNvSpPr>
            <a:spLocks noChangeShapeType="1"/>
          </p:cNvSpPr>
          <p:nvPr/>
        </p:nvSpPr>
        <p:spPr bwMode="auto">
          <a:xfrm>
            <a:off x="3124200" y="1447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Rectangle 12"/>
          <p:cNvSpPr>
            <a:spLocks noChangeArrowheads="1"/>
          </p:cNvSpPr>
          <p:nvPr/>
        </p:nvSpPr>
        <p:spPr bwMode="auto">
          <a:xfrm>
            <a:off x="3657600" y="1143000"/>
            <a:ext cx="2209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Perjanjian  Qard</a:t>
            </a:r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93" name="Rectangle 13"/>
          <p:cNvSpPr>
            <a:spLocks noChangeArrowheads="1"/>
          </p:cNvSpPr>
          <p:nvPr/>
        </p:nvSpPr>
        <p:spPr bwMode="auto">
          <a:xfrm>
            <a:off x="533400" y="43434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chemeClr val="tx1"/>
                </a:solidFill>
                <a:latin typeface="Times New Roman" pitchFamily="18" charset="0"/>
              </a:rPr>
              <a:t>Dikembalikan</a:t>
            </a:r>
          </a:p>
          <a:p>
            <a:r>
              <a:rPr lang="en-US" sz="2000" b="1">
                <a:solidFill>
                  <a:schemeClr val="tx1"/>
                </a:solidFill>
                <a:latin typeface="Times New Roman" pitchFamily="18" charset="0"/>
              </a:rPr>
              <a:t>100 %</a:t>
            </a:r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94" name="Rectangle 14"/>
          <p:cNvSpPr>
            <a:spLocks noChangeArrowheads="1"/>
          </p:cNvSpPr>
          <p:nvPr/>
        </p:nvSpPr>
        <p:spPr bwMode="auto">
          <a:xfrm>
            <a:off x="5562600" y="2743200"/>
            <a:ext cx="1905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chemeClr val="tx1"/>
                </a:solidFill>
                <a:latin typeface="Times New Roman" pitchFamily="18" charset="0"/>
              </a:rPr>
              <a:t>Tenaga / Keahlian</a:t>
            </a:r>
          </a:p>
        </p:txBody>
      </p:sp>
      <p:sp>
        <p:nvSpPr>
          <p:cNvPr id="24595" name="Rectangle 15"/>
          <p:cNvSpPr>
            <a:spLocks noChangeArrowheads="1"/>
          </p:cNvSpPr>
          <p:nvPr/>
        </p:nvSpPr>
        <p:spPr bwMode="auto">
          <a:xfrm>
            <a:off x="2667000" y="2590800"/>
            <a:ext cx="8382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000">
                <a:solidFill>
                  <a:schemeClr val="tx1"/>
                </a:solidFill>
                <a:latin typeface="Times New Roman" pitchFamily="18" charset="0"/>
              </a:rPr>
              <a:t>Modal</a:t>
            </a:r>
          </a:p>
          <a:p>
            <a:r>
              <a:rPr lang="en-US" sz="2000" b="1">
                <a:solidFill>
                  <a:schemeClr val="tx1"/>
                </a:solidFill>
                <a:latin typeface="Times New Roman" pitchFamily="18" charset="0"/>
              </a:rPr>
              <a:t>100 %</a:t>
            </a:r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596" name="Line 16"/>
          <p:cNvSpPr>
            <a:spLocks noChangeShapeType="1"/>
          </p:cNvSpPr>
          <p:nvPr/>
        </p:nvSpPr>
        <p:spPr bwMode="auto">
          <a:xfrm>
            <a:off x="48006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Line 17"/>
          <p:cNvSpPr>
            <a:spLocks noChangeShapeType="1"/>
          </p:cNvSpPr>
          <p:nvPr/>
        </p:nvSpPr>
        <p:spPr bwMode="auto">
          <a:xfrm>
            <a:off x="4800600" y="5943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18"/>
          <p:cNvSpPr>
            <a:spLocks noChangeShapeType="1"/>
          </p:cNvSpPr>
          <p:nvPr/>
        </p:nvSpPr>
        <p:spPr bwMode="auto">
          <a:xfrm flipH="1">
            <a:off x="1447800" y="556260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Line 19"/>
          <p:cNvSpPr>
            <a:spLocks noChangeShapeType="1"/>
          </p:cNvSpPr>
          <p:nvPr/>
        </p:nvSpPr>
        <p:spPr bwMode="auto">
          <a:xfrm flipH="1">
            <a:off x="5791200" y="66294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0"/>
          <p:cNvSpPr>
            <a:spLocks noChangeShapeType="1"/>
          </p:cNvSpPr>
          <p:nvPr/>
        </p:nvSpPr>
        <p:spPr bwMode="auto">
          <a:xfrm flipV="1">
            <a:off x="7848600" y="28194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Rectangle 21"/>
          <p:cNvSpPr>
            <a:spLocks noChangeArrowheads="1"/>
          </p:cNvSpPr>
          <p:nvPr/>
        </p:nvSpPr>
        <p:spPr bwMode="auto">
          <a:xfrm>
            <a:off x="7391400" y="4572000"/>
            <a:ext cx="838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000" b="1">
                <a:solidFill>
                  <a:schemeClr val="tx1"/>
                </a:solidFill>
                <a:latin typeface="Times New Roman" pitchFamily="18" charset="0"/>
              </a:rPr>
              <a:t>100 %</a:t>
            </a:r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4649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Pinjaman</a:t>
            </a:r>
            <a:r>
              <a:rPr lang="en-US" dirty="0" smtClean="0"/>
              <a:t> </a:t>
            </a:r>
            <a:r>
              <a:rPr lang="en-US" dirty="0" err="1" smtClean="0"/>
              <a:t>Qardh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4800600"/>
          </a:xfrm>
        </p:spPr>
        <p:txBody>
          <a:bodyPr/>
          <a:lstStyle/>
          <a:p>
            <a:r>
              <a:rPr lang="en-US" sz="2400" dirty="0" err="1"/>
              <a:t>M</a:t>
            </a:r>
            <a:r>
              <a:rPr lang="en-US" sz="2400" dirty="0" err="1" smtClean="0"/>
              <a:t>eneliti</a:t>
            </a:r>
            <a:r>
              <a:rPr lang="en-US" sz="2400" dirty="0" smtClean="0"/>
              <a:t> </a:t>
            </a:r>
            <a:r>
              <a:rPr lang="en-US" sz="2400" dirty="0" err="1"/>
              <a:t>apakah</a:t>
            </a:r>
            <a:r>
              <a:rPr lang="en-US" sz="2400" dirty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yang </a:t>
            </a:r>
            <a:r>
              <a:rPr lang="en-US" sz="2400" dirty="0" err="1"/>
              <a:t>diberikan</a:t>
            </a:r>
            <a:r>
              <a:rPr lang="en-US" sz="2400" dirty="0"/>
              <a:t> </a:t>
            </a:r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prinsip</a:t>
            </a:r>
            <a:r>
              <a:rPr lang="en-US" sz="2400" dirty="0"/>
              <a:t> </a:t>
            </a:r>
            <a:r>
              <a:rPr lang="en-US" sz="2400" i="1" dirty="0" err="1"/>
              <a:t>qardh</a:t>
            </a:r>
            <a:r>
              <a:rPr lang="en-US" sz="2400" i="1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dipergunakan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yang </a:t>
            </a:r>
            <a:r>
              <a:rPr lang="en-US" sz="2400" dirty="0" err="1"/>
              <a:t>bertentangan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prinsip</a:t>
            </a:r>
            <a:r>
              <a:rPr lang="en-US" sz="2400" dirty="0"/>
              <a:t> </a:t>
            </a:r>
            <a:r>
              <a:rPr lang="en-US" sz="2400" dirty="0" err="1"/>
              <a:t>syariah</a:t>
            </a:r>
            <a:r>
              <a:rPr lang="en-US" sz="2400" dirty="0"/>
              <a:t>; </a:t>
            </a:r>
          </a:p>
          <a:p>
            <a:r>
              <a:rPr lang="en-US" sz="2400" dirty="0" err="1"/>
              <a:t>M</a:t>
            </a:r>
            <a:r>
              <a:rPr lang="en-US" sz="2400" dirty="0" err="1" smtClean="0"/>
              <a:t>eneliti</a:t>
            </a:r>
            <a:r>
              <a:rPr lang="en-US" sz="2400" dirty="0" smtClean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yang </a:t>
            </a:r>
            <a:r>
              <a:rPr lang="en-US" sz="2400" dirty="0" err="1"/>
              <a:t>terkena</a:t>
            </a:r>
            <a:r>
              <a:rPr lang="en-US" sz="2400" dirty="0"/>
              <a:t> </a:t>
            </a:r>
            <a:r>
              <a:rPr lang="en-US" sz="2400" dirty="0" err="1"/>
              <a:t>sanksi</a:t>
            </a:r>
            <a:r>
              <a:rPr lang="en-US" sz="2400" dirty="0"/>
              <a:t> </a:t>
            </a:r>
            <a:r>
              <a:rPr lang="en-US" sz="2400" dirty="0" err="1"/>
              <a:t>denda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yang </a:t>
            </a:r>
            <a:r>
              <a:rPr lang="en-US" sz="2400" dirty="0" err="1"/>
              <a:t>lalai</a:t>
            </a:r>
            <a:r>
              <a:rPr lang="en-US" sz="2400" dirty="0"/>
              <a:t>, </a:t>
            </a:r>
            <a:r>
              <a:rPr lang="en-US" sz="2400" dirty="0" err="1"/>
              <a:t>yaitu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yang </a:t>
            </a:r>
            <a:r>
              <a:rPr lang="en-US" sz="2400" dirty="0" err="1"/>
              <a:t>mempunyai</a:t>
            </a:r>
            <a:r>
              <a:rPr lang="en-US" sz="2400" dirty="0"/>
              <a:t> </a:t>
            </a:r>
            <a:r>
              <a:rPr lang="en-US" sz="2400" dirty="0" err="1"/>
              <a:t>kemampuan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ekonomi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membayar</a:t>
            </a:r>
            <a:r>
              <a:rPr lang="en-US" sz="2400" dirty="0"/>
              <a:t>, </a:t>
            </a:r>
            <a:r>
              <a:rPr lang="en-US" sz="2400" dirty="0" err="1"/>
              <a:t>namun</a:t>
            </a:r>
            <a:r>
              <a:rPr lang="en-US" sz="2400" dirty="0"/>
              <a:t> </a:t>
            </a:r>
            <a:r>
              <a:rPr lang="en-US" sz="2400" dirty="0" err="1"/>
              <a:t>sengaja</a:t>
            </a:r>
            <a:r>
              <a:rPr lang="en-US" sz="2400" dirty="0"/>
              <a:t> </a:t>
            </a:r>
            <a:r>
              <a:rPr lang="en-US" sz="2400" dirty="0" err="1"/>
              <a:t>menunda</a:t>
            </a:r>
            <a:r>
              <a:rPr lang="en-US" sz="2400" dirty="0"/>
              <a:t> </a:t>
            </a:r>
            <a:r>
              <a:rPr lang="en-US" sz="2400" dirty="0" err="1"/>
              <a:t>pembayaran</a:t>
            </a:r>
            <a:r>
              <a:rPr lang="en-US" sz="2400" dirty="0"/>
              <a:t>; </a:t>
            </a:r>
          </a:p>
          <a:p>
            <a:r>
              <a:rPr lang="en-US" sz="2400" dirty="0" err="1"/>
              <a:t>M</a:t>
            </a:r>
            <a:r>
              <a:rPr lang="en-US" sz="2400" dirty="0" err="1" smtClean="0"/>
              <a:t>emastikan</a:t>
            </a:r>
            <a:r>
              <a:rPr lang="en-US" sz="2400" dirty="0" smtClean="0"/>
              <a:t> </a:t>
            </a:r>
            <a:r>
              <a:rPr lang="en-US" sz="2400" dirty="0" err="1"/>
              <a:t>bahwa</a:t>
            </a:r>
            <a:r>
              <a:rPr lang="en-US" sz="2400" dirty="0"/>
              <a:t> bank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memberikan</a:t>
            </a:r>
            <a:r>
              <a:rPr lang="en-US" sz="2400" dirty="0"/>
              <a:t> </a:t>
            </a:r>
            <a:r>
              <a:rPr lang="en-US" sz="2400" dirty="0" err="1"/>
              <a:t>kelonggaran</a:t>
            </a: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 yang </a:t>
            </a:r>
            <a:r>
              <a:rPr lang="en-US" sz="2400" dirty="0" err="1"/>
              <a:t>cukup</a:t>
            </a:r>
            <a:r>
              <a:rPr lang="en-US" sz="2400" dirty="0"/>
              <a:t> </a:t>
            </a:r>
            <a:r>
              <a:rPr lang="en-US" sz="2400" dirty="0" err="1"/>
              <a:t>kepada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melunasi</a:t>
            </a:r>
            <a:r>
              <a:rPr lang="en-US" sz="2400" dirty="0"/>
              <a:t> </a:t>
            </a:r>
            <a:r>
              <a:rPr lang="en-US" sz="2400" dirty="0" err="1"/>
              <a:t>kewajibannya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hal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mengalami</a:t>
            </a:r>
            <a:r>
              <a:rPr lang="en-US" sz="2400" dirty="0"/>
              <a:t> </a:t>
            </a:r>
            <a:r>
              <a:rPr lang="en-US" sz="2400" dirty="0" err="1"/>
              <a:t>kesulitan</a:t>
            </a:r>
            <a:r>
              <a:rPr lang="en-US" sz="2400" dirty="0"/>
              <a:t> </a:t>
            </a:r>
            <a:r>
              <a:rPr lang="en-US" sz="2400" dirty="0" err="1"/>
              <a:t>keuangan</a:t>
            </a:r>
            <a:r>
              <a:rPr lang="en-US" sz="2400" dirty="0"/>
              <a:t> </a:t>
            </a:r>
            <a:r>
              <a:rPr lang="en-US" sz="2400" dirty="0" err="1"/>
              <a:t>akibat</a:t>
            </a:r>
            <a:r>
              <a:rPr lang="en-US" sz="2400" dirty="0"/>
              <a:t> </a:t>
            </a:r>
            <a:r>
              <a:rPr lang="en-US" sz="2400" dirty="0" err="1"/>
              <a:t>penurunan</a:t>
            </a:r>
            <a:r>
              <a:rPr lang="en-US" sz="2400" dirty="0"/>
              <a:t> </a:t>
            </a:r>
            <a:r>
              <a:rPr lang="en-US" sz="2400" dirty="0" err="1"/>
              <a:t>usaha</a:t>
            </a:r>
            <a:r>
              <a:rPr lang="en-US" sz="2400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645289262"/>
      </p:ext>
    </p:extLst>
  </p:cSld>
  <p:clrMapOvr>
    <a:masterClrMapping/>
  </p:clrMapOvr>
  <p:transition spd="med"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Pinjaman</a:t>
            </a:r>
            <a:r>
              <a:rPr lang="en-US" dirty="0" smtClean="0"/>
              <a:t> </a:t>
            </a:r>
            <a:r>
              <a:rPr lang="en-US" dirty="0" err="1" smtClean="0"/>
              <a:t>Qardh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4800600"/>
          </a:xfrm>
        </p:spPr>
        <p:txBody>
          <a:bodyPr/>
          <a:lstStyle/>
          <a:p>
            <a:r>
              <a:rPr lang="en-US" sz="2400" dirty="0" err="1" smtClean="0"/>
              <a:t>Meneliti</a:t>
            </a:r>
            <a:r>
              <a:rPr lang="en-US" sz="2400" dirty="0" smtClean="0"/>
              <a:t> </a:t>
            </a:r>
            <a:r>
              <a:rPr lang="en-US" sz="2400" dirty="0" err="1"/>
              <a:t>apakah</a:t>
            </a:r>
            <a:r>
              <a:rPr lang="en-US" sz="2400" dirty="0"/>
              <a:t> </a:t>
            </a:r>
            <a:r>
              <a:rPr lang="en-US" sz="2400" dirty="0" err="1"/>
              <a:t>pendapatan</a:t>
            </a:r>
            <a:r>
              <a:rPr lang="en-US" sz="2400" dirty="0"/>
              <a:t> yang </a:t>
            </a:r>
            <a:r>
              <a:rPr lang="en-US" sz="2400" dirty="0" err="1"/>
              <a:t>diterima</a:t>
            </a:r>
            <a:r>
              <a:rPr lang="en-US" sz="2400" dirty="0"/>
              <a:t> bank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atas</a:t>
            </a:r>
            <a:r>
              <a:rPr lang="en-US" sz="2400" dirty="0"/>
              <a:t> </a:t>
            </a:r>
            <a:r>
              <a:rPr lang="en-US" sz="2400" dirty="0" err="1"/>
              <a:t>pengenaan</a:t>
            </a:r>
            <a:r>
              <a:rPr lang="en-US" sz="2400" dirty="0"/>
              <a:t> </a:t>
            </a:r>
            <a:r>
              <a:rPr lang="en-US" sz="2400" dirty="0" err="1"/>
              <a:t>sanksi</a:t>
            </a:r>
            <a:r>
              <a:rPr lang="en-US" sz="2400" dirty="0"/>
              <a:t>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diakui</a:t>
            </a:r>
            <a:r>
              <a:rPr lang="en-US" sz="2400" dirty="0"/>
              <a:t>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sumber</a:t>
            </a:r>
            <a:r>
              <a:rPr lang="en-US" sz="2400" dirty="0"/>
              <a:t> </a:t>
            </a:r>
            <a:r>
              <a:rPr lang="en-US" sz="2400" dirty="0" err="1"/>
              <a:t>dana</a:t>
            </a:r>
            <a:r>
              <a:rPr lang="en-US" sz="2400" dirty="0"/>
              <a:t> </a:t>
            </a:r>
            <a:r>
              <a:rPr lang="en-US" sz="2400" dirty="0" err="1"/>
              <a:t>kebajikan</a:t>
            </a:r>
            <a:r>
              <a:rPr lang="en-US" sz="2400" dirty="0"/>
              <a:t>; </a:t>
            </a:r>
          </a:p>
          <a:p>
            <a:r>
              <a:rPr lang="en-US" sz="2400" dirty="0" err="1"/>
              <a:t>M</a:t>
            </a:r>
            <a:r>
              <a:rPr lang="en-US" sz="2400" dirty="0" err="1" smtClean="0"/>
              <a:t>emastikan</a:t>
            </a:r>
            <a:r>
              <a:rPr lang="en-US" sz="2400" dirty="0" smtClean="0"/>
              <a:t> </a:t>
            </a:r>
            <a:r>
              <a:rPr lang="en-US" sz="2400" dirty="0" err="1"/>
              <a:t>sumber</a:t>
            </a:r>
            <a:r>
              <a:rPr lang="en-US" sz="2400" dirty="0"/>
              <a:t> </a:t>
            </a:r>
            <a:r>
              <a:rPr lang="en-US" sz="2400" dirty="0" err="1"/>
              <a:t>dana</a:t>
            </a:r>
            <a:r>
              <a:rPr lang="en-US" sz="2400" dirty="0"/>
              <a:t> yang </a:t>
            </a:r>
            <a:r>
              <a:rPr lang="en-US" sz="2400" dirty="0" err="1"/>
              <a:t>digunakan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</a:t>
            </a:r>
            <a:r>
              <a:rPr lang="en-US" sz="2400" i="1" dirty="0" err="1"/>
              <a:t>qardh</a:t>
            </a:r>
            <a:r>
              <a:rPr lang="en-US" sz="2400" i="1" dirty="0"/>
              <a:t> </a:t>
            </a:r>
            <a:r>
              <a:rPr lang="en-US" sz="2400" dirty="0" err="1"/>
              <a:t>konsumtif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sosial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bukan</a:t>
            </a:r>
            <a:r>
              <a:rPr lang="en-US" sz="2400" dirty="0"/>
              <a:t> </a:t>
            </a:r>
            <a:r>
              <a:rPr lang="en-US" sz="2400" dirty="0" err="1"/>
              <a:t>berasal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dana</a:t>
            </a:r>
            <a:r>
              <a:rPr lang="en-US" sz="2400" dirty="0"/>
              <a:t> </a:t>
            </a:r>
            <a:r>
              <a:rPr lang="en-US" sz="2400" dirty="0" err="1"/>
              <a:t>investasi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modal bank; </a:t>
            </a:r>
          </a:p>
          <a:p>
            <a:r>
              <a:rPr lang="en-US" sz="2400" dirty="0" err="1"/>
              <a:t>M</a:t>
            </a:r>
            <a:r>
              <a:rPr lang="en-US" sz="2400" dirty="0" err="1" smtClean="0"/>
              <a:t>emastikan</a:t>
            </a:r>
            <a:r>
              <a:rPr lang="en-US" sz="2400" dirty="0" smtClean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sumber</a:t>
            </a:r>
            <a:r>
              <a:rPr lang="en-US" sz="2400" dirty="0"/>
              <a:t> </a:t>
            </a:r>
            <a:r>
              <a:rPr lang="en-US" sz="2400" dirty="0" err="1"/>
              <a:t>dana</a:t>
            </a:r>
            <a:r>
              <a:rPr lang="en-US" sz="2400" dirty="0"/>
              <a:t> yang </a:t>
            </a:r>
            <a:r>
              <a:rPr lang="en-US" sz="2400" dirty="0" err="1"/>
              <a:t>digunakan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pembiayaan</a:t>
            </a:r>
            <a:r>
              <a:rPr lang="en-US" sz="2400" dirty="0"/>
              <a:t> </a:t>
            </a:r>
            <a:r>
              <a:rPr lang="en-US" sz="2400" dirty="0" err="1"/>
              <a:t>qardh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rangka</a:t>
            </a:r>
            <a:r>
              <a:rPr lang="en-US" sz="2400" dirty="0"/>
              <a:t> </a:t>
            </a:r>
            <a:r>
              <a:rPr lang="en-US" sz="2400" dirty="0" err="1"/>
              <a:t>dana</a:t>
            </a:r>
            <a:r>
              <a:rPr lang="en-US" sz="2400" dirty="0"/>
              <a:t> </a:t>
            </a:r>
            <a:r>
              <a:rPr lang="en-US" sz="2400" dirty="0" err="1"/>
              <a:t>talangan</a:t>
            </a:r>
            <a:r>
              <a:rPr lang="en-US" sz="2400" dirty="0"/>
              <a:t> </a:t>
            </a:r>
            <a:r>
              <a:rPr lang="en-US" sz="2400" dirty="0" err="1"/>
              <a:t>nasabah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berasal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modal bank.</a:t>
            </a:r>
          </a:p>
        </p:txBody>
      </p:sp>
    </p:spTree>
    <p:extLst>
      <p:ext uri="{BB962C8B-B14F-4D97-AF65-F5344CB8AC3E}">
        <p14:creationId xmlns:p14="http://schemas.microsoft.com/office/powerpoint/2010/main" val="199500702"/>
      </p:ext>
    </p:extLst>
  </p:cSld>
  <p:clrMapOvr>
    <a:masterClrMapping/>
  </p:clrMapOvr>
  <p:transition spd="med">
    <p:split orient="vert"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9" descr="C:\Program Files\Microsoft Office\MEDIA\CAGCAT10\j03010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7013" y="0"/>
            <a:ext cx="9371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71834" y="571480"/>
            <a:ext cx="56435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b="1" dirty="0" smtClean="0">
                <a:solidFill>
                  <a:srgbClr val="FFF8F2"/>
                </a:solidFill>
              </a:rPr>
              <a:t>Thank You</a:t>
            </a:r>
          </a:p>
          <a:p>
            <a:pPr algn="ctr"/>
            <a:r>
              <a:rPr lang="id-ID" sz="3200" b="1" dirty="0" smtClean="0">
                <a:solidFill>
                  <a:srgbClr val="FFF8F2"/>
                </a:solidFill>
              </a:rPr>
              <a:t>Wassalamu’alaikum warahmatullah wabarakatuhu</a:t>
            </a:r>
            <a:endParaRPr lang="id-ID" sz="3200" b="1" dirty="0">
              <a:solidFill>
                <a:srgbClr val="FFF8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Diagonal Corner Rectangle 4"/>
          <p:cNvSpPr/>
          <p:nvPr/>
        </p:nvSpPr>
        <p:spPr>
          <a:xfrm>
            <a:off x="0" y="838200"/>
            <a:ext cx="1600200" cy="2362200"/>
          </a:xfrm>
          <a:prstGeom prst="snip2DiagRect">
            <a:avLst/>
          </a:prstGeom>
          <a:solidFill>
            <a:srgbClr val="FFFFFF"/>
          </a:solidFill>
          <a:ln w="38100">
            <a:solidFill>
              <a:srgbClr val="2F131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b="1" dirty="0">
                <a:solidFill>
                  <a:srgbClr val="2F1311"/>
                </a:solidFill>
              </a:rPr>
              <a:t>NASABAH</a:t>
            </a:r>
          </a:p>
          <a:p>
            <a:pPr algn="ctr">
              <a:defRPr/>
            </a:pPr>
            <a:r>
              <a:rPr lang="id-ID" b="1" dirty="0">
                <a:solidFill>
                  <a:srgbClr val="2F1311"/>
                </a:solidFill>
              </a:rPr>
              <a:t>Pemilik dan Penitip Dana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705600" y="914400"/>
            <a:ext cx="2438400" cy="3581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marL="166688" indent="-166688" algn="just">
              <a:buFont typeface="Symbol" pitchFamily="18" charset="2"/>
              <a:buChar char="·"/>
              <a:defRPr/>
            </a:pPr>
            <a:r>
              <a:rPr lang="it-IT" sz="2000" b="1" dirty="0">
                <a:solidFill>
                  <a:srgbClr val="2F1311"/>
                </a:solidFill>
                <a:latin typeface="Arial"/>
                <a:cs typeface="Angsana New" pitchFamily="18" charset="-34"/>
              </a:rPr>
              <a:t>Nasabah mitra, pengelola investasi, pembeli,</a:t>
            </a:r>
            <a:r>
              <a:rPr lang="id-ID" sz="2000" b="1" dirty="0">
                <a:solidFill>
                  <a:srgbClr val="2F1311"/>
                </a:solidFill>
                <a:latin typeface="Arial"/>
                <a:cs typeface="Angsana New" pitchFamily="18" charset="-34"/>
              </a:rPr>
              <a:t> </a:t>
            </a:r>
            <a:r>
              <a:rPr lang="it-IT" sz="2000" b="1" dirty="0">
                <a:solidFill>
                  <a:srgbClr val="2F1311"/>
                </a:solidFill>
                <a:latin typeface="Arial"/>
                <a:cs typeface="Angsana New" pitchFamily="18" charset="-34"/>
              </a:rPr>
              <a:t>penyewa</a:t>
            </a:r>
          </a:p>
          <a:p>
            <a:pPr marL="166688" indent="-166688" algn="just">
              <a:buFont typeface="Symbol" pitchFamily="18" charset="2"/>
              <a:buChar char="·"/>
              <a:defRPr/>
            </a:pPr>
            <a:r>
              <a:rPr lang="it-IT" sz="2000" b="1" dirty="0">
                <a:solidFill>
                  <a:srgbClr val="2F1311"/>
                </a:solidFill>
                <a:latin typeface="Arial"/>
                <a:cs typeface="Angsana New" pitchFamily="18" charset="-34"/>
              </a:rPr>
              <a:t>Instrumen penyaluran dana lain yang dibolehkan</a:t>
            </a:r>
            <a:endParaRPr lang="en-US" sz="2000" b="1" dirty="0">
              <a:solidFill>
                <a:srgbClr val="2F1311"/>
              </a:solidFill>
              <a:latin typeface="Arial"/>
              <a:cs typeface="Angsana New" pitchFamily="18" charset="-34"/>
            </a:endParaRPr>
          </a:p>
        </p:txBody>
      </p:sp>
      <p:sp>
        <p:nvSpPr>
          <p:cNvPr id="9" name="Down Arrow 8"/>
          <p:cNvSpPr/>
          <p:nvPr/>
        </p:nvSpPr>
        <p:spPr>
          <a:xfrm rot="16200000">
            <a:off x="1943100" y="2171700"/>
            <a:ext cx="685800" cy="1371600"/>
          </a:xfrm>
          <a:prstGeom prst="downArrow">
            <a:avLst>
              <a:gd name="adj1" fmla="val 64770"/>
              <a:gd name="adj2" fmla="val 50000"/>
            </a:avLst>
          </a:prstGeom>
          <a:solidFill>
            <a:schemeClr val="bg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>
              <a:solidFill>
                <a:srgbClr val="C16059"/>
              </a:solidFill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819400" y="914400"/>
            <a:ext cx="2438400" cy="5638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BANK SYARIAH</a:t>
            </a:r>
          </a:p>
          <a:p>
            <a:pPr algn="ctr">
              <a:defRPr/>
            </a:pP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SEBAGAI PENG</a:t>
            </a:r>
            <a:r>
              <a:rPr lang="en-GB" sz="2000" b="1" dirty="0">
                <a:solidFill>
                  <a:srgbClr val="2F1311"/>
                </a:solidFill>
                <a:latin typeface="Arial" charset="0"/>
              </a:rPr>
              <a:t>ELOLA</a:t>
            </a: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 DANA/ </a:t>
            </a:r>
            <a:r>
              <a:rPr lang="id-ID" sz="2000" b="1" dirty="0" smtClean="0">
                <a:solidFill>
                  <a:srgbClr val="2F1311"/>
                </a:solidFill>
                <a:latin typeface="Arial" charset="0"/>
              </a:rPr>
              <a:t>PEN</a:t>
            </a:r>
            <a:r>
              <a:rPr lang="en-US" sz="2000" b="1" dirty="0" smtClean="0">
                <a:solidFill>
                  <a:srgbClr val="2F1311"/>
                </a:solidFill>
                <a:latin typeface="Arial" charset="0"/>
              </a:rPr>
              <a:t>ERIMA</a:t>
            </a:r>
            <a:r>
              <a:rPr lang="id-ID" sz="2000" b="1" dirty="0" smtClean="0">
                <a:solidFill>
                  <a:srgbClr val="2F1311"/>
                </a:solidFill>
                <a:latin typeface="Arial" charset="0"/>
              </a:rPr>
              <a:t> </a:t>
            </a: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DANA TITIPAN</a:t>
            </a: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SEBAGAI PEMILIK DANA/PENJUAL/ PEMBERI SEWA</a:t>
            </a: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r>
              <a:rPr lang="id-ID" sz="2000" b="1" dirty="0">
                <a:solidFill>
                  <a:srgbClr val="2F1311"/>
                </a:solidFill>
                <a:latin typeface="Arial" charset="0"/>
              </a:rPr>
              <a:t>SEBAGAI PENYEDIA JASA KEUANGAN  </a:t>
            </a: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r>
              <a:rPr lang="id-ID" sz="2000" dirty="0">
                <a:solidFill>
                  <a:srgbClr val="2F1311"/>
                </a:solidFill>
                <a:latin typeface="Arial" charset="0"/>
              </a:rPr>
              <a:t> </a:t>
            </a: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algn="ctr">
              <a:defRPr/>
            </a:pPr>
            <a:endParaRPr lang="id-ID" sz="2000" dirty="0">
              <a:solidFill>
                <a:srgbClr val="2F1311"/>
              </a:solidFill>
              <a:latin typeface="Arial" charset="0"/>
            </a:endParaRPr>
          </a:p>
          <a:p>
            <a:pPr marL="166688" indent="-166688" algn="just">
              <a:buFont typeface="Symbol" pitchFamily="18" charset="2"/>
              <a:buChar char="·"/>
              <a:defRPr/>
            </a:pPr>
            <a:endParaRPr lang="en-US" sz="2000" b="1" dirty="0">
              <a:solidFill>
                <a:srgbClr val="2F1311">
                  <a:lumMod val="50000"/>
                  <a:lumOff val="50000"/>
                </a:srgbClr>
              </a:solidFill>
              <a:latin typeface="Bodoni MT Condensed" pitchFamily="18" charset="0"/>
              <a:cs typeface="Angsana New" pitchFamily="18" charset="-34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971800" y="3122613"/>
            <a:ext cx="228600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71800" y="4876800"/>
            <a:ext cx="22098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 rot="16200000">
            <a:off x="5753100" y="2933700"/>
            <a:ext cx="457200" cy="1447800"/>
          </a:xfrm>
          <a:prstGeom prst="downArrow">
            <a:avLst>
              <a:gd name="adj1" fmla="val 64770"/>
              <a:gd name="adj2" fmla="val 50000"/>
            </a:avLst>
          </a:prstGeom>
          <a:solidFill>
            <a:schemeClr val="bg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>
              <a:solidFill>
                <a:srgbClr val="C16059"/>
              </a:solidFill>
            </a:endParaRPr>
          </a:p>
        </p:txBody>
      </p:sp>
      <p:sp>
        <p:nvSpPr>
          <p:cNvPr id="46089" name="TextBox 15"/>
          <p:cNvSpPr txBox="1">
            <a:spLocks noChangeArrowheads="1"/>
          </p:cNvSpPr>
          <p:nvPr/>
        </p:nvSpPr>
        <p:spPr bwMode="auto">
          <a:xfrm>
            <a:off x="990600" y="3200400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id-ID" altLang="id-ID" b="1" smtClean="0">
                <a:solidFill>
                  <a:srgbClr val="FF0000"/>
                </a:solidFill>
              </a:rPr>
              <a:t>Penghimpun </a:t>
            </a:r>
          </a:p>
          <a:p>
            <a:pPr eaLnBrk="1" hangingPunct="1"/>
            <a:r>
              <a:rPr lang="id-ID" altLang="id-ID" b="1" smtClean="0">
                <a:solidFill>
                  <a:srgbClr val="FF0000"/>
                </a:solidFill>
              </a:rPr>
              <a:t>	Dana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553200" y="4800600"/>
            <a:ext cx="2590800" cy="1700213"/>
          </a:xfrm>
          <a:prstGeom prst="rect">
            <a:avLst/>
          </a:prstGeom>
          <a:solidFill>
            <a:srgbClr val="FFFFFF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b="1" dirty="0" err="1">
                <a:solidFill>
                  <a:srgbClr val="000000"/>
                </a:solidFill>
                <a:latin typeface="Arial"/>
              </a:rPr>
              <a:t>Jasa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administrasi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tabungan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, ATM, transfer,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kliring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, Letter of Credit, Bank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Garansi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transaksi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valuta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asing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/>
              </a:rPr>
              <a:t>dsb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. </a:t>
            </a:r>
          </a:p>
        </p:txBody>
      </p:sp>
      <p:sp>
        <p:nvSpPr>
          <p:cNvPr id="20" name="Down Arrow 19"/>
          <p:cNvSpPr/>
          <p:nvPr/>
        </p:nvSpPr>
        <p:spPr>
          <a:xfrm rot="16200000">
            <a:off x="5676900" y="5448300"/>
            <a:ext cx="457200" cy="1295400"/>
          </a:xfrm>
          <a:prstGeom prst="downArrow">
            <a:avLst>
              <a:gd name="adj1" fmla="val 64770"/>
              <a:gd name="adj2" fmla="val 50000"/>
            </a:avLst>
          </a:prstGeom>
          <a:solidFill>
            <a:schemeClr val="bg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>
              <a:solidFill>
                <a:srgbClr val="C16059"/>
              </a:solidFill>
            </a:endParaRPr>
          </a:p>
        </p:txBody>
      </p:sp>
      <p:sp>
        <p:nvSpPr>
          <p:cNvPr id="46092" name="TextBox 20"/>
          <p:cNvSpPr txBox="1">
            <a:spLocks noChangeArrowheads="1"/>
          </p:cNvSpPr>
          <p:nvPr/>
        </p:nvSpPr>
        <p:spPr bwMode="auto">
          <a:xfrm>
            <a:off x="5257800" y="3810000"/>
            <a:ext cx="1828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altLang="id-ID" sz="2000" b="1" smtClean="0">
                <a:solidFill>
                  <a:srgbClr val="FF0000"/>
                </a:solidFill>
              </a:rPr>
              <a:t>2. Penyalur Dana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4457701" y="647700"/>
            <a:ext cx="533400" cy="3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305594" y="6088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095" name="TextBox 36"/>
          <p:cNvSpPr txBox="1">
            <a:spLocks noChangeArrowheads="1"/>
          </p:cNvSpPr>
          <p:nvPr/>
        </p:nvSpPr>
        <p:spPr bwMode="auto">
          <a:xfrm>
            <a:off x="4800600" y="0"/>
            <a:ext cx="388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altLang="id-ID" sz="2000" b="1" smtClean="0">
                <a:solidFill>
                  <a:srgbClr val="FF0000"/>
                </a:solidFill>
              </a:rPr>
              <a:t>3. Menerima Pendapatan</a:t>
            </a:r>
          </a:p>
        </p:txBody>
      </p:sp>
      <p:sp>
        <p:nvSpPr>
          <p:cNvPr id="46096" name="TextBox 38"/>
          <p:cNvSpPr txBox="1">
            <a:spLocks noChangeArrowheads="1"/>
          </p:cNvSpPr>
          <p:nvPr/>
        </p:nvSpPr>
        <p:spPr bwMode="auto">
          <a:xfrm>
            <a:off x="533400" y="0"/>
            <a:ext cx="480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altLang="id-ID" sz="2000" b="1" smtClean="0">
                <a:solidFill>
                  <a:srgbClr val="FF0000"/>
                </a:solidFill>
              </a:rPr>
              <a:t>4. Menyalurkan Pendapatan</a:t>
            </a:r>
          </a:p>
        </p:txBody>
      </p:sp>
      <p:cxnSp>
        <p:nvCxnSpPr>
          <p:cNvPr id="41" name="Shape 40"/>
          <p:cNvCxnSpPr>
            <a:stCxn id="8" idx="0"/>
          </p:cNvCxnSpPr>
          <p:nvPr/>
        </p:nvCxnSpPr>
        <p:spPr>
          <a:xfrm rot="16200000" flipV="1">
            <a:off x="6057900" y="-952500"/>
            <a:ext cx="533400" cy="32004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Shape 43"/>
          <p:cNvCxnSpPr/>
          <p:nvPr/>
        </p:nvCxnSpPr>
        <p:spPr>
          <a:xfrm rot="16200000" flipV="1">
            <a:off x="1847850" y="-933450"/>
            <a:ext cx="533400" cy="316230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099" name="TextBox 47"/>
          <p:cNvSpPr txBox="1">
            <a:spLocks noChangeArrowheads="1"/>
          </p:cNvSpPr>
          <p:nvPr/>
        </p:nvSpPr>
        <p:spPr bwMode="auto">
          <a:xfrm>
            <a:off x="5029200" y="6457950"/>
            <a:ext cx="2743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altLang="id-ID" sz="2000" b="1" smtClean="0">
                <a:solidFill>
                  <a:srgbClr val="FF0000"/>
                </a:solidFill>
              </a:rPr>
              <a:t>5. Penyediaan Jasa</a:t>
            </a: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5029200" y="457200"/>
            <a:ext cx="25908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2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600" b="1" dirty="0" err="1">
                <a:solidFill>
                  <a:srgbClr val="2F1311"/>
                </a:solidFill>
              </a:rPr>
              <a:t>Bagi</a:t>
            </a:r>
            <a:r>
              <a:rPr lang="en-US" sz="1600" b="1" dirty="0">
                <a:solidFill>
                  <a:srgbClr val="2F1311"/>
                </a:solidFill>
              </a:rPr>
              <a:t> </a:t>
            </a:r>
            <a:r>
              <a:rPr lang="en-US" sz="1600" b="1" dirty="0" err="1">
                <a:solidFill>
                  <a:srgbClr val="2F1311"/>
                </a:solidFill>
              </a:rPr>
              <a:t>hasil</a:t>
            </a:r>
            <a:r>
              <a:rPr lang="en-US" sz="1600" b="1" dirty="0">
                <a:solidFill>
                  <a:srgbClr val="2F1311"/>
                </a:solidFill>
              </a:rPr>
              <a:t>, margin, fee</a:t>
            </a: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447800" y="457200"/>
            <a:ext cx="19812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600" b="1" dirty="0" err="1">
                <a:solidFill>
                  <a:srgbClr val="2F1311"/>
                </a:solidFill>
              </a:rPr>
              <a:t>Bagi</a:t>
            </a:r>
            <a:r>
              <a:rPr lang="en-US" sz="1600" b="1" dirty="0">
                <a:solidFill>
                  <a:srgbClr val="2F1311"/>
                </a:solidFill>
              </a:rPr>
              <a:t> </a:t>
            </a:r>
            <a:r>
              <a:rPr lang="en-US" sz="1600" b="1" dirty="0" err="1">
                <a:solidFill>
                  <a:srgbClr val="2F1311"/>
                </a:solidFill>
              </a:rPr>
              <a:t>hasil</a:t>
            </a:r>
            <a:r>
              <a:rPr lang="en-US" sz="1600" b="1" dirty="0">
                <a:solidFill>
                  <a:srgbClr val="2F1311"/>
                </a:solidFill>
              </a:rPr>
              <a:t> / bonus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0" y="6211888"/>
            <a:ext cx="2819400" cy="646112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d-ID" b="1" dirty="0">
                <a:solidFill>
                  <a:srgbClr val="FFFFFF"/>
                </a:solidFill>
              </a:rPr>
              <a:t>SISTEM OPERASIONAL BANK SYARIAH</a:t>
            </a: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-29857" y="4100190"/>
            <a:ext cx="2590800" cy="1993106"/>
          </a:xfrm>
          <a:prstGeom prst="rect">
            <a:avLst/>
          </a:prstGeom>
          <a:solidFill>
            <a:srgbClr val="92D050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Fungsi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Maal</a:t>
            </a:r>
            <a:r>
              <a:rPr lang="en-US" b="1" dirty="0">
                <a:solidFill>
                  <a:srgbClr val="0070C0"/>
                </a:solidFill>
                <a:latin typeface="Arial"/>
              </a:rPr>
              <a:t>/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Sosial</a:t>
            </a:r>
            <a:endParaRPr lang="en-US" b="1" dirty="0" smtClean="0">
              <a:solidFill>
                <a:srgbClr val="0070C0"/>
              </a:solidFill>
              <a:latin typeface="Arial"/>
            </a:endParaRPr>
          </a:p>
          <a:p>
            <a:pPr marL="342900" indent="-342900">
              <a:buAutoNum type="arabicPeriod"/>
              <a:defRPr/>
            </a:pP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Menghimpun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dan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menyalurkan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dana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Zakat</a:t>
            </a:r>
          </a:p>
          <a:p>
            <a:pPr marL="342900" indent="-342900">
              <a:buAutoNum type="arabicPeriod"/>
              <a:defRPr/>
            </a:pP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Menghimpun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dan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menyalurkan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dana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/>
              </a:rPr>
              <a:t>kebajikan</a:t>
            </a:r>
            <a:r>
              <a:rPr lang="en-US" b="1" dirty="0" smtClean="0">
                <a:solidFill>
                  <a:srgbClr val="0070C0"/>
                </a:solidFill>
                <a:latin typeface="Arial"/>
              </a:rPr>
              <a:t> </a:t>
            </a:r>
            <a:endParaRPr lang="en-US" b="1" dirty="0">
              <a:solidFill>
                <a:srgbClr val="007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553675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Akad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783357"/>
            <a:ext cx="7941568" cy="4525963"/>
          </a:xfrm>
        </p:spPr>
        <p:txBody>
          <a:bodyPr/>
          <a:lstStyle/>
          <a:p>
            <a:pPr marL="0" indent="0">
              <a:buNone/>
            </a:pPr>
            <a:endParaRPr lang="en-US" altLang="id-ID" sz="2400" dirty="0">
              <a:solidFill>
                <a:srgbClr val="2F1311"/>
              </a:solidFill>
              <a:latin typeface="Tahoma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Prinsip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jual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beli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(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murabahah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salam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altLang="id-ID" sz="2400" dirty="0" err="1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istishna</a:t>
            </a:r>
            <a:r>
              <a:rPr lang="en-US" altLang="id-ID" sz="2400" dirty="0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)</a:t>
            </a:r>
            <a:endParaRPr lang="en-US" altLang="id-ID" sz="2400" dirty="0">
              <a:solidFill>
                <a:srgbClr val="2F1311"/>
              </a:solidFill>
              <a:latin typeface="Tahoma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Prinsip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investasi</a:t>
            </a:r>
            <a:r>
              <a:rPr lang="en-US" altLang="id-ID" sz="2400" dirty="0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(</a:t>
            </a:r>
            <a:r>
              <a:rPr lang="en-US" altLang="id-ID" sz="2400" dirty="0" err="1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mudharabah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musyarakah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Prinsip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sewa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(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ijarah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,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ijarah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muntahiya</a:t>
            </a:r>
            <a:r>
              <a:rPr lang="en-US" altLang="id-ID" sz="2400" dirty="0" smtClean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altLang="id-ID" sz="2400" dirty="0" err="1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bittamlik</a:t>
            </a:r>
            <a:r>
              <a:rPr lang="en-US" altLang="id-ID" sz="2400" dirty="0">
                <a:solidFill>
                  <a:srgbClr val="2F1311"/>
                </a:solidFill>
                <a:latin typeface="Tahoma" pitchFamily="34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60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457200"/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Komposisi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Pembiayaan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Bank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Umum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Syariah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(BUS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2007-2016</a:t>
            </a:r>
            <a:endParaRPr lang="en-US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609433"/>
              </p:ext>
            </p:extLst>
          </p:nvPr>
        </p:nvGraphicFramePr>
        <p:xfrm>
          <a:off x="179512" y="1556792"/>
          <a:ext cx="8568952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648072"/>
                <a:gridCol w="648072"/>
                <a:gridCol w="741962"/>
                <a:gridCol w="665128"/>
                <a:gridCol w="753150"/>
                <a:gridCol w="720080"/>
                <a:gridCol w="648072"/>
                <a:gridCol w="792088"/>
                <a:gridCol w="864096"/>
                <a:gridCol w="864096"/>
              </a:tblGrid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Akad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Mudharabah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16,2 %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14,1 %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12,7 %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8,1 %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7,4 %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7,4 %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Musyarakah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15,8 %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19,4 %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22,2 %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21,4 %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18,5 %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18,8 %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21,7 %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23,7 %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25.8%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26.5%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Murabahah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58,9 %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56,1 %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55 %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54,9 %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59,7 %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58.5%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57.8%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Salam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Istishna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1,3 %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0,5 %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0,3 %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0,3 %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0,3 %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Ijarah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1,9 %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2,8 %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3,4 %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3,7 %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5,7 %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Qardh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2,5 %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12,6  %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8,2 %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4 %</a:t>
                      </a: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Jumlah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100 % 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100 % 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5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457200"/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Tren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Ekspektasi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Akad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Pembiayaan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Bank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Umum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Syariah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(BUS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2007-2016</a:t>
            </a:r>
            <a:endParaRPr lang="en-US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2142124"/>
              </p:ext>
            </p:extLst>
          </p:nvPr>
        </p:nvGraphicFramePr>
        <p:xfrm>
          <a:off x="179513" y="1556792"/>
          <a:ext cx="8568951" cy="463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5"/>
                <a:gridCol w="648072"/>
                <a:gridCol w="648072"/>
                <a:gridCol w="720080"/>
                <a:gridCol w="648072"/>
                <a:gridCol w="720080"/>
                <a:gridCol w="720080"/>
                <a:gridCol w="864096"/>
                <a:gridCol w="1152128"/>
                <a:gridCol w="1224136"/>
              </a:tblGrid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Akad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Trend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Ekspektasi</a:t>
                      </a:r>
                      <a:endParaRPr lang="en-US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peserta</a:t>
                      </a:r>
                      <a:endParaRPr lang="en-US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Ekspektasi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image </a:t>
                      </a:r>
                      <a:r>
                        <a:rPr lang="en-US" sz="16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syariah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Mudharabah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14,1 %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7,4 %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Musyarakah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15,8 %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22,2 %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18,5 %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21,7 %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25.8%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26.5%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Murabahah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56,1 %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54,9 %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60 %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58.5%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57.8%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Salam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Istishna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1,3 %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0,3 %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0,3 %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Ijarah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1,9 %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2,8 %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3,7 %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5,7 %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Qardh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2 %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12,6  %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4,9 %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2.4%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Jumlah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100 %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100 %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100 % 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100 % 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5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457200"/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Komposisi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Pembiayaan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Bank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Umum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Syariah</a:t>
            </a:r>
            <a:r>
              <a:rPr lang="en-US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(BUS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2015-2016</a:t>
            </a:r>
            <a:endParaRPr lang="en-US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031974"/>
              </p:ext>
            </p:extLst>
          </p:nvPr>
        </p:nvGraphicFramePr>
        <p:xfrm>
          <a:off x="910116" y="1526216"/>
          <a:ext cx="7046260" cy="4415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2910"/>
                <a:gridCol w="1008112"/>
                <a:gridCol w="1080120"/>
                <a:gridCol w="3135118"/>
              </a:tblGrid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j-lt"/>
                        </a:rPr>
                        <a:t>Akad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2015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2016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Frekuensi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+mj-lt"/>
                        </a:rPr>
                        <a:t>Mudharabah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7.3%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+mj-lt"/>
                        </a:rPr>
                        <a:t>Musyarakah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25.8%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26.5%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Murabahah</a:t>
                      </a:r>
                      <a:endParaRPr lang="en-US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58.5%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57.8%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Salam</a:t>
                      </a:r>
                      <a:endParaRPr lang="en-US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Istishna</a:t>
                      </a:r>
                      <a:endParaRPr lang="en-US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+mj-lt"/>
                        </a:rPr>
                        <a:t>Ijarah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Qardh</a:t>
                      </a:r>
                      <a:endParaRPr lang="en-US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2.7%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350" marR="6350" marT="6350" marB="0"/>
                </a:tc>
              </a:tr>
              <a:tr h="4392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+mj-lt"/>
                        </a:rPr>
                        <a:t>Jumlah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+mj-lt"/>
                        </a:rPr>
                        <a:t>100 % 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+mj-lt"/>
                        </a:rPr>
                        <a:t>100 % 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6337" marR="46337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645333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Never, Rarely, Sometimes, Often, Mostly, Always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Sinarmas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2016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855691"/>
              </p:ext>
            </p:extLst>
          </p:nvPr>
        </p:nvGraphicFramePr>
        <p:xfrm>
          <a:off x="1331641" y="1397000"/>
          <a:ext cx="6408711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/>
                <a:gridCol w="1872208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Jenis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Pembiayaan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Syariah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2016</a:t>
                      </a:r>
                    </a:p>
                    <a:p>
                      <a:pPr algn="ctr"/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juta</a:t>
                      </a:r>
                      <a:r>
                        <a:rPr lang="en-US" sz="2400" dirty="0" smtClean="0"/>
                        <a:t> rupiah)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Proporsi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Piutang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Murabahah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337.907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16.24%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Pembiayaan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Mudharabah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1.742.394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83.75%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Piutang qardh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2.080.361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443711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Annual Report 2016 - Bank </a:t>
            </a:r>
            <a:r>
              <a:rPr lang="en-US" dirty="0" err="1" smtClean="0"/>
              <a:t>Sinarmas</a:t>
            </a:r>
            <a:r>
              <a:rPr lang="en-US" dirty="0" smtClean="0"/>
              <a:t> - </a:t>
            </a:r>
            <a:r>
              <a:rPr lang="en-US" dirty="0" err="1" smtClean="0"/>
              <a:t>diolah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8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 </a:t>
            </a:r>
            <a:r>
              <a:rPr lang="en-US" dirty="0" err="1"/>
              <a:t>penggunaannya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783357"/>
            <a:ext cx="8229600" cy="4525963"/>
          </a:xfrm>
        </p:spPr>
        <p:txBody>
          <a:bodyPr/>
          <a:lstStyle/>
          <a:p>
            <a:pPr marL="742950" indent="-742950">
              <a:buFont typeface="+mj-lt"/>
              <a:buAutoNum type="alphaLcParenR"/>
            </a:pPr>
            <a:r>
              <a:rPr lang="en-US" sz="3600" dirty="0" err="1" smtClean="0"/>
              <a:t>Pembiayaan</a:t>
            </a:r>
            <a:r>
              <a:rPr lang="en-US" sz="3600" dirty="0" smtClean="0"/>
              <a:t> </a:t>
            </a:r>
            <a:r>
              <a:rPr lang="en-US" sz="3600" dirty="0" err="1" smtClean="0"/>
              <a:t>konsumen</a:t>
            </a:r>
            <a:r>
              <a:rPr lang="en-US" sz="3600" dirty="0" smtClean="0"/>
              <a:t> (</a:t>
            </a:r>
            <a:r>
              <a:rPr lang="en-US" sz="3600" dirty="0" err="1" smtClean="0"/>
              <a:t>konsumtif</a:t>
            </a:r>
            <a:r>
              <a:rPr lang="en-US" sz="3600" dirty="0" smtClean="0"/>
              <a:t>)</a:t>
            </a:r>
          </a:p>
          <a:p>
            <a:pPr lvl="1" indent="-34290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barang-barang</a:t>
            </a:r>
            <a:r>
              <a:rPr lang="en-US" dirty="0" smtClean="0"/>
              <a:t> </a:t>
            </a:r>
            <a:r>
              <a:rPr lang="en-US" dirty="0" err="1" smtClean="0"/>
              <a:t>konsumtif</a:t>
            </a:r>
            <a:r>
              <a:rPr lang="en-US" dirty="0" smtClean="0"/>
              <a:t> 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err="1" smtClean="0"/>
              <a:t>Pembiayaan</a:t>
            </a:r>
            <a:r>
              <a:rPr lang="en-US" sz="3600" dirty="0" smtClean="0"/>
              <a:t> </a:t>
            </a:r>
            <a:r>
              <a:rPr lang="en-US" sz="3600" dirty="0" err="1" smtClean="0"/>
              <a:t>komersial</a:t>
            </a:r>
            <a:endParaRPr lang="en-US" sz="3600" dirty="0" smtClean="0"/>
          </a:p>
          <a:p>
            <a:pPr marL="857250" lvl="1" indent="-857250">
              <a:buNone/>
            </a:pPr>
            <a:r>
              <a:rPr lang="en-US" dirty="0" smtClean="0"/>
              <a:t>	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endParaRPr lang="en-US" dirty="0"/>
          </a:p>
          <a:p>
            <a:pPr marL="742950" indent="-742950">
              <a:buFont typeface="+mj-lt"/>
              <a:buAutoNum type="alphaLcParenR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687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3856</TotalTime>
  <Words>1893</Words>
  <Application>Microsoft Office PowerPoint</Application>
  <PresentationFormat>On-screen Show (4:3)</PresentationFormat>
  <Paragraphs>457</Paragraphs>
  <Slides>28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Office Theme</vt:lpstr>
      <vt:lpstr>Kimono</vt:lpstr>
      <vt:lpstr>Solstice</vt:lpstr>
      <vt:lpstr>1_Solstice</vt:lpstr>
      <vt:lpstr>1_Office Theme</vt:lpstr>
      <vt:lpstr>2_Solstice</vt:lpstr>
      <vt:lpstr>2_Office Theme</vt:lpstr>
      <vt:lpstr>3_Office Theme</vt:lpstr>
      <vt:lpstr>PowerPoint Presentation</vt:lpstr>
      <vt:lpstr>Bahasan Presentasi</vt:lpstr>
      <vt:lpstr>PowerPoint Presentation</vt:lpstr>
      <vt:lpstr>Akad Pembiayaan</vt:lpstr>
      <vt:lpstr>Komposisi Pembiayaan Bank Umum Syariah (BUS) 2007-2016</vt:lpstr>
      <vt:lpstr>Tren dan Ekspektasi Akad Pembiayaan Bank Umum Syariah (BUS) 2007-2016</vt:lpstr>
      <vt:lpstr>Komposisi Pembiayaan Bank Umum Syariah (BUS) 2015-2016</vt:lpstr>
      <vt:lpstr>Pembiayaan Sinarmas Syariah 2016</vt:lpstr>
      <vt:lpstr>Jenis pembiayaan berdasarkan sifat penggunaannya</vt:lpstr>
      <vt:lpstr>Pembiayaan konsumen</vt:lpstr>
      <vt:lpstr>Pembiayaan konsumen</vt:lpstr>
      <vt:lpstr>Apa akad untuk Pembiayaan Konsumen?</vt:lpstr>
      <vt:lpstr>PowerPoint Presentation</vt:lpstr>
      <vt:lpstr>Pengawasan Syariah Murabahah</vt:lpstr>
      <vt:lpstr>12.3. ALUR TRANSAKSI IJARAH DAN IMBT</vt:lpstr>
      <vt:lpstr> 12.2.5. Pengawasan Syariah Transaksi Ijarah dan IMBT </vt:lpstr>
      <vt:lpstr>PowerPoint Presentation</vt:lpstr>
      <vt:lpstr>Pengawasan syariah Transaksi Istishna’ dan Istishna paralel</vt:lpstr>
      <vt:lpstr>Pembiayaan Komersial</vt:lpstr>
      <vt:lpstr>Apa akad untuk Pembiayaan Komersial?</vt:lpstr>
      <vt:lpstr>PowerPoint Presentation</vt:lpstr>
      <vt:lpstr>Pengawasan Syariah Mudharabah</vt:lpstr>
      <vt:lpstr>PowerPoint Presentation</vt:lpstr>
      <vt:lpstr>PowerPoint Presentation</vt:lpstr>
      <vt:lpstr>PowerPoint Presentation</vt:lpstr>
      <vt:lpstr>Pengawasan Syariah Pinjaman Qardh</vt:lpstr>
      <vt:lpstr>Pengawasan Syariah Pinjaman Qardh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 Rockmad B</dc:creator>
  <cp:lastModifiedBy>lenovo</cp:lastModifiedBy>
  <cp:revision>359</cp:revision>
  <cp:lastPrinted>2017-05-17T15:04:46Z</cp:lastPrinted>
  <dcterms:created xsi:type="dcterms:W3CDTF">2014-08-11T01:33:19Z</dcterms:created>
  <dcterms:modified xsi:type="dcterms:W3CDTF">2017-05-18T00:30:05Z</dcterms:modified>
</cp:coreProperties>
</file>