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7" r:id="rId2"/>
    <p:sldId id="257" r:id="rId3"/>
    <p:sldId id="258" r:id="rId4"/>
    <p:sldId id="259" r:id="rId5"/>
    <p:sldId id="260" r:id="rId6"/>
    <p:sldId id="266" r:id="rId7"/>
    <p:sldId id="261" r:id="rId8"/>
    <p:sldId id="262"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66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1/17/2019</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1/17/2019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1/17/2019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1/17/2019</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t>Compensation, Career Development, and Job Satisfaction as the Antecedent of Nurse Turnover Intention</a:t>
            </a:r>
          </a:p>
        </p:txBody>
      </p:sp>
      <p:sp>
        <p:nvSpPr>
          <p:cNvPr id="3" name="Content Placeholder 2"/>
          <p:cNvSpPr>
            <a:spLocks noGrp="1"/>
          </p:cNvSpPr>
          <p:nvPr>
            <p:ph idx="1"/>
          </p:nvPr>
        </p:nvSpPr>
        <p:spPr>
          <a:xfrm>
            <a:off x="1295401" y="3643952"/>
            <a:ext cx="9601196" cy="2231916"/>
          </a:xfrm>
        </p:spPr>
        <p:txBody>
          <a:bodyPr>
            <a:normAutofit lnSpcReduction="10000"/>
          </a:bodyPr>
          <a:lstStyle/>
          <a:p>
            <a:pPr marL="0" indent="0" algn="ctr">
              <a:buNone/>
            </a:pPr>
            <a:endParaRPr lang="en-US" dirty="0" smtClean="0"/>
          </a:p>
          <a:p>
            <a:pPr marL="0" indent="0" algn="ctr">
              <a:buNone/>
            </a:pPr>
            <a:r>
              <a:rPr lang="en-US" dirty="0" smtClean="0"/>
              <a:t>Hidayah1</a:t>
            </a:r>
            <a:r>
              <a:rPr lang="en-US" dirty="0"/>
              <a:t>, Hana </a:t>
            </a:r>
            <a:r>
              <a:rPr lang="en-US" dirty="0" err="1"/>
              <a:t>Rizka</a:t>
            </a:r>
            <a:r>
              <a:rPr lang="en-US" dirty="0"/>
              <a:t> Ananda2 </a:t>
            </a:r>
          </a:p>
          <a:p>
            <a:pPr marL="0" indent="0" algn="ctr">
              <a:buNone/>
            </a:pPr>
            <a:r>
              <a:rPr lang="en-US" dirty="0"/>
              <a:t>1,2Master of Hospital Management, Postgraduate Program, </a:t>
            </a:r>
            <a:r>
              <a:rPr lang="en-US" dirty="0" err="1"/>
              <a:t>Universitas</a:t>
            </a:r>
            <a:r>
              <a:rPr lang="en-US" dirty="0"/>
              <a:t> </a:t>
            </a:r>
            <a:r>
              <a:rPr lang="en-US" dirty="0" err="1"/>
              <a:t>Muhammadiyah</a:t>
            </a:r>
            <a:r>
              <a:rPr lang="en-US" dirty="0"/>
              <a:t> Yogyakarta, Indonesia </a:t>
            </a:r>
            <a:endParaRPr lang="en-US" dirty="0" smtClean="0"/>
          </a:p>
          <a:p>
            <a:pPr marL="0" indent="0" algn="ctr">
              <a:buNone/>
            </a:pPr>
            <a:r>
              <a:rPr lang="en-US" dirty="0" smtClean="0"/>
              <a:t>1nurhidayah@umy.ac.id</a:t>
            </a:r>
            <a:r>
              <a:rPr lang="en-US" dirty="0"/>
              <a:t>,  2hanarizkananda@gmail.com </a:t>
            </a:r>
          </a:p>
        </p:txBody>
      </p:sp>
      <p:pic>
        <p:nvPicPr>
          <p:cNvPr id="4" name="Picture 3"/>
          <p:cNvPicPr>
            <a:picLocks noChangeAspect="1"/>
          </p:cNvPicPr>
          <p:nvPr/>
        </p:nvPicPr>
        <p:blipFill>
          <a:blip r:embed="rId2"/>
          <a:stretch>
            <a:fillRect/>
          </a:stretch>
        </p:blipFill>
        <p:spPr>
          <a:xfrm>
            <a:off x="5279065" y="2703513"/>
            <a:ext cx="1633870" cy="1450974"/>
          </a:xfrm>
          <a:prstGeom prst="rect">
            <a:avLst/>
          </a:prstGeom>
        </p:spPr>
      </p:pic>
    </p:spTree>
    <p:extLst>
      <p:ext uri="{BB962C8B-B14F-4D97-AF65-F5344CB8AC3E}">
        <p14:creationId xmlns:p14="http://schemas.microsoft.com/office/powerpoint/2010/main" val="4888077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982133"/>
            <a:ext cx="9601196" cy="785708"/>
          </a:xfrm>
        </p:spPr>
        <p:txBody>
          <a:bodyPr/>
          <a:lstStyle/>
          <a:p>
            <a:r>
              <a:rPr lang="en-ID" b="1" dirty="0" err="1" smtClean="0"/>
              <a:t>Concusion</a:t>
            </a:r>
            <a:endParaRPr lang="en-US" b="1" dirty="0"/>
          </a:p>
        </p:txBody>
      </p:sp>
      <p:sp>
        <p:nvSpPr>
          <p:cNvPr id="3" name="Content Placeholder 2"/>
          <p:cNvSpPr>
            <a:spLocks noGrp="1"/>
          </p:cNvSpPr>
          <p:nvPr>
            <p:ph idx="1"/>
          </p:nvPr>
        </p:nvSpPr>
        <p:spPr>
          <a:xfrm>
            <a:off x="1295401" y="1920240"/>
            <a:ext cx="9601196" cy="3955628"/>
          </a:xfrm>
        </p:spPr>
        <p:txBody>
          <a:bodyPr/>
          <a:lstStyle/>
          <a:p>
            <a:r>
              <a:rPr lang="en-ID" dirty="0" smtClean="0"/>
              <a:t>Financial compensation has negative effect on job satisfaction. So, not supported by the theory.</a:t>
            </a:r>
          </a:p>
          <a:p>
            <a:r>
              <a:rPr lang="en-ID" dirty="0" smtClean="0"/>
              <a:t>Financial compensation has negative and significant effect on turnover intention</a:t>
            </a:r>
          </a:p>
          <a:p>
            <a:r>
              <a:rPr lang="en-ID" dirty="0" smtClean="0"/>
              <a:t>Career development has positive and significant effect on job satisfaction</a:t>
            </a:r>
          </a:p>
          <a:p>
            <a:r>
              <a:rPr lang="en-ID" dirty="0" smtClean="0"/>
              <a:t>Career development has negative significant effect on turnover intention</a:t>
            </a:r>
          </a:p>
          <a:p>
            <a:r>
              <a:rPr lang="en-ID" dirty="0" smtClean="0"/>
              <a:t>Job satisfaction has positive </a:t>
            </a:r>
            <a:endParaRPr lang="en-US" dirty="0"/>
          </a:p>
        </p:txBody>
      </p:sp>
    </p:spTree>
    <p:extLst>
      <p:ext uri="{BB962C8B-B14F-4D97-AF65-F5344CB8AC3E}">
        <p14:creationId xmlns:p14="http://schemas.microsoft.com/office/powerpoint/2010/main" val="4176223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D" dirty="0" smtClean="0"/>
              <a:t>Introduction</a:t>
            </a:r>
            <a:endParaRPr lang="en-US" dirty="0"/>
          </a:p>
        </p:txBody>
      </p:sp>
      <p:sp>
        <p:nvSpPr>
          <p:cNvPr id="3" name="Content Placeholder 2"/>
          <p:cNvSpPr>
            <a:spLocks noGrp="1"/>
          </p:cNvSpPr>
          <p:nvPr>
            <p:ph idx="1"/>
          </p:nvPr>
        </p:nvSpPr>
        <p:spPr/>
        <p:txBody>
          <a:bodyPr>
            <a:normAutofit/>
          </a:bodyPr>
          <a:lstStyle/>
          <a:p>
            <a:r>
              <a:rPr lang="en-US" sz="2800" dirty="0"/>
              <a:t>Shortage of professional nurse in a hospital is threaten service quality and patient safety. </a:t>
            </a:r>
            <a:endParaRPr lang="en-US" sz="2800" dirty="0" smtClean="0"/>
          </a:p>
          <a:p>
            <a:r>
              <a:rPr lang="en-US" sz="2800" dirty="0" smtClean="0"/>
              <a:t>Inadequate </a:t>
            </a:r>
            <a:r>
              <a:rPr lang="en-US" sz="2800" dirty="0"/>
              <a:t>compensation, no career development, and dissatisfaction can increase turnover intention.  Increasing the resilience of professional nurses better than recruiting new nurses from an economic perspective. </a:t>
            </a:r>
          </a:p>
        </p:txBody>
      </p:sp>
    </p:spTree>
    <p:extLst>
      <p:ext uri="{BB962C8B-B14F-4D97-AF65-F5344CB8AC3E}">
        <p14:creationId xmlns:p14="http://schemas.microsoft.com/office/powerpoint/2010/main" val="520199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D" dirty="0" smtClean="0"/>
              <a:t>Research Purpose and Method</a:t>
            </a:r>
            <a:endParaRPr lang="en-US" dirty="0"/>
          </a:p>
        </p:txBody>
      </p:sp>
      <p:sp>
        <p:nvSpPr>
          <p:cNvPr id="3" name="Content Placeholder 2"/>
          <p:cNvSpPr>
            <a:spLocks noGrp="1"/>
          </p:cNvSpPr>
          <p:nvPr>
            <p:ph idx="1"/>
          </p:nvPr>
        </p:nvSpPr>
        <p:spPr/>
        <p:txBody>
          <a:bodyPr>
            <a:normAutofit fontScale="92500"/>
          </a:bodyPr>
          <a:lstStyle/>
          <a:p>
            <a:r>
              <a:rPr lang="en-US" sz="2800" dirty="0"/>
              <a:t>The research analyzed the effect of compensation and carrier development on job satisfaction and the impact on turnover intention of nurses in a private hospital in Yogyakarta, Indonesia. </a:t>
            </a:r>
            <a:endParaRPr lang="en-US" sz="2800" dirty="0" smtClean="0"/>
          </a:p>
          <a:p>
            <a:r>
              <a:rPr lang="en-US" sz="2800" dirty="0"/>
              <a:t>A quantitative research design with cross sectional approach used. The sampling technique was simple random sampling. The samples consisted of 47 nurses who made a self-reported by filling out the questionnaire. Data analysis used Partial Least Square. </a:t>
            </a:r>
          </a:p>
        </p:txBody>
      </p:sp>
    </p:spTree>
    <p:extLst>
      <p:ext uri="{BB962C8B-B14F-4D97-AF65-F5344CB8AC3E}">
        <p14:creationId xmlns:p14="http://schemas.microsoft.com/office/powerpoint/2010/main" val="5402947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5"/>
          <p:cNvGraphicFramePr>
            <a:graphicFrameLocks noGrp="1"/>
          </p:cNvGraphicFramePr>
          <p:nvPr>
            <p:ph idx="1"/>
            <p:extLst>
              <p:ext uri="{D42A27DB-BD31-4B8C-83A1-F6EECF244321}">
                <p14:modId xmlns:p14="http://schemas.microsoft.com/office/powerpoint/2010/main" val="1787720300"/>
              </p:ext>
            </p:extLst>
          </p:nvPr>
        </p:nvGraphicFramePr>
        <p:xfrm>
          <a:off x="716282" y="1096963"/>
          <a:ext cx="5181597" cy="1659827"/>
        </p:xfrm>
        <a:graphic>
          <a:graphicData uri="http://schemas.openxmlformats.org/drawingml/2006/table">
            <a:tbl>
              <a:tblPr firstRow="1" firstCol="1" bandRow="1"/>
              <a:tblGrid>
                <a:gridCol w="1715921">
                  <a:extLst>
                    <a:ext uri="{9D8B030D-6E8A-4147-A177-3AD203B41FA5}">
                      <a16:colId xmlns:a16="http://schemas.microsoft.com/office/drawing/2014/main" val="20000"/>
                    </a:ext>
                  </a:extLst>
                </a:gridCol>
                <a:gridCol w="1362422">
                  <a:extLst>
                    <a:ext uri="{9D8B030D-6E8A-4147-A177-3AD203B41FA5}">
                      <a16:colId xmlns:a16="http://schemas.microsoft.com/office/drawing/2014/main" val="20001"/>
                    </a:ext>
                  </a:extLst>
                </a:gridCol>
                <a:gridCol w="188568">
                  <a:extLst>
                    <a:ext uri="{9D8B030D-6E8A-4147-A177-3AD203B41FA5}">
                      <a16:colId xmlns:a16="http://schemas.microsoft.com/office/drawing/2014/main" val="20002"/>
                    </a:ext>
                  </a:extLst>
                </a:gridCol>
                <a:gridCol w="1914686">
                  <a:extLst>
                    <a:ext uri="{9D8B030D-6E8A-4147-A177-3AD203B41FA5}">
                      <a16:colId xmlns:a16="http://schemas.microsoft.com/office/drawing/2014/main" val="20003"/>
                    </a:ext>
                  </a:extLst>
                </a:gridCol>
              </a:tblGrid>
              <a:tr h="171450">
                <a:tc>
                  <a:txBody>
                    <a:bodyPr/>
                    <a:lstStyle/>
                    <a:p>
                      <a:pPr algn="ctr">
                        <a:lnSpc>
                          <a:spcPct val="115000"/>
                        </a:lnSpc>
                        <a:spcAft>
                          <a:spcPts val="0"/>
                        </a:spcAft>
                      </a:pPr>
                      <a:r>
                        <a:rPr lang="id-ID" sz="2400" b="0" dirty="0">
                          <a:effectLst/>
                          <a:latin typeface="Book Antiqua" panose="02040602050305030304" pitchFamily="18" charset="0"/>
                          <a:ea typeface="Calibri" panose="020F0502020204030204" pitchFamily="34" charset="0"/>
                          <a:cs typeface="Times New Roman" panose="02020603050405020304" pitchFamily="18" charset="0"/>
                        </a:rPr>
                        <a:t>Category</a:t>
                      </a:r>
                      <a:endParaRPr lang="en-US" sz="24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gridSpan="2">
                  <a:txBody>
                    <a:bodyPr/>
                    <a:lstStyle/>
                    <a:p>
                      <a:r>
                        <a:rPr lang="en-US" sz="2400" b="0" dirty="0">
                          <a:solidFill>
                            <a:srgbClr val="212121"/>
                          </a:solidFill>
                          <a:effectLst/>
                          <a:latin typeface="Times New Roman" panose="02020603050405020304" pitchFamily="18" charset="0"/>
                          <a:cs typeface="Arial" panose="020B0604020202020204" pitchFamily="34" charset="0"/>
                        </a:rPr>
                        <a:t>Frequency</a:t>
                      </a:r>
                      <a:endParaRPr lang="en-US" sz="2400" b="0" dirty="0">
                        <a:effectLst/>
                        <a:latin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hMerge="1">
                  <a:txBody>
                    <a:bodyPr/>
                    <a:lstStyle/>
                    <a:p>
                      <a:endParaRPr lang="en-US"/>
                    </a:p>
                  </a:txBody>
                  <a:tcPr/>
                </a:tc>
                <a:tc>
                  <a:txBody>
                    <a:bodyPr/>
                    <a:lstStyle/>
                    <a:p>
                      <a:pPr algn="ctr">
                        <a:lnSpc>
                          <a:spcPct val="115000"/>
                        </a:lnSpc>
                        <a:spcAft>
                          <a:spcPts val="0"/>
                        </a:spcAft>
                      </a:pPr>
                      <a:r>
                        <a:rPr lang="id-ID" sz="2400" b="0" dirty="0">
                          <a:effectLst/>
                          <a:latin typeface="Times New Roman" panose="02020603050405020304" pitchFamily="18" charset="0"/>
                          <a:ea typeface="Calibri" panose="020F0502020204030204" pitchFamily="34" charset="0"/>
                          <a:cs typeface="Arial" panose="020B0604020202020204" pitchFamily="34" charset="0"/>
                        </a:rPr>
                        <a:t>Presentage</a:t>
                      </a:r>
                      <a:endParaRPr lang="en-US" sz="24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000"/>
                  </a:ext>
                </a:extLst>
              </a:tr>
              <a:tr h="200025">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Man</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gridSpan="2">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10.6</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hMerge="1">
                  <a:txBody>
                    <a:bodyPr/>
                    <a:lstStyle/>
                    <a:p>
                      <a:endParaRPr lang="en-US"/>
                    </a:p>
                  </a:txBody>
                  <a:tcPr/>
                </a:tc>
                <a:extLst>
                  <a:ext uri="{0D108BD9-81ED-4DB2-BD59-A6C34878D82A}">
                    <a16:rowId xmlns:a16="http://schemas.microsoft.com/office/drawing/2014/main" val="10001"/>
                  </a:ext>
                </a:extLst>
              </a:tr>
              <a:tr h="200025">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Women</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42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gridSpan="2">
                  <a:txBody>
                    <a:bodyPr/>
                    <a:lstStyle/>
                    <a:p>
                      <a:pPr marL="38100" marR="38100" algn="ctr">
                        <a:lnSpc>
                          <a:spcPct val="115000"/>
                        </a:lnSpc>
                        <a:spcAft>
                          <a:spcPts val="0"/>
                        </a:spcAft>
                      </a:pPr>
                      <a:r>
                        <a:rPr lang="id-ID" sz="2400" dirty="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89.4</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hMerge="1">
                  <a:txBody>
                    <a:bodyPr/>
                    <a:lstStyle/>
                    <a:p>
                      <a:endParaRPr lang="en-US"/>
                    </a:p>
                  </a:txBody>
                  <a:tcPr/>
                </a:tc>
                <a:extLst>
                  <a:ext uri="{0D108BD9-81ED-4DB2-BD59-A6C34878D82A}">
                    <a16:rowId xmlns:a16="http://schemas.microsoft.com/office/drawing/2014/main" val="10002"/>
                  </a:ext>
                </a:extLst>
              </a:tr>
              <a:tr h="200025">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Total</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47</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gridSpan="2">
                  <a:txBody>
                    <a:bodyPr/>
                    <a:lstStyle/>
                    <a:p>
                      <a:pPr marL="38100" marR="38100" algn="ctr">
                        <a:lnSpc>
                          <a:spcPct val="115000"/>
                        </a:lnSpc>
                        <a:spcAft>
                          <a:spcPts val="0"/>
                        </a:spcAft>
                      </a:pPr>
                      <a:r>
                        <a:rPr lang="id-ID" sz="2400" dirty="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100.0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hMerge="1">
                  <a:txBody>
                    <a:bodyPr/>
                    <a:lstStyle/>
                    <a:p>
                      <a:endParaRPr lang="en-US"/>
                    </a:p>
                  </a:txBody>
                  <a:tcPr/>
                </a:tc>
                <a:extLst>
                  <a:ext uri="{0D108BD9-81ED-4DB2-BD59-A6C34878D82A}">
                    <a16:rowId xmlns:a16="http://schemas.microsoft.com/office/drawing/2014/main" val="10003"/>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81168804"/>
              </p:ext>
            </p:extLst>
          </p:nvPr>
        </p:nvGraphicFramePr>
        <p:xfrm>
          <a:off x="914400" y="3534219"/>
          <a:ext cx="5318760" cy="2499043"/>
        </p:xfrm>
        <a:graphic>
          <a:graphicData uri="http://schemas.openxmlformats.org/drawingml/2006/table">
            <a:tbl>
              <a:tblPr firstRow="1" firstCol="1" bandRow="1"/>
              <a:tblGrid>
                <a:gridCol w="1765922">
                  <a:extLst>
                    <a:ext uri="{9D8B030D-6E8A-4147-A177-3AD203B41FA5}">
                      <a16:colId xmlns:a16="http://schemas.microsoft.com/office/drawing/2014/main" val="20000"/>
                    </a:ext>
                  </a:extLst>
                </a:gridCol>
                <a:gridCol w="1590962">
                  <a:extLst>
                    <a:ext uri="{9D8B030D-6E8A-4147-A177-3AD203B41FA5}">
                      <a16:colId xmlns:a16="http://schemas.microsoft.com/office/drawing/2014/main" val="20001"/>
                    </a:ext>
                  </a:extLst>
                </a:gridCol>
                <a:gridCol w="1961876">
                  <a:extLst>
                    <a:ext uri="{9D8B030D-6E8A-4147-A177-3AD203B41FA5}">
                      <a16:colId xmlns:a16="http://schemas.microsoft.com/office/drawing/2014/main" val="20002"/>
                    </a:ext>
                  </a:extLst>
                </a:gridCol>
              </a:tblGrid>
              <a:tr h="172720">
                <a:tc>
                  <a:txBody>
                    <a:bodyPr/>
                    <a:lstStyle/>
                    <a:p>
                      <a:pPr algn="ctr">
                        <a:lnSpc>
                          <a:spcPct val="115000"/>
                        </a:lnSpc>
                        <a:spcAft>
                          <a:spcPts val="0"/>
                        </a:spcAft>
                      </a:pPr>
                      <a:r>
                        <a:rPr lang="en-ID" sz="2400" b="0" dirty="0" smtClean="0">
                          <a:effectLst/>
                          <a:latin typeface="Calibri" panose="020F0502020204030204" pitchFamily="34" charset="0"/>
                          <a:ea typeface="Calibri" panose="020F0502020204030204" pitchFamily="34" charset="0"/>
                          <a:cs typeface="Arial" panose="020B0604020202020204" pitchFamily="34" charset="0"/>
                        </a:rPr>
                        <a:t>Category</a:t>
                      </a:r>
                      <a:endParaRPr lang="en-US" sz="24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r>
                        <a:rPr lang="en-ID" sz="2400" b="0" dirty="0" smtClean="0">
                          <a:effectLst/>
                          <a:latin typeface="Calibri" panose="020F0502020204030204" pitchFamily="34" charset="0"/>
                          <a:cs typeface="Arial" panose="020B0604020202020204" pitchFamily="34" charset="0"/>
                        </a:rPr>
                        <a:t>Frequency</a:t>
                      </a:r>
                      <a:endParaRPr lang="en-US" sz="2400" b="0" dirty="0">
                        <a:effectLst/>
                        <a:latin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a:lnSpc>
                          <a:spcPct val="115000"/>
                        </a:lnSpc>
                        <a:spcAft>
                          <a:spcPts val="0"/>
                        </a:spcAft>
                      </a:pPr>
                      <a:r>
                        <a:rPr lang="en-ID" sz="2400" b="0" dirty="0" err="1" smtClean="0">
                          <a:effectLst/>
                          <a:latin typeface="Calibri" panose="020F0502020204030204" pitchFamily="34" charset="0"/>
                          <a:ea typeface="Calibri" panose="020F0502020204030204" pitchFamily="34" charset="0"/>
                          <a:cs typeface="Arial" panose="020B0604020202020204" pitchFamily="34" charset="0"/>
                        </a:rPr>
                        <a:t>Presentage</a:t>
                      </a:r>
                      <a:endParaRPr lang="en-US" sz="24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0000"/>
                  </a:ext>
                </a:extLst>
              </a:tr>
              <a:tr h="201930">
                <a:tc>
                  <a:txBody>
                    <a:bodyPr/>
                    <a:lstStyle/>
                    <a:p>
                      <a:pPr marL="38100" marR="38100" algn="ctr">
                        <a:lnSpc>
                          <a:spcPct val="115000"/>
                        </a:lnSpc>
                        <a:spcAft>
                          <a:spcPts val="0"/>
                        </a:spcAft>
                      </a:pPr>
                      <a:r>
                        <a:rPr lang="id-ID" sz="2400" dirty="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&lt; 25 Years</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38100" marR="38100" algn="ctr">
                        <a:lnSpc>
                          <a:spcPct val="115000"/>
                        </a:lnSpc>
                        <a:spcAft>
                          <a:spcPts val="0"/>
                        </a:spcAft>
                      </a:pPr>
                      <a:r>
                        <a:rPr lang="id-ID" sz="2400" dirty="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4</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38100" marR="38100" algn="ctr">
                        <a:lnSpc>
                          <a:spcPct val="115000"/>
                        </a:lnSpc>
                        <a:spcAft>
                          <a:spcPts val="0"/>
                        </a:spcAft>
                      </a:pPr>
                      <a:r>
                        <a:rPr lang="id-ID" sz="2400" dirty="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8.5</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0001"/>
                  </a:ext>
                </a:extLst>
              </a:tr>
              <a:tr h="201930">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25-30 Years</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23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38100" marR="38100" algn="ctr">
                        <a:lnSpc>
                          <a:spcPct val="115000"/>
                        </a:lnSpc>
                        <a:spcAft>
                          <a:spcPts val="0"/>
                        </a:spcAft>
                      </a:pPr>
                      <a:r>
                        <a:rPr lang="id-ID" sz="2400" dirty="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48.9</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0002"/>
                  </a:ext>
                </a:extLst>
              </a:tr>
              <a:tr h="201930">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31-35 Years</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38100" marR="38100" algn="ctr">
                        <a:lnSpc>
                          <a:spcPct val="115000"/>
                        </a:lnSpc>
                        <a:spcAft>
                          <a:spcPts val="0"/>
                        </a:spcAft>
                      </a:pPr>
                      <a:r>
                        <a:rPr lang="id-ID" sz="2400" dirty="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17.0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0003"/>
                  </a:ext>
                </a:extLst>
              </a:tr>
              <a:tr h="201930">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&gt; 35 Years</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12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25.5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0004"/>
                  </a:ext>
                </a:extLst>
              </a:tr>
              <a:tr h="0">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Total</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38100" marR="38100" algn="ctr">
                        <a:lnSpc>
                          <a:spcPct val="115000"/>
                        </a:lnSpc>
                        <a:spcAft>
                          <a:spcPts val="0"/>
                        </a:spcAft>
                      </a:pPr>
                      <a:r>
                        <a:rPr lang="id-ID" sz="2400" dirty="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47</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38100" marR="38100" algn="ctr">
                        <a:lnSpc>
                          <a:spcPct val="115000"/>
                        </a:lnSpc>
                        <a:spcAft>
                          <a:spcPts val="0"/>
                        </a:spcAft>
                      </a:pPr>
                      <a:r>
                        <a:rPr lang="id-ID" sz="2400" dirty="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100.0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0005"/>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478986037"/>
              </p:ext>
            </p:extLst>
          </p:nvPr>
        </p:nvGraphicFramePr>
        <p:xfrm>
          <a:off x="6617970" y="1071265"/>
          <a:ext cx="4949190" cy="1637158"/>
        </p:xfrm>
        <a:graphic>
          <a:graphicData uri="http://schemas.openxmlformats.org/drawingml/2006/table">
            <a:tbl>
              <a:tblPr firstRow="1" firstCol="1" bandRow="1"/>
              <a:tblGrid>
                <a:gridCol w="1493000">
                  <a:extLst>
                    <a:ext uri="{9D8B030D-6E8A-4147-A177-3AD203B41FA5}">
                      <a16:colId xmlns:a16="http://schemas.microsoft.com/office/drawing/2014/main" val="20000"/>
                    </a:ext>
                  </a:extLst>
                </a:gridCol>
                <a:gridCol w="1646248">
                  <a:extLst>
                    <a:ext uri="{9D8B030D-6E8A-4147-A177-3AD203B41FA5}">
                      <a16:colId xmlns:a16="http://schemas.microsoft.com/office/drawing/2014/main" val="20001"/>
                    </a:ext>
                  </a:extLst>
                </a:gridCol>
                <a:gridCol w="1809942">
                  <a:extLst>
                    <a:ext uri="{9D8B030D-6E8A-4147-A177-3AD203B41FA5}">
                      <a16:colId xmlns:a16="http://schemas.microsoft.com/office/drawing/2014/main" val="20002"/>
                    </a:ext>
                  </a:extLst>
                </a:gridCol>
              </a:tblGrid>
              <a:tr h="173355">
                <a:tc>
                  <a:txBody>
                    <a:bodyPr/>
                    <a:lstStyle/>
                    <a:p>
                      <a:pPr algn="ctr">
                        <a:lnSpc>
                          <a:spcPct val="115000"/>
                        </a:lnSpc>
                        <a:spcAft>
                          <a:spcPts val="0"/>
                        </a:spcAft>
                      </a:pPr>
                      <a:r>
                        <a:rPr lang="id-ID" sz="2400" b="0" dirty="0">
                          <a:effectLst/>
                          <a:latin typeface="Book Antiqua" panose="02040602050305030304" pitchFamily="18" charset="0"/>
                          <a:ea typeface="Calibri" panose="020F0502020204030204" pitchFamily="34" charset="0"/>
                          <a:cs typeface="Times New Roman" panose="02020603050405020304" pitchFamily="18" charset="0"/>
                        </a:rPr>
                        <a:t>Category</a:t>
                      </a:r>
                      <a:endParaRPr lang="en-US" sz="24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r>
                        <a:rPr lang="en-US" sz="2400" b="0" dirty="0">
                          <a:solidFill>
                            <a:srgbClr val="212121"/>
                          </a:solidFill>
                          <a:effectLst/>
                          <a:latin typeface="Times New Roman" panose="02020603050405020304" pitchFamily="18" charset="0"/>
                          <a:cs typeface="Arial" panose="020B0604020202020204" pitchFamily="34" charset="0"/>
                        </a:rPr>
                        <a:t>Frequency</a:t>
                      </a:r>
                      <a:endParaRPr lang="en-US" sz="2400" b="0" dirty="0">
                        <a:effectLst/>
                        <a:latin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id-ID" sz="2400" b="0" dirty="0">
                          <a:effectLst/>
                          <a:latin typeface="Times New Roman" panose="02020603050405020304" pitchFamily="18" charset="0"/>
                          <a:ea typeface="Calibri" panose="020F0502020204030204" pitchFamily="34" charset="0"/>
                          <a:cs typeface="Arial" panose="020B0604020202020204" pitchFamily="34" charset="0"/>
                        </a:rPr>
                        <a:t>Presentage</a:t>
                      </a:r>
                      <a:endParaRPr lang="en-US" sz="24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0"/>
                  </a:ext>
                </a:extLst>
              </a:tr>
              <a:tr h="202565">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D3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33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38100" marR="38100" algn="ctr">
                        <a:lnSpc>
                          <a:spcPct val="115000"/>
                        </a:lnSpc>
                        <a:spcAft>
                          <a:spcPts val="0"/>
                        </a:spcAft>
                      </a:pPr>
                      <a:r>
                        <a:rPr lang="id-ID" sz="2400" dirty="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70.2</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1"/>
                  </a:ext>
                </a:extLst>
              </a:tr>
              <a:tr h="202565">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S1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14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29.8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2"/>
                  </a:ext>
                </a:extLst>
              </a:tr>
              <a:tr h="0">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Total</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47</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38100" marR="38100" algn="ctr">
                        <a:lnSpc>
                          <a:spcPct val="115000"/>
                        </a:lnSpc>
                        <a:spcAft>
                          <a:spcPts val="0"/>
                        </a:spcAft>
                      </a:pPr>
                      <a:r>
                        <a:rPr lang="id-ID" sz="2400" dirty="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100.0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3"/>
                  </a:ext>
                </a:extLst>
              </a:tr>
            </a:tbl>
          </a:graphicData>
        </a:graphic>
      </p:graphicFrame>
      <p:sp>
        <p:nvSpPr>
          <p:cNvPr id="12" name="TextBox 11"/>
          <p:cNvSpPr txBox="1"/>
          <p:nvPr/>
        </p:nvSpPr>
        <p:spPr>
          <a:xfrm>
            <a:off x="2834640" y="609600"/>
            <a:ext cx="1173480" cy="461665"/>
          </a:xfrm>
          <a:prstGeom prst="rect">
            <a:avLst/>
          </a:prstGeom>
          <a:noFill/>
        </p:spPr>
        <p:txBody>
          <a:bodyPr wrap="square" rtlCol="0">
            <a:spAutoFit/>
          </a:bodyPr>
          <a:lstStyle/>
          <a:p>
            <a:r>
              <a:rPr lang="en-ID" sz="2400" b="1" dirty="0" smtClean="0"/>
              <a:t>Gender</a:t>
            </a:r>
            <a:endParaRPr lang="en-US" sz="2400" b="1" dirty="0"/>
          </a:p>
        </p:txBody>
      </p:sp>
      <p:sp>
        <p:nvSpPr>
          <p:cNvPr id="13" name="TextBox 12"/>
          <p:cNvSpPr txBox="1"/>
          <p:nvPr/>
        </p:nvSpPr>
        <p:spPr>
          <a:xfrm>
            <a:off x="2834640" y="2926080"/>
            <a:ext cx="1173480" cy="461665"/>
          </a:xfrm>
          <a:prstGeom prst="rect">
            <a:avLst/>
          </a:prstGeom>
          <a:noFill/>
        </p:spPr>
        <p:txBody>
          <a:bodyPr wrap="square" rtlCol="0">
            <a:spAutoFit/>
          </a:bodyPr>
          <a:lstStyle/>
          <a:p>
            <a:r>
              <a:rPr lang="en-ID" sz="2400" b="1" dirty="0" smtClean="0"/>
              <a:t>Age</a:t>
            </a:r>
            <a:endParaRPr lang="en-US" sz="2400" b="1" dirty="0"/>
          </a:p>
        </p:txBody>
      </p:sp>
      <p:sp>
        <p:nvSpPr>
          <p:cNvPr id="14" name="TextBox 13"/>
          <p:cNvSpPr txBox="1"/>
          <p:nvPr/>
        </p:nvSpPr>
        <p:spPr>
          <a:xfrm>
            <a:off x="8244840" y="609600"/>
            <a:ext cx="1661160" cy="461665"/>
          </a:xfrm>
          <a:prstGeom prst="rect">
            <a:avLst/>
          </a:prstGeom>
          <a:noFill/>
        </p:spPr>
        <p:txBody>
          <a:bodyPr wrap="square" rtlCol="0">
            <a:spAutoFit/>
          </a:bodyPr>
          <a:lstStyle/>
          <a:p>
            <a:r>
              <a:rPr lang="en-ID" sz="2400" b="1" dirty="0" smtClean="0"/>
              <a:t>Education</a:t>
            </a:r>
            <a:endParaRPr lang="en-US" sz="2400" b="1" dirty="0"/>
          </a:p>
        </p:txBody>
      </p:sp>
      <p:graphicFrame>
        <p:nvGraphicFramePr>
          <p:cNvPr id="16" name="Table 15"/>
          <p:cNvGraphicFramePr>
            <a:graphicFrameLocks noGrp="1"/>
          </p:cNvGraphicFramePr>
          <p:nvPr>
            <p:extLst>
              <p:ext uri="{D42A27DB-BD31-4B8C-83A1-F6EECF244321}">
                <p14:modId xmlns:p14="http://schemas.microsoft.com/office/powerpoint/2010/main" val="2150365117"/>
              </p:ext>
            </p:extLst>
          </p:nvPr>
        </p:nvGraphicFramePr>
        <p:xfrm>
          <a:off x="6446520" y="3881501"/>
          <a:ext cx="5196840" cy="1682496"/>
        </p:xfrm>
        <a:graphic>
          <a:graphicData uri="http://schemas.openxmlformats.org/drawingml/2006/table">
            <a:tbl>
              <a:tblPr firstRow="1" firstCol="1" bandRow="1"/>
              <a:tblGrid>
                <a:gridCol w="1691640">
                  <a:extLst>
                    <a:ext uri="{9D8B030D-6E8A-4147-A177-3AD203B41FA5}">
                      <a16:colId xmlns:a16="http://schemas.microsoft.com/office/drawing/2014/main" val="20000"/>
                    </a:ext>
                  </a:extLst>
                </a:gridCol>
                <a:gridCol w="1463040">
                  <a:extLst>
                    <a:ext uri="{9D8B030D-6E8A-4147-A177-3AD203B41FA5}">
                      <a16:colId xmlns:a16="http://schemas.microsoft.com/office/drawing/2014/main" val="20001"/>
                    </a:ext>
                  </a:extLst>
                </a:gridCol>
                <a:gridCol w="2042160">
                  <a:extLst>
                    <a:ext uri="{9D8B030D-6E8A-4147-A177-3AD203B41FA5}">
                      <a16:colId xmlns:a16="http://schemas.microsoft.com/office/drawing/2014/main" val="20002"/>
                    </a:ext>
                  </a:extLst>
                </a:gridCol>
              </a:tblGrid>
              <a:tr h="177165">
                <a:tc>
                  <a:txBody>
                    <a:bodyPr/>
                    <a:lstStyle/>
                    <a:p>
                      <a:pPr algn="ctr">
                        <a:lnSpc>
                          <a:spcPct val="115000"/>
                        </a:lnSpc>
                        <a:spcAft>
                          <a:spcPts val="0"/>
                        </a:spcAft>
                      </a:pPr>
                      <a:r>
                        <a:rPr lang="id-ID" sz="2400" b="0" dirty="0">
                          <a:effectLst/>
                          <a:latin typeface="Book Antiqua" panose="02040602050305030304" pitchFamily="18" charset="0"/>
                          <a:ea typeface="Calibri" panose="020F0502020204030204" pitchFamily="34" charset="0"/>
                          <a:cs typeface="Times New Roman" panose="02020603050405020304" pitchFamily="18" charset="0"/>
                        </a:rPr>
                        <a:t>Category</a:t>
                      </a:r>
                      <a:endParaRPr lang="en-US" sz="24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r>
                        <a:rPr lang="en-US" sz="2400" b="0" dirty="0">
                          <a:solidFill>
                            <a:srgbClr val="212121"/>
                          </a:solidFill>
                          <a:effectLst/>
                          <a:latin typeface="Times New Roman" panose="02020603050405020304" pitchFamily="18" charset="0"/>
                          <a:cs typeface="Arial" panose="020B0604020202020204" pitchFamily="34" charset="0"/>
                        </a:rPr>
                        <a:t>Frequency</a:t>
                      </a:r>
                      <a:endParaRPr lang="en-US" sz="2400" b="0" dirty="0">
                        <a:effectLst/>
                        <a:latin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lnSpc>
                          <a:spcPct val="115000"/>
                        </a:lnSpc>
                        <a:spcAft>
                          <a:spcPts val="0"/>
                        </a:spcAft>
                      </a:pPr>
                      <a:r>
                        <a:rPr lang="id-ID" sz="2400" b="0" dirty="0">
                          <a:effectLst/>
                          <a:latin typeface="Times New Roman" panose="02020603050405020304" pitchFamily="18" charset="0"/>
                          <a:ea typeface="Calibri" panose="020F0502020204030204" pitchFamily="34" charset="0"/>
                          <a:cs typeface="Arial" panose="020B0604020202020204" pitchFamily="34" charset="0"/>
                        </a:rPr>
                        <a:t>Presentage</a:t>
                      </a:r>
                      <a:endParaRPr lang="en-US" sz="24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0000"/>
                  </a:ext>
                </a:extLst>
              </a:tr>
              <a:tr h="177165">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Contract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17.0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0001"/>
                  </a:ext>
                </a:extLst>
              </a:tr>
              <a:tr h="177165">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Permanent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39</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83.0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0002"/>
                  </a:ext>
                </a:extLst>
              </a:tr>
              <a:tr h="186055">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Total</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38100" marR="38100" algn="ctr">
                        <a:lnSpc>
                          <a:spcPct val="115000"/>
                        </a:lnSpc>
                        <a:spcAft>
                          <a:spcPts val="0"/>
                        </a:spcAft>
                      </a:pPr>
                      <a:r>
                        <a:rPr lang="id-ID" sz="240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47</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38100" marR="38100" algn="ctr">
                        <a:lnSpc>
                          <a:spcPct val="115000"/>
                        </a:lnSpc>
                        <a:spcAft>
                          <a:spcPts val="0"/>
                        </a:spcAft>
                      </a:pPr>
                      <a:r>
                        <a:rPr lang="id-ID" sz="2400" dirty="0">
                          <a:solidFill>
                            <a:srgbClr val="000000"/>
                          </a:solidFill>
                          <a:effectLst/>
                          <a:latin typeface="Book Antiqua" panose="02040602050305030304" pitchFamily="18" charset="0"/>
                          <a:ea typeface="Calibri" panose="020F0502020204030204" pitchFamily="34" charset="0"/>
                          <a:cs typeface="Times New Roman" panose="02020603050405020304" pitchFamily="18" charset="0"/>
                        </a:rPr>
                        <a:t>100.0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0003"/>
                  </a:ext>
                </a:extLst>
              </a:tr>
            </a:tbl>
          </a:graphicData>
        </a:graphic>
      </p:graphicFrame>
      <p:sp>
        <p:nvSpPr>
          <p:cNvPr id="17" name="TextBox 16"/>
          <p:cNvSpPr txBox="1"/>
          <p:nvPr/>
        </p:nvSpPr>
        <p:spPr>
          <a:xfrm>
            <a:off x="7345680" y="3156912"/>
            <a:ext cx="3230880" cy="461665"/>
          </a:xfrm>
          <a:prstGeom prst="rect">
            <a:avLst/>
          </a:prstGeom>
          <a:noFill/>
        </p:spPr>
        <p:txBody>
          <a:bodyPr wrap="square" rtlCol="0">
            <a:spAutoFit/>
          </a:bodyPr>
          <a:lstStyle/>
          <a:p>
            <a:r>
              <a:rPr lang="en-ID" sz="2400" b="1" dirty="0" smtClean="0"/>
              <a:t>Employment Status</a:t>
            </a:r>
            <a:endParaRPr lang="en-US" sz="2400" b="1" dirty="0"/>
          </a:p>
        </p:txBody>
      </p:sp>
    </p:spTree>
    <p:extLst>
      <p:ext uri="{BB962C8B-B14F-4D97-AF65-F5344CB8AC3E}">
        <p14:creationId xmlns:p14="http://schemas.microsoft.com/office/powerpoint/2010/main" val="5151716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4922" y="844972"/>
            <a:ext cx="9601196" cy="1303867"/>
          </a:xfrm>
        </p:spPr>
        <p:txBody>
          <a:bodyPr/>
          <a:lstStyle/>
          <a:p>
            <a:r>
              <a:rPr lang="en-ID" dirty="0" smtClean="0"/>
              <a:t>Validity and Reliability Test</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282679467"/>
              </p:ext>
            </p:extLst>
          </p:nvPr>
        </p:nvGraphicFramePr>
        <p:xfrm>
          <a:off x="685800" y="2414270"/>
          <a:ext cx="10485120" cy="2242185"/>
        </p:xfrm>
        <a:graphic>
          <a:graphicData uri="http://schemas.openxmlformats.org/drawingml/2006/table">
            <a:tbl>
              <a:tblPr/>
              <a:tblGrid>
                <a:gridCol w="2362200">
                  <a:extLst>
                    <a:ext uri="{9D8B030D-6E8A-4147-A177-3AD203B41FA5}">
                      <a16:colId xmlns:a16="http://schemas.microsoft.com/office/drawing/2014/main" val="20000"/>
                    </a:ext>
                  </a:extLst>
                </a:gridCol>
                <a:gridCol w="1981200">
                  <a:extLst>
                    <a:ext uri="{9D8B030D-6E8A-4147-A177-3AD203B41FA5}">
                      <a16:colId xmlns:a16="http://schemas.microsoft.com/office/drawing/2014/main" val="20001"/>
                    </a:ext>
                  </a:extLst>
                </a:gridCol>
                <a:gridCol w="1305137">
                  <a:extLst>
                    <a:ext uri="{9D8B030D-6E8A-4147-A177-3AD203B41FA5}">
                      <a16:colId xmlns:a16="http://schemas.microsoft.com/office/drawing/2014/main" val="20002"/>
                    </a:ext>
                  </a:extLst>
                </a:gridCol>
                <a:gridCol w="2001584">
                  <a:extLst>
                    <a:ext uri="{9D8B030D-6E8A-4147-A177-3AD203B41FA5}">
                      <a16:colId xmlns:a16="http://schemas.microsoft.com/office/drawing/2014/main" val="20003"/>
                    </a:ext>
                  </a:extLst>
                </a:gridCol>
                <a:gridCol w="2834999">
                  <a:extLst>
                    <a:ext uri="{9D8B030D-6E8A-4147-A177-3AD203B41FA5}">
                      <a16:colId xmlns:a16="http://schemas.microsoft.com/office/drawing/2014/main" val="20004"/>
                    </a:ext>
                  </a:extLst>
                </a:gridCol>
              </a:tblGrid>
              <a:tr h="694690">
                <a:tc>
                  <a:txBody>
                    <a:bodyPr/>
                    <a:lstStyle/>
                    <a:p>
                      <a:pPr algn="l" fontAlgn="ctr"/>
                      <a:r>
                        <a:rPr lang="en-US" sz="2400" b="0" i="0" u="none" strike="noStrike" dirty="0" smtClean="0">
                          <a:solidFill>
                            <a:srgbClr val="000000"/>
                          </a:solidFill>
                          <a:effectLst/>
                          <a:latin typeface="Arial" panose="020B0604020202020204" pitchFamily="34" charset="0"/>
                        </a:rPr>
                        <a:t> </a:t>
                      </a:r>
                      <a:endParaRPr lang="en-US" sz="2400" b="0" i="0" u="none" strike="noStrike" dirty="0">
                        <a:solidFill>
                          <a:srgbClr val="000000"/>
                        </a:solidFill>
                        <a:effectLst/>
                        <a:latin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2400" b="0" i="0" u="none" strike="noStrike" dirty="0" err="1">
                          <a:solidFill>
                            <a:srgbClr val="000000"/>
                          </a:solidFill>
                          <a:effectLst/>
                          <a:latin typeface="Arial" panose="020B0604020202020204" pitchFamily="34" charset="0"/>
                        </a:rPr>
                        <a:t>Cronbach's</a:t>
                      </a:r>
                      <a:r>
                        <a:rPr lang="en-US" sz="2400" b="0" i="0" u="none" strike="noStrike" dirty="0">
                          <a:solidFill>
                            <a:srgbClr val="000000"/>
                          </a:solidFill>
                          <a:effectLst/>
                          <a:latin typeface="Arial" panose="020B0604020202020204" pitchFamily="34" charset="0"/>
                        </a:rPr>
                        <a:t> Alpha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l" fontAlgn="ctr"/>
                      <a:r>
                        <a:rPr lang="en-US" sz="2400" b="0" i="0" u="none" strike="noStrike" dirty="0" err="1">
                          <a:solidFill>
                            <a:srgbClr val="000000"/>
                          </a:solidFill>
                          <a:effectLst/>
                          <a:latin typeface="Arial" panose="020B0604020202020204" pitchFamily="34" charset="0"/>
                        </a:rPr>
                        <a:t>rho_A</a:t>
                      </a:r>
                      <a:endParaRPr lang="en-US" sz="2400" b="0" i="0" u="none" strike="noStrike" dirty="0">
                        <a:solidFill>
                          <a:srgbClr val="000000"/>
                        </a:solidFill>
                        <a:effectLst/>
                        <a:latin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l" fontAlgn="ctr"/>
                      <a:r>
                        <a:rPr lang="en-US" sz="2400" b="0" i="0" u="none" strike="noStrike" dirty="0">
                          <a:solidFill>
                            <a:srgbClr val="000000"/>
                          </a:solidFill>
                          <a:effectLst/>
                          <a:latin typeface="Arial" panose="020B0604020202020204" pitchFamily="34" charset="0"/>
                        </a:rPr>
                        <a:t>Composite Reliability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l" fontAlgn="ctr"/>
                      <a:r>
                        <a:rPr lang="en-US" sz="2400" b="0" i="0" u="none" strike="noStrike" dirty="0">
                          <a:solidFill>
                            <a:srgbClr val="000000"/>
                          </a:solidFill>
                          <a:effectLst/>
                          <a:latin typeface="Arial" panose="020B0604020202020204" pitchFamily="34" charset="0"/>
                        </a:rPr>
                        <a:t>Average Variance Extracted (AVE)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extLst>
                  <a:ext uri="{0D108BD9-81ED-4DB2-BD59-A6C34878D82A}">
                    <a16:rowId xmlns:a16="http://schemas.microsoft.com/office/drawing/2014/main" val="10000"/>
                  </a:ext>
                </a:extLst>
              </a:tr>
              <a:tr h="190500">
                <a:tc>
                  <a:txBody>
                    <a:bodyPr/>
                    <a:lstStyle/>
                    <a:p>
                      <a:pPr algn="l" fontAlgn="ctr"/>
                      <a:r>
                        <a:rPr lang="en-US" sz="2400" b="0" i="0" u="none" strike="noStrike" dirty="0" smtClean="0">
                          <a:solidFill>
                            <a:srgbClr val="000000"/>
                          </a:solidFill>
                          <a:effectLst/>
                          <a:latin typeface="Arial" panose="020B0604020202020204" pitchFamily="34" charset="0"/>
                        </a:rPr>
                        <a:t>Career</a:t>
                      </a:r>
                      <a:r>
                        <a:rPr lang="en-US" sz="2400" b="0" i="0" u="none" strike="noStrike" baseline="0" dirty="0" smtClean="0">
                          <a:solidFill>
                            <a:srgbClr val="000000"/>
                          </a:solidFill>
                          <a:effectLst/>
                          <a:latin typeface="Arial" panose="020B0604020202020204" pitchFamily="34" charset="0"/>
                        </a:rPr>
                        <a:t> </a:t>
                      </a:r>
                      <a:r>
                        <a:rPr lang="en-US" sz="2400" b="0" i="0" u="none" strike="noStrike" dirty="0" err="1" smtClean="0">
                          <a:solidFill>
                            <a:srgbClr val="000000"/>
                          </a:solidFill>
                          <a:effectLst/>
                          <a:latin typeface="Arial" panose="020B0604020202020204" pitchFamily="34" charset="0"/>
                        </a:rPr>
                        <a:t>Dev</a:t>
                      </a:r>
                      <a:endParaRPr lang="en-US" sz="2400" b="0" i="0" u="none" strike="noStrike" dirty="0">
                        <a:solidFill>
                          <a:srgbClr val="000000"/>
                        </a:solidFill>
                        <a:effectLst/>
                        <a:latin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r" fontAlgn="ctr"/>
                      <a:r>
                        <a:rPr lang="en-US" sz="2400" b="1" i="0" u="none" strike="noStrike">
                          <a:solidFill>
                            <a:srgbClr val="008000"/>
                          </a:solidFill>
                          <a:effectLst/>
                          <a:latin typeface="Arial" panose="020B0604020202020204" pitchFamily="34" charset="0"/>
                        </a:rPr>
                        <a:t>0,997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2400" b="1" i="0" u="none" strike="noStrike">
                          <a:solidFill>
                            <a:srgbClr val="008000"/>
                          </a:solidFill>
                          <a:effectLst/>
                          <a:latin typeface="Arial" panose="020B0604020202020204" pitchFamily="34" charset="0"/>
                        </a:rPr>
                        <a:t>0,997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2400" b="1" i="0" u="none" strike="noStrike" dirty="0">
                          <a:solidFill>
                            <a:srgbClr val="008000"/>
                          </a:solidFill>
                          <a:effectLst/>
                          <a:latin typeface="Arial" panose="020B0604020202020204" pitchFamily="34" charset="0"/>
                        </a:rPr>
                        <a:t>0,998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2400" b="1" i="0" u="none" strike="noStrike">
                          <a:solidFill>
                            <a:srgbClr val="008000"/>
                          </a:solidFill>
                          <a:effectLst/>
                          <a:latin typeface="Arial" panose="020B0604020202020204" pitchFamily="34" charset="0"/>
                        </a:rPr>
                        <a:t>0,978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90500">
                <a:tc>
                  <a:txBody>
                    <a:bodyPr/>
                    <a:lstStyle/>
                    <a:p>
                      <a:pPr algn="l" fontAlgn="ctr"/>
                      <a:r>
                        <a:rPr lang="en-US" sz="2400" b="0" i="0" u="none" strike="noStrike" dirty="0" smtClean="0">
                          <a:solidFill>
                            <a:srgbClr val="000000"/>
                          </a:solidFill>
                          <a:effectLst/>
                          <a:latin typeface="Arial" panose="020B0604020202020204" pitchFamily="34" charset="0"/>
                        </a:rPr>
                        <a:t>Financial Comp</a:t>
                      </a:r>
                      <a:endParaRPr lang="en-US" sz="2400" b="0" i="0" u="none" strike="noStrike" dirty="0">
                        <a:solidFill>
                          <a:srgbClr val="000000"/>
                        </a:solidFill>
                        <a:effectLst/>
                        <a:latin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r" fontAlgn="ctr"/>
                      <a:r>
                        <a:rPr lang="en-US" sz="2400" b="1" i="0" u="none" strike="noStrike">
                          <a:solidFill>
                            <a:srgbClr val="008000"/>
                          </a:solidFill>
                          <a:effectLst/>
                          <a:latin typeface="Arial" panose="020B0604020202020204" pitchFamily="34" charset="0"/>
                        </a:rPr>
                        <a:t>0,977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r" fontAlgn="ctr"/>
                      <a:r>
                        <a:rPr lang="en-US" sz="2400" b="1" i="0" u="none" strike="noStrike">
                          <a:solidFill>
                            <a:srgbClr val="008000"/>
                          </a:solidFill>
                          <a:effectLst/>
                          <a:latin typeface="Arial" panose="020B0604020202020204" pitchFamily="34" charset="0"/>
                        </a:rPr>
                        <a:t>0,985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r" fontAlgn="ctr"/>
                      <a:r>
                        <a:rPr lang="en-US" sz="2400" b="1" i="0" u="none" strike="noStrike" dirty="0">
                          <a:solidFill>
                            <a:srgbClr val="008000"/>
                          </a:solidFill>
                          <a:effectLst/>
                          <a:latin typeface="Arial" panose="020B0604020202020204" pitchFamily="34" charset="0"/>
                        </a:rPr>
                        <a:t>0,982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r" fontAlgn="ctr"/>
                      <a:r>
                        <a:rPr lang="en-US" sz="2400" b="1" i="0" u="none" strike="noStrike">
                          <a:solidFill>
                            <a:srgbClr val="008000"/>
                          </a:solidFill>
                          <a:effectLst/>
                          <a:latin typeface="Arial" panose="020B0604020202020204" pitchFamily="34" charset="0"/>
                        </a:rPr>
                        <a:t>0,917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02"/>
                  </a:ext>
                </a:extLst>
              </a:tr>
              <a:tr h="190500">
                <a:tc>
                  <a:txBody>
                    <a:bodyPr/>
                    <a:lstStyle/>
                    <a:p>
                      <a:pPr algn="l" fontAlgn="ctr"/>
                      <a:r>
                        <a:rPr lang="en-US" sz="2400" b="0" i="0" u="none" strike="noStrike" dirty="0" smtClean="0">
                          <a:solidFill>
                            <a:srgbClr val="000000"/>
                          </a:solidFill>
                          <a:effectLst/>
                          <a:latin typeface="Arial" panose="020B0604020202020204" pitchFamily="34" charset="0"/>
                        </a:rPr>
                        <a:t>Job </a:t>
                      </a:r>
                      <a:r>
                        <a:rPr lang="en-US" sz="2400" b="0" i="0" u="none" strike="noStrike" dirty="0" err="1" smtClean="0">
                          <a:solidFill>
                            <a:srgbClr val="000000"/>
                          </a:solidFill>
                          <a:effectLst/>
                          <a:latin typeface="Arial" panose="020B0604020202020204" pitchFamily="34" charset="0"/>
                        </a:rPr>
                        <a:t>Satis</a:t>
                      </a:r>
                      <a:endParaRPr lang="en-US" sz="2400" b="0" i="0" u="none" strike="noStrike" dirty="0">
                        <a:solidFill>
                          <a:srgbClr val="000000"/>
                        </a:solidFill>
                        <a:effectLst/>
                        <a:latin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r" fontAlgn="ctr"/>
                      <a:r>
                        <a:rPr lang="en-US" sz="2400" b="1" i="0" u="none" strike="noStrike">
                          <a:solidFill>
                            <a:srgbClr val="008000"/>
                          </a:solidFill>
                          <a:effectLst/>
                          <a:latin typeface="Arial" panose="020B0604020202020204" pitchFamily="34" charset="0"/>
                        </a:rPr>
                        <a:t>1,000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2400" b="1" i="0" u="none" strike="noStrike">
                          <a:solidFill>
                            <a:srgbClr val="008000"/>
                          </a:solidFill>
                          <a:effectLst/>
                          <a:latin typeface="Arial" panose="020B0604020202020204" pitchFamily="34" charset="0"/>
                        </a:rPr>
                        <a:t>1,000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2400" b="1" i="0" u="none" strike="noStrike">
                          <a:solidFill>
                            <a:srgbClr val="008000"/>
                          </a:solidFill>
                          <a:effectLst/>
                          <a:latin typeface="Arial" panose="020B0604020202020204" pitchFamily="34" charset="0"/>
                        </a:rPr>
                        <a:t>1,000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2400" b="1" i="0" u="none" strike="noStrike">
                          <a:solidFill>
                            <a:srgbClr val="008000"/>
                          </a:solidFill>
                          <a:effectLst/>
                          <a:latin typeface="Arial" panose="020B0604020202020204" pitchFamily="34" charset="0"/>
                        </a:rPr>
                        <a:t>0,993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90500">
                <a:tc>
                  <a:txBody>
                    <a:bodyPr/>
                    <a:lstStyle/>
                    <a:p>
                      <a:pPr algn="l" fontAlgn="ctr"/>
                      <a:r>
                        <a:rPr lang="en-US" sz="2400" b="0" i="0" u="none" strike="noStrike" dirty="0" smtClean="0">
                          <a:solidFill>
                            <a:srgbClr val="000000"/>
                          </a:solidFill>
                          <a:effectLst/>
                          <a:latin typeface="Arial" panose="020B0604020202020204" pitchFamily="34" charset="0"/>
                        </a:rPr>
                        <a:t>Turnover </a:t>
                      </a:r>
                      <a:r>
                        <a:rPr lang="en-US" sz="2400" b="0" i="0" u="none" strike="noStrike" dirty="0" err="1" smtClean="0">
                          <a:solidFill>
                            <a:srgbClr val="000000"/>
                          </a:solidFill>
                          <a:effectLst/>
                          <a:latin typeface="Arial" panose="020B0604020202020204" pitchFamily="34" charset="0"/>
                        </a:rPr>
                        <a:t>Int</a:t>
                      </a:r>
                      <a:endParaRPr lang="en-US" sz="2400" b="0" i="0" u="none" strike="noStrike" dirty="0">
                        <a:solidFill>
                          <a:srgbClr val="000000"/>
                        </a:solidFill>
                        <a:effectLst/>
                        <a:latin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r" fontAlgn="ctr"/>
                      <a:r>
                        <a:rPr lang="en-US" sz="2400" b="1" i="0" u="none" strike="noStrike">
                          <a:solidFill>
                            <a:srgbClr val="008000"/>
                          </a:solidFill>
                          <a:effectLst/>
                          <a:latin typeface="Arial" panose="020B0604020202020204" pitchFamily="34" charset="0"/>
                        </a:rPr>
                        <a:t>0,864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r" fontAlgn="ctr"/>
                      <a:r>
                        <a:rPr lang="en-US" sz="2400" b="1" i="0" u="none" strike="noStrike">
                          <a:solidFill>
                            <a:srgbClr val="008000"/>
                          </a:solidFill>
                          <a:effectLst/>
                          <a:latin typeface="Arial" panose="020B0604020202020204" pitchFamily="34" charset="0"/>
                        </a:rPr>
                        <a:t>0,892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r" fontAlgn="ctr"/>
                      <a:r>
                        <a:rPr lang="en-US" sz="2400" b="1" i="0" u="none" strike="noStrike">
                          <a:solidFill>
                            <a:srgbClr val="008000"/>
                          </a:solidFill>
                          <a:effectLst/>
                          <a:latin typeface="Arial" panose="020B0604020202020204" pitchFamily="34" charset="0"/>
                        </a:rPr>
                        <a:t>0,918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r" fontAlgn="ctr"/>
                      <a:r>
                        <a:rPr lang="en-US" sz="2400" b="1" i="0" u="none" strike="noStrike" dirty="0">
                          <a:solidFill>
                            <a:srgbClr val="008000"/>
                          </a:solidFill>
                          <a:effectLst/>
                          <a:latin typeface="Arial" panose="020B0604020202020204" pitchFamily="34" charset="0"/>
                        </a:rPr>
                        <a:t>0,791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04"/>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346247738"/>
              </p:ext>
            </p:extLst>
          </p:nvPr>
        </p:nvGraphicFramePr>
        <p:xfrm>
          <a:off x="1617980" y="4966018"/>
          <a:ext cx="8729980" cy="1125855"/>
        </p:xfrm>
        <a:graphic>
          <a:graphicData uri="http://schemas.openxmlformats.org/drawingml/2006/table">
            <a:tbl>
              <a:tblPr/>
              <a:tblGrid>
                <a:gridCol w="2527300">
                  <a:extLst>
                    <a:ext uri="{9D8B030D-6E8A-4147-A177-3AD203B41FA5}">
                      <a16:colId xmlns:a16="http://schemas.microsoft.com/office/drawing/2014/main" val="20000"/>
                    </a:ext>
                  </a:extLst>
                </a:gridCol>
                <a:gridCol w="2286000">
                  <a:extLst>
                    <a:ext uri="{9D8B030D-6E8A-4147-A177-3AD203B41FA5}">
                      <a16:colId xmlns:a16="http://schemas.microsoft.com/office/drawing/2014/main" val="20001"/>
                    </a:ext>
                  </a:extLst>
                </a:gridCol>
                <a:gridCol w="3916680">
                  <a:extLst>
                    <a:ext uri="{9D8B030D-6E8A-4147-A177-3AD203B41FA5}">
                      <a16:colId xmlns:a16="http://schemas.microsoft.com/office/drawing/2014/main" val="20002"/>
                    </a:ext>
                  </a:extLst>
                </a:gridCol>
              </a:tblGrid>
              <a:tr h="190500">
                <a:tc>
                  <a:txBody>
                    <a:bodyPr/>
                    <a:lstStyle/>
                    <a:p>
                      <a:pPr algn="l" fontAlgn="ctr"/>
                      <a:r>
                        <a:rPr lang="en-US" sz="2400" b="0" i="0" u="none" strike="noStrike">
                          <a:solidFill>
                            <a:srgbClr val="000000"/>
                          </a:solidFill>
                          <a:effectLst/>
                          <a:latin typeface="Arial" panose="020B06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2400" b="0" i="0" u="none" strike="noStrike" dirty="0">
                          <a:solidFill>
                            <a:srgbClr val="000000"/>
                          </a:solidFill>
                          <a:effectLst/>
                          <a:latin typeface="Arial" panose="020B0604020202020204" pitchFamily="34" charset="0"/>
                        </a:rPr>
                        <a:t>R Square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l" fontAlgn="ctr"/>
                      <a:r>
                        <a:rPr lang="en-US" sz="2400" b="0" i="0" u="none" strike="noStrike" dirty="0">
                          <a:solidFill>
                            <a:srgbClr val="000000"/>
                          </a:solidFill>
                          <a:effectLst/>
                          <a:latin typeface="Arial" panose="020B0604020202020204" pitchFamily="34" charset="0"/>
                        </a:rPr>
                        <a:t>R Square Adjusted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extLst>
                  <a:ext uri="{0D108BD9-81ED-4DB2-BD59-A6C34878D82A}">
                    <a16:rowId xmlns:a16="http://schemas.microsoft.com/office/drawing/2014/main" val="10000"/>
                  </a:ext>
                </a:extLst>
              </a:tr>
              <a:tr h="190500">
                <a:tc>
                  <a:txBody>
                    <a:bodyPr/>
                    <a:lstStyle/>
                    <a:p>
                      <a:pPr algn="l" fontAlgn="ctr"/>
                      <a:r>
                        <a:rPr lang="en-US" sz="2400" b="0" i="0" u="none" strike="noStrike" dirty="0" smtClean="0">
                          <a:solidFill>
                            <a:srgbClr val="000000"/>
                          </a:solidFill>
                          <a:effectLst/>
                          <a:latin typeface="Arial" panose="020B0604020202020204" pitchFamily="34" charset="0"/>
                        </a:rPr>
                        <a:t>Job </a:t>
                      </a:r>
                      <a:r>
                        <a:rPr lang="en-US" sz="2400" b="0" i="0" u="none" strike="noStrike" dirty="0" err="1" smtClean="0">
                          <a:solidFill>
                            <a:srgbClr val="000000"/>
                          </a:solidFill>
                          <a:effectLst/>
                          <a:latin typeface="Arial" panose="020B0604020202020204" pitchFamily="34" charset="0"/>
                        </a:rPr>
                        <a:t>Satis</a:t>
                      </a:r>
                      <a:endParaRPr lang="en-US" sz="2400" b="0" i="0" u="none" strike="noStrike" dirty="0">
                        <a:solidFill>
                          <a:srgbClr val="000000"/>
                        </a:solidFill>
                        <a:effectLst/>
                        <a:latin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r" fontAlgn="ctr"/>
                      <a:r>
                        <a:rPr lang="en-US" sz="2400" b="0" i="0" u="none" strike="noStrike">
                          <a:solidFill>
                            <a:srgbClr val="000000"/>
                          </a:solidFill>
                          <a:effectLst/>
                          <a:latin typeface="Arial" panose="020B0604020202020204" pitchFamily="34" charset="0"/>
                        </a:rPr>
                        <a:t>0,964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2400" b="0" i="0" u="none" strike="noStrike">
                          <a:solidFill>
                            <a:srgbClr val="000000"/>
                          </a:solidFill>
                          <a:effectLst/>
                          <a:latin typeface="Arial" panose="020B0604020202020204" pitchFamily="34" charset="0"/>
                        </a:rPr>
                        <a:t>0,963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90500">
                <a:tc>
                  <a:txBody>
                    <a:bodyPr/>
                    <a:lstStyle/>
                    <a:p>
                      <a:pPr algn="l" fontAlgn="ctr"/>
                      <a:r>
                        <a:rPr lang="en-US" sz="2400" b="0" i="0" u="none" strike="noStrike" dirty="0" smtClean="0">
                          <a:solidFill>
                            <a:srgbClr val="000000"/>
                          </a:solidFill>
                          <a:effectLst/>
                          <a:latin typeface="Arial" panose="020B0604020202020204" pitchFamily="34" charset="0"/>
                        </a:rPr>
                        <a:t>Turnover </a:t>
                      </a:r>
                      <a:r>
                        <a:rPr lang="en-US" sz="2400" b="0" i="0" u="none" strike="noStrike" dirty="0" err="1" smtClean="0">
                          <a:solidFill>
                            <a:srgbClr val="000000"/>
                          </a:solidFill>
                          <a:effectLst/>
                          <a:latin typeface="Arial" panose="020B0604020202020204" pitchFamily="34" charset="0"/>
                        </a:rPr>
                        <a:t>Int</a:t>
                      </a:r>
                      <a:endParaRPr lang="en-US" sz="2400" b="0" i="0" u="none" strike="noStrike" dirty="0">
                        <a:solidFill>
                          <a:srgbClr val="000000"/>
                        </a:solidFill>
                        <a:effectLst/>
                        <a:latin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r" fontAlgn="ctr"/>
                      <a:r>
                        <a:rPr lang="en-US" sz="2400" b="0" i="0" u="none" strike="noStrike">
                          <a:solidFill>
                            <a:srgbClr val="000000"/>
                          </a:solidFill>
                          <a:effectLst/>
                          <a:latin typeface="Arial" panose="020B0604020202020204" pitchFamily="34" charset="0"/>
                        </a:rPr>
                        <a:t>0,739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r" fontAlgn="ctr"/>
                      <a:r>
                        <a:rPr lang="en-US" sz="2400" b="0" i="0" u="none" strike="noStrike" dirty="0">
                          <a:solidFill>
                            <a:srgbClr val="000000"/>
                          </a:solidFill>
                          <a:effectLst/>
                          <a:latin typeface="Arial" panose="020B0604020202020204" pitchFamily="34" charset="0"/>
                        </a:rPr>
                        <a:t>0,721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0100471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982133"/>
            <a:ext cx="9601196" cy="648548"/>
          </a:xfrm>
        </p:spPr>
        <p:txBody>
          <a:bodyPr>
            <a:normAutofit fontScale="90000"/>
          </a:bodyPr>
          <a:lstStyle/>
          <a:p>
            <a:r>
              <a:rPr lang="en-ID" b="1" dirty="0" smtClean="0"/>
              <a:t>PATH COEFFIENTS</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03926261"/>
              </p:ext>
            </p:extLst>
          </p:nvPr>
        </p:nvGraphicFramePr>
        <p:xfrm>
          <a:off x="624840" y="1896532"/>
          <a:ext cx="10820401" cy="2495550"/>
        </p:xfrm>
        <a:graphic>
          <a:graphicData uri="http://schemas.openxmlformats.org/drawingml/2006/table">
            <a:tbl>
              <a:tblPr/>
              <a:tblGrid>
                <a:gridCol w="3870960">
                  <a:extLst>
                    <a:ext uri="{9D8B030D-6E8A-4147-A177-3AD203B41FA5}">
                      <a16:colId xmlns:a16="http://schemas.microsoft.com/office/drawing/2014/main" val="20000"/>
                    </a:ext>
                  </a:extLst>
                </a:gridCol>
                <a:gridCol w="1295400">
                  <a:extLst>
                    <a:ext uri="{9D8B030D-6E8A-4147-A177-3AD203B41FA5}">
                      <a16:colId xmlns:a16="http://schemas.microsoft.com/office/drawing/2014/main" val="20001"/>
                    </a:ext>
                  </a:extLst>
                </a:gridCol>
                <a:gridCol w="1341120">
                  <a:extLst>
                    <a:ext uri="{9D8B030D-6E8A-4147-A177-3AD203B41FA5}">
                      <a16:colId xmlns:a16="http://schemas.microsoft.com/office/drawing/2014/main" val="20002"/>
                    </a:ext>
                  </a:extLst>
                </a:gridCol>
                <a:gridCol w="1310640">
                  <a:extLst>
                    <a:ext uri="{9D8B030D-6E8A-4147-A177-3AD203B41FA5}">
                      <a16:colId xmlns:a16="http://schemas.microsoft.com/office/drawing/2014/main" val="20003"/>
                    </a:ext>
                  </a:extLst>
                </a:gridCol>
                <a:gridCol w="1493520">
                  <a:extLst>
                    <a:ext uri="{9D8B030D-6E8A-4147-A177-3AD203B41FA5}">
                      <a16:colId xmlns:a16="http://schemas.microsoft.com/office/drawing/2014/main" val="20004"/>
                    </a:ext>
                  </a:extLst>
                </a:gridCol>
                <a:gridCol w="1508761">
                  <a:extLst>
                    <a:ext uri="{9D8B030D-6E8A-4147-A177-3AD203B41FA5}">
                      <a16:colId xmlns:a16="http://schemas.microsoft.com/office/drawing/2014/main" val="20005"/>
                    </a:ext>
                  </a:extLst>
                </a:gridCol>
              </a:tblGrid>
              <a:tr h="190500">
                <a:tc>
                  <a:txBody>
                    <a:bodyPr/>
                    <a:lstStyle/>
                    <a:p>
                      <a:pPr algn="l" fontAlgn="ctr"/>
                      <a:r>
                        <a:rPr lang="en-US" sz="2000" b="0" i="0" u="none" strike="noStrike" dirty="0" smtClean="0">
                          <a:solidFill>
                            <a:srgbClr val="000000"/>
                          </a:solidFill>
                          <a:effectLst/>
                          <a:latin typeface="Arial" panose="020B0604020202020204" pitchFamily="34" charset="0"/>
                        </a:rPr>
                        <a:t> </a:t>
                      </a:r>
                      <a:endParaRPr lang="en-US" sz="2000" b="0" i="0" u="none" strike="noStrike" dirty="0">
                        <a:solidFill>
                          <a:srgbClr val="000000"/>
                        </a:solidFill>
                        <a:effectLst/>
                        <a:latin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2000" b="1" i="0" u="none" strike="noStrike">
                          <a:solidFill>
                            <a:srgbClr val="000000"/>
                          </a:solidFill>
                          <a:effectLst/>
                          <a:latin typeface="Arial" panose="020B0604020202020204" pitchFamily="34" charset="0"/>
                        </a:rPr>
                        <a:t>Original Sample (O)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l" fontAlgn="ctr"/>
                      <a:r>
                        <a:rPr lang="en-US" sz="2000" b="1" i="0" u="none" strike="noStrike" dirty="0">
                          <a:solidFill>
                            <a:srgbClr val="000000"/>
                          </a:solidFill>
                          <a:effectLst/>
                          <a:latin typeface="Arial" panose="020B0604020202020204" pitchFamily="34" charset="0"/>
                        </a:rPr>
                        <a:t>Sample Mean (M)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l" fontAlgn="ctr"/>
                      <a:r>
                        <a:rPr lang="en-US" sz="2000" b="1" i="0" u="none" strike="noStrike">
                          <a:solidFill>
                            <a:srgbClr val="000000"/>
                          </a:solidFill>
                          <a:effectLst/>
                          <a:latin typeface="Arial" panose="020B0604020202020204" pitchFamily="34" charset="0"/>
                        </a:rPr>
                        <a:t>Standard Deviation (STDEV)</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l" fontAlgn="ctr"/>
                      <a:r>
                        <a:rPr lang="en-US" sz="2000" b="1" i="0" u="none" strike="noStrike">
                          <a:solidFill>
                            <a:srgbClr val="000000"/>
                          </a:solidFill>
                          <a:effectLst/>
                          <a:latin typeface="Arial" panose="020B0604020202020204" pitchFamily="34" charset="0"/>
                        </a:rPr>
                        <a:t>T Statistics (|O/STDEV|)</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l" fontAlgn="ctr"/>
                      <a:r>
                        <a:rPr lang="en-US" sz="2000" b="1" i="0" u="none" strike="noStrike" dirty="0">
                          <a:solidFill>
                            <a:srgbClr val="000000"/>
                          </a:solidFill>
                          <a:effectLst/>
                          <a:latin typeface="Arial" panose="020B0604020202020204" pitchFamily="34" charset="0"/>
                        </a:rPr>
                        <a:t>P Values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extLst>
                  <a:ext uri="{0D108BD9-81ED-4DB2-BD59-A6C34878D82A}">
                    <a16:rowId xmlns:a16="http://schemas.microsoft.com/office/drawing/2014/main" val="10000"/>
                  </a:ext>
                </a:extLst>
              </a:tr>
              <a:tr h="190500">
                <a:tc>
                  <a:txBody>
                    <a:bodyPr/>
                    <a:lstStyle/>
                    <a:p>
                      <a:pPr algn="l" fontAlgn="ctr"/>
                      <a:r>
                        <a:rPr lang="en-US" sz="2000" b="0" i="0" u="none" strike="noStrike" dirty="0" smtClean="0">
                          <a:solidFill>
                            <a:srgbClr val="000000"/>
                          </a:solidFill>
                          <a:effectLst/>
                          <a:latin typeface="Arial" panose="020B0604020202020204" pitchFamily="34" charset="0"/>
                        </a:rPr>
                        <a:t>Career -&gt; Job </a:t>
                      </a:r>
                      <a:r>
                        <a:rPr lang="en-US" sz="2000" b="0" i="0" u="none" strike="noStrike" dirty="0" err="1" smtClean="0">
                          <a:solidFill>
                            <a:srgbClr val="000000"/>
                          </a:solidFill>
                          <a:effectLst/>
                          <a:latin typeface="Arial" panose="020B0604020202020204" pitchFamily="34" charset="0"/>
                        </a:rPr>
                        <a:t>Satis</a:t>
                      </a:r>
                      <a:endParaRPr lang="en-US" sz="2000" b="0" i="0" u="none" strike="noStrike" dirty="0">
                        <a:solidFill>
                          <a:srgbClr val="000000"/>
                        </a:solidFill>
                        <a:effectLst/>
                        <a:latin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r" fontAlgn="ctr"/>
                      <a:r>
                        <a:rPr lang="en-US" sz="2000" b="0" i="0" u="none" strike="noStrike">
                          <a:solidFill>
                            <a:srgbClr val="000000"/>
                          </a:solidFill>
                          <a:effectLst/>
                          <a:latin typeface="Arial" panose="020B0604020202020204" pitchFamily="34" charset="0"/>
                        </a:rPr>
                        <a:t>1,127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2000" b="0" i="0" u="none" strike="noStrike">
                          <a:solidFill>
                            <a:srgbClr val="000000"/>
                          </a:solidFill>
                          <a:effectLst/>
                          <a:latin typeface="Arial" panose="020B0604020202020204" pitchFamily="34" charset="0"/>
                        </a:rPr>
                        <a:t>0,855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2000" b="0" i="0" u="none" strike="noStrike">
                          <a:solidFill>
                            <a:srgbClr val="000000"/>
                          </a:solidFill>
                          <a:effectLst/>
                          <a:latin typeface="Arial" panose="020B0604020202020204" pitchFamily="34" charset="0"/>
                        </a:rPr>
                        <a:t>0,444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2000" b="0" i="0" u="none" strike="noStrike">
                          <a:solidFill>
                            <a:srgbClr val="000000"/>
                          </a:solidFill>
                          <a:effectLst/>
                          <a:latin typeface="Arial" panose="020B0604020202020204" pitchFamily="34" charset="0"/>
                        </a:rPr>
                        <a:t>2,538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2000" b="0" i="0" u="none" strike="noStrike">
                          <a:solidFill>
                            <a:srgbClr val="000000"/>
                          </a:solidFill>
                          <a:effectLst/>
                          <a:latin typeface="Arial" panose="020B0604020202020204" pitchFamily="34" charset="0"/>
                        </a:rPr>
                        <a:t>0,011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90500">
                <a:tc>
                  <a:txBody>
                    <a:bodyPr/>
                    <a:lstStyle/>
                    <a:p>
                      <a:pPr algn="l" fontAlgn="ctr"/>
                      <a:r>
                        <a:rPr lang="en-US" sz="2000" b="0" i="0" u="none" strike="noStrike" dirty="0" smtClean="0">
                          <a:solidFill>
                            <a:srgbClr val="000000"/>
                          </a:solidFill>
                          <a:effectLst/>
                          <a:latin typeface="Arial" panose="020B0604020202020204" pitchFamily="34" charset="0"/>
                        </a:rPr>
                        <a:t>Career -&gt; Turnover </a:t>
                      </a:r>
                      <a:r>
                        <a:rPr lang="en-US" sz="2000" b="0" i="0" u="none" strike="noStrike" dirty="0" err="1" smtClean="0">
                          <a:solidFill>
                            <a:srgbClr val="000000"/>
                          </a:solidFill>
                          <a:effectLst/>
                          <a:latin typeface="Arial" panose="020B0604020202020204" pitchFamily="34" charset="0"/>
                        </a:rPr>
                        <a:t>Int</a:t>
                      </a:r>
                      <a:endParaRPr lang="en-US" sz="2000" b="0" i="0" u="none" strike="noStrike" dirty="0">
                        <a:solidFill>
                          <a:srgbClr val="000000"/>
                        </a:solidFill>
                        <a:effectLst/>
                        <a:latin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r" fontAlgn="ctr"/>
                      <a:r>
                        <a:rPr lang="en-US" sz="2000" b="0" i="0" u="none" strike="noStrike">
                          <a:solidFill>
                            <a:srgbClr val="000000"/>
                          </a:solidFill>
                          <a:effectLst/>
                          <a:latin typeface="Arial" panose="020B0604020202020204" pitchFamily="34" charset="0"/>
                        </a:rPr>
                        <a:t>-1,431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r" fontAlgn="ctr"/>
                      <a:r>
                        <a:rPr lang="en-US" sz="2000" b="0" i="0" u="none" strike="noStrike">
                          <a:solidFill>
                            <a:srgbClr val="000000"/>
                          </a:solidFill>
                          <a:effectLst/>
                          <a:latin typeface="Arial" panose="020B0604020202020204" pitchFamily="34" charset="0"/>
                        </a:rPr>
                        <a:t>-1,132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r" fontAlgn="ctr"/>
                      <a:r>
                        <a:rPr lang="en-US" sz="2000" b="0" i="0" u="none" strike="noStrike">
                          <a:solidFill>
                            <a:srgbClr val="000000"/>
                          </a:solidFill>
                          <a:effectLst/>
                          <a:latin typeface="Arial" panose="020B0604020202020204" pitchFamily="34" charset="0"/>
                        </a:rPr>
                        <a:t>0,712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r" fontAlgn="ctr"/>
                      <a:r>
                        <a:rPr lang="en-US" sz="2000" b="0" i="0" u="none" strike="noStrike">
                          <a:solidFill>
                            <a:srgbClr val="000000"/>
                          </a:solidFill>
                          <a:effectLst/>
                          <a:latin typeface="Arial" panose="020B0604020202020204" pitchFamily="34" charset="0"/>
                        </a:rPr>
                        <a:t>2,011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r" fontAlgn="ctr"/>
                      <a:r>
                        <a:rPr lang="en-US" sz="2000" b="0" i="0" u="none" strike="noStrike">
                          <a:solidFill>
                            <a:srgbClr val="000000"/>
                          </a:solidFill>
                          <a:effectLst/>
                          <a:latin typeface="Arial" panose="020B0604020202020204" pitchFamily="34" charset="0"/>
                        </a:rPr>
                        <a:t>0,045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02"/>
                  </a:ext>
                </a:extLst>
              </a:tr>
              <a:tr h="190500">
                <a:tc>
                  <a:txBody>
                    <a:bodyPr/>
                    <a:lstStyle/>
                    <a:p>
                      <a:pPr algn="l" fontAlgn="ctr"/>
                      <a:r>
                        <a:rPr lang="en-US" sz="2000" b="0" i="0" u="none" strike="noStrike" dirty="0" smtClean="0">
                          <a:solidFill>
                            <a:srgbClr val="000000"/>
                          </a:solidFill>
                          <a:effectLst/>
                          <a:latin typeface="Arial" panose="020B0604020202020204" pitchFamily="34" charset="0"/>
                        </a:rPr>
                        <a:t>Financial Comp -&gt; Job </a:t>
                      </a:r>
                      <a:r>
                        <a:rPr lang="en-US" sz="2000" b="0" i="0" u="none" strike="noStrike" dirty="0" err="1" smtClean="0">
                          <a:solidFill>
                            <a:srgbClr val="000000"/>
                          </a:solidFill>
                          <a:effectLst/>
                          <a:latin typeface="Arial" panose="020B0604020202020204" pitchFamily="34" charset="0"/>
                        </a:rPr>
                        <a:t>Satis</a:t>
                      </a:r>
                      <a:endParaRPr lang="en-US" sz="2000" b="0" i="0" u="none" strike="noStrike" dirty="0">
                        <a:solidFill>
                          <a:srgbClr val="000000"/>
                        </a:solidFill>
                        <a:effectLst/>
                        <a:latin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r" fontAlgn="ctr"/>
                      <a:r>
                        <a:rPr lang="en-US" sz="2000" b="0" i="0" u="none" strike="noStrike">
                          <a:solidFill>
                            <a:srgbClr val="000000"/>
                          </a:solidFill>
                          <a:effectLst/>
                          <a:latin typeface="Arial" panose="020B0604020202020204" pitchFamily="34" charset="0"/>
                        </a:rPr>
                        <a:t>-0,157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2000" b="0" i="0" u="none" strike="noStrike">
                          <a:solidFill>
                            <a:srgbClr val="000000"/>
                          </a:solidFill>
                          <a:effectLst/>
                          <a:latin typeface="Arial" panose="020B0604020202020204" pitchFamily="34" charset="0"/>
                        </a:rPr>
                        <a:t>-0,113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2000" b="0" i="0" u="none" strike="noStrike">
                          <a:solidFill>
                            <a:srgbClr val="000000"/>
                          </a:solidFill>
                          <a:effectLst/>
                          <a:latin typeface="Arial" panose="020B0604020202020204" pitchFamily="34" charset="0"/>
                        </a:rPr>
                        <a:t>0,229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2000" b="0" i="0" u="none" strike="noStrike">
                          <a:solidFill>
                            <a:srgbClr val="000000"/>
                          </a:solidFill>
                          <a:effectLst/>
                          <a:latin typeface="Arial" panose="020B0604020202020204" pitchFamily="34" charset="0"/>
                        </a:rPr>
                        <a:t>0,686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2000" b="0" i="0" u="none" strike="noStrike">
                          <a:solidFill>
                            <a:srgbClr val="000000"/>
                          </a:solidFill>
                          <a:effectLst/>
                          <a:latin typeface="Arial" panose="020B0604020202020204" pitchFamily="34" charset="0"/>
                        </a:rPr>
                        <a:t>0,493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90500">
                <a:tc>
                  <a:txBody>
                    <a:bodyPr/>
                    <a:lstStyle/>
                    <a:p>
                      <a:pPr algn="l" fontAlgn="ctr"/>
                      <a:r>
                        <a:rPr lang="en-US" sz="2000" b="0" i="0" u="none" strike="noStrike" dirty="0" smtClean="0">
                          <a:solidFill>
                            <a:srgbClr val="000000"/>
                          </a:solidFill>
                          <a:effectLst/>
                          <a:latin typeface="Arial" panose="020B0604020202020204" pitchFamily="34" charset="0"/>
                        </a:rPr>
                        <a:t>Financial Comp -&gt; Turnover </a:t>
                      </a:r>
                      <a:r>
                        <a:rPr lang="en-US" sz="2000" b="0" i="0" u="none" strike="noStrike" dirty="0" err="1" smtClean="0">
                          <a:solidFill>
                            <a:srgbClr val="000000"/>
                          </a:solidFill>
                          <a:effectLst/>
                          <a:latin typeface="Arial" panose="020B0604020202020204" pitchFamily="34" charset="0"/>
                        </a:rPr>
                        <a:t>Int</a:t>
                      </a:r>
                      <a:endParaRPr lang="en-US" sz="2000" b="0" i="0" u="none" strike="noStrike" dirty="0">
                        <a:solidFill>
                          <a:srgbClr val="000000"/>
                        </a:solidFill>
                        <a:effectLst/>
                        <a:latin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r" fontAlgn="ctr"/>
                      <a:r>
                        <a:rPr lang="en-US" sz="2000" b="0" i="0" u="none" strike="noStrike">
                          <a:solidFill>
                            <a:srgbClr val="000000"/>
                          </a:solidFill>
                          <a:effectLst/>
                          <a:latin typeface="Arial" panose="020B0604020202020204" pitchFamily="34" charset="0"/>
                        </a:rPr>
                        <a:t>-0,317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r" fontAlgn="ctr"/>
                      <a:r>
                        <a:rPr lang="en-US" sz="2000" b="0" i="0" u="none" strike="noStrike">
                          <a:solidFill>
                            <a:srgbClr val="000000"/>
                          </a:solidFill>
                          <a:effectLst/>
                          <a:latin typeface="Arial" panose="020B0604020202020204" pitchFamily="34" charset="0"/>
                        </a:rPr>
                        <a:t>-0,284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r" fontAlgn="ctr"/>
                      <a:r>
                        <a:rPr lang="en-US" sz="2000" b="0" i="0" u="none" strike="noStrike">
                          <a:solidFill>
                            <a:srgbClr val="000000"/>
                          </a:solidFill>
                          <a:effectLst/>
                          <a:latin typeface="Arial" panose="020B0604020202020204" pitchFamily="34" charset="0"/>
                        </a:rPr>
                        <a:t>0,194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r" fontAlgn="ctr"/>
                      <a:r>
                        <a:rPr lang="en-US" sz="2000" b="0" i="0" u="none" strike="noStrike">
                          <a:solidFill>
                            <a:srgbClr val="000000"/>
                          </a:solidFill>
                          <a:effectLst/>
                          <a:latin typeface="Arial" panose="020B0604020202020204" pitchFamily="34" charset="0"/>
                        </a:rPr>
                        <a:t>1,628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r" fontAlgn="ctr"/>
                      <a:r>
                        <a:rPr lang="en-US" sz="2000" b="0" i="0" u="none" strike="noStrike">
                          <a:solidFill>
                            <a:srgbClr val="000000"/>
                          </a:solidFill>
                          <a:effectLst/>
                          <a:latin typeface="Arial" panose="020B0604020202020204" pitchFamily="34" charset="0"/>
                        </a:rPr>
                        <a:t>0,104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04"/>
                  </a:ext>
                </a:extLst>
              </a:tr>
              <a:tr h="190500">
                <a:tc>
                  <a:txBody>
                    <a:bodyPr/>
                    <a:lstStyle/>
                    <a:p>
                      <a:pPr algn="l" fontAlgn="ctr"/>
                      <a:r>
                        <a:rPr lang="en-US" sz="2000" b="0" i="0" u="none" strike="noStrike" dirty="0" smtClean="0">
                          <a:solidFill>
                            <a:srgbClr val="000000"/>
                          </a:solidFill>
                          <a:effectLst/>
                          <a:latin typeface="Arial" panose="020B0604020202020204" pitchFamily="34" charset="0"/>
                        </a:rPr>
                        <a:t>Job </a:t>
                      </a:r>
                      <a:r>
                        <a:rPr lang="en-US" sz="2000" b="0" i="0" u="none" strike="noStrike" dirty="0" err="1" smtClean="0">
                          <a:solidFill>
                            <a:srgbClr val="000000"/>
                          </a:solidFill>
                          <a:effectLst/>
                          <a:latin typeface="Arial" panose="020B0604020202020204" pitchFamily="34" charset="0"/>
                        </a:rPr>
                        <a:t>Satis</a:t>
                      </a:r>
                      <a:r>
                        <a:rPr lang="en-US" sz="2000" b="0" i="0" u="none" strike="noStrike" dirty="0" smtClean="0">
                          <a:solidFill>
                            <a:srgbClr val="000000"/>
                          </a:solidFill>
                          <a:effectLst/>
                          <a:latin typeface="Arial" panose="020B0604020202020204" pitchFamily="34" charset="0"/>
                        </a:rPr>
                        <a:t> -&gt; Turnover </a:t>
                      </a:r>
                      <a:r>
                        <a:rPr lang="en-US" sz="2000" b="0" i="0" u="none" strike="noStrike" dirty="0" err="1" smtClean="0">
                          <a:solidFill>
                            <a:srgbClr val="000000"/>
                          </a:solidFill>
                          <a:effectLst/>
                          <a:latin typeface="Arial" panose="020B0604020202020204" pitchFamily="34" charset="0"/>
                        </a:rPr>
                        <a:t>Int</a:t>
                      </a:r>
                      <a:endParaRPr lang="en-US" sz="2000" b="0" i="0" u="none" strike="noStrike" dirty="0">
                        <a:solidFill>
                          <a:srgbClr val="000000"/>
                        </a:solidFill>
                        <a:effectLst/>
                        <a:latin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r" fontAlgn="ctr"/>
                      <a:r>
                        <a:rPr lang="en-US" sz="2000" b="0" i="0" u="none" strike="noStrike">
                          <a:solidFill>
                            <a:srgbClr val="000000"/>
                          </a:solidFill>
                          <a:effectLst/>
                          <a:latin typeface="Arial" panose="020B0604020202020204" pitchFamily="34" charset="0"/>
                        </a:rPr>
                        <a:t>2,454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2000" b="0" i="0" u="none" strike="noStrike">
                          <a:solidFill>
                            <a:srgbClr val="000000"/>
                          </a:solidFill>
                          <a:effectLst/>
                          <a:latin typeface="Arial" panose="020B0604020202020204" pitchFamily="34" charset="0"/>
                        </a:rPr>
                        <a:t>1,863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2000" b="0" i="0" u="none" strike="noStrike">
                          <a:solidFill>
                            <a:srgbClr val="000000"/>
                          </a:solidFill>
                          <a:effectLst/>
                          <a:latin typeface="Arial" panose="020B0604020202020204" pitchFamily="34" charset="0"/>
                        </a:rPr>
                        <a:t>1,088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2000" b="0" i="0" u="none" strike="noStrike">
                          <a:solidFill>
                            <a:srgbClr val="000000"/>
                          </a:solidFill>
                          <a:effectLst/>
                          <a:latin typeface="Arial" panose="020B0604020202020204" pitchFamily="34" charset="0"/>
                        </a:rPr>
                        <a:t>2,256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2000" b="0" i="0" u="none" strike="noStrike" dirty="0">
                          <a:solidFill>
                            <a:srgbClr val="000000"/>
                          </a:solidFill>
                          <a:effectLst/>
                          <a:latin typeface="Arial" panose="020B0604020202020204" pitchFamily="34" charset="0"/>
                        </a:rPr>
                        <a:t>0,024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1826214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33400" y="121920"/>
            <a:ext cx="11155680" cy="6736080"/>
          </a:xfrm>
          <a:prstGeom prst="rect">
            <a:avLst/>
          </a:prstGeom>
        </p:spPr>
      </p:pic>
    </p:spTree>
    <p:extLst>
      <p:ext uri="{BB962C8B-B14F-4D97-AF65-F5344CB8AC3E}">
        <p14:creationId xmlns:p14="http://schemas.microsoft.com/office/powerpoint/2010/main" val="11005707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1082" y="1332653"/>
            <a:ext cx="9601196" cy="465667"/>
          </a:xfrm>
        </p:spPr>
        <p:txBody>
          <a:bodyPr>
            <a:normAutofit fontScale="90000"/>
          </a:bodyPr>
          <a:lstStyle/>
          <a:p>
            <a:r>
              <a:rPr lang="en-ID" b="1" dirty="0" smtClean="0"/>
              <a:t>Discussion1</a:t>
            </a:r>
            <a:endParaRPr lang="en-US" b="1" dirty="0"/>
          </a:p>
        </p:txBody>
      </p:sp>
      <p:sp>
        <p:nvSpPr>
          <p:cNvPr id="3" name="Content Placeholder 2"/>
          <p:cNvSpPr>
            <a:spLocks noGrp="1"/>
          </p:cNvSpPr>
          <p:nvPr>
            <p:ph idx="1"/>
          </p:nvPr>
        </p:nvSpPr>
        <p:spPr>
          <a:xfrm>
            <a:off x="731520" y="2362200"/>
            <a:ext cx="10774680" cy="3977640"/>
          </a:xfrm>
        </p:spPr>
        <p:txBody>
          <a:bodyPr>
            <a:normAutofit lnSpcReduction="10000"/>
          </a:bodyPr>
          <a:lstStyle/>
          <a:p>
            <a:r>
              <a:rPr lang="en-US" dirty="0"/>
              <a:t>In light of protected workforce shortage that still continuous, turnover is crucial issue in the world. Turnovers have strong correlation with patient outcomes particularly patient safety (falls, infections), poor job satisfactions and quality of patient care (Lu, et al., 2017) (Roche et al., 2015). </a:t>
            </a:r>
            <a:endParaRPr lang="en-US" dirty="0" smtClean="0"/>
          </a:p>
          <a:p>
            <a:r>
              <a:rPr lang="en-US" dirty="0"/>
              <a:t>Job satisfaction influence turnover intention (</a:t>
            </a:r>
            <a:r>
              <a:rPr lang="en-US" dirty="0" err="1"/>
              <a:t>Arianto</a:t>
            </a:r>
            <a:r>
              <a:rPr lang="en-US" dirty="0"/>
              <a:t> and </a:t>
            </a:r>
            <a:r>
              <a:rPr lang="en-US" dirty="0" err="1"/>
              <a:t>Syihabudhin</a:t>
            </a:r>
            <a:r>
              <a:rPr lang="en-US" dirty="0"/>
              <a:t>, 2018), (Omar et al., 2018), (Lu, et al., 2017), (</a:t>
            </a:r>
            <a:r>
              <a:rPr lang="en-US" dirty="0" err="1"/>
              <a:t>Oktizulvia</a:t>
            </a:r>
            <a:r>
              <a:rPr lang="en-US" dirty="0"/>
              <a:t> et al., 2017), (Parry, 2008</a:t>
            </a:r>
            <a:r>
              <a:rPr lang="en-US" dirty="0" smtClean="0"/>
              <a:t>)</a:t>
            </a:r>
          </a:p>
          <a:p>
            <a:r>
              <a:rPr lang="en-US" dirty="0"/>
              <a:t>Turnover intention also had correlation with financial rewards. So, to reduce turnover intention, the management should be pay attention seriously to financial rewards (</a:t>
            </a:r>
            <a:r>
              <a:rPr lang="en-US" dirty="0" err="1"/>
              <a:t>Azeez</a:t>
            </a:r>
            <a:r>
              <a:rPr lang="en-US" dirty="0"/>
              <a:t>, 2016). Financial reward and career development influence turnover intention (Omar et al., 2018), (</a:t>
            </a:r>
            <a:r>
              <a:rPr lang="en-US" dirty="0" err="1"/>
              <a:t>Ghafoor</a:t>
            </a:r>
            <a:r>
              <a:rPr lang="en-US" dirty="0"/>
              <a:t> et al., 2017). </a:t>
            </a:r>
          </a:p>
          <a:p>
            <a:endParaRPr lang="en-US" dirty="0"/>
          </a:p>
        </p:txBody>
      </p:sp>
    </p:spTree>
    <p:extLst>
      <p:ext uri="{BB962C8B-B14F-4D97-AF65-F5344CB8AC3E}">
        <p14:creationId xmlns:p14="http://schemas.microsoft.com/office/powerpoint/2010/main" val="6596242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982133"/>
            <a:ext cx="9601196" cy="709508"/>
          </a:xfrm>
        </p:spPr>
        <p:txBody>
          <a:bodyPr>
            <a:normAutofit fontScale="90000"/>
          </a:bodyPr>
          <a:lstStyle/>
          <a:p>
            <a:r>
              <a:rPr lang="en-ID" b="1" dirty="0" smtClean="0"/>
              <a:t>Discussion2</a:t>
            </a:r>
            <a:endParaRPr lang="en-US" b="1" dirty="0"/>
          </a:p>
        </p:txBody>
      </p:sp>
      <p:sp>
        <p:nvSpPr>
          <p:cNvPr id="3" name="Content Placeholder 2"/>
          <p:cNvSpPr>
            <a:spLocks noGrp="1"/>
          </p:cNvSpPr>
          <p:nvPr>
            <p:ph idx="1"/>
          </p:nvPr>
        </p:nvSpPr>
        <p:spPr>
          <a:xfrm>
            <a:off x="381000" y="1691641"/>
            <a:ext cx="11643360" cy="5166358"/>
          </a:xfrm>
        </p:spPr>
        <p:txBody>
          <a:bodyPr>
            <a:normAutofit/>
          </a:bodyPr>
          <a:lstStyle/>
          <a:p>
            <a:r>
              <a:rPr lang="en-US" dirty="0"/>
              <a:t>Career development is essential for every professional of nurse. To maintain nurse competencies needed continuing career development. A study found that continuing professional development have positive correlation with nurse satisfaction (</a:t>
            </a:r>
            <a:r>
              <a:rPr lang="en-US" dirty="0" err="1"/>
              <a:t>Hariyati</a:t>
            </a:r>
            <a:r>
              <a:rPr lang="en-US" dirty="0"/>
              <a:t> et al, 2017). </a:t>
            </a:r>
            <a:endParaRPr lang="en-US" dirty="0" smtClean="0"/>
          </a:p>
          <a:p>
            <a:r>
              <a:rPr lang="en-US" dirty="0" smtClean="0"/>
              <a:t>Inadequate </a:t>
            </a:r>
            <a:r>
              <a:rPr lang="en-US" dirty="0"/>
              <a:t>compensation, unclear career development, and dissatisfaction can increase turnover intention.  Increasing the resilience of professional nurses better than recruiting new nurses from an economic perspective. The cost of turnover is very high. Employee are essential assets and the building blocks of an organization. </a:t>
            </a:r>
            <a:endParaRPr lang="en-US" dirty="0" smtClean="0"/>
          </a:p>
          <a:p>
            <a:r>
              <a:rPr lang="en-US" dirty="0" smtClean="0"/>
              <a:t>Researchers </a:t>
            </a:r>
            <a:r>
              <a:rPr lang="en-US" dirty="0"/>
              <a:t>and practitioners stated that an organization should satisfy and retain key performers (</a:t>
            </a:r>
            <a:r>
              <a:rPr lang="en-US" dirty="0" err="1"/>
              <a:t>Abid</a:t>
            </a:r>
            <a:r>
              <a:rPr lang="en-US" dirty="0"/>
              <a:t> and Hassan Butt, 2017) or the will lost much money to train and develop a new employee. So, raising turnover of workforce becomes a serious organizational problem.</a:t>
            </a:r>
          </a:p>
        </p:txBody>
      </p:sp>
    </p:spTree>
    <p:extLst>
      <p:ext uri="{BB962C8B-B14F-4D97-AF65-F5344CB8AC3E}">
        <p14:creationId xmlns:p14="http://schemas.microsoft.com/office/powerpoint/2010/main" val="62189357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153</TotalTime>
  <Words>689</Words>
  <Application>Microsoft Office PowerPoint</Application>
  <PresentationFormat>Widescreen</PresentationFormat>
  <Paragraphs>155</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Book Antiqua</vt:lpstr>
      <vt:lpstr>Calibri</vt:lpstr>
      <vt:lpstr>Garamond</vt:lpstr>
      <vt:lpstr>Times New Roman</vt:lpstr>
      <vt:lpstr>Organic</vt:lpstr>
      <vt:lpstr>Compensation, Career Development, and Job Satisfaction as the Antecedent of Nurse Turnover Intention</vt:lpstr>
      <vt:lpstr>Introduction</vt:lpstr>
      <vt:lpstr>Research Purpose and Method</vt:lpstr>
      <vt:lpstr>PowerPoint Presentation</vt:lpstr>
      <vt:lpstr>Validity and Reliability Test</vt:lpstr>
      <vt:lpstr>PATH COEFFIENTS</vt:lpstr>
      <vt:lpstr>PowerPoint Presentation</vt:lpstr>
      <vt:lpstr>Discussion1</vt:lpstr>
      <vt:lpstr>Discussion2</vt:lpstr>
      <vt:lpstr>Concusion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Compensation, Career Development, and Job Satisfaction as the Antecedent Of Nurse Turn Over</dc:title>
  <dc:creator>nurhi1106@outlook.co.id</dc:creator>
  <cp:lastModifiedBy>ASUS A407UF</cp:lastModifiedBy>
  <cp:revision>14</cp:revision>
  <dcterms:created xsi:type="dcterms:W3CDTF">2018-08-31T13:39:57Z</dcterms:created>
  <dcterms:modified xsi:type="dcterms:W3CDTF">2019-01-17T01:52:11Z</dcterms:modified>
</cp:coreProperties>
</file>