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7" r:id="rId4"/>
    <p:sldId id="258" r:id="rId5"/>
    <p:sldId id="260" r:id="rId6"/>
    <p:sldId id="261" r:id="rId7"/>
    <p:sldId id="262" r:id="rId8"/>
    <p:sldId id="263" r:id="rId9"/>
    <p:sldId id="264" r:id="rId10"/>
    <p:sldId id="265" r:id="rId11"/>
    <p:sldId id="267"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6A1B777-4707-4EDB-BC92-9329A9AE89A7}" type="datetimeFigureOut">
              <a:rPr lang="en-US" smtClean="0"/>
              <a:t>7/30/2018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26FE7-C474-4378-8F0D-F0271818ACD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A1B777-4707-4EDB-BC92-9329A9AE89A7}" type="datetimeFigureOut">
              <a:rPr lang="en-US" smtClean="0"/>
              <a:t>7/30/2018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26FE7-C474-4378-8F0D-F0271818ACD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A1B777-4707-4EDB-BC92-9329A9AE89A7}" type="datetimeFigureOut">
              <a:rPr lang="en-US" smtClean="0"/>
              <a:t>7/30/2018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26FE7-C474-4378-8F0D-F0271818ACD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6A1B777-4707-4EDB-BC92-9329A9AE89A7}" type="datetimeFigureOut">
              <a:rPr lang="en-US" smtClean="0"/>
              <a:t>7/30/2018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26FE7-C474-4378-8F0D-F0271818ACD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76A1B777-4707-4EDB-BC92-9329A9AE89A7}" type="datetimeFigureOut">
              <a:rPr lang="en-US" smtClean="0"/>
              <a:t>7/30/2018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26FE7-C474-4378-8F0D-F0271818ACD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6A1B777-4707-4EDB-BC92-9329A9AE89A7}" type="datetimeFigureOut">
              <a:rPr lang="en-US" smtClean="0"/>
              <a:t>7/30/2018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C26FE7-C474-4378-8F0D-F0271818ACD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6A1B777-4707-4EDB-BC92-9329A9AE89A7}" type="datetimeFigureOut">
              <a:rPr lang="en-US" smtClean="0"/>
              <a:t>7/30/2018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C26FE7-C474-4378-8F0D-F0271818ACD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A1B777-4707-4EDB-BC92-9329A9AE89A7}" type="datetimeFigureOut">
              <a:rPr lang="en-US" smtClean="0"/>
              <a:t>7/30/2018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C26FE7-C474-4378-8F0D-F0271818ACD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A1B777-4707-4EDB-BC92-9329A9AE89A7}" type="datetimeFigureOut">
              <a:rPr lang="en-US" smtClean="0"/>
              <a:t>7/30/2018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C26FE7-C474-4378-8F0D-F0271818ACD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76A1B777-4707-4EDB-BC92-9329A9AE89A7}" type="datetimeFigureOut">
              <a:rPr lang="en-US" smtClean="0"/>
              <a:t>7/30/2018</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53C26FE7-C474-4378-8F0D-F0271818ACD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A1B777-4707-4EDB-BC92-9329A9AE89A7}" type="datetimeFigureOut">
              <a:rPr lang="en-US" smtClean="0"/>
              <a:t>7/30/2018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C26FE7-C474-4378-8F0D-F0271818ACD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76A1B777-4707-4EDB-BC92-9329A9AE89A7}" type="datetimeFigureOut">
              <a:rPr lang="en-US" smtClean="0"/>
              <a:t>7/30/2018</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53C26FE7-C474-4378-8F0D-F0271818ACD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20688"/>
            <a:ext cx="7774632" cy="2304255"/>
          </a:xfrm>
        </p:spPr>
        <p:txBody>
          <a:bodyPr>
            <a:normAutofit fontScale="90000"/>
          </a:bodyPr>
          <a:lstStyle/>
          <a:p>
            <a:pPr algn="ctr"/>
            <a:r>
              <a:rPr lang="en-US" b="1" dirty="0" smtClean="0"/>
              <a:t/>
            </a:r>
            <a:br>
              <a:rPr lang="en-US" b="1" dirty="0" smtClean="0"/>
            </a:br>
            <a:r>
              <a:rPr lang="en-US" b="1" dirty="0"/>
              <a:t/>
            </a:r>
            <a:br>
              <a:rPr lang="en-US" b="1" dirty="0"/>
            </a:br>
            <a:r>
              <a:rPr lang="en-US" b="1" dirty="0" smtClean="0"/>
              <a:t>LAPORAN KEMAJUAN</a:t>
            </a:r>
            <a:r>
              <a:rPr lang="en-US" dirty="0" smtClean="0"/>
              <a:t/>
            </a:r>
            <a:br>
              <a:rPr lang="en-US" dirty="0" smtClean="0"/>
            </a:br>
            <a:r>
              <a:rPr lang="en-US" dirty="0"/>
              <a:t> </a:t>
            </a:r>
            <a:r>
              <a:rPr lang="en-US" b="1" dirty="0" smtClean="0"/>
              <a:t>PROGRAM </a:t>
            </a:r>
            <a:r>
              <a:rPr lang="en-US" b="1" dirty="0"/>
              <a:t>KEMITRAAN MASYARAKAT (PKM)</a:t>
            </a:r>
            <a:r>
              <a:rPr lang="en-US" dirty="0"/>
              <a:t/>
            </a:r>
            <a:br>
              <a:rPr lang="en-US" dirty="0"/>
            </a:br>
            <a:endParaRPr lang="en-US" dirty="0"/>
          </a:p>
        </p:txBody>
      </p:sp>
      <p:sp>
        <p:nvSpPr>
          <p:cNvPr id="3" name="Subtitle 2"/>
          <p:cNvSpPr>
            <a:spLocks noGrp="1"/>
          </p:cNvSpPr>
          <p:nvPr>
            <p:ph type="subTitle" idx="1"/>
          </p:nvPr>
        </p:nvSpPr>
        <p:spPr>
          <a:xfrm>
            <a:off x="1115616" y="3356992"/>
            <a:ext cx="6656784" cy="2016224"/>
          </a:xfrm>
        </p:spPr>
        <p:txBody>
          <a:bodyPr>
            <a:normAutofit/>
          </a:bodyPr>
          <a:lstStyle/>
          <a:p>
            <a:pPr algn="ctr"/>
            <a:r>
              <a:rPr lang="en-US" sz="2800" b="1" dirty="0"/>
              <a:t>SOSIALISASI STRATEGI PENGELOLAAN </a:t>
            </a:r>
            <a:endParaRPr lang="en-US" sz="2800" dirty="0"/>
          </a:p>
          <a:p>
            <a:pPr algn="ctr"/>
            <a:r>
              <a:rPr lang="en-US" sz="2800" b="1" dirty="0"/>
              <a:t>KEUANGAN RUMAH TANGGA DI DESA BANGUNJIWO</a:t>
            </a:r>
            <a:endParaRPr lang="en-US" sz="2800" dirty="0"/>
          </a:p>
          <a:p>
            <a:endParaRPr lang="en-US" dirty="0"/>
          </a:p>
        </p:txBody>
      </p:sp>
    </p:spTree>
    <p:extLst>
      <p:ext uri="{BB962C8B-B14F-4D97-AF65-F5344CB8AC3E}">
        <p14:creationId xmlns:p14="http://schemas.microsoft.com/office/powerpoint/2010/main" val="20585760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090787616"/>
              </p:ext>
            </p:extLst>
          </p:nvPr>
        </p:nvGraphicFramePr>
        <p:xfrm>
          <a:off x="251520" y="116632"/>
          <a:ext cx="8712968" cy="6623711"/>
        </p:xfrm>
        <a:graphic>
          <a:graphicData uri="http://schemas.openxmlformats.org/drawingml/2006/table">
            <a:tbl>
              <a:tblPr firstRow="1" firstCol="1" bandRow="1">
                <a:tableStyleId>{5C22544A-7EE6-4342-B048-85BDC9FD1C3A}</a:tableStyleId>
              </a:tblPr>
              <a:tblGrid>
                <a:gridCol w="320050"/>
                <a:gridCol w="2128222"/>
                <a:gridCol w="1872208"/>
                <a:gridCol w="4392488"/>
              </a:tblGrid>
              <a:tr h="1502435">
                <a:tc>
                  <a:txBody>
                    <a:bodyPr/>
                    <a:lstStyle/>
                    <a:p>
                      <a:pPr algn="ctr">
                        <a:lnSpc>
                          <a:spcPct val="115000"/>
                        </a:lnSpc>
                        <a:spcAft>
                          <a:spcPts val="0"/>
                        </a:spcAft>
                      </a:pPr>
                      <a:r>
                        <a:rPr lang="en-US" sz="1400" dirty="0">
                          <a:effectLst/>
                        </a:rPr>
                        <a:t>d</a:t>
                      </a:r>
                      <a:endParaRPr lang="en-US" sz="1200" dirty="0">
                        <a:effectLst/>
                        <a:latin typeface="Calibri"/>
                        <a:ea typeface="Times New Roman"/>
                        <a:cs typeface="Times New Roman"/>
                      </a:endParaRPr>
                    </a:p>
                  </a:txBody>
                  <a:tcPr marL="38911" marR="38911" marT="0" marB="0" anchor="ctr"/>
                </a:tc>
                <a:tc>
                  <a:txBody>
                    <a:bodyPr/>
                    <a:lstStyle/>
                    <a:p>
                      <a:pPr>
                        <a:lnSpc>
                          <a:spcPct val="115000"/>
                        </a:lnSpc>
                        <a:spcAft>
                          <a:spcPts val="0"/>
                        </a:spcAft>
                      </a:pPr>
                      <a:r>
                        <a:rPr lang="en-US" sz="1400" dirty="0" err="1">
                          <a:effectLst/>
                        </a:rPr>
                        <a:t>Anggota</a:t>
                      </a:r>
                      <a:r>
                        <a:rPr lang="en-US" sz="1400" dirty="0">
                          <a:effectLst/>
                        </a:rPr>
                        <a:t> </a:t>
                      </a:r>
                      <a:r>
                        <a:rPr lang="en-US" sz="1400" dirty="0" err="1">
                          <a:effectLst/>
                        </a:rPr>
                        <a:t>belum</a:t>
                      </a:r>
                      <a:r>
                        <a:rPr lang="en-US" sz="1400" dirty="0">
                          <a:effectLst/>
                        </a:rPr>
                        <a:t> tau </a:t>
                      </a:r>
                      <a:r>
                        <a:rPr lang="en-US" sz="1400" dirty="0" err="1">
                          <a:effectLst/>
                        </a:rPr>
                        <a:t>cara</a:t>
                      </a:r>
                      <a:r>
                        <a:rPr lang="en-US" sz="1400" dirty="0">
                          <a:effectLst/>
                        </a:rPr>
                        <a:t> </a:t>
                      </a:r>
                      <a:r>
                        <a:rPr lang="en-US" sz="1400" dirty="0" err="1">
                          <a:effectLst/>
                        </a:rPr>
                        <a:t>berinvestasi</a:t>
                      </a:r>
                      <a:r>
                        <a:rPr lang="en-US" sz="1400" dirty="0">
                          <a:effectLst/>
                        </a:rPr>
                        <a:t> </a:t>
                      </a:r>
                      <a:r>
                        <a:rPr lang="en-US" sz="1400" dirty="0" err="1">
                          <a:effectLst/>
                        </a:rPr>
                        <a:t>untuk</a:t>
                      </a:r>
                      <a:r>
                        <a:rPr lang="en-US" sz="1400" dirty="0">
                          <a:effectLst/>
                        </a:rPr>
                        <a:t> </a:t>
                      </a:r>
                      <a:r>
                        <a:rPr lang="en-US" sz="1400" dirty="0" err="1">
                          <a:effectLst/>
                        </a:rPr>
                        <a:t>pendidikan</a:t>
                      </a:r>
                      <a:r>
                        <a:rPr lang="en-US" sz="1400" dirty="0">
                          <a:effectLst/>
                        </a:rPr>
                        <a:t> </a:t>
                      </a:r>
                      <a:r>
                        <a:rPr lang="en-US" sz="1400" dirty="0" err="1">
                          <a:effectLst/>
                        </a:rPr>
                        <a:t>anak</a:t>
                      </a:r>
                      <a:r>
                        <a:rPr lang="en-US" sz="1400" dirty="0">
                          <a:effectLst/>
                        </a:rPr>
                        <a:t> di </a:t>
                      </a:r>
                      <a:r>
                        <a:rPr lang="en-US" sz="1400" dirty="0" err="1">
                          <a:effectLst/>
                        </a:rPr>
                        <a:t>masa</a:t>
                      </a:r>
                      <a:r>
                        <a:rPr lang="en-US" sz="1400" dirty="0">
                          <a:effectLst/>
                        </a:rPr>
                        <a:t> </a:t>
                      </a:r>
                      <a:r>
                        <a:rPr lang="en-US" sz="1400" dirty="0" err="1">
                          <a:effectLst/>
                        </a:rPr>
                        <a:t>depan</a:t>
                      </a:r>
                      <a:endParaRPr lang="en-US" sz="1200" dirty="0">
                        <a:effectLst/>
                        <a:latin typeface="Calibri"/>
                        <a:ea typeface="Times New Roman"/>
                        <a:cs typeface="Times New Roman"/>
                      </a:endParaRPr>
                    </a:p>
                  </a:txBody>
                  <a:tcPr marL="38911" marR="38911" marT="0" marB="0" anchor="ctr"/>
                </a:tc>
                <a:tc>
                  <a:txBody>
                    <a:bodyPr/>
                    <a:lstStyle/>
                    <a:p>
                      <a:pPr>
                        <a:lnSpc>
                          <a:spcPct val="115000"/>
                        </a:lnSpc>
                        <a:spcAft>
                          <a:spcPts val="0"/>
                        </a:spcAft>
                      </a:pPr>
                      <a:r>
                        <a:rPr lang="en-US" sz="1400" dirty="0" err="1">
                          <a:effectLst/>
                        </a:rPr>
                        <a:t>Diadakannya</a:t>
                      </a:r>
                      <a:r>
                        <a:rPr lang="en-US" sz="1400" dirty="0">
                          <a:effectLst/>
                        </a:rPr>
                        <a:t> </a:t>
                      </a:r>
                      <a:r>
                        <a:rPr lang="en-US" sz="1400" dirty="0" err="1">
                          <a:effectLst/>
                        </a:rPr>
                        <a:t>sosialiasi</a:t>
                      </a:r>
                      <a:r>
                        <a:rPr lang="en-US" sz="1400" dirty="0">
                          <a:effectLst/>
                        </a:rPr>
                        <a:t> </a:t>
                      </a:r>
                      <a:r>
                        <a:rPr lang="en-US" sz="1400" dirty="0" err="1">
                          <a:effectLst/>
                        </a:rPr>
                        <a:t>mengenai</a:t>
                      </a:r>
                      <a:r>
                        <a:rPr lang="en-US" sz="1400" dirty="0">
                          <a:effectLst/>
                        </a:rPr>
                        <a:t> </a:t>
                      </a:r>
                      <a:r>
                        <a:rPr lang="en-US" sz="1400" dirty="0" err="1">
                          <a:effectLst/>
                        </a:rPr>
                        <a:t>investasi</a:t>
                      </a:r>
                      <a:r>
                        <a:rPr lang="en-US" sz="1400" dirty="0">
                          <a:effectLst/>
                        </a:rPr>
                        <a:t> </a:t>
                      </a:r>
                      <a:r>
                        <a:rPr lang="en-US" sz="1400" dirty="0" err="1">
                          <a:effectLst/>
                        </a:rPr>
                        <a:t>pendidikan</a:t>
                      </a:r>
                      <a:r>
                        <a:rPr lang="en-US" sz="1400" dirty="0">
                          <a:effectLst/>
                        </a:rPr>
                        <a:t> </a:t>
                      </a:r>
                      <a:endParaRPr lang="en-US" sz="1200" dirty="0">
                        <a:effectLst/>
                        <a:latin typeface="Calibri"/>
                        <a:ea typeface="Times New Roman"/>
                        <a:cs typeface="Times New Roman"/>
                      </a:endParaRPr>
                    </a:p>
                  </a:txBody>
                  <a:tcPr marL="38911" marR="38911" marT="0" marB="0" anchor="ctr"/>
                </a:tc>
                <a:tc>
                  <a:txBody>
                    <a:bodyPr/>
                    <a:lstStyle/>
                    <a:p>
                      <a:pPr>
                        <a:lnSpc>
                          <a:spcPct val="115000"/>
                        </a:lnSpc>
                        <a:spcAft>
                          <a:spcPts val="0"/>
                        </a:spcAft>
                      </a:pPr>
                      <a:r>
                        <a:rPr lang="en-US" sz="1400" dirty="0" err="1">
                          <a:effectLst/>
                        </a:rPr>
                        <a:t>Saling</a:t>
                      </a:r>
                      <a:r>
                        <a:rPr lang="en-US" sz="1400" dirty="0">
                          <a:effectLst/>
                        </a:rPr>
                        <a:t> </a:t>
                      </a:r>
                      <a:r>
                        <a:rPr lang="en-US" sz="1400" dirty="0" err="1">
                          <a:effectLst/>
                        </a:rPr>
                        <a:t>berdiskusi</a:t>
                      </a:r>
                      <a:r>
                        <a:rPr lang="en-US" sz="1400" dirty="0">
                          <a:effectLst/>
                        </a:rPr>
                        <a:t> </a:t>
                      </a:r>
                      <a:r>
                        <a:rPr lang="en-US" sz="1400" dirty="0" err="1">
                          <a:effectLst/>
                        </a:rPr>
                        <a:t>untuk</a:t>
                      </a:r>
                      <a:r>
                        <a:rPr lang="en-US" sz="1400" dirty="0">
                          <a:effectLst/>
                        </a:rPr>
                        <a:t> </a:t>
                      </a:r>
                      <a:r>
                        <a:rPr lang="en-US" sz="1400" dirty="0" err="1">
                          <a:effectLst/>
                        </a:rPr>
                        <a:t>mengetahui</a:t>
                      </a:r>
                      <a:r>
                        <a:rPr lang="en-US" sz="1400" dirty="0">
                          <a:effectLst/>
                        </a:rPr>
                        <a:t> </a:t>
                      </a:r>
                      <a:r>
                        <a:rPr lang="en-US" sz="1400" dirty="0" err="1">
                          <a:effectLst/>
                        </a:rPr>
                        <a:t>pengalaman</a:t>
                      </a:r>
                      <a:r>
                        <a:rPr lang="en-US" sz="1400" dirty="0">
                          <a:effectLst/>
                        </a:rPr>
                        <a:t> </a:t>
                      </a:r>
                      <a:r>
                        <a:rPr lang="en-US" sz="1400" dirty="0" err="1">
                          <a:effectLst/>
                        </a:rPr>
                        <a:t>masing-masing</a:t>
                      </a:r>
                      <a:r>
                        <a:rPr lang="en-US" sz="1400" dirty="0">
                          <a:effectLst/>
                        </a:rPr>
                        <a:t> </a:t>
                      </a:r>
                      <a:r>
                        <a:rPr lang="en-US" sz="1400" dirty="0" err="1">
                          <a:effectLst/>
                        </a:rPr>
                        <a:t>warga</a:t>
                      </a:r>
                      <a:r>
                        <a:rPr lang="en-US" sz="1400" dirty="0">
                          <a:effectLst/>
                        </a:rPr>
                        <a:t> </a:t>
                      </a:r>
                      <a:r>
                        <a:rPr lang="en-US" sz="1400" dirty="0" err="1">
                          <a:effectLst/>
                        </a:rPr>
                        <a:t>sehingga</a:t>
                      </a:r>
                      <a:r>
                        <a:rPr lang="en-US" sz="1400" dirty="0">
                          <a:effectLst/>
                        </a:rPr>
                        <a:t> </a:t>
                      </a:r>
                      <a:r>
                        <a:rPr lang="en-US" sz="1400" dirty="0" err="1">
                          <a:effectLst/>
                        </a:rPr>
                        <a:t>menemukan</a:t>
                      </a:r>
                      <a:r>
                        <a:rPr lang="en-US" sz="1400" dirty="0">
                          <a:effectLst/>
                        </a:rPr>
                        <a:t> </a:t>
                      </a:r>
                      <a:r>
                        <a:rPr lang="en-US" sz="1400" dirty="0" err="1">
                          <a:effectLst/>
                        </a:rPr>
                        <a:t>titik</a:t>
                      </a:r>
                      <a:r>
                        <a:rPr lang="en-US" sz="1400" dirty="0">
                          <a:effectLst/>
                        </a:rPr>
                        <a:t> point </a:t>
                      </a:r>
                      <a:r>
                        <a:rPr lang="en-US" sz="1400" dirty="0" err="1">
                          <a:effectLst/>
                        </a:rPr>
                        <a:t>penting</a:t>
                      </a:r>
                      <a:r>
                        <a:rPr lang="en-US" sz="1400" dirty="0">
                          <a:effectLst/>
                        </a:rPr>
                        <a:t> </a:t>
                      </a:r>
                      <a:r>
                        <a:rPr lang="en-US" sz="1400" dirty="0" err="1">
                          <a:effectLst/>
                        </a:rPr>
                        <a:t>bagaimana</a:t>
                      </a:r>
                      <a:r>
                        <a:rPr lang="en-US" sz="1400" dirty="0">
                          <a:effectLst/>
                        </a:rPr>
                        <a:t> </a:t>
                      </a:r>
                      <a:r>
                        <a:rPr lang="en-US" sz="1400" dirty="0" err="1">
                          <a:effectLst/>
                        </a:rPr>
                        <a:t>cara</a:t>
                      </a:r>
                      <a:r>
                        <a:rPr lang="en-US" sz="1400" dirty="0">
                          <a:effectLst/>
                        </a:rPr>
                        <a:t> </a:t>
                      </a:r>
                      <a:r>
                        <a:rPr lang="en-US" sz="1400" dirty="0" err="1">
                          <a:effectLst/>
                        </a:rPr>
                        <a:t>menabung</a:t>
                      </a:r>
                      <a:r>
                        <a:rPr lang="en-US" sz="1400" dirty="0">
                          <a:effectLst/>
                        </a:rPr>
                        <a:t> </a:t>
                      </a:r>
                      <a:r>
                        <a:rPr lang="en-US" sz="1400" dirty="0" err="1">
                          <a:effectLst/>
                        </a:rPr>
                        <a:t>untuk</a:t>
                      </a:r>
                      <a:r>
                        <a:rPr lang="en-US" sz="1400" dirty="0">
                          <a:effectLst/>
                        </a:rPr>
                        <a:t> </a:t>
                      </a:r>
                      <a:r>
                        <a:rPr lang="en-US" sz="1400" dirty="0" err="1">
                          <a:effectLst/>
                        </a:rPr>
                        <a:t>masa</a:t>
                      </a:r>
                      <a:r>
                        <a:rPr lang="en-US" sz="1400" dirty="0">
                          <a:effectLst/>
                        </a:rPr>
                        <a:t> </a:t>
                      </a:r>
                      <a:r>
                        <a:rPr lang="en-US" sz="1400" dirty="0" err="1">
                          <a:effectLst/>
                        </a:rPr>
                        <a:t>depan</a:t>
                      </a:r>
                      <a:r>
                        <a:rPr lang="en-US" sz="1400" dirty="0">
                          <a:effectLst/>
                        </a:rPr>
                        <a:t> </a:t>
                      </a:r>
                      <a:r>
                        <a:rPr lang="en-US" sz="1400" dirty="0" err="1">
                          <a:effectLst/>
                        </a:rPr>
                        <a:t>versi</a:t>
                      </a:r>
                      <a:r>
                        <a:rPr lang="en-US" sz="1400" dirty="0">
                          <a:effectLst/>
                        </a:rPr>
                        <a:t> </a:t>
                      </a:r>
                      <a:r>
                        <a:rPr lang="en-US" sz="1400" dirty="0" err="1">
                          <a:effectLst/>
                        </a:rPr>
                        <a:t>warga</a:t>
                      </a:r>
                      <a:r>
                        <a:rPr lang="en-US" sz="1400" dirty="0">
                          <a:effectLst/>
                        </a:rPr>
                        <a:t> </a:t>
                      </a:r>
                      <a:r>
                        <a:rPr lang="en-US" sz="1400" dirty="0" err="1">
                          <a:effectLst/>
                        </a:rPr>
                        <a:t>Aisyiyah</a:t>
                      </a:r>
                      <a:endParaRPr lang="en-US" sz="1200" dirty="0">
                        <a:effectLst/>
                      </a:endParaRPr>
                    </a:p>
                    <a:p>
                      <a:pPr>
                        <a:lnSpc>
                          <a:spcPct val="115000"/>
                        </a:lnSpc>
                        <a:spcAft>
                          <a:spcPts val="0"/>
                        </a:spcAft>
                      </a:pPr>
                      <a:r>
                        <a:rPr lang="en-US" sz="1400" dirty="0">
                          <a:effectLst/>
                        </a:rPr>
                        <a:t> </a:t>
                      </a:r>
                      <a:endParaRPr lang="en-US" sz="1200" dirty="0">
                        <a:effectLst/>
                      </a:endParaRPr>
                    </a:p>
                    <a:p>
                      <a:pPr>
                        <a:lnSpc>
                          <a:spcPct val="115000"/>
                        </a:lnSpc>
                        <a:spcAft>
                          <a:spcPts val="0"/>
                        </a:spcAft>
                      </a:pPr>
                      <a:r>
                        <a:rPr lang="en-US" sz="1400" dirty="0">
                          <a:effectLst/>
                        </a:rPr>
                        <a:t>Akan </a:t>
                      </a:r>
                      <a:r>
                        <a:rPr lang="en-US" sz="1400" dirty="0" err="1">
                          <a:effectLst/>
                        </a:rPr>
                        <a:t>dilaksanakan</a:t>
                      </a:r>
                      <a:r>
                        <a:rPr lang="en-US" sz="1400" dirty="0">
                          <a:effectLst/>
                        </a:rPr>
                        <a:t> </a:t>
                      </a:r>
                      <a:r>
                        <a:rPr lang="en-US" sz="1400" dirty="0" err="1">
                          <a:effectLst/>
                        </a:rPr>
                        <a:t>pada</a:t>
                      </a:r>
                      <a:r>
                        <a:rPr lang="en-US" sz="1400" dirty="0">
                          <a:effectLst/>
                        </a:rPr>
                        <a:t> </a:t>
                      </a:r>
                      <a:r>
                        <a:rPr lang="en-US" sz="1400" dirty="0" err="1">
                          <a:effectLst/>
                        </a:rPr>
                        <a:t>bulan</a:t>
                      </a:r>
                      <a:r>
                        <a:rPr lang="en-US" sz="1400" dirty="0">
                          <a:effectLst/>
                        </a:rPr>
                        <a:t> </a:t>
                      </a:r>
                      <a:r>
                        <a:rPr lang="en-US" sz="1400" dirty="0" err="1">
                          <a:effectLst/>
                        </a:rPr>
                        <a:t>Agustus</a:t>
                      </a:r>
                      <a:r>
                        <a:rPr lang="en-US" sz="1400" dirty="0">
                          <a:effectLst/>
                        </a:rPr>
                        <a:t> 2018</a:t>
                      </a:r>
                      <a:endParaRPr lang="en-US" sz="1200" dirty="0">
                        <a:effectLst/>
                        <a:latin typeface="Calibri"/>
                        <a:ea typeface="Times New Roman"/>
                        <a:cs typeface="Times New Roman"/>
                      </a:endParaRPr>
                    </a:p>
                  </a:txBody>
                  <a:tcPr marL="38911" marR="38911" marT="0" marB="0" anchor="ctr"/>
                </a:tc>
              </a:tr>
              <a:tr h="2638299">
                <a:tc>
                  <a:txBody>
                    <a:bodyPr/>
                    <a:lstStyle/>
                    <a:p>
                      <a:pPr algn="ctr">
                        <a:lnSpc>
                          <a:spcPct val="115000"/>
                        </a:lnSpc>
                        <a:spcAft>
                          <a:spcPts val="0"/>
                        </a:spcAft>
                      </a:pPr>
                      <a:r>
                        <a:rPr lang="en-US" sz="1400">
                          <a:effectLst/>
                        </a:rPr>
                        <a:t>e</a:t>
                      </a:r>
                      <a:endParaRPr lang="en-US" sz="1200">
                        <a:effectLst/>
                        <a:latin typeface="Calibri"/>
                        <a:ea typeface="Times New Roman"/>
                        <a:cs typeface="Times New Roman"/>
                      </a:endParaRPr>
                    </a:p>
                  </a:txBody>
                  <a:tcPr marL="38911" marR="38911" marT="0" marB="0" anchor="ctr"/>
                </a:tc>
                <a:tc>
                  <a:txBody>
                    <a:bodyPr/>
                    <a:lstStyle/>
                    <a:p>
                      <a:pPr>
                        <a:lnSpc>
                          <a:spcPct val="115000"/>
                        </a:lnSpc>
                        <a:spcAft>
                          <a:spcPts val="0"/>
                        </a:spcAft>
                      </a:pPr>
                      <a:r>
                        <a:rPr lang="en-US" sz="1400">
                          <a:effectLst/>
                        </a:rPr>
                        <a:t>Memiliki semangat yang tinggi untuk berbisnis</a:t>
                      </a:r>
                      <a:endParaRPr lang="en-US" sz="1200">
                        <a:effectLst/>
                        <a:latin typeface="Calibri"/>
                        <a:ea typeface="Times New Roman"/>
                        <a:cs typeface="Times New Roman"/>
                      </a:endParaRPr>
                    </a:p>
                  </a:txBody>
                  <a:tcPr marL="38911" marR="38911" marT="0" marB="0" anchor="ctr"/>
                </a:tc>
                <a:tc>
                  <a:txBody>
                    <a:bodyPr/>
                    <a:lstStyle/>
                    <a:p>
                      <a:pPr>
                        <a:lnSpc>
                          <a:spcPct val="115000"/>
                        </a:lnSpc>
                        <a:spcAft>
                          <a:spcPts val="0"/>
                        </a:spcAft>
                      </a:pPr>
                      <a:r>
                        <a:rPr lang="en-US" sz="1400" dirty="0">
                          <a:effectLst/>
                        </a:rPr>
                        <a:t>Workshop, </a:t>
                      </a:r>
                      <a:r>
                        <a:rPr lang="en-US" sz="1400" dirty="0" err="1">
                          <a:effectLst/>
                        </a:rPr>
                        <a:t>Konsultasi</a:t>
                      </a:r>
                      <a:r>
                        <a:rPr lang="en-US" sz="1400" dirty="0">
                          <a:effectLst/>
                        </a:rPr>
                        <a:t> </a:t>
                      </a:r>
                      <a:r>
                        <a:rPr lang="en-US" sz="1400" dirty="0" err="1">
                          <a:effectLst/>
                        </a:rPr>
                        <a:t>dan</a:t>
                      </a:r>
                      <a:r>
                        <a:rPr lang="en-US" sz="1400" dirty="0">
                          <a:effectLst/>
                        </a:rPr>
                        <a:t> </a:t>
                      </a:r>
                      <a:r>
                        <a:rPr lang="en-US" sz="1400" dirty="0" err="1">
                          <a:effectLst/>
                        </a:rPr>
                        <a:t>Praktek</a:t>
                      </a:r>
                      <a:r>
                        <a:rPr lang="en-US" sz="1400" dirty="0">
                          <a:effectLst/>
                        </a:rPr>
                        <a:t> </a:t>
                      </a:r>
                      <a:r>
                        <a:rPr lang="en-US" sz="1400" dirty="0" err="1">
                          <a:effectLst/>
                        </a:rPr>
                        <a:t>berbisnis</a:t>
                      </a:r>
                      <a:endParaRPr lang="en-US" sz="1200" dirty="0">
                        <a:effectLst/>
                        <a:latin typeface="Calibri"/>
                        <a:ea typeface="Times New Roman"/>
                        <a:cs typeface="Times New Roman"/>
                      </a:endParaRPr>
                    </a:p>
                  </a:txBody>
                  <a:tcPr marL="38911" marR="38911" marT="0" marB="0" anchor="ctr"/>
                </a:tc>
                <a:tc>
                  <a:txBody>
                    <a:bodyPr/>
                    <a:lstStyle/>
                    <a:p>
                      <a:pPr>
                        <a:lnSpc>
                          <a:spcPct val="115000"/>
                        </a:lnSpc>
                        <a:spcAft>
                          <a:spcPts val="0"/>
                        </a:spcAft>
                      </a:pPr>
                      <a:r>
                        <a:rPr lang="en-US" sz="1400" dirty="0" err="1">
                          <a:effectLst/>
                        </a:rPr>
                        <a:t>Setelah</a:t>
                      </a:r>
                      <a:r>
                        <a:rPr lang="en-US" sz="1400" dirty="0">
                          <a:effectLst/>
                        </a:rPr>
                        <a:t> </a:t>
                      </a:r>
                      <a:r>
                        <a:rPr lang="en-US" sz="1400" dirty="0" err="1">
                          <a:effectLst/>
                        </a:rPr>
                        <a:t>memahami</a:t>
                      </a:r>
                      <a:r>
                        <a:rPr lang="en-US" sz="1400" dirty="0">
                          <a:effectLst/>
                        </a:rPr>
                        <a:t> </a:t>
                      </a:r>
                      <a:r>
                        <a:rPr lang="en-US" sz="1400" dirty="0" err="1">
                          <a:effectLst/>
                        </a:rPr>
                        <a:t>konsep</a:t>
                      </a:r>
                      <a:r>
                        <a:rPr lang="en-US" sz="1400" dirty="0">
                          <a:effectLst/>
                        </a:rPr>
                        <a:t> </a:t>
                      </a:r>
                      <a:r>
                        <a:rPr lang="en-US" sz="1400" dirty="0" err="1">
                          <a:effectLst/>
                        </a:rPr>
                        <a:t>menabung</a:t>
                      </a:r>
                      <a:r>
                        <a:rPr lang="en-US" sz="1400" dirty="0">
                          <a:effectLst/>
                        </a:rPr>
                        <a:t> </a:t>
                      </a:r>
                      <a:r>
                        <a:rPr lang="en-US" sz="1400" dirty="0" err="1">
                          <a:effectLst/>
                        </a:rPr>
                        <a:t>maka</a:t>
                      </a:r>
                      <a:r>
                        <a:rPr lang="en-US" sz="1400" dirty="0">
                          <a:effectLst/>
                        </a:rPr>
                        <a:t> </a:t>
                      </a:r>
                      <a:r>
                        <a:rPr lang="en-US" sz="1400" dirty="0" err="1">
                          <a:effectLst/>
                        </a:rPr>
                        <a:t>berinvetasi</a:t>
                      </a:r>
                      <a:r>
                        <a:rPr lang="en-US" sz="1400" dirty="0">
                          <a:effectLst/>
                        </a:rPr>
                        <a:t> </a:t>
                      </a:r>
                      <a:r>
                        <a:rPr lang="en-US" sz="1400" dirty="0" err="1">
                          <a:effectLst/>
                        </a:rPr>
                        <a:t>dengan</a:t>
                      </a:r>
                      <a:r>
                        <a:rPr lang="en-US" sz="1400" dirty="0">
                          <a:effectLst/>
                        </a:rPr>
                        <a:t> </a:t>
                      </a:r>
                      <a:r>
                        <a:rPr lang="en-US" sz="1400" dirty="0" err="1">
                          <a:effectLst/>
                        </a:rPr>
                        <a:t>berdagang</a:t>
                      </a:r>
                      <a:r>
                        <a:rPr lang="en-US" sz="1400" dirty="0">
                          <a:effectLst/>
                        </a:rPr>
                        <a:t> </a:t>
                      </a:r>
                      <a:r>
                        <a:rPr lang="en-US" sz="1400" dirty="0" err="1">
                          <a:effectLst/>
                        </a:rPr>
                        <a:t>adalah</a:t>
                      </a:r>
                      <a:r>
                        <a:rPr lang="en-US" sz="1400" dirty="0">
                          <a:effectLst/>
                        </a:rPr>
                        <a:t> </a:t>
                      </a:r>
                      <a:r>
                        <a:rPr lang="en-US" sz="1400" dirty="0" err="1">
                          <a:effectLst/>
                        </a:rPr>
                        <a:t>hal</a:t>
                      </a:r>
                      <a:r>
                        <a:rPr lang="en-US" sz="1400" dirty="0">
                          <a:effectLst/>
                        </a:rPr>
                        <a:t> yang </a:t>
                      </a:r>
                      <a:r>
                        <a:rPr lang="en-US" sz="1400" dirty="0" err="1">
                          <a:effectLst/>
                        </a:rPr>
                        <a:t>dapat</a:t>
                      </a:r>
                      <a:r>
                        <a:rPr lang="en-US" sz="1400" dirty="0">
                          <a:effectLst/>
                        </a:rPr>
                        <a:t> </a:t>
                      </a:r>
                      <a:r>
                        <a:rPr lang="en-US" sz="1400" dirty="0" err="1">
                          <a:effectLst/>
                        </a:rPr>
                        <a:t>dilakukan</a:t>
                      </a:r>
                      <a:r>
                        <a:rPr lang="en-US" sz="1400" dirty="0">
                          <a:effectLst/>
                        </a:rPr>
                        <a:t>. </a:t>
                      </a:r>
                      <a:r>
                        <a:rPr lang="en-US" sz="1400" dirty="0" err="1">
                          <a:effectLst/>
                        </a:rPr>
                        <a:t>Diharapkan</a:t>
                      </a:r>
                      <a:r>
                        <a:rPr lang="en-US" sz="1400" dirty="0">
                          <a:effectLst/>
                        </a:rPr>
                        <a:t> </a:t>
                      </a:r>
                      <a:r>
                        <a:rPr lang="en-US" sz="1400" dirty="0" err="1">
                          <a:effectLst/>
                        </a:rPr>
                        <a:t>akan</a:t>
                      </a:r>
                      <a:r>
                        <a:rPr lang="en-US" sz="1400" dirty="0">
                          <a:effectLst/>
                        </a:rPr>
                        <a:t> </a:t>
                      </a:r>
                      <a:r>
                        <a:rPr lang="en-US" sz="1400" dirty="0" err="1">
                          <a:effectLst/>
                        </a:rPr>
                        <a:t>diadakannya</a:t>
                      </a:r>
                      <a:r>
                        <a:rPr lang="en-US" sz="1400" dirty="0">
                          <a:effectLst/>
                        </a:rPr>
                        <a:t> </a:t>
                      </a:r>
                      <a:r>
                        <a:rPr lang="en-US" sz="1400" dirty="0" err="1">
                          <a:effectLst/>
                        </a:rPr>
                        <a:t>inisiasi</a:t>
                      </a:r>
                      <a:r>
                        <a:rPr lang="en-US" sz="1400" dirty="0">
                          <a:effectLst/>
                        </a:rPr>
                        <a:t> program </a:t>
                      </a:r>
                      <a:r>
                        <a:rPr lang="en-US" sz="1400" dirty="0" err="1">
                          <a:effectLst/>
                        </a:rPr>
                        <a:t>baru</a:t>
                      </a:r>
                      <a:r>
                        <a:rPr lang="en-US" sz="1400" dirty="0">
                          <a:effectLst/>
                        </a:rPr>
                        <a:t> di Ranting </a:t>
                      </a:r>
                      <a:r>
                        <a:rPr lang="en-US" sz="1400" dirty="0" err="1">
                          <a:effectLst/>
                        </a:rPr>
                        <a:t>untuk</a:t>
                      </a:r>
                      <a:r>
                        <a:rPr lang="en-US" sz="1400" dirty="0">
                          <a:effectLst/>
                        </a:rPr>
                        <a:t> </a:t>
                      </a:r>
                      <a:r>
                        <a:rPr lang="en-US" sz="1400" dirty="0" err="1">
                          <a:effectLst/>
                        </a:rPr>
                        <a:t>menunjang</a:t>
                      </a:r>
                      <a:r>
                        <a:rPr lang="en-US" sz="1400" dirty="0">
                          <a:effectLst/>
                        </a:rPr>
                        <a:t> </a:t>
                      </a:r>
                      <a:r>
                        <a:rPr lang="en-US" sz="1400" dirty="0" err="1">
                          <a:effectLst/>
                        </a:rPr>
                        <a:t>keterampilan</a:t>
                      </a:r>
                      <a:r>
                        <a:rPr lang="en-US" sz="1400" dirty="0">
                          <a:effectLst/>
                        </a:rPr>
                        <a:t> </a:t>
                      </a:r>
                      <a:r>
                        <a:rPr lang="en-US" sz="1400" dirty="0" err="1">
                          <a:effectLst/>
                        </a:rPr>
                        <a:t>berbisnis</a:t>
                      </a:r>
                      <a:r>
                        <a:rPr lang="en-US" sz="1400" dirty="0">
                          <a:effectLst/>
                        </a:rPr>
                        <a:t> </a:t>
                      </a:r>
                      <a:r>
                        <a:rPr lang="en-US" sz="1400" dirty="0" err="1">
                          <a:effectLst/>
                        </a:rPr>
                        <a:t>warga</a:t>
                      </a:r>
                      <a:r>
                        <a:rPr lang="en-US" sz="1400" dirty="0">
                          <a:effectLst/>
                        </a:rPr>
                        <a:t> </a:t>
                      </a:r>
                      <a:r>
                        <a:rPr lang="en-US" sz="1400" dirty="0" err="1">
                          <a:effectLst/>
                        </a:rPr>
                        <a:t>Aisyiyah</a:t>
                      </a:r>
                      <a:r>
                        <a:rPr lang="en-US" sz="1400" dirty="0">
                          <a:effectLst/>
                        </a:rPr>
                        <a:t>. </a:t>
                      </a:r>
                      <a:r>
                        <a:rPr lang="en-US" sz="1400" dirty="0" err="1">
                          <a:effectLst/>
                        </a:rPr>
                        <a:t>Hasil</a:t>
                      </a:r>
                      <a:r>
                        <a:rPr lang="en-US" sz="1400" dirty="0">
                          <a:effectLst/>
                        </a:rPr>
                        <a:t> </a:t>
                      </a:r>
                      <a:r>
                        <a:rPr lang="en-US" sz="1400" dirty="0" err="1">
                          <a:effectLst/>
                        </a:rPr>
                        <a:t>tabungan</a:t>
                      </a:r>
                      <a:r>
                        <a:rPr lang="en-US" sz="1400" dirty="0">
                          <a:effectLst/>
                        </a:rPr>
                        <a:t> </a:t>
                      </a:r>
                      <a:r>
                        <a:rPr lang="en-US" sz="1400" dirty="0" err="1">
                          <a:effectLst/>
                        </a:rPr>
                        <a:t>bisa</a:t>
                      </a:r>
                      <a:r>
                        <a:rPr lang="en-US" sz="1400" dirty="0">
                          <a:effectLst/>
                        </a:rPr>
                        <a:t> </a:t>
                      </a:r>
                      <a:r>
                        <a:rPr lang="en-US" sz="1400" dirty="0" err="1">
                          <a:effectLst/>
                        </a:rPr>
                        <a:t>dialokasikan</a:t>
                      </a:r>
                      <a:r>
                        <a:rPr lang="en-US" sz="1400" dirty="0">
                          <a:effectLst/>
                        </a:rPr>
                        <a:t> </a:t>
                      </a:r>
                      <a:r>
                        <a:rPr lang="en-US" sz="1400" dirty="0" err="1">
                          <a:effectLst/>
                        </a:rPr>
                        <a:t>untuk</a:t>
                      </a:r>
                      <a:r>
                        <a:rPr lang="en-US" sz="1400" dirty="0">
                          <a:effectLst/>
                        </a:rPr>
                        <a:t> </a:t>
                      </a:r>
                      <a:r>
                        <a:rPr lang="en-US" sz="1400" dirty="0" err="1">
                          <a:effectLst/>
                        </a:rPr>
                        <a:t>bisnis</a:t>
                      </a:r>
                      <a:r>
                        <a:rPr lang="en-US" sz="1400" dirty="0">
                          <a:effectLst/>
                        </a:rPr>
                        <a:t> yang paling </a:t>
                      </a:r>
                      <a:r>
                        <a:rPr lang="en-US" sz="1400" dirty="0" err="1">
                          <a:effectLst/>
                        </a:rPr>
                        <a:t>ringan</a:t>
                      </a:r>
                      <a:r>
                        <a:rPr lang="en-US" sz="1400" dirty="0">
                          <a:effectLst/>
                        </a:rPr>
                        <a:t> </a:t>
                      </a:r>
                      <a:r>
                        <a:rPr lang="en-US" sz="1400" dirty="0" err="1">
                          <a:effectLst/>
                        </a:rPr>
                        <a:t>resikonya</a:t>
                      </a:r>
                      <a:endParaRPr lang="en-US" sz="1200" dirty="0">
                        <a:effectLst/>
                      </a:endParaRPr>
                    </a:p>
                    <a:p>
                      <a:pPr>
                        <a:lnSpc>
                          <a:spcPct val="115000"/>
                        </a:lnSpc>
                        <a:spcAft>
                          <a:spcPts val="0"/>
                        </a:spcAft>
                      </a:pPr>
                      <a:r>
                        <a:rPr lang="en-US" sz="1400" dirty="0">
                          <a:effectLst/>
                        </a:rPr>
                        <a:t>Dan program </a:t>
                      </a:r>
                      <a:r>
                        <a:rPr lang="en-US" sz="1400" dirty="0" err="1">
                          <a:effectLst/>
                        </a:rPr>
                        <a:t>bisnis</a:t>
                      </a:r>
                      <a:r>
                        <a:rPr lang="en-US" sz="1400" dirty="0">
                          <a:effectLst/>
                        </a:rPr>
                        <a:t> </a:t>
                      </a:r>
                      <a:r>
                        <a:rPr lang="en-US" sz="1400" dirty="0" err="1">
                          <a:effectLst/>
                        </a:rPr>
                        <a:t>disinkronkan</a:t>
                      </a:r>
                      <a:r>
                        <a:rPr lang="en-US" sz="1400" dirty="0">
                          <a:effectLst/>
                        </a:rPr>
                        <a:t> </a:t>
                      </a:r>
                      <a:r>
                        <a:rPr lang="en-US" sz="1400" dirty="0" err="1">
                          <a:effectLst/>
                        </a:rPr>
                        <a:t>dengan</a:t>
                      </a:r>
                      <a:r>
                        <a:rPr lang="en-US" sz="1400" dirty="0">
                          <a:effectLst/>
                        </a:rPr>
                        <a:t> keg ranting </a:t>
                      </a:r>
                      <a:r>
                        <a:rPr lang="en-US" sz="1400" dirty="0" err="1">
                          <a:effectLst/>
                        </a:rPr>
                        <a:t>semisal</a:t>
                      </a:r>
                      <a:r>
                        <a:rPr lang="en-US" sz="1400" dirty="0">
                          <a:effectLst/>
                        </a:rPr>
                        <a:t> </a:t>
                      </a:r>
                      <a:r>
                        <a:rPr lang="en-US" sz="1400" dirty="0" err="1">
                          <a:effectLst/>
                        </a:rPr>
                        <a:t>bisnis</a:t>
                      </a:r>
                      <a:r>
                        <a:rPr lang="en-US" sz="1400" dirty="0">
                          <a:effectLst/>
                        </a:rPr>
                        <a:t> </a:t>
                      </a:r>
                      <a:r>
                        <a:rPr lang="en-US" sz="1400" dirty="0" err="1">
                          <a:effectLst/>
                        </a:rPr>
                        <a:t>makanan</a:t>
                      </a:r>
                      <a:r>
                        <a:rPr lang="en-US" sz="1400" dirty="0">
                          <a:effectLst/>
                        </a:rPr>
                        <a:t> (</a:t>
                      </a:r>
                      <a:r>
                        <a:rPr lang="en-US" sz="1400" dirty="0" err="1">
                          <a:effectLst/>
                        </a:rPr>
                        <a:t>nasi</a:t>
                      </a:r>
                      <a:r>
                        <a:rPr lang="en-US" sz="1400" dirty="0">
                          <a:effectLst/>
                        </a:rPr>
                        <a:t> box </a:t>
                      </a:r>
                      <a:r>
                        <a:rPr lang="en-US" sz="1400" dirty="0" err="1">
                          <a:effectLst/>
                        </a:rPr>
                        <a:t>atau</a:t>
                      </a:r>
                      <a:r>
                        <a:rPr lang="en-US" sz="1400" dirty="0">
                          <a:effectLst/>
                        </a:rPr>
                        <a:t> snack) </a:t>
                      </a:r>
                      <a:r>
                        <a:rPr lang="en-US" sz="1400" dirty="0" err="1">
                          <a:effectLst/>
                        </a:rPr>
                        <a:t>untuk</a:t>
                      </a:r>
                      <a:r>
                        <a:rPr lang="en-US" sz="1400" dirty="0">
                          <a:effectLst/>
                        </a:rPr>
                        <a:t> </a:t>
                      </a:r>
                      <a:r>
                        <a:rPr lang="en-US" sz="1400" dirty="0" err="1">
                          <a:effectLst/>
                        </a:rPr>
                        <a:t>rapat</a:t>
                      </a:r>
                      <a:r>
                        <a:rPr lang="en-US" sz="1400" dirty="0">
                          <a:effectLst/>
                        </a:rPr>
                        <a:t> </a:t>
                      </a:r>
                      <a:r>
                        <a:rPr lang="en-US" sz="1400" dirty="0" err="1">
                          <a:effectLst/>
                        </a:rPr>
                        <a:t>dll</a:t>
                      </a:r>
                      <a:endParaRPr lang="en-US" sz="1200" dirty="0">
                        <a:effectLst/>
                      </a:endParaRPr>
                    </a:p>
                    <a:p>
                      <a:pPr>
                        <a:lnSpc>
                          <a:spcPct val="115000"/>
                        </a:lnSpc>
                        <a:spcAft>
                          <a:spcPts val="0"/>
                        </a:spcAft>
                      </a:pPr>
                      <a:r>
                        <a:rPr lang="en-US" sz="1400" dirty="0">
                          <a:effectLst/>
                        </a:rPr>
                        <a:t> </a:t>
                      </a:r>
                      <a:endParaRPr lang="en-US" sz="1200" dirty="0">
                        <a:effectLst/>
                      </a:endParaRPr>
                    </a:p>
                    <a:p>
                      <a:pPr>
                        <a:lnSpc>
                          <a:spcPct val="115000"/>
                        </a:lnSpc>
                        <a:spcAft>
                          <a:spcPts val="0"/>
                        </a:spcAft>
                      </a:pPr>
                      <a:r>
                        <a:rPr lang="en-US" sz="1400" dirty="0">
                          <a:effectLst/>
                        </a:rPr>
                        <a:t>Akan </a:t>
                      </a:r>
                      <a:r>
                        <a:rPr lang="en-US" sz="1400" dirty="0" err="1">
                          <a:effectLst/>
                        </a:rPr>
                        <a:t>dilaksanakan</a:t>
                      </a:r>
                      <a:r>
                        <a:rPr lang="en-US" sz="1400" dirty="0">
                          <a:effectLst/>
                        </a:rPr>
                        <a:t> </a:t>
                      </a:r>
                      <a:r>
                        <a:rPr lang="en-US" sz="1400" dirty="0" err="1">
                          <a:effectLst/>
                        </a:rPr>
                        <a:t>pada</a:t>
                      </a:r>
                      <a:r>
                        <a:rPr lang="en-US" sz="1400" dirty="0">
                          <a:effectLst/>
                        </a:rPr>
                        <a:t> </a:t>
                      </a:r>
                      <a:r>
                        <a:rPr lang="en-US" sz="1400" dirty="0" err="1">
                          <a:effectLst/>
                        </a:rPr>
                        <a:t>bulan</a:t>
                      </a:r>
                      <a:r>
                        <a:rPr lang="en-US" sz="1400" dirty="0">
                          <a:effectLst/>
                        </a:rPr>
                        <a:t> </a:t>
                      </a:r>
                      <a:r>
                        <a:rPr lang="en-US" sz="1400" dirty="0" err="1">
                          <a:effectLst/>
                        </a:rPr>
                        <a:t>Agustus</a:t>
                      </a:r>
                      <a:r>
                        <a:rPr lang="en-US" sz="1400" dirty="0">
                          <a:effectLst/>
                        </a:rPr>
                        <a:t> 2018</a:t>
                      </a:r>
                      <a:endParaRPr lang="en-US" sz="1200" dirty="0">
                        <a:effectLst/>
                        <a:latin typeface="Calibri"/>
                        <a:ea typeface="Times New Roman"/>
                        <a:cs typeface="Times New Roman"/>
                      </a:endParaRPr>
                    </a:p>
                  </a:txBody>
                  <a:tcPr marL="38911" marR="38911" marT="0" marB="0" anchor="ctr"/>
                </a:tc>
              </a:tr>
              <a:tr h="2337864">
                <a:tc>
                  <a:txBody>
                    <a:bodyPr/>
                    <a:lstStyle/>
                    <a:p>
                      <a:pPr algn="ctr">
                        <a:lnSpc>
                          <a:spcPct val="115000"/>
                        </a:lnSpc>
                        <a:spcAft>
                          <a:spcPts val="0"/>
                        </a:spcAft>
                      </a:pPr>
                      <a:r>
                        <a:rPr lang="en-US" sz="1400">
                          <a:effectLst/>
                        </a:rPr>
                        <a:t>f</a:t>
                      </a:r>
                      <a:endParaRPr lang="en-US" sz="1200">
                        <a:effectLst/>
                        <a:latin typeface="Calibri"/>
                        <a:ea typeface="Times New Roman"/>
                        <a:cs typeface="Times New Roman"/>
                      </a:endParaRPr>
                    </a:p>
                  </a:txBody>
                  <a:tcPr marL="38911" marR="38911" marT="0" marB="0" anchor="ctr"/>
                </a:tc>
                <a:tc>
                  <a:txBody>
                    <a:bodyPr/>
                    <a:lstStyle/>
                    <a:p>
                      <a:pPr>
                        <a:lnSpc>
                          <a:spcPct val="115000"/>
                        </a:lnSpc>
                        <a:spcAft>
                          <a:spcPts val="0"/>
                        </a:spcAft>
                      </a:pPr>
                      <a:r>
                        <a:rPr lang="en-US" sz="1400">
                          <a:effectLst/>
                        </a:rPr>
                        <a:t>Belum memahami bahwa penggunaan internet untuk berbisnis adalah penting</a:t>
                      </a:r>
                      <a:endParaRPr lang="en-US" sz="1200">
                        <a:effectLst/>
                        <a:latin typeface="Calibri"/>
                        <a:ea typeface="Times New Roman"/>
                        <a:cs typeface="Times New Roman"/>
                      </a:endParaRPr>
                    </a:p>
                  </a:txBody>
                  <a:tcPr marL="38911" marR="38911" marT="0" marB="0" anchor="ctr"/>
                </a:tc>
                <a:tc>
                  <a:txBody>
                    <a:bodyPr/>
                    <a:lstStyle/>
                    <a:p>
                      <a:pPr>
                        <a:lnSpc>
                          <a:spcPct val="115000"/>
                        </a:lnSpc>
                        <a:spcAft>
                          <a:spcPts val="0"/>
                        </a:spcAft>
                      </a:pPr>
                      <a:r>
                        <a:rPr lang="en-US" sz="1400">
                          <a:effectLst/>
                        </a:rPr>
                        <a:t>Memberikan kiat-kiat strategis menggunakan social media untuk menghasilkan uang</a:t>
                      </a:r>
                      <a:endParaRPr lang="en-US" sz="1200">
                        <a:effectLst/>
                        <a:latin typeface="Calibri"/>
                        <a:ea typeface="Times New Roman"/>
                        <a:cs typeface="Times New Roman"/>
                      </a:endParaRPr>
                    </a:p>
                  </a:txBody>
                  <a:tcPr marL="38911" marR="38911" marT="0" marB="0" anchor="ctr"/>
                </a:tc>
                <a:tc>
                  <a:txBody>
                    <a:bodyPr/>
                    <a:lstStyle/>
                    <a:p>
                      <a:pPr>
                        <a:lnSpc>
                          <a:spcPct val="115000"/>
                        </a:lnSpc>
                        <a:spcAft>
                          <a:spcPts val="0"/>
                        </a:spcAft>
                      </a:pPr>
                      <a:r>
                        <a:rPr lang="en-US" sz="1400" dirty="0">
                          <a:effectLst/>
                        </a:rPr>
                        <a:t>Follow up </a:t>
                      </a:r>
                      <a:r>
                        <a:rPr lang="en-US" sz="1400" dirty="0" err="1">
                          <a:effectLst/>
                        </a:rPr>
                        <a:t>atas</a:t>
                      </a:r>
                      <a:r>
                        <a:rPr lang="en-US" sz="1400" dirty="0">
                          <a:effectLst/>
                        </a:rPr>
                        <a:t> </a:t>
                      </a:r>
                      <a:r>
                        <a:rPr lang="en-US" sz="1400" dirty="0" err="1">
                          <a:effectLst/>
                        </a:rPr>
                        <a:t>pemahaman</a:t>
                      </a:r>
                      <a:r>
                        <a:rPr lang="en-US" sz="1400" dirty="0">
                          <a:effectLst/>
                        </a:rPr>
                        <a:t> </a:t>
                      </a:r>
                      <a:r>
                        <a:rPr lang="en-US" sz="1400" dirty="0" err="1">
                          <a:effectLst/>
                        </a:rPr>
                        <a:t>berbisnis</a:t>
                      </a:r>
                      <a:r>
                        <a:rPr lang="en-US" sz="1400" dirty="0">
                          <a:effectLst/>
                        </a:rPr>
                        <a:t> </a:t>
                      </a:r>
                      <a:r>
                        <a:rPr lang="en-US" sz="1400" dirty="0" err="1">
                          <a:effectLst/>
                        </a:rPr>
                        <a:t>berupa</a:t>
                      </a:r>
                      <a:r>
                        <a:rPr lang="en-US" sz="1400" dirty="0">
                          <a:effectLst/>
                        </a:rPr>
                        <a:t> </a:t>
                      </a:r>
                      <a:r>
                        <a:rPr lang="en-US" sz="1400" dirty="0" err="1">
                          <a:effectLst/>
                        </a:rPr>
                        <a:t>terjun</a:t>
                      </a:r>
                      <a:r>
                        <a:rPr lang="en-US" sz="1400" dirty="0">
                          <a:effectLst/>
                        </a:rPr>
                        <a:t> </a:t>
                      </a:r>
                      <a:r>
                        <a:rPr lang="en-US" sz="1400" dirty="0" err="1">
                          <a:effectLst/>
                        </a:rPr>
                        <a:t>langsung</a:t>
                      </a:r>
                      <a:r>
                        <a:rPr lang="en-US" sz="1400" dirty="0">
                          <a:effectLst/>
                        </a:rPr>
                        <a:t> </a:t>
                      </a:r>
                      <a:r>
                        <a:rPr lang="en-US" sz="1400" dirty="0" err="1">
                          <a:effectLst/>
                        </a:rPr>
                        <a:t>ke</a:t>
                      </a:r>
                      <a:r>
                        <a:rPr lang="en-US" sz="1400" dirty="0">
                          <a:effectLst/>
                        </a:rPr>
                        <a:t> </a:t>
                      </a:r>
                      <a:r>
                        <a:rPr lang="en-US" sz="1400" dirty="0" err="1">
                          <a:effectLst/>
                        </a:rPr>
                        <a:t>lapangan</a:t>
                      </a:r>
                      <a:r>
                        <a:rPr lang="en-US" sz="1400" dirty="0">
                          <a:effectLst/>
                        </a:rPr>
                        <a:t> </a:t>
                      </a:r>
                      <a:r>
                        <a:rPr lang="en-US" sz="1400" dirty="0" err="1">
                          <a:effectLst/>
                        </a:rPr>
                        <a:t>dan</a:t>
                      </a:r>
                      <a:r>
                        <a:rPr lang="en-US" sz="1400" dirty="0">
                          <a:effectLst/>
                        </a:rPr>
                        <a:t> </a:t>
                      </a:r>
                      <a:r>
                        <a:rPr lang="en-US" sz="1400" dirty="0" err="1">
                          <a:effectLst/>
                        </a:rPr>
                        <a:t>cara</a:t>
                      </a:r>
                      <a:r>
                        <a:rPr lang="en-US" sz="1400" dirty="0">
                          <a:effectLst/>
                        </a:rPr>
                        <a:t> </a:t>
                      </a:r>
                      <a:r>
                        <a:rPr lang="en-US" sz="1400" dirty="0" err="1">
                          <a:effectLst/>
                        </a:rPr>
                        <a:t>pemasaran</a:t>
                      </a:r>
                      <a:r>
                        <a:rPr lang="en-US" sz="1400" dirty="0">
                          <a:effectLst/>
                        </a:rPr>
                        <a:t> </a:t>
                      </a:r>
                      <a:r>
                        <a:rPr lang="en-US" sz="1400" dirty="0" err="1">
                          <a:effectLst/>
                        </a:rPr>
                        <a:t>baik</a:t>
                      </a:r>
                      <a:r>
                        <a:rPr lang="en-US" sz="1400" dirty="0">
                          <a:effectLst/>
                        </a:rPr>
                        <a:t> manual </a:t>
                      </a:r>
                      <a:r>
                        <a:rPr lang="en-US" sz="1400" dirty="0" err="1">
                          <a:effectLst/>
                        </a:rPr>
                        <a:t>dan</a:t>
                      </a:r>
                      <a:r>
                        <a:rPr lang="en-US" sz="1400" dirty="0">
                          <a:effectLst/>
                        </a:rPr>
                        <a:t> online </a:t>
                      </a:r>
                      <a:r>
                        <a:rPr lang="en-US" sz="1400" dirty="0" err="1">
                          <a:effectLst/>
                        </a:rPr>
                        <a:t>khususnya</a:t>
                      </a:r>
                      <a:r>
                        <a:rPr lang="en-US" sz="1400" dirty="0">
                          <a:effectLst/>
                        </a:rPr>
                        <a:t> </a:t>
                      </a:r>
                      <a:r>
                        <a:rPr lang="en-US" sz="1400" dirty="0" err="1">
                          <a:effectLst/>
                        </a:rPr>
                        <a:t>ke</a:t>
                      </a:r>
                      <a:r>
                        <a:rPr lang="en-US" sz="1400" dirty="0">
                          <a:effectLst/>
                        </a:rPr>
                        <a:t> </a:t>
                      </a:r>
                      <a:r>
                        <a:rPr lang="en-US" sz="1400" dirty="0" err="1">
                          <a:effectLst/>
                        </a:rPr>
                        <a:t>pengurus</a:t>
                      </a:r>
                      <a:r>
                        <a:rPr lang="en-US" sz="1400" dirty="0">
                          <a:effectLst/>
                        </a:rPr>
                        <a:t>. </a:t>
                      </a:r>
                      <a:r>
                        <a:rPr lang="en-US" sz="1400" dirty="0" err="1">
                          <a:effectLst/>
                        </a:rPr>
                        <a:t>Adanya</a:t>
                      </a:r>
                      <a:r>
                        <a:rPr lang="en-US" sz="1400" dirty="0">
                          <a:effectLst/>
                        </a:rPr>
                        <a:t> admin </a:t>
                      </a:r>
                      <a:r>
                        <a:rPr lang="en-US" sz="1400" dirty="0" err="1">
                          <a:effectLst/>
                        </a:rPr>
                        <a:t>atau</a:t>
                      </a:r>
                      <a:r>
                        <a:rPr lang="en-US" sz="1400" dirty="0">
                          <a:effectLst/>
                        </a:rPr>
                        <a:t> </a:t>
                      </a:r>
                      <a:r>
                        <a:rPr lang="en-US" sz="1400" dirty="0" err="1">
                          <a:effectLst/>
                        </a:rPr>
                        <a:t>koordinator</a:t>
                      </a:r>
                      <a:r>
                        <a:rPr lang="en-US" sz="1400" dirty="0">
                          <a:effectLst/>
                        </a:rPr>
                        <a:t> </a:t>
                      </a:r>
                      <a:r>
                        <a:rPr lang="en-US" sz="1400" dirty="0" err="1">
                          <a:effectLst/>
                        </a:rPr>
                        <a:t>lapangan</a:t>
                      </a:r>
                      <a:r>
                        <a:rPr lang="en-US" sz="1400" dirty="0">
                          <a:effectLst/>
                        </a:rPr>
                        <a:t> yang </a:t>
                      </a:r>
                      <a:r>
                        <a:rPr lang="en-US" sz="1400" dirty="0" err="1">
                          <a:effectLst/>
                        </a:rPr>
                        <a:t>dapat</a:t>
                      </a:r>
                      <a:r>
                        <a:rPr lang="en-US" sz="1400" dirty="0">
                          <a:effectLst/>
                        </a:rPr>
                        <a:t>.</a:t>
                      </a:r>
                      <a:endParaRPr lang="en-US" sz="1200" dirty="0">
                        <a:effectLst/>
                      </a:endParaRPr>
                    </a:p>
                    <a:p>
                      <a:pPr>
                        <a:lnSpc>
                          <a:spcPct val="115000"/>
                        </a:lnSpc>
                        <a:spcAft>
                          <a:spcPts val="0"/>
                        </a:spcAft>
                      </a:pPr>
                      <a:r>
                        <a:rPr lang="en-US" sz="1400" dirty="0">
                          <a:effectLst/>
                        </a:rPr>
                        <a:t> </a:t>
                      </a:r>
                      <a:endParaRPr lang="en-US" sz="1200" dirty="0">
                        <a:effectLst/>
                      </a:endParaRPr>
                    </a:p>
                    <a:p>
                      <a:pPr>
                        <a:lnSpc>
                          <a:spcPct val="115000"/>
                        </a:lnSpc>
                        <a:spcAft>
                          <a:spcPts val="0"/>
                        </a:spcAft>
                      </a:pPr>
                      <a:r>
                        <a:rPr lang="en-US" sz="1400" dirty="0" err="1">
                          <a:effectLst/>
                        </a:rPr>
                        <a:t>Tepatnya</a:t>
                      </a:r>
                      <a:r>
                        <a:rPr lang="en-US" sz="1400" dirty="0">
                          <a:effectLst/>
                        </a:rPr>
                        <a:t> </a:t>
                      </a:r>
                      <a:r>
                        <a:rPr lang="en-US" sz="1400" dirty="0" err="1">
                          <a:effectLst/>
                        </a:rPr>
                        <a:t>pembuatan</a:t>
                      </a:r>
                      <a:r>
                        <a:rPr lang="en-US" sz="1400" dirty="0">
                          <a:effectLst/>
                        </a:rPr>
                        <a:t> website PRA </a:t>
                      </a:r>
                      <a:r>
                        <a:rPr lang="en-US" sz="1400" dirty="0" err="1">
                          <a:effectLst/>
                        </a:rPr>
                        <a:t>Bangunjiwo</a:t>
                      </a:r>
                      <a:r>
                        <a:rPr lang="en-US" sz="1400" dirty="0">
                          <a:effectLst/>
                        </a:rPr>
                        <a:t> </a:t>
                      </a:r>
                      <a:r>
                        <a:rPr lang="en-US" sz="1400" dirty="0" err="1">
                          <a:effectLst/>
                        </a:rPr>
                        <a:t>sehingga</a:t>
                      </a:r>
                      <a:r>
                        <a:rPr lang="en-US" sz="1400" dirty="0">
                          <a:effectLst/>
                        </a:rPr>
                        <a:t> </a:t>
                      </a:r>
                      <a:r>
                        <a:rPr lang="en-US" sz="1400" dirty="0" err="1">
                          <a:effectLst/>
                        </a:rPr>
                        <a:t>kegiatan</a:t>
                      </a:r>
                      <a:r>
                        <a:rPr lang="en-US" sz="1400" dirty="0">
                          <a:effectLst/>
                        </a:rPr>
                        <a:t> </a:t>
                      </a:r>
                      <a:r>
                        <a:rPr lang="en-US" sz="1400" dirty="0" err="1">
                          <a:effectLst/>
                        </a:rPr>
                        <a:t>bermanfaat</a:t>
                      </a:r>
                      <a:r>
                        <a:rPr lang="en-US" sz="1400" dirty="0">
                          <a:effectLst/>
                        </a:rPr>
                        <a:t> </a:t>
                      </a:r>
                      <a:r>
                        <a:rPr lang="en-US" sz="1400" dirty="0" err="1">
                          <a:effectLst/>
                        </a:rPr>
                        <a:t>dapat</a:t>
                      </a:r>
                      <a:r>
                        <a:rPr lang="en-US" sz="1400" dirty="0">
                          <a:effectLst/>
                        </a:rPr>
                        <a:t> </a:t>
                      </a:r>
                      <a:r>
                        <a:rPr lang="en-US" sz="1400" dirty="0" err="1">
                          <a:effectLst/>
                        </a:rPr>
                        <a:t>disalurkan</a:t>
                      </a:r>
                      <a:r>
                        <a:rPr lang="en-US" sz="1400" dirty="0">
                          <a:effectLst/>
                        </a:rPr>
                        <a:t> di </a:t>
                      </a:r>
                      <a:r>
                        <a:rPr lang="en-US" sz="1400" dirty="0" err="1">
                          <a:effectLst/>
                        </a:rPr>
                        <a:t>dalam</a:t>
                      </a:r>
                      <a:r>
                        <a:rPr lang="en-US" sz="1400" dirty="0">
                          <a:effectLst/>
                        </a:rPr>
                        <a:t> website  </a:t>
                      </a:r>
                      <a:r>
                        <a:rPr lang="en-US" sz="1400" dirty="0" err="1">
                          <a:effectLst/>
                        </a:rPr>
                        <a:t>tersebut</a:t>
                      </a:r>
                      <a:endParaRPr lang="en-US" sz="1200" dirty="0">
                        <a:effectLst/>
                      </a:endParaRPr>
                    </a:p>
                    <a:p>
                      <a:pPr>
                        <a:lnSpc>
                          <a:spcPct val="115000"/>
                        </a:lnSpc>
                        <a:spcAft>
                          <a:spcPts val="0"/>
                        </a:spcAft>
                      </a:pPr>
                      <a:r>
                        <a:rPr lang="en-US" sz="1400" dirty="0">
                          <a:effectLst/>
                        </a:rPr>
                        <a:t> </a:t>
                      </a:r>
                      <a:endParaRPr lang="en-US" sz="1200" dirty="0">
                        <a:effectLst/>
                      </a:endParaRPr>
                    </a:p>
                    <a:p>
                      <a:pPr>
                        <a:lnSpc>
                          <a:spcPct val="115000"/>
                        </a:lnSpc>
                        <a:spcAft>
                          <a:spcPts val="0"/>
                        </a:spcAft>
                      </a:pPr>
                      <a:r>
                        <a:rPr lang="en-US" sz="1400" dirty="0">
                          <a:effectLst/>
                        </a:rPr>
                        <a:t>Akan </a:t>
                      </a:r>
                      <a:r>
                        <a:rPr lang="en-US" sz="1400" dirty="0" err="1">
                          <a:effectLst/>
                        </a:rPr>
                        <a:t>dilaksanakan</a:t>
                      </a:r>
                      <a:r>
                        <a:rPr lang="en-US" sz="1400" dirty="0">
                          <a:effectLst/>
                        </a:rPr>
                        <a:t> </a:t>
                      </a:r>
                      <a:r>
                        <a:rPr lang="en-US" sz="1400" dirty="0" err="1">
                          <a:effectLst/>
                        </a:rPr>
                        <a:t>pada</a:t>
                      </a:r>
                      <a:r>
                        <a:rPr lang="en-US" sz="1400" dirty="0">
                          <a:effectLst/>
                        </a:rPr>
                        <a:t> </a:t>
                      </a:r>
                      <a:r>
                        <a:rPr lang="en-US" sz="1400" dirty="0" err="1">
                          <a:effectLst/>
                        </a:rPr>
                        <a:t>bulan</a:t>
                      </a:r>
                      <a:r>
                        <a:rPr lang="en-US" sz="1400" dirty="0">
                          <a:effectLst/>
                        </a:rPr>
                        <a:t> </a:t>
                      </a:r>
                      <a:r>
                        <a:rPr lang="en-US" sz="1400" dirty="0" err="1">
                          <a:effectLst/>
                        </a:rPr>
                        <a:t>Agustus</a:t>
                      </a:r>
                      <a:r>
                        <a:rPr lang="en-US" sz="1400" dirty="0">
                          <a:effectLst/>
                        </a:rPr>
                        <a:t> 2018</a:t>
                      </a:r>
                      <a:endParaRPr lang="en-US" sz="1200" dirty="0">
                        <a:effectLst/>
                        <a:latin typeface="Calibri"/>
                        <a:ea typeface="Times New Roman"/>
                        <a:cs typeface="Times New Roman"/>
                      </a:endParaRPr>
                    </a:p>
                  </a:txBody>
                  <a:tcPr marL="38911" marR="38911" marT="0" marB="0" anchor="ctr"/>
                </a:tc>
              </a:tr>
            </a:tbl>
          </a:graphicData>
        </a:graphic>
      </p:graphicFrame>
    </p:spTree>
    <p:extLst>
      <p:ext uri="{BB962C8B-B14F-4D97-AF65-F5344CB8AC3E}">
        <p14:creationId xmlns:p14="http://schemas.microsoft.com/office/powerpoint/2010/main" val="2157297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140000">
            <a:off x="721187" y="1055243"/>
            <a:ext cx="5212080" cy="1984491"/>
          </a:xfrm>
        </p:spPr>
        <p:txBody>
          <a:bodyPr/>
          <a:lstStyle/>
          <a:p>
            <a:r>
              <a:rPr lang="en-US" b="1" dirty="0"/>
              <a:t>Jadwal Lanjutan Kegiatan PKM di desa Bangunjiwo Barat</a:t>
            </a:r>
            <a:r>
              <a:rPr lang="en-US" dirty="0"/>
              <a:t/>
            </a:r>
            <a:br>
              <a:rPr lang="en-US" dirty="0"/>
            </a:br>
            <a:endParaRPr lang="en-US" dirty="0"/>
          </a:p>
        </p:txBody>
      </p:sp>
      <p:sp>
        <p:nvSpPr>
          <p:cNvPr id="4" name="Text Placeholder 3"/>
          <p:cNvSpPr>
            <a:spLocks noGrp="1"/>
          </p:cNvSpPr>
          <p:nvPr>
            <p:ph type="body" sz="half" idx="2"/>
          </p:nvPr>
        </p:nvSpPr>
        <p:spPr/>
        <p:txBody>
          <a:bodyPr/>
          <a:lstStyle/>
          <a:p>
            <a:endParaRPr lang="en-US" dirty="0"/>
          </a:p>
        </p:txBody>
      </p:sp>
      <p:pic>
        <p:nvPicPr>
          <p:cNvPr id="5" name="Content Placeholder 4" descr="E:\Foto WA Mix 1\IMG-20170809-WA0022.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749800" y="3013042"/>
            <a:ext cx="3806825" cy="2536891"/>
          </a:xfrm>
          <a:prstGeom prst="rect">
            <a:avLst/>
          </a:prstGeom>
          <a:noFill/>
          <a:ln>
            <a:noFill/>
          </a:ln>
        </p:spPr>
      </p:pic>
    </p:spTree>
    <p:extLst>
      <p:ext uri="{BB962C8B-B14F-4D97-AF65-F5344CB8AC3E}">
        <p14:creationId xmlns:p14="http://schemas.microsoft.com/office/powerpoint/2010/main" val="29877068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28485" t="23975" r="27879" b="12934"/>
          <a:stretch/>
        </p:blipFill>
        <p:spPr>
          <a:xfrm>
            <a:off x="971600" y="641005"/>
            <a:ext cx="7632848" cy="5300589"/>
          </a:xfrm>
          <a:prstGeom prst="rect">
            <a:avLst/>
          </a:prstGeom>
        </p:spPr>
      </p:pic>
    </p:spTree>
    <p:extLst>
      <p:ext uri="{BB962C8B-B14F-4D97-AF65-F5344CB8AC3E}">
        <p14:creationId xmlns:p14="http://schemas.microsoft.com/office/powerpoint/2010/main" val="3738259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587559" y="1054937"/>
            <a:ext cx="5844518" cy="2551040"/>
          </a:xfrm>
        </p:spPr>
        <p:txBody>
          <a:bodyPr/>
          <a:lstStyle/>
          <a:p>
            <a:r>
              <a:rPr lang="en-US" b="1" dirty="0" err="1" smtClean="0"/>
              <a:t>Masalah</a:t>
            </a:r>
            <a:r>
              <a:rPr lang="en-US" b="1" dirty="0" smtClean="0"/>
              <a:t> </a:t>
            </a:r>
            <a:r>
              <a:rPr lang="en-US" b="1" dirty="0" err="1"/>
              <a:t>Prioritas</a:t>
            </a:r>
            <a:r>
              <a:rPr lang="en-US" b="1" dirty="0"/>
              <a:t>, </a:t>
            </a:r>
            <a:r>
              <a:rPr lang="en-US" b="1" dirty="0" err="1"/>
              <a:t>Rincian</a:t>
            </a:r>
            <a:r>
              <a:rPr lang="en-US" b="1" dirty="0"/>
              <a:t> </a:t>
            </a:r>
            <a:r>
              <a:rPr lang="en-US" b="1" dirty="0" err="1"/>
              <a:t>Masalah</a:t>
            </a:r>
            <a:r>
              <a:rPr lang="en-US" b="1" dirty="0"/>
              <a:t> </a:t>
            </a:r>
            <a:r>
              <a:rPr lang="en-US" b="1" dirty="0" err="1"/>
              <a:t>dan</a:t>
            </a:r>
            <a:r>
              <a:rPr lang="en-US" b="1" dirty="0"/>
              <a:t> </a:t>
            </a:r>
            <a:r>
              <a:rPr lang="en-US" b="1" dirty="0" err="1"/>
              <a:t>Hasil</a:t>
            </a:r>
            <a:r>
              <a:rPr lang="en-US" b="1" dirty="0"/>
              <a:t> </a:t>
            </a:r>
            <a:r>
              <a:rPr lang="en-US" b="1" dirty="0" err="1"/>
              <a:t>Kondisi</a:t>
            </a:r>
            <a:r>
              <a:rPr lang="en-US" b="1" dirty="0"/>
              <a:t> </a:t>
            </a:r>
            <a:r>
              <a:rPr lang="en-US" b="1" dirty="0" err="1"/>
              <a:t>Sekarang</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pic>
        <p:nvPicPr>
          <p:cNvPr id="4" name="Picture 3" descr="E:\Foto WA Mix 1\IMG-20170809-WA0027.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4008" y="3717032"/>
            <a:ext cx="4064635" cy="2708910"/>
          </a:xfrm>
          <a:prstGeom prst="rect">
            <a:avLst/>
          </a:prstGeom>
          <a:noFill/>
          <a:ln>
            <a:noFill/>
          </a:ln>
        </p:spPr>
      </p:pic>
    </p:spTree>
    <p:extLst>
      <p:ext uri="{BB962C8B-B14F-4D97-AF65-F5344CB8AC3E}">
        <p14:creationId xmlns:p14="http://schemas.microsoft.com/office/powerpoint/2010/main" val="36254525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
            </a:r>
            <a:br>
              <a:rPr lang="en-US" b="1" dirty="0" smtClean="0"/>
            </a:br>
            <a:r>
              <a:rPr lang="en-US" b="1" dirty="0" smtClean="0"/>
              <a:t>LAPORAN </a:t>
            </a:r>
            <a:r>
              <a:rPr lang="en-US" b="1" dirty="0"/>
              <a:t>KEMAJUAN</a:t>
            </a:r>
            <a:r>
              <a:rPr lang="en-US" dirty="0"/>
              <a:t/>
            </a:r>
            <a:br>
              <a:rPr lang="en-US" dirty="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99288373"/>
              </p:ext>
            </p:extLst>
          </p:nvPr>
        </p:nvGraphicFramePr>
        <p:xfrm>
          <a:off x="395537" y="1096367"/>
          <a:ext cx="8280918" cy="5322657"/>
        </p:xfrm>
        <a:graphic>
          <a:graphicData uri="http://schemas.openxmlformats.org/drawingml/2006/table">
            <a:tbl>
              <a:tblPr firstRow="1" firstCol="1" bandRow="1">
                <a:tableStyleId>{5C22544A-7EE6-4342-B048-85BDC9FD1C3A}</a:tableStyleId>
              </a:tblPr>
              <a:tblGrid>
                <a:gridCol w="1091295"/>
                <a:gridCol w="348864"/>
                <a:gridCol w="2376264"/>
                <a:gridCol w="3672408"/>
                <a:gridCol w="792087"/>
              </a:tblGrid>
              <a:tr h="365340">
                <a:tc>
                  <a:txBody>
                    <a:bodyPr/>
                    <a:lstStyle/>
                    <a:p>
                      <a:pPr algn="just">
                        <a:lnSpc>
                          <a:spcPct val="115000"/>
                        </a:lnSpc>
                        <a:spcAft>
                          <a:spcPts val="0"/>
                        </a:spcAft>
                      </a:pPr>
                      <a:r>
                        <a:rPr lang="en-US" sz="1400">
                          <a:effectLst/>
                        </a:rPr>
                        <a:t>Masalah Prioritas</a:t>
                      </a:r>
                      <a:endParaRPr lang="en-US" sz="1200">
                        <a:effectLst/>
                        <a:latin typeface="Calibri"/>
                        <a:ea typeface="Times New Roman"/>
                        <a:cs typeface="Times New Roman"/>
                      </a:endParaRPr>
                    </a:p>
                  </a:txBody>
                  <a:tcPr marL="45583" marR="45583" marT="0" marB="0" anchor="ctr"/>
                </a:tc>
                <a:tc>
                  <a:txBody>
                    <a:bodyPr/>
                    <a:lstStyle/>
                    <a:p>
                      <a:pPr algn="just">
                        <a:lnSpc>
                          <a:spcPct val="115000"/>
                        </a:lnSpc>
                        <a:spcAft>
                          <a:spcPts val="0"/>
                        </a:spcAft>
                      </a:pPr>
                      <a:r>
                        <a:rPr lang="en-US" sz="1400">
                          <a:effectLst/>
                        </a:rPr>
                        <a:t> </a:t>
                      </a:r>
                      <a:endParaRPr lang="en-US" sz="1200">
                        <a:effectLst/>
                        <a:latin typeface="Calibri"/>
                        <a:ea typeface="Times New Roman"/>
                        <a:cs typeface="Times New Roman"/>
                      </a:endParaRPr>
                    </a:p>
                  </a:txBody>
                  <a:tcPr marL="45583" marR="45583" marT="0" marB="0" anchor="ctr"/>
                </a:tc>
                <a:tc>
                  <a:txBody>
                    <a:bodyPr/>
                    <a:lstStyle/>
                    <a:p>
                      <a:pPr algn="just">
                        <a:lnSpc>
                          <a:spcPct val="115000"/>
                        </a:lnSpc>
                        <a:spcAft>
                          <a:spcPts val="0"/>
                        </a:spcAft>
                      </a:pPr>
                      <a:r>
                        <a:rPr lang="en-US" sz="1400">
                          <a:effectLst/>
                        </a:rPr>
                        <a:t>Rincian Masalah</a:t>
                      </a:r>
                      <a:endParaRPr lang="en-US" sz="1200">
                        <a:effectLst/>
                        <a:latin typeface="Calibri"/>
                        <a:ea typeface="Times New Roman"/>
                        <a:cs typeface="Times New Roman"/>
                      </a:endParaRPr>
                    </a:p>
                  </a:txBody>
                  <a:tcPr marL="45583" marR="45583" marT="0" marB="0" anchor="ctr"/>
                </a:tc>
                <a:tc>
                  <a:txBody>
                    <a:bodyPr/>
                    <a:lstStyle/>
                    <a:p>
                      <a:pPr algn="just">
                        <a:lnSpc>
                          <a:spcPct val="115000"/>
                        </a:lnSpc>
                        <a:spcAft>
                          <a:spcPts val="0"/>
                        </a:spcAft>
                      </a:pPr>
                      <a:r>
                        <a:rPr lang="en-US" sz="1400">
                          <a:effectLst/>
                        </a:rPr>
                        <a:t>Hasil Kondisi Sekarang</a:t>
                      </a:r>
                      <a:endParaRPr lang="en-US" sz="1200">
                        <a:effectLst/>
                        <a:latin typeface="Calibri"/>
                        <a:ea typeface="Times New Roman"/>
                        <a:cs typeface="Times New Roman"/>
                      </a:endParaRPr>
                    </a:p>
                  </a:txBody>
                  <a:tcPr marL="45583" marR="45583" marT="0" marB="0" anchor="ctr"/>
                </a:tc>
                <a:tc>
                  <a:txBody>
                    <a:bodyPr/>
                    <a:lstStyle/>
                    <a:p>
                      <a:pPr algn="ctr">
                        <a:lnSpc>
                          <a:spcPct val="115000"/>
                        </a:lnSpc>
                        <a:spcAft>
                          <a:spcPts val="0"/>
                        </a:spcAft>
                      </a:pPr>
                      <a:r>
                        <a:rPr lang="en-US" sz="1400">
                          <a:effectLst/>
                        </a:rPr>
                        <a:t>Checklist</a:t>
                      </a:r>
                      <a:endParaRPr lang="en-US" sz="1200">
                        <a:effectLst/>
                        <a:latin typeface="Calibri"/>
                        <a:ea typeface="Times New Roman"/>
                        <a:cs typeface="Times New Roman"/>
                      </a:endParaRPr>
                    </a:p>
                  </a:txBody>
                  <a:tcPr marL="45583" marR="45583" marT="0" marB="0" anchor="ctr"/>
                </a:tc>
              </a:tr>
              <a:tr h="1270823">
                <a:tc rowSpan="3">
                  <a:txBody>
                    <a:bodyPr/>
                    <a:lstStyle/>
                    <a:p>
                      <a:pPr algn="just">
                        <a:lnSpc>
                          <a:spcPct val="115000"/>
                        </a:lnSpc>
                        <a:spcAft>
                          <a:spcPts val="0"/>
                        </a:spcAft>
                      </a:pPr>
                      <a:r>
                        <a:rPr lang="en-US" sz="1400">
                          <a:effectLst/>
                        </a:rPr>
                        <a:t>Literasi Keuangan dan Ekonomi Rumah Tangga</a:t>
                      </a:r>
                      <a:endParaRPr lang="en-US" sz="1200">
                        <a:effectLst/>
                        <a:latin typeface="Calibri"/>
                        <a:ea typeface="Times New Roman"/>
                        <a:cs typeface="Times New Roman"/>
                      </a:endParaRPr>
                    </a:p>
                  </a:txBody>
                  <a:tcPr marL="45583" marR="45583" marT="0" marB="0" anchor="ctr"/>
                </a:tc>
                <a:tc>
                  <a:txBody>
                    <a:bodyPr/>
                    <a:lstStyle/>
                    <a:p>
                      <a:pPr algn="just">
                        <a:lnSpc>
                          <a:spcPct val="115000"/>
                        </a:lnSpc>
                        <a:spcAft>
                          <a:spcPts val="0"/>
                        </a:spcAft>
                      </a:pPr>
                      <a:r>
                        <a:rPr lang="en-US" sz="1400">
                          <a:effectLst/>
                        </a:rPr>
                        <a:t>a</a:t>
                      </a:r>
                      <a:endParaRPr lang="en-US" sz="1200">
                        <a:effectLst/>
                        <a:latin typeface="Calibri"/>
                        <a:ea typeface="Times New Roman"/>
                        <a:cs typeface="Times New Roman"/>
                      </a:endParaRPr>
                    </a:p>
                  </a:txBody>
                  <a:tcPr marL="45583" marR="45583" marT="0" marB="0" anchor="ctr"/>
                </a:tc>
                <a:tc>
                  <a:txBody>
                    <a:bodyPr/>
                    <a:lstStyle/>
                    <a:p>
                      <a:pPr algn="just">
                        <a:lnSpc>
                          <a:spcPct val="115000"/>
                        </a:lnSpc>
                        <a:spcAft>
                          <a:spcPts val="0"/>
                        </a:spcAft>
                      </a:pPr>
                      <a:r>
                        <a:rPr lang="en-US" sz="1400">
                          <a:effectLst/>
                        </a:rPr>
                        <a:t>Anggota 'Aisyiyah Ranting Bangunjiwo belum mengetahui cara mengelola keuangan rumah tangga</a:t>
                      </a:r>
                      <a:endParaRPr lang="en-US" sz="1200">
                        <a:effectLst/>
                        <a:latin typeface="Calibri"/>
                        <a:ea typeface="Times New Roman"/>
                        <a:cs typeface="Times New Roman"/>
                      </a:endParaRPr>
                    </a:p>
                  </a:txBody>
                  <a:tcPr marL="45583" marR="45583" marT="0" marB="0" anchor="ctr"/>
                </a:tc>
                <a:tc>
                  <a:txBody>
                    <a:bodyPr/>
                    <a:lstStyle/>
                    <a:p>
                      <a:pPr algn="just">
                        <a:lnSpc>
                          <a:spcPct val="115000"/>
                        </a:lnSpc>
                        <a:spcAft>
                          <a:spcPts val="0"/>
                        </a:spcAft>
                      </a:pPr>
                      <a:r>
                        <a:rPr lang="en-US" sz="1400">
                          <a:effectLst/>
                        </a:rPr>
                        <a:t>Masyarakat Bangunjiwo mulai perlahan-lahan memahami literasi keuangan setelah pelaksanaan kajian dari tim UMY</a:t>
                      </a:r>
                      <a:endParaRPr lang="en-US" sz="1200">
                        <a:effectLst/>
                        <a:latin typeface="Calibri"/>
                        <a:ea typeface="Times New Roman"/>
                        <a:cs typeface="Times New Roman"/>
                      </a:endParaRPr>
                    </a:p>
                  </a:txBody>
                  <a:tcPr marL="45583" marR="45583" marT="0" marB="0" anchor="ctr"/>
                </a:tc>
                <a:tc>
                  <a:txBody>
                    <a:bodyPr/>
                    <a:lstStyle/>
                    <a:p>
                      <a:pPr algn="ctr">
                        <a:lnSpc>
                          <a:spcPct val="115000"/>
                        </a:lnSpc>
                        <a:spcAft>
                          <a:spcPts val="0"/>
                        </a:spcAft>
                      </a:pPr>
                      <a:r>
                        <a:rPr lang="en-US" sz="1400">
                          <a:effectLst/>
                        </a:rPr>
                        <a:t>V</a:t>
                      </a:r>
                      <a:endParaRPr lang="en-US" sz="1200">
                        <a:effectLst/>
                        <a:latin typeface="Calibri"/>
                        <a:ea typeface="Times New Roman"/>
                        <a:cs typeface="Times New Roman"/>
                      </a:endParaRPr>
                    </a:p>
                  </a:txBody>
                  <a:tcPr marL="45583" marR="45583" marT="0" marB="0" anchor="ctr"/>
                </a:tc>
              </a:tr>
              <a:tr h="2186911">
                <a:tc vMerge="1">
                  <a:txBody>
                    <a:bodyPr/>
                    <a:lstStyle/>
                    <a:p>
                      <a:endParaRPr lang="en-US"/>
                    </a:p>
                  </a:txBody>
                  <a:tcPr/>
                </a:tc>
                <a:tc>
                  <a:txBody>
                    <a:bodyPr/>
                    <a:lstStyle/>
                    <a:p>
                      <a:pPr algn="just">
                        <a:lnSpc>
                          <a:spcPct val="115000"/>
                        </a:lnSpc>
                        <a:spcAft>
                          <a:spcPts val="0"/>
                        </a:spcAft>
                      </a:pPr>
                      <a:r>
                        <a:rPr lang="en-US" sz="1400">
                          <a:effectLst/>
                        </a:rPr>
                        <a:t>b</a:t>
                      </a:r>
                      <a:endParaRPr lang="en-US" sz="1200">
                        <a:effectLst/>
                        <a:latin typeface="Calibri"/>
                        <a:ea typeface="Times New Roman"/>
                        <a:cs typeface="Times New Roman"/>
                      </a:endParaRPr>
                    </a:p>
                  </a:txBody>
                  <a:tcPr marL="45583" marR="45583" marT="0" marB="0" anchor="ctr"/>
                </a:tc>
                <a:tc>
                  <a:txBody>
                    <a:bodyPr/>
                    <a:lstStyle/>
                    <a:p>
                      <a:pPr algn="just">
                        <a:lnSpc>
                          <a:spcPct val="115000"/>
                        </a:lnSpc>
                        <a:spcAft>
                          <a:spcPts val="0"/>
                        </a:spcAft>
                      </a:pPr>
                      <a:r>
                        <a:rPr lang="en-US" sz="1400">
                          <a:effectLst/>
                        </a:rPr>
                        <a:t>Anggota belum mampu untuk merekap pemasukan dan pengeluaran secara terperinci</a:t>
                      </a:r>
                      <a:endParaRPr lang="en-US" sz="1200">
                        <a:effectLst/>
                        <a:latin typeface="Calibri"/>
                        <a:ea typeface="Times New Roman"/>
                        <a:cs typeface="Times New Roman"/>
                      </a:endParaRPr>
                    </a:p>
                  </a:txBody>
                  <a:tcPr marL="45583" marR="45583" marT="0" marB="0" anchor="ctr"/>
                </a:tc>
                <a:tc>
                  <a:txBody>
                    <a:bodyPr/>
                    <a:lstStyle/>
                    <a:p>
                      <a:pPr algn="just">
                        <a:lnSpc>
                          <a:spcPct val="115000"/>
                        </a:lnSpc>
                        <a:spcAft>
                          <a:spcPts val="0"/>
                        </a:spcAft>
                      </a:pPr>
                      <a:r>
                        <a:rPr lang="en-US" sz="1400" dirty="0" err="1">
                          <a:effectLst/>
                        </a:rPr>
                        <a:t>Sebagian</a:t>
                      </a:r>
                      <a:r>
                        <a:rPr lang="en-US" sz="1400" dirty="0">
                          <a:effectLst/>
                        </a:rPr>
                        <a:t> </a:t>
                      </a:r>
                      <a:r>
                        <a:rPr lang="en-US" sz="1400" dirty="0" err="1">
                          <a:effectLst/>
                        </a:rPr>
                        <a:t>dapat</a:t>
                      </a:r>
                      <a:r>
                        <a:rPr lang="en-US" sz="1400" dirty="0">
                          <a:effectLst/>
                        </a:rPr>
                        <a:t> </a:t>
                      </a:r>
                      <a:r>
                        <a:rPr lang="en-US" sz="1400" dirty="0" err="1">
                          <a:effectLst/>
                        </a:rPr>
                        <a:t>mencatat</a:t>
                      </a:r>
                      <a:r>
                        <a:rPr lang="en-US" sz="1400" dirty="0">
                          <a:effectLst/>
                        </a:rPr>
                        <a:t> </a:t>
                      </a:r>
                      <a:r>
                        <a:rPr lang="en-US" sz="1400" dirty="0" err="1">
                          <a:effectLst/>
                        </a:rPr>
                        <a:t>pengeluaran</a:t>
                      </a:r>
                      <a:r>
                        <a:rPr lang="en-US" sz="1400" dirty="0">
                          <a:effectLst/>
                        </a:rPr>
                        <a:t> </a:t>
                      </a:r>
                      <a:r>
                        <a:rPr lang="en-US" sz="1400" dirty="0" err="1">
                          <a:effectLst/>
                        </a:rPr>
                        <a:t>dan</a:t>
                      </a:r>
                      <a:r>
                        <a:rPr lang="en-US" sz="1400" dirty="0">
                          <a:effectLst/>
                        </a:rPr>
                        <a:t> </a:t>
                      </a:r>
                      <a:r>
                        <a:rPr lang="en-US" sz="1400" dirty="0" err="1">
                          <a:effectLst/>
                        </a:rPr>
                        <a:t>pemasukan</a:t>
                      </a:r>
                      <a:r>
                        <a:rPr lang="en-US" sz="1400" dirty="0">
                          <a:effectLst/>
                        </a:rPr>
                        <a:t> </a:t>
                      </a:r>
                      <a:r>
                        <a:rPr lang="en-US" sz="1400" dirty="0" err="1">
                          <a:effectLst/>
                        </a:rPr>
                        <a:t>dengan</a:t>
                      </a:r>
                      <a:r>
                        <a:rPr lang="en-US" sz="1400" dirty="0">
                          <a:effectLst/>
                        </a:rPr>
                        <a:t> </a:t>
                      </a:r>
                      <a:r>
                        <a:rPr lang="en-US" sz="1400" dirty="0" err="1">
                          <a:effectLst/>
                        </a:rPr>
                        <a:t>baik</a:t>
                      </a:r>
                      <a:r>
                        <a:rPr lang="en-US" sz="1400" dirty="0">
                          <a:effectLst/>
                        </a:rPr>
                        <a:t>, </a:t>
                      </a:r>
                      <a:r>
                        <a:rPr lang="en-US" sz="1400" dirty="0" err="1">
                          <a:effectLst/>
                        </a:rPr>
                        <a:t>dan</a:t>
                      </a:r>
                      <a:r>
                        <a:rPr lang="en-US" sz="1400" dirty="0">
                          <a:effectLst/>
                        </a:rPr>
                        <a:t> </a:t>
                      </a:r>
                      <a:r>
                        <a:rPr lang="en-US" sz="1400" dirty="0" err="1">
                          <a:effectLst/>
                        </a:rPr>
                        <a:t>sebagian</a:t>
                      </a:r>
                      <a:r>
                        <a:rPr lang="en-US" sz="1400" dirty="0">
                          <a:effectLst/>
                        </a:rPr>
                        <a:t> </a:t>
                      </a:r>
                      <a:r>
                        <a:rPr lang="en-US" sz="1400" dirty="0" err="1">
                          <a:effectLst/>
                        </a:rPr>
                        <a:t>juga</a:t>
                      </a:r>
                      <a:r>
                        <a:rPr lang="en-US" sz="1400" dirty="0">
                          <a:effectLst/>
                        </a:rPr>
                        <a:t> </a:t>
                      </a:r>
                      <a:r>
                        <a:rPr lang="en-US" sz="1400" dirty="0" err="1">
                          <a:effectLst/>
                        </a:rPr>
                        <a:t>ada</a:t>
                      </a:r>
                      <a:r>
                        <a:rPr lang="en-US" sz="1400" dirty="0">
                          <a:effectLst/>
                        </a:rPr>
                        <a:t> pula yang </a:t>
                      </a:r>
                      <a:r>
                        <a:rPr lang="en-US" sz="1400" dirty="0" err="1">
                          <a:effectLst/>
                        </a:rPr>
                        <a:t>hanya</a:t>
                      </a:r>
                      <a:r>
                        <a:rPr lang="en-US" sz="1400" dirty="0">
                          <a:effectLst/>
                        </a:rPr>
                        <a:t> </a:t>
                      </a:r>
                      <a:r>
                        <a:rPr lang="en-US" sz="1400" dirty="0" err="1">
                          <a:effectLst/>
                        </a:rPr>
                        <a:t>menggunakan</a:t>
                      </a:r>
                      <a:r>
                        <a:rPr lang="en-US" sz="1400" dirty="0">
                          <a:effectLst/>
                        </a:rPr>
                        <a:t> </a:t>
                      </a:r>
                      <a:r>
                        <a:rPr lang="en-US" sz="1400" dirty="0" err="1">
                          <a:effectLst/>
                        </a:rPr>
                        <a:t>uang</a:t>
                      </a:r>
                      <a:r>
                        <a:rPr lang="en-US" sz="1400" dirty="0">
                          <a:effectLst/>
                        </a:rPr>
                        <a:t> </a:t>
                      </a:r>
                      <a:r>
                        <a:rPr lang="en-US" sz="1400" dirty="0" err="1">
                          <a:effectLst/>
                        </a:rPr>
                        <a:t>untuk</a:t>
                      </a:r>
                      <a:r>
                        <a:rPr lang="en-US" sz="1400" dirty="0">
                          <a:effectLst/>
                        </a:rPr>
                        <a:t> </a:t>
                      </a:r>
                      <a:r>
                        <a:rPr lang="en-US" sz="1400" dirty="0" err="1">
                          <a:effectLst/>
                        </a:rPr>
                        <a:t>keperluan</a:t>
                      </a:r>
                      <a:r>
                        <a:rPr lang="en-US" sz="1400" dirty="0">
                          <a:effectLst/>
                        </a:rPr>
                        <a:t> </a:t>
                      </a:r>
                      <a:r>
                        <a:rPr lang="en-US" sz="1400" dirty="0" err="1">
                          <a:effectLst/>
                        </a:rPr>
                        <a:t>tanpa</a:t>
                      </a:r>
                      <a:r>
                        <a:rPr lang="en-US" sz="1400" dirty="0">
                          <a:effectLst/>
                        </a:rPr>
                        <a:t> </a:t>
                      </a:r>
                      <a:r>
                        <a:rPr lang="en-US" sz="1400" dirty="0" err="1">
                          <a:effectLst/>
                        </a:rPr>
                        <a:t>harus</a:t>
                      </a:r>
                      <a:r>
                        <a:rPr lang="en-US" sz="1400" dirty="0">
                          <a:effectLst/>
                        </a:rPr>
                        <a:t> </a:t>
                      </a:r>
                      <a:r>
                        <a:rPr lang="en-US" sz="1400" dirty="0" err="1">
                          <a:effectLst/>
                        </a:rPr>
                        <a:t>dicatat</a:t>
                      </a:r>
                      <a:r>
                        <a:rPr lang="en-US" sz="1400" dirty="0">
                          <a:effectLst/>
                        </a:rPr>
                        <a:t> (</a:t>
                      </a:r>
                      <a:r>
                        <a:rPr lang="en-US" sz="1400" dirty="0" err="1">
                          <a:effectLst/>
                        </a:rPr>
                        <a:t>selama</a:t>
                      </a:r>
                      <a:r>
                        <a:rPr lang="en-US" sz="1400" dirty="0">
                          <a:effectLst/>
                        </a:rPr>
                        <a:t> </a:t>
                      </a:r>
                      <a:r>
                        <a:rPr lang="en-US" sz="1400" dirty="0" err="1">
                          <a:effectLst/>
                        </a:rPr>
                        <a:t>pengeluaran</a:t>
                      </a:r>
                      <a:r>
                        <a:rPr lang="en-US" sz="1400" dirty="0">
                          <a:effectLst/>
                        </a:rPr>
                        <a:t> </a:t>
                      </a:r>
                      <a:r>
                        <a:rPr lang="en-US" sz="1400" dirty="0" err="1">
                          <a:effectLst/>
                        </a:rPr>
                        <a:t>tidak</a:t>
                      </a:r>
                      <a:r>
                        <a:rPr lang="en-US" sz="1400" dirty="0">
                          <a:effectLst/>
                        </a:rPr>
                        <a:t> </a:t>
                      </a:r>
                      <a:r>
                        <a:rPr lang="en-US" sz="1400" dirty="0" err="1">
                          <a:effectLst/>
                        </a:rPr>
                        <a:t>lebih</a:t>
                      </a:r>
                      <a:r>
                        <a:rPr lang="en-US" sz="1400" dirty="0">
                          <a:effectLst/>
                        </a:rPr>
                        <a:t> </a:t>
                      </a:r>
                      <a:r>
                        <a:rPr lang="en-US" sz="1400" dirty="0" err="1">
                          <a:effectLst/>
                        </a:rPr>
                        <a:t>besar</a:t>
                      </a:r>
                      <a:r>
                        <a:rPr lang="en-US" sz="1400" dirty="0">
                          <a:effectLst/>
                        </a:rPr>
                        <a:t> </a:t>
                      </a:r>
                      <a:r>
                        <a:rPr lang="en-US" sz="1400" dirty="0" err="1">
                          <a:effectLst/>
                        </a:rPr>
                        <a:t>dari</a:t>
                      </a:r>
                      <a:r>
                        <a:rPr lang="en-US" sz="1400" dirty="0">
                          <a:effectLst/>
                        </a:rPr>
                        <a:t> </a:t>
                      </a:r>
                      <a:r>
                        <a:rPr lang="en-US" sz="1400" dirty="0" err="1">
                          <a:effectLst/>
                        </a:rPr>
                        <a:t>pemasukan</a:t>
                      </a:r>
                      <a:r>
                        <a:rPr lang="en-US" sz="1400" dirty="0">
                          <a:effectLst/>
                        </a:rPr>
                        <a:t>)</a:t>
                      </a:r>
                      <a:endParaRPr lang="en-US" sz="1200" dirty="0">
                        <a:effectLst/>
                        <a:latin typeface="Calibri"/>
                        <a:ea typeface="Times New Roman"/>
                        <a:cs typeface="Times New Roman"/>
                      </a:endParaRPr>
                    </a:p>
                  </a:txBody>
                  <a:tcPr marL="45583" marR="45583" marT="0" marB="0" anchor="ctr"/>
                </a:tc>
                <a:tc>
                  <a:txBody>
                    <a:bodyPr/>
                    <a:lstStyle/>
                    <a:p>
                      <a:pPr algn="ctr">
                        <a:lnSpc>
                          <a:spcPct val="115000"/>
                        </a:lnSpc>
                        <a:spcAft>
                          <a:spcPts val="0"/>
                        </a:spcAft>
                      </a:pPr>
                      <a:r>
                        <a:rPr lang="en-US" sz="1400">
                          <a:effectLst/>
                        </a:rPr>
                        <a:t>V</a:t>
                      </a:r>
                      <a:endParaRPr lang="en-US" sz="1200">
                        <a:effectLst/>
                        <a:latin typeface="Calibri"/>
                        <a:ea typeface="Times New Roman"/>
                        <a:cs typeface="Times New Roman"/>
                      </a:endParaRPr>
                    </a:p>
                  </a:txBody>
                  <a:tcPr marL="45583" marR="45583" marT="0" marB="0" anchor="ctr"/>
                </a:tc>
              </a:tr>
              <a:tr h="1389879">
                <a:tc vMerge="1">
                  <a:txBody>
                    <a:bodyPr/>
                    <a:lstStyle/>
                    <a:p>
                      <a:endParaRPr lang="en-US"/>
                    </a:p>
                  </a:txBody>
                  <a:tcPr/>
                </a:tc>
                <a:tc>
                  <a:txBody>
                    <a:bodyPr/>
                    <a:lstStyle/>
                    <a:p>
                      <a:pPr algn="just">
                        <a:lnSpc>
                          <a:spcPct val="115000"/>
                        </a:lnSpc>
                        <a:spcAft>
                          <a:spcPts val="0"/>
                        </a:spcAft>
                      </a:pPr>
                      <a:r>
                        <a:rPr lang="en-US" sz="1400">
                          <a:effectLst/>
                        </a:rPr>
                        <a:t>c</a:t>
                      </a:r>
                      <a:endParaRPr lang="en-US" sz="1200">
                        <a:effectLst/>
                        <a:latin typeface="Calibri"/>
                        <a:ea typeface="Times New Roman"/>
                        <a:cs typeface="Times New Roman"/>
                      </a:endParaRPr>
                    </a:p>
                  </a:txBody>
                  <a:tcPr marL="45583" marR="45583" marT="0" marB="0" anchor="ctr"/>
                </a:tc>
                <a:tc>
                  <a:txBody>
                    <a:bodyPr/>
                    <a:lstStyle/>
                    <a:p>
                      <a:pPr algn="just">
                        <a:lnSpc>
                          <a:spcPct val="115000"/>
                        </a:lnSpc>
                        <a:spcAft>
                          <a:spcPts val="0"/>
                        </a:spcAft>
                      </a:pPr>
                      <a:r>
                        <a:rPr lang="en-US" sz="1400">
                          <a:effectLst/>
                        </a:rPr>
                        <a:t>Sebagian sadar akan pentingnya menabung namun belum dapat mengelolanya</a:t>
                      </a:r>
                      <a:endParaRPr lang="en-US" sz="1200">
                        <a:effectLst/>
                        <a:latin typeface="Calibri"/>
                        <a:ea typeface="Times New Roman"/>
                        <a:cs typeface="Times New Roman"/>
                      </a:endParaRPr>
                    </a:p>
                  </a:txBody>
                  <a:tcPr marL="45583" marR="45583" marT="0" marB="0" anchor="ctr"/>
                </a:tc>
                <a:tc>
                  <a:txBody>
                    <a:bodyPr/>
                    <a:lstStyle/>
                    <a:p>
                      <a:pPr algn="just">
                        <a:lnSpc>
                          <a:spcPct val="115000"/>
                        </a:lnSpc>
                        <a:spcAft>
                          <a:spcPts val="0"/>
                        </a:spcAft>
                      </a:pPr>
                      <a:r>
                        <a:rPr lang="en-US" sz="1400">
                          <a:effectLst/>
                        </a:rPr>
                        <a:t>Masyarakat mulai sadar akan pentingan menabung, namun tetap sulit untuk dilaksanakan mengingat kebutuhan semakin mahal. </a:t>
                      </a:r>
                      <a:endParaRPr lang="en-US" sz="1200">
                        <a:effectLst/>
                        <a:latin typeface="Calibri"/>
                        <a:ea typeface="Times New Roman"/>
                        <a:cs typeface="Times New Roman"/>
                      </a:endParaRPr>
                    </a:p>
                  </a:txBody>
                  <a:tcPr marL="45583" marR="45583" marT="0" marB="0" anchor="ctr"/>
                </a:tc>
                <a:tc>
                  <a:txBody>
                    <a:bodyPr/>
                    <a:lstStyle/>
                    <a:p>
                      <a:pPr algn="ctr">
                        <a:lnSpc>
                          <a:spcPct val="115000"/>
                        </a:lnSpc>
                        <a:spcAft>
                          <a:spcPts val="0"/>
                        </a:spcAft>
                      </a:pPr>
                      <a:r>
                        <a:rPr lang="en-US" sz="1400" dirty="0">
                          <a:effectLst/>
                        </a:rPr>
                        <a:t>V</a:t>
                      </a:r>
                      <a:endParaRPr lang="en-US" sz="1200" dirty="0">
                        <a:effectLst/>
                        <a:latin typeface="Calibri"/>
                        <a:ea typeface="Times New Roman"/>
                        <a:cs typeface="Times New Roman"/>
                      </a:endParaRPr>
                    </a:p>
                  </a:txBody>
                  <a:tcPr marL="45583" marR="45583" marT="0" marB="0" anchor="ctr"/>
                </a:tc>
              </a:tr>
            </a:tbl>
          </a:graphicData>
        </a:graphic>
      </p:graphicFrame>
    </p:spTree>
    <p:extLst>
      <p:ext uri="{BB962C8B-B14F-4D97-AF65-F5344CB8AC3E}">
        <p14:creationId xmlns:p14="http://schemas.microsoft.com/office/powerpoint/2010/main" val="27525078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505608278"/>
              </p:ext>
            </p:extLst>
          </p:nvPr>
        </p:nvGraphicFramePr>
        <p:xfrm>
          <a:off x="395536" y="1102392"/>
          <a:ext cx="8496944" cy="5302377"/>
        </p:xfrm>
        <a:graphic>
          <a:graphicData uri="http://schemas.openxmlformats.org/drawingml/2006/table">
            <a:tbl>
              <a:tblPr firstRow="1" firstCol="1" bandRow="1">
                <a:tableStyleId>{5C22544A-7EE6-4342-B048-85BDC9FD1C3A}</a:tableStyleId>
              </a:tblPr>
              <a:tblGrid>
                <a:gridCol w="487662"/>
                <a:gridCol w="2585774"/>
                <a:gridCol w="4008125"/>
                <a:gridCol w="1415383"/>
              </a:tblGrid>
              <a:tr h="1864336">
                <a:tc>
                  <a:txBody>
                    <a:bodyPr/>
                    <a:lstStyle/>
                    <a:p>
                      <a:pPr algn="just">
                        <a:lnSpc>
                          <a:spcPct val="115000"/>
                        </a:lnSpc>
                        <a:spcAft>
                          <a:spcPts val="0"/>
                        </a:spcAft>
                      </a:pPr>
                      <a:r>
                        <a:rPr lang="en-US" sz="1800">
                          <a:effectLst/>
                        </a:rPr>
                        <a:t>d</a:t>
                      </a:r>
                      <a:endParaRPr lang="en-US" sz="1600">
                        <a:effectLst/>
                        <a:latin typeface="Calibri"/>
                        <a:ea typeface="Times New Roman"/>
                        <a:cs typeface="Times New Roman"/>
                      </a:endParaRPr>
                    </a:p>
                  </a:txBody>
                  <a:tcPr marL="68580" marR="68580" marT="0" marB="0" anchor="ctr"/>
                </a:tc>
                <a:tc>
                  <a:txBody>
                    <a:bodyPr/>
                    <a:lstStyle/>
                    <a:p>
                      <a:pPr algn="just">
                        <a:lnSpc>
                          <a:spcPct val="115000"/>
                        </a:lnSpc>
                        <a:spcAft>
                          <a:spcPts val="0"/>
                        </a:spcAft>
                      </a:pPr>
                      <a:r>
                        <a:rPr lang="en-US" sz="1800">
                          <a:effectLst/>
                        </a:rPr>
                        <a:t>Anggota belum tau cara berinvestasi untuk pendidikan anak di masa depan</a:t>
                      </a:r>
                      <a:endParaRPr lang="en-US" sz="1600">
                        <a:effectLst/>
                        <a:latin typeface="Calibri"/>
                        <a:ea typeface="Times New Roman"/>
                        <a:cs typeface="Times New Roman"/>
                      </a:endParaRPr>
                    </a:p>
                  </a:txBody>
                  <a:tcPr marL="68580" marR="68580" marT="0" marB="0" anchor="ctr"/>
                </a:tc>
                <a:tc>
                  <a:txBody>
                    <a:bodyPr/>
                    <a:lstStyle/>
                    <a:p>
                      <a:pPr algn="just">
                        <a:lnSpc>
                          <a:spcPct val="115000"/>
                        </a:lnSpc>
                        <a:spcAft>
                          <a:spcPts val="0"/>
                        </a:spcAft>
                      </a:pPr>
                      <a:r>
                        <a:rPr lang="en-US" sz="1800">
                          <a:effectLst/>
                        </a:rPr>
                        <a:t>Masyarakat banyak yang menyekolahkan anaknya hanya sampai jenjang SMA bahkan hanya sampai SD. Tim UMY belum sampai membahas ini, nomor (d) sampai (f) akan dilanjutkan Bulan Agustus</a:t>
                      </a:r>
                      <a:endParaRPr lang="en-US" sz="1600">
                        <a:effectLst/>
                        <a:latin typeface="Calibri"/>
                        <a:ea typeface="Times New Roman"/>
                        <a:cs typeface="Times New Roman"/>
                      </a:endParaRPr>
                    </a:p>
                  </a:txBody>
                  <a:tcPr marL="68580" marR="68580" marT="0" marB="0" anchor="ctr"/>
                </a:tc>
                <a:tc>
                  <a:txBody>
                    <a:bodyPr/>
                    <a:lstStyle/>
                    <a:p>
                      <a:pPr algn="ctr">
                        <a:lnSpc>
                          <a:spcPct val="115000"/>
                        </a:lnSpc>
                        <a:spcAft>
                          <a:spcPts val="0"/>
                        </a:spcAft>
                      </a:pPr>
                      <a:r>
                        <a:rPr lang="en-US" sz="1800">
                          <a:effectLst/>
                        </a:rPr>
                        <a:t>X (Agustus)</a:t>
                      </a:r>
                      <a:endParaRPr lang="en-US" sz="1600">
                        <a:effectLst/>
                        <a:latin typeface="Calibri"/>
                        <a:ea typeface="Times New Roman"/>
                        <a:cs typeface="Times New Roman"/>
                      </a:endParaRPr>
                    </a:p>
                  </a:txBody>
                  <a:tcPr marL="68580" marR="68580" marT="0" marB="0" anchor="ctr"/>
                </a:tc>
              </a:tr>
              <a:tr h="1550263">
                <a:tc>
                  <a:txBody>
                    <a:bodyPr/>
                    <a:lstStyle/>
                    <a:p>
                      <a:pPr algn="just">
                        <a:lnSpc>
                          <a:spcPct val="115000"/>
                        </a:lnSpc>
                        <a:spcAft>
                          <a:spcPts val="0"/>
                        </a:spcAft>
                      </a:pPr>
                      <a:r>
                        <a:rPr lang="en-US" sz="1800">
                          <a:effectLst/>
                        </a:rPr>
                        <a:t>e</a:t>
                      </a:r>
                      <a:endParaRPr lang="en-US" sz="1600">
                        <a:effectLst/>
                        <a:latin typeface="Calibri"/>
                        <a:ea typeface="Times New Roman"/>
                        <a:cs typeface="Times New Roman"/>
                      </a:endParaRPr>
                    </a:p>
                  </a:txBody>
                  <a:tcPr marL="68580" marR="68580" marT="0" marB="0" anchor="ctr"/>
                </a:tc>
                <a:tc>
                  <a:txBody>
                    <a:bodyPr/>
                    <a:lstStyle/>
                    <a:p>
                      <a:pPr algn="just">
                        <a:lnSpc>
                          <a:spcPct val="115000"/>
                        </a:lnSpc>
                        <a:spcAft>
                          <a:spcPts val="0"/>
                        </a:spcAft>
                      </a:pPr>
                      <a:r>
                        <a:rPr lang="en-US" sz="1800">
                          <a:effectLst/>
                        </a:rPr>
                        <a:t>Memiliki semangat yang tinggi untuk berbisnis</a:t>
                      </a:r>
                      <a:endParaRPr lang="en-US" sz="1600">
                        <a:effectLst/>
                        <a:latin typeface="Calibri"/>
                        <a:ea typeface="Times New Roman"/>
                        <a:cs typeface="Times New Roman"/>
                      </a:endParaRPr>
                    </a:p>
                  </a:txBody>
                  <a:tcPr marL="68580" marR="68580" marT="0" marB="0" anchor="ctr"/>
                </a:tc>
                <a:tc>
                  <a:txBody>
                    <a:bodyPr/>
                    <a:lstStyle/>
                    <a:p>
                      <a:pPr algn="just">
                        <a:lnSpc>
                          <a:spcPct val="115000"/>
                        </a:lnSpc>
                        <a:spcAft>
                          <a:spcPts val="0"/>
                        </a:spcAft>
                      </a:pPr>
                      <a:r>
                        <a:rPr lang="en-US" sz="1800">
                          <a:effectLst/>
                        </a:rPr>
                        <a:t>Masyarakat tidak memiliki modal yang besar untuk berdagang dan bersaing dengan toko yang lebih besar. Akan segera diketahui progressnya pada bulan Agustus</a:t>
                      </a:r>
                      <a:endParaRPr lang="en-US" sz="1600">
                        <a:effectLst/>
                        <a:latin typeface="Calibri"/>
                        <a:ea typeface="Times New Roman"/>
                        <a:cs typeface="Times New Roman"/>
                      </a:endParaRPr>
                    </a:p>
                  </a:txBody>
                  <a:tcPr marL="68580" marR="68580" marT="0" marB="0" anchor="ctr"/>
                </a:tc>
                <a:tc>
                  <a:txBody>
                    <a:bodyPr/>
                    <a:lstStyle/>
                    <a:p>
                      <a:pPr algn="ctr">
                        <a:lnSpc>
                          <a:spcPct val="115000"/>
                        </a:lnSpc>
                        <a:spcAft>
                          <a:spcPts val="0"/>
                        </a:spcAft>
                      </a:pPr>
                      <a:r>
                        <a:rPr lang="en-US" sz="1800">
                          <a:effectLst/>
                        </a:rPr>
                        <a:t>X (Agustus)</a:t>
                      </a:r>
                      <a:endParaRPr lang="en-US" sz="1600">
                        <a:effectLst/>
                        <a:latin typeface="Calibri"/>
                        <a:ea typeface="Times New Roman"/>
                        <a:cs typeface="Times New Roman"/>
                      </a:endParaRPr>
                    </a:p>
                  </a:txBody>
                  <a:tcPr marL="68580" marR="68580" marT="0" marB="0" anchor="ctr"/>
                </a:tc>
              </a:tr>
              <a:tr h="1864336">
                <a:tc>
                  <a:txBody>
                    <a:bodyPr/>
                    <a:lstStyle/>
                    <a:p>
                      <a:pPr algn="just">
                        <a:lnSpc>
                          <a:spcPct val="115000"/>
                        </a:lnSpc>
                        <a:spcAft>
                          <a:spcPts val="0"/>
                        </a:spcAft>
                      </a:pPr>
                      <a:r>
                        <a:rPr lang="en-US" sz="1800">
                          <a:effectLst/>
                        </a:rPr>
                        <a:t>f</a:t>
                      </a:r>
                      <a:endParaRPr lang="en-US" sz="1600">
                        <a:effectLst/>
                        <a:latin typeface="Calibri"/>
                        <a:ea typeface="Times New Roman"/>
                        <a:cs typeface="Times New Roman"/>
                      </a:endParaRPr>
                    </a:p>
                  </a:txBody>
                  <a:tcPr marL="68580" marR="68580" marT="0" marB="0" anchor="ctr"/>
                </a:tc>
                <a:tc>
                  <a:txBody>
                    <a:bodyPr/>
                    <a:lstStyle/>
                    <a:p>
                      <a:pPr algn="just">
                        <a:lnSpc>
                          <a:spcPct val="115000"/>
                        </a:lnSpc>
                        <a:spcAft>
                          <a:spcPts val="0"/>
                        </a:spcAft>
                      </a:pPr>
                      <a:r>
                        <a:rPr lang="en-US" sz="1800">
                          <a:effectLst/>
                        </a:rPr>
                        <a:t>Belum memahami bahwa penggunaan internet untuk berbisnis adalah penting</a:t>
                      </a:r>
                      <a:endParaRPr lang="en-US" sz="1600">
                        <a:effectLst/>
                        <a:latin typeface="Calibri"/>
                        <a:ea typeface="Times New Roman"/>
                        <a:cs typeface="Times New Roman"/>
                      </a:endParaRPr>
                    </a:p>
                  </a:txBody>
                  <a:tcPr marL="68580" marR="68580" marT="0" marB="0" anchor="ctr"/>
                </a:tc>
                <a:tc>
                  <a:txBody>
                    <a:bodyPr/>
                    <a:lstStyle/>
                    <a:p>
                      <a:pPr>
                        <a:lnSpc>
                          <a:spcPct val="115000"/>
                        </a:lnSpc>
                        <a:spcAft>
                          <a:spcPts val="0"/>
                        </a:spcAft>
                      </a:pPr>
                      <a:r>
                        <a:rPr lang="en-US" sz="1800">
                          <a:effectLst/>
                        </a:rPr>
                        <a:t>Masyarakat tidak terlalu peduli mengenai berdagang secara online (karena kurangnya kemampuan dalam menggunakannya, sehingga diharapkan kehadiran tim UMY akan bermanfaat kedepannya)</a:t>
                      </a:r>
                      <a:endParaRPr lang="en-US" sz="1600">
                        <a:effectLst/>
                        <a:latin typeface="Calibri"/>
                        <a:ea typeface="Times New Roman"/>
                        <a:cs typeface="Times New Roman"/>
                      </a:endParaRPr>
                    </a:p>
                  </a:txBody>
                  <a:tcPr marL="68580" marR="68580" marT="0" marB="0" anchor="ctr"/>
                </a:tc>
                <a:tc>
                  <a:txBody>
                    <a:bodyPr/>
                    <a:lstStyle/>
                    <a:p>
                      <a:pPr algn="ctr">
                        <a:lnSpc>
                          <a:spcPct val="115000"/>
                        </a:lnSpc>
                        <a:spcAft>
                          <a:spcPts val="0"/>
                        </a:spcAft>
                      </a:pPr>
                      <a:r>
                        <a:rPr lang="en-US" sz="1800" dirty="0">
                          <a:effectLst/>
                        </a:rPr>
                        <a:t>X (</a:t>
                      </a:r>
                      <a:r>
                        <a:rPr lang="en-US" sz="1800" dirty="0" err="1">
                          <a:effectLst/>
                        </a:rPr>
                        <a:t>Agustus</a:t>
                      </a:r>
                      <a:r>
                        <a:rPr lang="en-US" sz="1800" dirty="0">
                          <a:effectLst/>
                        </a:rPr>
                        <a:t>)</a:t>
                      </a:r>
                      <a:endParaRPr lang="en-US" sz="1600" dirty="0">
                        <a:effectLst/>
                        <a:latin typeface="Calibri"/>
                        <a:ea typeface="Times New Roman"/>
                        <a:cs typeface="Times New Roman"/>
                      </a:endParaRPr>
                    </a:p>
                  </a:txBody>
                  <a:tcPr marL="68580" marR="68580" marT="0" marB="0" anchor="ctr"/>
                </a:tc>
              </a:tr>
            </a:tbl>
          </a:graphicData>
        </a:graphic>
      </p:graphicFrame>
    </p:spTree>
    <p:extLst>
      <p:ext uri="{BB962C8B-B14F-4D97-AF65-F5344CB8AC3E}">
        <p14:creationId xmlns:p14="http://schemas.microsoft.com/office/powerpoint/2010/main" val="28468864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rot="19140000">
            <a:off x="813249" y="1227908"/>
            <a:ext cx="5486400" cy="2173456"/>
          </a:xfrm>
        </p:spPr>
        <p:txBody>
          <a:bodyPr/>
          <a:lstStyle/>
          <a:p>
            <a:r>
              <a:rPr lang="en-US" b="1" dirty="0" err="1"/>
              <a:t>Rincian</a:t>
            </a:r>
            <a:r>
              <a:rPr lang="en-US" b="1" dirty="0"/>
              <a:t> </a:t>
            </a:r>
            <a:r>
              <a:rPr lang="en-US" b="1" dirty="0" err="1"/>
              <a:t>Masalah</a:t>
            </a:r>
            <a:r>
              <a:rPr lang="en-US" b="1" dirty="0"/>
              <a:t>, </a:t>
            </a:r>
            <a:r>
              <a:rPr lang="en-US" b="1" dirty="0" err="1"/>
              <a:t>Solusi</a:t>
            </a:r>
            <a:r>
              <a:rPr lang="en-US" b="1" dirty="0"/>
              <a:t>, Target </a:t>
            </a:r>
            <a:r>
              <a:rPr lang="en-US" b="1" dirty="0" err="1"/>
              <a:t>Luaran</a:t>
            </a:r>
            <a:r>
              <a:rPr lang="en-US" b="1" dirty="0"/>
              <a:t> </a:t>
            </a:r>
            <a:r>
              <a:rPr lang="en-US" b="1" dirty="0" err="1"/>
              <a:t>dan</a:t>
            </a:r>
            <a:r>
              <a:rPr lang="en-US" b="1" dirty="0"/>
              <a:t> </a:t>
            </a:r>
            <a:r>
              <a:rPr lang="en-US" b="1" dirty="0" err="1"/>
              <a:t>Hasil</a:t>
            </a:r>
            <a:r>
              <a:rPr lang="en-US" b="1" dirty="0"/>
              <a:t> </a:t>
            </a:r>
            <a:r>
              <a:rPr lang="en-US" b="1" dirty="0" err="1"/>
              <a:t>Perkembangan</a:t>
            </a:r>
            <a:r>
              <a:rPr lang="en-US" dirty="0"/>
              <a:t/>
            </a:r>
            <a:br>
              <a:rPr lang="en-US" dirty="0"/>
            </a:br>
            <a:endParaRPr lang="en-US" dirty="0"/>
          </a:p>
        </p:txBody>
      </p:sp>
      <p:sp>
        <p:nvSpPr>
          <p:cNvPr id="4" name="Text Placeholder 3"/>
          <p:cNvSpPr>
            <a:spLocks noGrp="1"/>
          </p:cNvSpPr>
          <p:nvPr>
            <p:ph type="body" sz="half" idx="2"/>
          </p:nvPr>
        </p:nvSpPr>
        <p:spPr/>
        <p:txBody>
          <a:bodyPr/>
          <a:lstStyle/>
          <a:p>
            <a:endParaRPr lang="en-US"/>
          </a:p>
        </p:txBody>
      </p:sp>
      <p:pic>
        <p:nvPicPr>
          <p:cNvPr id="5" name="Picture Placeholder 4" descr="E:\Camera\20170807_105548.jpg"/>
          <p:cNvPicPr>
            <a:picLocks noGrp="1"/>
          </p:cNvPicPr>
          <p:nvPr>
            <p:ph type="pic" sz="quarter" idx="14"/>
          </p:nvPr>
        </p:nvPicPr>
        <p:blipFill>
          <a:blip r:embed="rId2" cstate="print">
            <a:extLst>
              <a:ext uri="{28A0092B-C50C-407E-A947-70E740481C1C}">
                <a14:useLocalDpi xmlns:a14="http://schemas.microsoft.com/office/drawing/2010/main" val="0"/>
              </a:ext>
            </a:extLst>
          </a:blip>
          <a:srcRect l="11094" r="11094"/>
          <a:stretch>
            <a:fillRect/>
          </a:stretch>
        </p:blipFill>
        <p:spPr bwMode="auto">
          <a:xfrm>
            <a:off x="4716016" y="3645024"/>
            <a:ext cx="4283968" cy="3068960"/>
          </a:xfrm>
          <a:prstGeom prst="rect">
            <a:avLst/>
          </a:prstGeom>
          <a:noFill/>
          <a:ln>
            <a:noFill/>
          </a:ln>
        </p:spPr>
      </p:pic>
    </p:spTree>
    <p:extLst>
      <p:ext uri="{BB962C8B-B14F-4D97-AF65-F5344CB8AC3E}">
        <p14:creationId xmlns:p14="http://schemas.microsoft.com/office/powerpoint/2010/main" val="1170196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153647858"/>
              </p:ext>
            </p:extLst>
          </p:nvPr>
        </p:nvGraphicFramePr>
        <p:xfrm>
          <a:off x="683568" y="620046"/>
          <a:ext cx="7920880" cy="5833290"/>
        </p:xfrm>
        <a:graphic>
          <a:graphicData uri="http://schemas.openxmlformats.org/drawingml/2006/table">
            <a:tbl>
              <a:tblPr firstRow="1" firstCol="1" bandRow="1">
                <a:tableStyleId>{5C22544A-7EE6-4342-B048-85BDC9FD1C3A}</a:tableStyleId>
              </a:tblPr>
              <a:tblGrid>
                <a:gridCol w="377826"/>
                <a:gridCol w="1675935"/>
                <a:gridCol w="1785685"/>
                <a:gridCol w="1784785"/>
                <a:gridCol w="2296649"/>
              </a:tblGrid>
              <a:tr h="283283">
                <a:tc>
                  <a:txBody>
                    <a:bodyPr/>
                    <a:lstStyle/>
                    <a:p>
                      <a:pPr algn="ctr">
                        <a:lnSpc>
                          <a:spcPct val="115000"/>
                        </a:lnSpc>
                        <a:spcAft>
                          <a:spcPts val="0"/>
                        </a:spcAft>
                      </a:pPr>
                      <a:r>
                        <a:rPr lang="en-US" sz="700">
                          <a:effectLst/>
                        </a:rPr>
                        <a:t> </a:t>
                      </a:r>
                      <a:endParaRPr lang="en-US" sz="600">
                        <a:effectLst/>
                        <a:latin typeface="Calibri"/>
                        <a:ea typeface="Times New Roman"/>
                        <a:cs typeface="Times New Roman"/>
                      </a:endParaRPr>
                    </a:p>
                  </a:txBody>
                  <a:tcPr marL="40253" marR="40253" marT="0" marB="0" anchor="ctr"/>
                </a:tc>
                <a:tc>
                  <a:txBody>
                    <a:bodyPr/>
                    <a:lstStyle/>
                    <a:p>
                      <a:pPr algn="ctr">
                        <a:lnSpc>
                          <a:spcPct val="115000"/>
                        </a:lnSpc>
                        <a:spcAft>
                          <a:spcPts val="0"/>
                        </a:spcAft>
                      </a:pPr>
                      <a:r>
                        <a:rPr lang="en-US" sz="700">
                          <a:effectLst/>
                        </a:rPr>
                        <a:t>Rincian Masalah</a:t>
                      </a:r>
                      <a:endParaRPr lang="en-US" sz="600">
                        <a:effectLst/>
                        <a:latin typeface="Calibri"/>
                        <a:ea typeface="Times New Roman"/>
                        <a:cs typeface="Times New Roman"/>
                      </a:endParaRPr>
                    </a:p>
                  </a:txBody>
                  <a:tcPr marL="40253" marR="40253" marT="0" marB="0" anchor="ctr"/>
                </a:tc>
                <a:tc>
                  <a:txBody>
                    <a:bodyPr/>
                    <a:lstStyle/>
                    <a:p>
                      <a:pPr algn="ctr">
                        <a:lnSpc>
                          <a:spcPct val="115000"/>
                        </a:lnSpc>
                        <a:spcAft>
                          <a:spcPts val="0"/>
                        </a:spcAft>
                      </a:pPr>
                      <a:r>
                        <a:rPr lang="en-US" sz="700">
                          <a:effectLst/>
                        </a:rPr>
                        <a:t>Solusi</a:t>
                      </a:r>
                      <a:endParaRPr lang="en-US" sz="600">
                        <a:effectLst/>
                        <a:latin typeface="Calibri"/>
                        <a:ea typeface="Times New Roman"/>
                        <a:cs typeface="Times New Roman"/>
                      </a:endParaRPr>
                    </a:p>
                  </a:txBody>
                  <a:tcPr marL="40253" marR="40253" marT="0" marB="0" anchor="ctr"/>
                </a:tc>
                <a:tc>
                  <a:txBody>
                    <a:bodyPr/>
                    <a:lstStyle/>
                    <a:p>
                      <a:pPr algn="ctr">
                        <a:lnSpc>
                          <a:spcPct val="115000"/>
                        </a:lnSpc>
                        <a:spcAft>
                          <a:spcPts val="0"/>
                        </a:spcAft>
                      </a:pPr>
                      <a:r>
                        <a:rPr lang="en-US" sz="700">
                          <a:effectLst/>
                        </a:rPr>
                        <a:t>Luaran</a:t>
                      </a:r>
                      <a:endParaRPr lang="en-US" sz="600">
                        <a:effectLst/>
                        <a:latin typeface="Calibri"/>
                        <a:ea typeface="Times New Roman"/>
                        <a:cs typeface="Times New Roman"/>
                      </a:endParaRPr>
                    </a:p>
                  </a:txBody>
                  <a:tcPr marL="40253" marR="40253" marT="0" marB="0" anchor="ctr"/>
                </a:tc>
                <a:tc>
                  <a:txBody>
                    <a:bodyPr/>
                    <a:lstStyle/>
                    <a:p>
                      <a:pPr algn="ctr">
                        <a:lnSpc>
                          <a:spcPct val="115000"/>
                        </a:lnSpc>
                        <a:spcAft>
                          <a:spcPts val="0"/>
                        </a:spcAft>
                      </a:pPr>
                      <a:r>
                        <a:rPr lang="en-US" sz="700">
                          <a:effectLst/>
                        </a:rPr>
                        <a:t>Hasil Perkembangan</a:t>
                      </a:r>
                      <a:endParaRPr lang="en-US" sz="600">
                        <a:effectLst/>
                        <a:latin typeface="Calibri"/>
                        <a:ea typeface="Times New Roman"/>
                        <a:cs typeface="Times New Roman"/>
                      </a:endParaRPr>
                    </a:p>
                  </a:txBody>
                  <a:tcPr marL="40253" marR="40253" marT="0" marB="0"/>
                </a:tc>
              </a:tr>
              <a:tr h="5550007">
                <a:tc>
                  <a:txBody>
                    <a:bodyPr/>
                    <a:lstStyle/>
                    <a:p>
                      <a:pPr algn="ctr">
                        <a:lnSpc>
                          <a:spcPct val="115000"/>
                        </a:lnSpc>
                        <a:spcAft>
                          <a:spcPts val="0"/>
                        </a:spcAft>
                      </a:pPr>
                      <a:r>
                        <a:rPr lang="en-US" sz="1400">
                          <a:effectLst/>
                        </a:rPr>
                        <a:t>a</a:t>
                      </a:r>
                      <a:endParaRPr lang="en-US" sz="1200">
                        <a:effectLst/>
                        <a:latin typeface="Calibri"/>
                        <a:ea typeface="Times New Roman"/>
                        <a:cs typeface="Times New Roman"/>
                      </a:endParaRPr>
                    </a:p>
                  </a:txBody>
                  <a:tcPr marL="40253" marR="40253" marT="0" marB="0" anchor="ctr"/>
                </a:tc>
                <a:tc>
                  <a:txBody>
                    <a:bodyPr/>
                    <a:lstStyle/>
                    <a:p>
                      <a:pPr>
                        <a:lnSpc>
                          <a:spcPct val="115000"/>
                        </a:lnSpc>
                        <a:spcAft>
                          <a:spcPts val="0"/>
                        </a:spcAft>
                      </a:pPr>
                      <a:r>
                        <a:rPr lang="en-US" sz="1400">
                          <a:effectLst/>
                        </a:rPr>
                        <a:t>Anggota 'Aisyiyah Ranting Bangunjiwo Barat belum mengetahui cara mengelola keuangan rumah tangga</a:t>
                      </a:r>
                      <a:endParaRPr lang="en-US" sz="1200">
                        <a:effectLst/>
                        <a:latin typeface="Calibri"/>
                        <a:ea typeface="Times New Roman"/>
                        <a:cs typeface="Times New Roman"/>
                      </a:endParaRPr>
                    </a:p>
                  </a:txBody>
                  <a:tcPr marL="40253" marR="40253" marT="0" marB="0" anchor="ctr"/>
                </a:tc>
                <a:tc>
                  <a:txBody>
                    <a:bodyPr/>
                    <a:lstStyle/>
                    <a:p>
                      <a:pPr>
                        <a:lnSpc>
                          <a:spcPct val="115000"/>
                        </a:lnSpc>
                        <a:spcAft>
                          <a:spcPts val="0"/>
                        </a:spcAft>
                      </a:pPr>
                      <a:r>
                        <a:rPr lang="en-US" sz="1400">
                          <a:effectLst/>
                        </a:rPr>
                        <a:t>Diadakannya sosialisasi literasi keuangan dan ekonomi rumah tangga</a:t>
                      </a:r>
                      <a:endParaRPr lang="en-US" sz="1200">
                        <a:effectLst/>
                        <a:latin typeface="Calibri"/>
                        <a:ea typeface="Times New Roman"/>
                        <a:cs typeface="Times New Roman"/>
                      </a:endParaRPr>
                    </a:p>
                  </a:txBody>
                  <a:tcPr marL="40253" marR="40253" marT="0" marB="0" anchor="ctr"/>
                </a:tc>
                <a:tc>
                  <a:txBody>
                    <a:bodyPr/>
                    <a:lstStyle/>
                    <a:p>
                      <a:pPr marL="342900" lvl="0" indent="-342900">
                        <a:lnSpc>
                          <a:spcPct val="115000"/>
                        </a:lnSpc>
                        <a:spcAft>
                          <a:spcPts val="0"/>
                        </a:spcAft>
                        <a:buFont typeface="Times New Roman"/>
                        <a:buChar char="-"/>
                      </a:pPr>
                      <a:r>
                        <a:rPr lang="en-US" sz="1400">
                          <a:effectLst/>
                        </a:rPr>
                        <a:t>Pre test dan post test mengenai pemahaman literasi keuangan</a:t>
                      </a:r>
                      <a:endParaRPr lang="en-US" sz="1200">
                        <a:effectLst/>
                      </a:endParaRPr>
                    </a:p>
                    <a:p>
                      <a:pPr>
                        <a:lnSpc>
                          <a:spcPct val="115000"/>
                        </a:lnSpc>
                        <a:spcAft>
                          <a:spcPts val="0"/>
                        </a:spcAft>
                      </a:pPr>
                      <a:r>
                        <a:rPr lang="en-US" sz="1400">
                          <a:effectLst/>
                        </a:rPr>
                        <a:t> </a:t>
                      </a:r>
                      <a:endParaRPr lang="en-US" sz="1200">
                        <a:effectLst/>
                      </a:endParaRPr>
                    </a:p>
                    <a:p>
                      <a:pPr>
                        <a:lnSpc>
                          <a:spcPct val="115000"/>
                        </a:lnSpc>
                        <a:spcAft>
                          <a:spcPts val="0"/>
                        </a:spcAft>
                      </a:pPr>
                      <a:r>
                        <a:rPr lang="en-US" sz="1400">
                          <a:effectLst/>
                        </a:rPr>
                        <a:t> </a:t>
                      </a:r>
                      <a:endParaRPr lang="en-US" sz="1200">
                        <a:effectLst/>
                      </a:endParaRPr>
                    </a:p>
                    <a:p>
                      <a:pPr>
                        <a:lnSpc>
                          <a:spcPct val="115000"/>
                        </a:lnSpc>
                        <a:spcAft>
                          <a:spcPts val="0"/>
                        </a:spcAft>
                      </a:pPr>
                      <a:r>
                        <a:rPr lang="en-US" sz="1400">
                          <a:effectLst/>
                        </a:rPr>
                        <a:t> </a:t>
                      </a:r>
                      <a:endParaRPr lang="en-US" sz="1200">
                        <a:effectLst/>
                      </a:endParaRPr>
                    </a:p>
                    <a:p>
                      <a:pPr>
                        <a:lnSpc>
                          <a:spcPct val="115000"/>
                        </a:lnSpc>
                        <a:spcAft>
                          <a:spcPts val="0"/>
                        </a:spcAft>
                      </a:pPr>
                      <a:r>
                        <a:rPr lang="en-US" sz="1400">
                          <a:effectLst/>
                        </a:rPr>
                        <a:t> </a:t>
                      </a:r>
                      <a:endParaRPr lang="en-US" sz="1200">
                        <a:effectLst/>
                      </a:endParaRPr>
                    </a:p>
                    <a:p>
                      <a:pPr>
                        <a:lnSpc>
                          <a:spcPct val="115000"/>
                        </a:lnSpc>
                        <a:spcAft>
                          <a:spcPts val="0"/>
                        </a:spcAft>
                      </a:pPr>
                      <a:r>
                        <a:rPr lang="en-US" sz="1400">
                          <a:effectLst/>
                        </a:rPr>
                        <a:t> </a:t>
                      </a:r>
                      <a:endParaRPr lang="en-US" sz="1200">
                        <a:effectLst/>
                      </a:endParaRPr>
                    </a:p>
                    <a:p>
                      <a:pPr>
                        <a:lnSpc>
                          <a:spcPct val="115000"/>
                        </a:lnSpc>
                        <a:spcAft>
                          <a:spcPts val="0"/>
                        </a:spcAft>
                      </a:pPr>
                      <a:r>
                        <a:rPr lang="en-US" sz="1400">
                          <a:effectLst/>
                        </a:rPr>
                        <a:t> </a:t>
                      </a:r>
                      <a:endParaRPr lang="en-US" sz="1200">
                        <a:effectLst/>
                      </a:endParaRPr>
                    </a:p>
                    <a:p>
                      <a:pPr marL="342900" lvl="0" indent="-342900">
                        <a:lnSpc>
                          <a:spcPct val="115000"/>
                        </a:lnSpc>
                        <a:spcAft>
                          <a:spcPts val="0"/>
                        </a:spcAft>
                        <a:buFont typeface="Times New Roman"/>
                        <a:buChar char="-"/>
                      </a:pPr>
                      <a:r>
                        <a:rPr lang="en-US" sz="1400">
                          <a:effectLst/>
                        </a:rPr>
                        <a:t>Panduan Singkat keuangan rumah tangga </a:t>
                      </a:r>
                      <a:endParaRPr lang="en-US" sz="1200">
                        <a:effectLst/>
                        <a:latin typeface="Calibri"/>
                        <a:ea typeface="Times New Roman"/>
                        <a:cs typeface="Times New Roman"/>
                      </a:endParaRPr>
                    </a:p>
                  </a:txBody>
                  <a:tcPr marL="40253" marR="40253" marT="0" marB="0" anchor="ctr"/>
                </a:tc>
                <a:tc>
                  <a:txBody>
                    <a:bodyPr/>
                    <a:lstStyle/>
                    <a:p>
                      <a:pPr marL="342900" lvl="0" indent="-342900">
                        <a:lnSpc>
                          <a:spcPct val="115000"/>
                        </a:lnSpc>
                        <a:spcAft>
                          <a:spcPts val="0"/>
                        </a:spcAft>
                        <a:buFont typeface="Times New Roman"/>
                        <a:buChar char="-"/>
                      </a:pPr>
                      <a:r>
                        <a:rPr lang="en-US" sz="1400" dirty="0">
                          <a:effectLst/>
                        </a:rPr>
                        <a:t>Pre test </a:t>
                      </a:r>
                      <a:r>
                        <a:rPr lang="en-US" sz="1400" dirty="0" err="1">
                          <a:effectLst/>
                        </a:rPr>
                        <a:t>berupa</a:t>
                      </a:r>
                      <a:r>
                        <a:rPr lang="en-US" sz="1400" dirty="0">
                          <a:effectLst/>
                        </a:rPr>
                        <a:t> </a:t>
                      </a:r>
                      <a:r>
                        <a:rPr lang="en-US" sz="1400" dirty="0" err="1">
                          <a:effectLst/>
                        </a:rPr>
                        <a:t>pertanyaan</a:t>
                      </a:r>
                      <a:r>
                        <a:rPr lang="en-US" sz="1400" dirty="0">
                          <a:effectLst/>
                        </a:rPr>
                        <a:t> </a:t>
                      </a:r>
                      <a:r>
                        <a:rPr lang="en-US" sz="1400" dirty="0" err="1">
                          <a:effectLst/>
                        </a:rPr>
                        <a:t>seperti</a:t>
                      </a:r>
                      <a:r>
                        <a:rPr lang="en-US" sz="1400" dirty="0">
                          <a:effectLst/>
                        </a:rPr>
                        <a:t>: “</a:t>
                      </a:r>
                      <a:r>
                        <a:rPr lang="en-US" sz="1400" dirty="0" err="1">
                          <a:effectLst/>
                        </a:rPr>
                        <a:t>Jika</a:t>
                      </a:r>
                      <a:r>
                        <a:rPr lang="en-US" sz="1400" dirty="0">
                          <a:effectLst/>
                        </a:rPr>
                        <a:t> </a:t>
                      </a:r>
                      <a:r>
                        <a:rPr lang="en-US" sz="1400" dirty="0" err="1">
                          <a:effectLst/>
                        </a:rPr>
                        <a:t>anda</a:t>
                      </a:r>
                      <a:r>
                        <a:rPr lang="en-US" sz="1400" dirty="0">
                          <a:effectLst/>
                        </a:rPr>
                        <a:t> </a:t>
                      </a:r>
                      <a:r>
                        <a:rPr lang="en-US" sz="1400" dirty="0" err="1">
                          <a:effectLst/>
                        </a:rPr>
                        <a:t>memiliki</a:t>
                      </a:r>
                      <a:r>
                        <a:rPr lang="en-US" sz="1400" dirty="0">
                          <a:effectLst/>
                        </a:rPr>
                        <a:t> 10 </a:t>
                      </a:r>
                      <a:r>
                        <a:rPr lang="en-US" sz="1400" dirty="0" err="1">
                          <a:effectLst/>
                        </a:rPr>
                        <a:t>balon</a:t>
                      </a:r>
                      <a:r>
                        <a:rPr lang="en-US" sz="1400" dirty="0">
                          <a:effectLst/>
                        </a:rPr>
                        <a:t> </a:t>
                      </a:r>
                      <a:r>
                        <a:rPr lang="en-US" sz="1400" dirty="0" err="1">
                          <a:effectLst/>
                        </a:rPr>
                        <a:t>permintaan</a:t>
                      </a:r>
                      <a:r>
                        <a:rPr lang="en-US" sz="1400" dirty="0">
                          <a:effectLst/>
                        </a:rPr>
                        <a:t>, </a:t>
                      </a:r>
                      <a:r>
                        <a:rPr lang="en-US" sz="1400" dirty="0" err="1">
                          <a:effectLst/>
                        </a:rPr>
                        <a:t>apa</a:t>
                      </a:r>
                      <a:r>
                        <a:rPr lang="en-US" sz="1400" dirty="0">
                          <a:effectLst/>
                        </a:rPr>
                        <a:t> </a:t>
                      </a:r>
                      <a:r>
                        <a:rPr lang="en-US" sz="1400" dirty="0" err="1">
                          <a:effectLst/>
                        </a:rPr>
                        <a:t>saja</a:t>
                      </a:r>
                      <a:r>
                        <a:rPr lang="en-US" sz="1400" dirty="0">
                          <a:effectLst/>
                        </a:rPr>
                        <a:t> </a:t>
                      </a:r>
                      <a:r>
                        <a:rPr lang="en-US" sz="1400" dirty="0" err="1">
                          <a:effectLst/>
                        </a:rPr>
                        <a:t>yg</a:t>
                      </a:r>
                      <a:r>
                        <a:rPr lang="en-US" sz="1400" dirty="0">
                          <a:effectLst/>
                        </a:rPr>
                        <a:t> </a:t>
                      </a:r>
                      <a:r>
                        <a:rPr lang="en-US" sz="1400" dirty="0" err="1">
                          <a:effectLst/>
                        </a:rPr>
                        <a:t>akan</a:t>
                      </a:r>
                      <a:r>
                        <a:rPr lang="en-US" sz="1400" dirty="0">
                          <a:effectLst/>
                        </a:rPr>
                        <a:t> kalian </a:t>
                      </a:r>
                      <a:r>
                        <a:rPr lang="en-US" sz="1400" dirty="0" err="1">
                          <a:effectLst/>
                        </a:rPr>
                        <a:t>utamakan</a:t>
                      </a:r>
                      <a:r>
                        <a:rPr lang="en-US" sz="1400" dirty="0">
                          <a:effectLst/>
                        </a:rPr>
                        <a:t> </a:t>
                      </a:r>
                      <a:r>
                        <a:rPr lang="en-US" sz="1400" dirty="0" err="1">
                          <a:effectLst/>
                        </a:rPr>
                        <a:t>untuk</a:t>
                      </a:r>
                      <a:r>
                        <a:rPr lang="en-US" sz="1400" dirty="0">
                          <a:effectLst/>
                        </a:rPr>
                        <a:t> </a:t>
                      </a:r>
                      <a:r>
                        <a:rPr lang="en-US" sz="1400" dirty="0" err="1">
                          <a:effectLst/>
                        </a:rPr>
                        <a:t>digunakan</a:t>
                      </a:r>
                      <a:r>
                        <a:rPr lang="en-US" sz="1400" dirty="0">
                          <a:effectLst/>
                        </a:rPr>
                        <a:t>?”</a:t>
                      </a:r>
                      <a:endParaRPr lang="en-US" sz="1200" dirty="0">
                        <a:effectLst/>
                      </a:endParaRPr>
                    </a:p>
                    <a:p>
                      <a:pPr marL="108585">
                        <a:lnSpc>
                          <a:spcPct val="115000"/>
                        </a:lnSpc>
                        <a:spcAft>
                          <a:spcPts val="0"/>
                        </a:spcAft>
                      </a:pPr>
                      <a:r>
                        <a:rPr lang="en-US" sz="1400" dirty="0">
                          <a:effectLst/>
                        </a:rPr>
                        <a:t> </a:t>
                      </a:r>
                      <a:endParaRPr lang="en-US" sz="1200" dirty="0">
                        <a:effectLst/>
                      </a:endParaRPr>
                    </a:p>
                    <a:p>
                      <a:pPr marL="342900" lvl="0" indent="-342900">
                        <a:lnSpc>
                          <a:spcPct val="115000"/>
                        </a:lnSpc>
                        <a:spcAft>
                          <a:spcPts val="0"/>
                        </a:spcAft>
                        <a:buFont typeface="Times New Roman"/>
                        <a:buChar char="-"/>
                      </a:pPr>
                      <a:r>
                        <a:rPr lang="en-US" sz="1400" dirty="0" err="1">
                          <a:effectLst/>
                        </a:rPr>
                        <a:t>Selanjutnya</a:t>
                      </a:r>
                      <a:r>
                        <a:rPr lang="en-US" sz="1400" dirty="0">
                          <a:effectLst/>
                        </a:rPr>
                        <a:t> </a:t>
                      </a:r>
                      <a:r>
                        <a:rPr lang="en-US" sz="1400" dirty="0" err="1">
                          <a:effectLst/>
                        </a:rPr>
                        <a:t>pemutaran</a:t>
                      </a:r>
                      <a:r>
                        <a:rPr lang="en-US" sz="1400" dirty="0">
                          <a:effectLst/>
                        </a:rPr>
                        <a:t> video </a:t>
                      </a:r>
                      <a:r>
                        <a:rPr lang="en-US" sz="1400" dirty="0" err="1">
                          <a:effectLst/>
                        </a:rPr>
                        <a:t>mengenai</a:t>
                      </a:r>
                      <a:r>
                        <a:rPr lang="en-US" sz="1400" dirty="0">
                          <a:effectLst/>
                        </a:rPr>
                        <a:t> “</a:t>
                      </a:r>
                      <a:r>
                        <a:rPr lang="en-US" sz="1400" dirty="0" err="1">
                          <a:effectLst/>
                        </a:rPr>
                        <a:t>jika</a:t>
                      </a:r>
                      <a:r>
                        <a:rPr lang="en-US" sz="1400" dirty="0">
                          <a:effectLst/>
                        </a:rPr>
                        <a:t> </a:t>
                      </a:r>
                      <a:r>
                        <a:rPr lang="en-US" sz="1400" dirty="0" err="1">
                          <a:effectLst/>
                        </a:rPr>
                        <a:t>memiliki</a:t>
                      </a:r>
                      <a:r>
                        <a:rPr lang="en-US" sz="1400" dirty="0">
                          <a:effectLst/>
                        </a:rPr>
                        <a:t> </a:t>
                      </a:r>
                      <a:r>
                        <a:rPr lang="en-US" sz="1400" dirty="0" err="1">
                          <a:effectLst/>
                        </a:rPr>
                        <a:t>uang</a:t>
                      </a:r>
                      <a:r>
                        <a:rPr lang="en-US" sz="1400" dirty="0">
                          <a:effectLst/>
                        </a:rPr>
                        <a:t> </a:t>
                      </a:r>
                      <a:r>
                        <a:rPr lang="en-US" sz="1400" dirty="0" err="1">
                          <a:effectLst/>
                        </a:rPr>
                        <a:t>apa</a:t>
                      </a:r>
                      <a:r>
                        <a:rPr lang="en-US" sz="1400" dirty="0">
                          <a:effectLst/>
                        </a:rPr>
                        <a:t> yang </a:t>
                      </a:r>
                      <a:r>
                        <a:rPr lang="en-US" sz="1400" dirty="0" err="1">
                          <a:effectLst/>
                        </a:rPr>
                        <a:t>akan</a:t>
                      </a:r>
                      <a:r>
                        <a:rPr lang="en-US" sz="1400" dirty="0">
                          <a:effectLst/>
                        </a:rPr>
                        <a:t> kalian </a:t>
                      </a:r>
                      <a:r>
                        <a:rPr lang="en-US" sz="1400" dirty="0" err="1">
                          <a:effectLst/>
                        </a:rPr>
                        <a:t>beli</a:t>
                      </a:r>
                      <a:r>
                        <a:rPr lang="en-US" sz="1400" dirty="0">
                          <a:effectLst/>
                        </a:rPr>
                        <a:t>?”</a:t>
                      </a:r>
                      <a:endParaRPr lang="en-US" sz="1200" dirty="0">
                        <a:effectLst/>
                      </a:endParaRPr>
                    </a:p>
                    <a:p>
                      <a:pPr>
                        <a:lnSpc>
                          <a:spcPct val="115000"/>
                        </a:lnSpc>
                        <a:spcAft>
                          <a:spcPts val="0"/>
                        </a:spcAft>
                      </a:pPr>
                      <a:r>
                        <a:rPr lang="en-US" sz="1400" dirty="0">
                          <a:effectLst/>
                        </a:rPr>
                        <a:t> </a:t>
                      </a:r>
                      <a:endParaRPr lang="en-US" sz="1200" dirty="0">
                        <a:effectLst/>
                      </a:endParaRPr>
                    </a:p>
                    <a:p>
                      <a:pPr marL="342900" lvl="0" indent="-342900">
                        <a:lnSpc>
                          <a:spcPct val="115000"/>
                        </a:lnSpc>
                        <a:spcAft>
                          <a:spcPts val="0"/>
                        </a:spcAft>
                        <a:buFont typeface="Times New Roman"/>
                        <a:buChar char="-"/>
                      </a:pPr>
                      <a:r>
                        <a:rPr lang="en-US" sz="1400" dirty="0" err="1">
                          <a:effectLst/>
                        </a:rPr>
                        <a:t>Panduan</a:t>
                      </a:r>
                      <a:r>
                        <a:rPr lang="en-US" sz="1400" dirty="0">
                          <a:effectLst/>
                        </a:rPr>
                        <a:t> </a:t>
                      </a:r>
                      <a:r>
                        <a:rPr lang="en-US" sz="1400" dirty="0" err="1">
                          <a:effectLst/>
                        </a:rPr>
                        <a:t>Singkat</a:t>
                      </a:r>
                      <a:r>
                        <a:rPr lang="en-US" sz="1400" dirty="0">
                          <a:effectLst/>
                        </a:rPr>
                        <a:t> </a:t>
                      </a:r>
                      <a:r>
                        <a:rPr lang="en-US" sz="1400" dirty="0" err="1">
                          <a:effectLst/>
                        </a:rPr>
                        <a:t>masih</a:t>
                      </a:r>
                      <a:r>
                        <a:rPr lang="en-US" sz="1400" dirty="0">
                          <a:effectLst/>
                        </a:rPr>
                        <a:t> </a:t>
                      </a:r>
                      <a:r>
                        <a:rPr lang="en-US" sz="1400" dirty="0" err="1">
                          <a:effectLst/>
                        </a:rPr>
                        <a:t>menyusul</a:t>
                      </a:r>
                      <a:r>
                        <a:rPr lang="en-US" sz="1400" dirty="0">
                          <a:effectLst/>
                        </a:rPr>
                        <a:t>, </a:t>
                      </a:r>
                      <a:r>
                        <a:rPr lang="en-US" sz="1400" dirty="0" err="1">
                          <a:effectLst/>
                        </a:rPr>
                        <a:t>mengingat</a:t>
                      </a:r>
                      <a:r>
                        <a:rPr lang="en-US" sz="1400" dirty="0">
                          <a:effectLst/>
                        </a:rPr>
                        <a:t> kami </a:t>
                      </a:r>
                      <a:r>
                        <a:rPr lang="en-US" sz="1400" dirty="0" err="1">
                          <a:effectLst/>
                        </a:rPr>
                        <a:t>lebih</a:t>
                      </a:r>
                      <a:r>
                        <a:rPr lang="en-US" sz="1400" dirty="0">
                          <a:effectLst/>
                        </a:rPr>
                        <a:t> </a:t>
                      </a:r>
                      <a:r>
                        <a:rPr lang="en-US" sz="1400" dirty="0" err="1">
                          <a:effectLst/>
                        </a:rPr>
                        <a:t>banyak</a:t>
                      </a:r>
                      <a:r>
                        <a:rPr lang="en-US" sz="1400" dirty="0">
                          <a:effectLst/>
                        </a:rPr>
                        <a:t> </a:t>
                      </a:r>
                      <a:r>
                        <a:rPr lang="en-US" sz="1400" dirty="0" err="1">
                          <a:effectLst/>
                        </a:rPr>
                        <a:t>saling</a:t>
                      </a:r>
                      <a:r>
                        <a:rPr lang="en-US" sz="1400" dirty="0">
                          <a:effectLst/>
                        </a:rPr>
                        <a:t> </a:t>
                      </a:r>
                      <a:r>
                        <a:rPr lang="en-US" sz="1400" dirty="0" err="1">
                          <a:effectLst/>
                        </a:rPr>
                        <a:t>berdiskusi</a:t>
                      </a:r>
                      <a:r>
                        <a:rPr lang="en-US" sz="1400" dirty="0">
                          <a:effectLst/>
                        </a:rPr>
                        <a:t> </a:t>
                      </a:r>
                      <a:r>
                        <a:rPr lang="en-US" sz="1400" dirty="0" err="1">
                          <a:effectLst/>
                        </a:rPr>
                        <a:t>sehingga</a:t>
                      </a:r>
                      <a:r>
                        <a:rPr lang="en-US" sz="1400" dirty="0">
                          <a:effectLst/>
                        </a:rPr>
                        <a:t> </a:t>
                      </a:r>
                      <a:r>
                        <a:rPr lang="en-US" sz="1400" dirty="0" err="1">
                          <a:effectLst/>
                        </a:rPr>
                        <a:t>mendapatkan</a:t>
                      </a:r>
                      <a:r>
                        <a:rPr lang="en-US" sz="1400" dirty="0">
                          <a:effectLst/>
                        </a:rPr>
                        <a:t> </a:t>
                      </a:r>
                      <a:r>
                        <a:rPr lang="en-US" sz="1400" dirty="0" err="1">
                          <a:effectLst/>
                        </a:rPr>
                        <a:t>jawaban</a:t>
                      </a:r>
                      <a:r>
                        <a:rPr lang="en-US" sz="1400" dirty="0">
                          <a:effectLst/>
                        </a:rPr>
                        <a:t> yang </a:t>
                      </a:r>
                      <a:r>
                        <a:rPr lang="en-US" sz="1400" dirty="0" err="1">
                          <a:effectLst/>
                        </a:rPr>
                        <a:t>solutif</a:t>
                      </a:r>
                      <a:r>
                        <a:rPr lang="en-US" sz="1400" dirty="0">
                          <a:effectLst/>
                        </a:rPr>
                        <a:t>. </a:t>
                      </a:r>
                      <a:r>
                        <a:rPr lang="en-US" sz="1400" dirty="0" err="1">
                          <a:effectLst/>
                        </a:rPr>
                        <a:t>Kemungkinan</a:t>
                      </a:r>
                      <a:r>
                        <a:rPr lang="en-US" sz="1400" dirty="0">
                          <a:effectLst/>
                        </a:rPr>
                        <a:t> </a:t>
                      </a:r>
                      <a:r>
                        <a:rPr lang="en-US" sz="1400" dirty="0" err="1">
                          <a:effectLst/>
                        </a:rPr>
                        <a:t>jadi</a:t>
                      </a:r>
                      <a:r>
                        <a:rPr lang="en-US" sz="1400" dirty="0">
                          <a:effectLst/>
                        </a:rPr>
                        <a:t> </a:t>
                      </a:r>
                      <a:r>
                        <a:rPr lang="en-US" sz="1400" dirty="0" err="1">
                          <a:effectLst/>
                        </a:rPr>
                        <a:t>bulan</a:t>
                      </a:r>
                      <a:r>
                        <a:rPr lang="en-US" sz="1400" dirty="0">
                          <a:effectLst/>
                        </a:rPr>
                        <a:t> </a:t>
                      </a:r>
                      <a:r>
                        <a:rPr lang="en-US" sz="1400" dirty="0" err="1">
                          <a:effectLst/>
                        </a:rPr>
                        <a:t>Agustus</a:t>
                      </a:r>
                      <a:endParaRPr lang="en-US" sz="1200" dirty="0">
                        <a:effectLst/>
                        <a:latin typeface="Calibri"/>
                        <a:ea typeface="Times New Roman"/>
                        <a:cs typeface="Times New Roman"/>
                      </a:endParaRPr>
                    </a:p>
                  </a:txBody>
                  <a:tcPr marL="40253" marR="40253" marT="0" marB="0"/>
                </a:tc>
              </a:tr>
            </a:tbl>
          </a:graphicData>
        </a:graphic>
      </p:graphicFrame>
    </p:spTree>
    <p:extLst>
      <p:ext uri="{BB962C8B-B14F-4D97-AF65-F5344CB8AC3E}">
        <p14:creationId xmlns:p14="http://schemas.microsoft.com/office/powerpoint/2010/main" val="848971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586848271"/>
              </p:ext>
            </p:extLst>
          </p:nvPr>
        </p:nvGraphicFramePr>
        <p:xfrm>
          <a:off x="683568" y="260648"/>
          <a:ext cx="7992887" cy="5787198"/>
        </p:xfrm>
        <a:graphic>
          <a:graphicData uri="http://schemas.openxmlformats.org/drawingml/2006/table">
            <a:tbl>
              <a:tblPr firstRow="1" firstCol="1" bandRow="1">
                <a:tableStyleId>{5C22544A-7EE6-4342-B048-85BDC9FD1C3A}</a:tableStyleId>
              </a:tblPr>
              <a:tblGrid>
                <a:gridCol w="312688"/>
                <a:gridCol w="1706406"/>
                <a:gridCol w="1818149"/>
                <a:gridCol w="2355445"/>
                <a:gridCol w="1800199"/>
              </a:tblGrid>
              <a:tr h="1263410">
                <a:tc>
                  <a:txBody>
                    <a:bodyPr/>
                    <a:lstStyle/>
                    <a:p>
                      <a:pPr algn="ctr">
                        <a:lnSpc>
                          <a:spcPct val="115000"/>
                        </a:lnSpc>
                        <a:spcAft>
                          <a:spcPts val="0"/>
                        </a:spcAft>
                      </a:pPr>
                      <a:r>
                        <a:rPr lang="en-US" sz="1400">
                          <a:effectLst/>
                        </a:rPr>
                        <a:t>b</a:t>
                      </a:r>
                      <a:endParaRPr lang="en-US" sz="1200">
                        <a:effectLst/>
                        <a:latin typeface="Calibri"/>
                        <a:ea typeface="Times New Roman"/>
                        <a:cs typeface="Times New Roman"/>
                      </a:endParaRPr>
                    </a:p>
                  </a:txBody>
                  <a:tcPr marL="37955" marR="37955" marT="0" marB="0" anchor="ctr"/>
                </a:tc>
                <a:tc>
                  <a:txBody>
                    <a:bodyPr/>
                    <a:lstStyle/>
                    <a:p>
                      <a:pPr>
                        <a:lnSpc>
                          <a:spcPct val="115000"/>
                        </a:lnSpc>
                        <a:spcAft>
                          <a:spcPts val="0"/>
                        </a:spcAft>
                      </a:pPr>
                      <a:r>
                        <a:rPr lang="en-US" sz="1400">
                          <a:effectLst/>
                        </a:rPr>
                        <a:t>Anggota belum mampu untuk merekap pemasukan dan pengeluaran secara terperinci</a:t>
                      </a:r>
                      <a:endParaRPr lang="en-US" sz="1200">
                        <a:effectLst/>
                        <a:latin typeface="Calibri"/>
                        <a:ea typeface="Times New Roman"/>
                        <a:cs typeface="Times New Roman"/>
                      </a:endParaRPr>
                    </a:p>
                  </a:txBody>
                  <a:tcPr marL="37955" marR="37955" marT="0" marB="0" anchor="ctr"/>
                </a:tc>
                <a:tc>
                  <a:txBody>
                    <a:bodyPr/>
                    <a:lstStyle/>
                    <a:p>
                      <a:pPr>
                        <a:lnSpc>
                          <a:spcPct val="115000"/>
                        </a:lnSpc>
                        <a:spcAft>
                          <a:spcPts val="0"/>
                        </a:spcAft>
                      </a:pPr>
                      <a:r>
                        <a:rPr lang="en-US" sz="1400">
                          <a:effectLst/>
                        </a:rPr>
                        <a:t>Memberikan kiat-kiat strategis untuk mengelola keuangan dan ekonomi rumah tangga</a:t>
                      </a:r>
                      <a:endParaRPr lang="en-US" sz="1200">
                        <a:effectLst/>
                        <a:latin typeface="Calibri"/>
                        <a:ea typeface="Times New Roman"/>
                        <a:cs typeface="Times New Roman"/>
                      </a:endParaRPr>
                    </a:p>
                  </a:txBody>
                  <a:tcPr marL="37955" marR="37955" marT="0" marB="0" anchor="ctr"/>
                </a:tc>
                <a:tc>
                  <a:txBody>
                    <a:bodyPr/>
                    <a:lstStyle/>
                    <a:p>
                      <a:pPr>
                        <a:lnSpc>
                          <a:spcPct val="115000"/>
                        </a:lnSpc>
                        <a:spcAft>
                          <a:spcPts val="0"/>
                        </a:spcAft>
                      </a:pPr>
                      <a:r>
                        <a:rPr lang="en-US" sz="1400">
                          <a:effectLst/>
                        </a:rPr>
                        <a:t>Buku Panduan dengan template laporan keuangan sederhana</a:t>
                      </a:r>
                      <a:endParaRPr lang="en-US" sz="1200">
                        <a:effectLst/>
                        <a:latin typeface="Calibri"/>
                        <a:ea typeface="Times New Roman"/>
                        <a:cs typeface="Times New Roman"/>
                      </a:endParaRPr>
                    </a:p>
                  </a:txBody>
                  <a:tcPr marL="37955" marR="37955" marT="0" marB="0" anchor="ctr"/>
                </a:tc>
                <a:tc>
                  <a:txBody>
                    <a:bodyPr/>
                    <a:lstStyle/>
                    <a:p>
                      <a:pPr marL="342900" lvl="0" indent="-342900">
                        <a:lnSpc>
                          <a:spcPct val="115000"/>
                        </a:lnSpc>
                        <a:spcAft>
                          <a:spcPts val="0"/>
                        </a:spcAft>
                        <a:buFont typeface="Times New Roman"/>
                        <a:buChar char="-"/>
                      </a:pPr>
                      <a:r>
                        <a:rPr lang="en-US" sz="1400">
                          <a:effectLst/>
                        </a:rPr>
                        <a:t>Akan diberikan pada pertemuan berikutnya, bulan Agustus 2018</a:t>
                      </a:r>
                      <a:endParaRPr lang="en-US" sz="1200">
                        <a:effectLst/>
                        <a:latin typeface="Calibri"/>
                        <a:ea typeface="Times New Roman"/>
                        <a:cs typeface="Times New Roman"/>
                      </a:endParaRPr>
                    </a:p>
                  </a:txBody>
                  <a:tcPr marL="37955" marR="37955" marT="0" marB="0"/>
                </a:tc>
              </a:tr>
              <a:tr h="1104217">
                <a:tc>
                  <a:txBody>
                    <a:bodyPr/>
                    <a:lstStyle/>
                    <a:p>
                      <a:pPr algn="ctr">
                        <a:lnSpc>
                          <a:spcPct val="115000"/>
                        </a:lnSpc>
                        <a:spcAft>
                          <a:spcPts val="0"/>
                        </a:spcAft>
                      </a:pPr>
                      <a:r>
                        <a:rPr lang="en-US" sz="1400">
                          <a:effectLst/>
                        </a:rPr>
                        <a:t>c</a:t>
                      </a:r>
                      <a:endParaRPr lang="en-US" sz="1200">
                        <a:effectLst/>
                        <a:latin typeface="Calibri"/>
                        <a:ea typeface="Times New Roman"/>
                        <a:cs typeface="Times New Roman"/>
                      </a:endParaRPr>
                    </a:p>
                  </a:txBody>
                  <a:tcPr marL="37955" marR="37955" marT="0" marB="0" anchor="ctr"/>
                </a:tc>
                <a:tc>
                  <a:txBody>
                    <a:bodyPr/>
                    <a:lstStyle/>
                    <a:p>
                      <a:pPr>
                        <a:lnSpc>
                          <a:spcPct val="115000"/>
                        </a:lnSpc>
                        <a:spcAft>
                          <a:spcPts val="0"/>
                        </a:spcAft>
                      </a:pPr>
                      <a:r>
                        <a:rPr lang="en-US" sz="1400">
                          <a:effectLst/>
                        </a:rPr>
                        <a:t>Sebagian sadar akan pentingnya menabung namun belum dapat mengelolanya</a:t>
                      </a:r>
                      <a:endParaRPr lang="en-US" sz="1200">
                        <a:effectLst/>
                        <a:latin typeface="Calibri"/>
                        <a:ea typeface="Times New Roman"/>
                        <a:cs typeface="Times New Roman"/>
                      </a:endParaRPr>
                    </a:p>
                  </a:txBody>
                  <a:tcPr marL="37955" marR="37955" marT="0" marB="0" anchor="ctr"/>
                </a:tc>
                <a:tc>
                  <a:txBody>
                    <a:bodyPr/>
                    <a:lstStyle/>
                    <a:p>
                      <a:pPr>
                        <a:lnSpc>
                          <a:spcPct val="115000"/>
                        </a:lnSpc>
                        <a:spcAft>
                          <a:spcPts val="0"/>
                        </a:spcAft>
                      </a:pPr>
                      <a:r>
                        <a:rPr lang="en-US" sz="1400">
                          <a:effectLst/>
                        </a:rPr>
                        <a:t>Diadakannya sosialisasi mengenai pentingnya menabung dan cara mengelolanya</a:t>
                      </a:r>
                      <a:endParaRPr lang="en-US" sz="1200">
                        <a:effectLst/>
                        <a:latin typeface="Calibri"/>
                        <a:ea typeface="Times New Roman"/>
                        <a:cs typeface="Times New Roman"/>
                      </a:endParaRPr>
                    </a:p>
                  </a:txBody>
                  <a:tcPr marL="37955" marR="37955" marT="0" marB="0" anchor="ctr"/>
                </a:tc>
                <a:tc>
                  <a:txBody>
                    <a:bodyPr/>
                    <a:lstStyle/>
                    <a:p>
                      <a:pPr>
                        <a:lnSpc>
                          <a:spcPct val="115000"/>
                        </a:lnSpc>
                        <a:spcAft>
                          <a:spcPts val="0"/>
                        </a:spcAft>
                      </a:pPr>
                      <a:r>
                        <a:rPr lang="en-US" sz="1400">
                          <a:effectLst/>
                        </a:rPr>
                        <a:t>Workshop dan draft panduan menabung</a:t>
                      </a:r>
                      <a:endParaRPr lang="en-US" sz="1200">
                        <a:effectLst/>
                        <a:latin typeface="Calibri"/>
                        <a:ea typeface="Times New Roman"/>
                        <a:cs typeface="Times New Roman"/>
                      </a:endParaRPr>
                    </a:p>
                  </a:txBody>
                  <a:tcPr marL="37955" marR="37955" marT="0" marB="0" anchor="ctr"/>
                </a:tc>
                <a:tc>
                  <a:txBody>
                    <a:bodyPr/>
                    <a:lstStyle/>
                    <a:p>
                      <a:pPr marL="342900" lvl="0" indent="-342900">
                        <a:lnSpc>
                          <a:spcPct val="115000"/>
                        </a:lnSpc>
                        <a:spcAft>
                          <a:spcPts val="0"/>
                        </a:spcAft>
                        <a:buFont typeface="Times New Roman"/>
                        <a:buChar char="-"/>
                      </a:pPr>
                      <a:r>
                        <a:rPr lang="en-US" sz="1400">
                          <a:effectLst/>
                        </a:rPr>
                        <a:t>Diskusi sudah dilaksanakan</a:t>
                      </a:r>
                      <a:endParaRPr lang="en-US" sz="1200">
                        <a:effectLst/>
                        <a:latin typeface="Calibri"/>
                        <a:ea typeface="Times New Roman"/>
                        <a:cs typeface="Times New Roman"/>
                      </a:endParaRPr>
                    </a:p>
                  </a:txBody>
                  <a:tcPr marL="37955" marR="37955" marT="0" marB="0" anchor="ctr"/>
                </a:tc>
              </a:tr>
              <a:tr h="1104217">
                <a:tc>
                  <a:txBody>
                    <a:bodyPr/>
                    <a:lstStyle/>
                    <a:p>
                      <a:pPr algn="ctr">
                        <a:lnSpc>
                          <a:spcPct val="115000"/>
                        </a:lnSpc>
                        <a:spcAft>
                          <a:spcPts val="0"/>
                        </a:spcAft>
                      </a:pPr>
                      <a:r>
                        <a:rPr lang="en-US" sz="1400">
                          <a:effectLst/>
                        </a:rPr>
                        <a:t>d</a:t>
                      </a:r>
                      <a:endParaRPr lang="en-US" sz="1200">
                        <a:effectLst/>
                        <a:latin typeface="Calibri"/>
                        <a:ea typeface="Times New Roman"/>
                        <a:cs typeface="Times New Roman"/>
                      </a:endParaRPr>
                    </a:p>
                  </a:txBody>
                  <a:tcPr marL="37955" marR="37955" marT="0" marB="0" anchor="ctr"/>
                </a:tc>
                <a:tc>
                  <a:txBody>
                    <a:bodyPr/>
                    <a:lstStyle/>
                    <a:p>
                      <a:pPr>
                        <a:lnSpc>
                          <a:spcPct val="115000"/>
                        </a:lnSpc>
                        <a:spcAft>
                          <a:spcPts val="0"/>
                        </a:spcAft>
                      </a:pPr>
                      <a:r>
                        <a:rPr lang="en-US" sz="1400">
                          <a:effectLst/>
                        </a:rPr>
                        <a:t>Anggota belum tau cara berinvestasi untuk pendidikan anak di masa depan</a:t>
                      </a:r>
                      <a:endParaRPr lang="en-US" sz="1200">
                        <a:effectLst/>
                        <a:latin typeface="Calibri"/>
                        <a:ea typeface="Times New Roman"/>
                        <a:cs typeface="Times New Roman"/>
                      </a:endParaRPr>
                    </a:p>
                  </a:txBody>
                  <a:tcPr marL="37955" marR="37955" marT="0" marB="0" anchor="ctr"/>
                </a:tc>
                <a:tc>
                  <a:txBody>
                    <a:bodyPr/>
                    <a:lstStyle/>
                    <a:p>
                      <a:pPr>
                        <a:lnSpc>
                          <a:spcPct val="115000"/>
                        </a:lnSpc>
                        <a:spcAft>
                          <a:spcPts val="0"/>
                        </a:spcAft>
                      </a:pPr>
                      <a:r>
                        <a:rPr lang="en-US" sz="1400">
                          <a:effectLst/>
                        </a:rPr>
                        <a:t>Diadakannya sosialiasi mengenai investasi pendidikan </a:t>
                      </a:r>
                      <a:endParaRPr lang="en-US" sz="1200">
                        <a:effectLst/>
                        <a:latin typeface="Calibri"/>
                        <a:ea typeface="Times New Roman"/>
                        <a:cs typeface="Times New Roman"/>
                      </a:endParaRPr>
                    </a:p>
                  </a:txBody>
                  <a:tcPr marL="37955" marR="37955" marT="0" marB="0" anchor="ctr"/>
                </a:tc>
                <a:tc>
                  <a:txBody>
                    <a:bodyPr/>
                    <a:lstStyle/>
                    <a:p>
                      <a:pPr>
                        <a:lnSpc>
                          <a:spcPct val="115000"/>
                        </a:lnSpc>
                        <a:spcAft>
                          <a:spcPts val="0"/>
                        </a:spcAft>
                      </a:pPr>
                      <a:r>
                        <a:rPr lang="en-US" sz="1400">
                          <a:effectLst/>
                        </a:rPr>
                        <a:t>Forum group Discussion dan Inisiasi program ranting 'Aisyiyah berupa tabungan masa depan</a:t>
                      </a:r>
                      <a:endParaRPr lang="en-US" sz="1200">
                        <a:effectLst/>
                        <a:latin typeface="Calibri"/>
                        <a:ea typeface="Times New Roman"/>
                        <a:cs typeface="Times New Roman"/>
                      </a:endParaRPr>
                    </a:p>
                  </a:txBody>
                  <a:tcPr marL="37955" marR="37955" marT="0" marB="0" anchor="ctr"/>
                </a:tc>
                <a:tc>
                  <a:txBody>
                    <a:bodyPr/>
                    <a:lstStyle/>
                    <a:p>
                      <a:pPr algn="ctr">
                        <a:lnSpc>
                          <a:spcPct val="115000"/>
                        </a:lnSpc>
                        <a:spcAft>
                          <a:spcPts val="0"/>
                        </a:spcAft>
                      </a:pPr>
                      <a:r>
                        <a:rPr lang="en-US" sz="1400">
                          <a:effectLst/>
                        </a:rPr>
                        <a:t>Bulan Agustus 2018</a:t>
                      </a:r>
                      <a:endParaRPr lang="en-US" sz="1200">
                        <a:effectLst/>
                        <a:latin typeface="Calibri"/>
                        <a:ea typeface="Times New Roman"/>
                        <a:cs typeface="Times New Roman"/>
                      </a:endParaRPr>
                    </a:p>
                  </a:txBody>
                  <a:tcPr marL="37955" marR="37955" marT="0" marB="0" anchor="ctr"/>
                </a:tc>
              </a:tr>
              <a:tr h="785831">
                <a:tc>
                  <a:txBody>
                    <a:bodyPr/>
                    <a:lstStyle/>
                    <a:p>
                      <a:pPr algn="ctr">
                        <a:lnSpc>
                          <a:spcPct val="115000"/>
                        </a:lnSpc>
                        <a:spcAft>
                          <a:spcPts val="0"/>
                        </a:spcAft>
                      </a:pPr>
                      <a:r>
                        <a:rPr lang="en-US" sz="1400">
                          <a:effectLst/>
                        </a:rPr>
                        <a:t>e</a:t>
                      </a:r>
                      <a:endParaRPr lang="en-US" sz="1200">
                        <a:effectLst/>
                        <a:latin typeface="Calibri"/>
                        <a:ea typeface="Times New Roman"/>
                        <a:cs typeface="Times New Roman"/>
                      </a:endParaRPr>
                    </a:p>
                  </a:txBody>
                  <a:tcPr marL="37955" marR="37955" marT="0" marB="0" anchor="ctr"/>
                </a:tc>
                <a:tc>
                  <a:txBody>
                    <a:bodyPr/>
                    <a:lstStyle/>
                    <a:p>
                      <a:pPr>
                        <a:lnSpc>
                          <a:spcPct val="115000"/>
                        </a:lnSpc>
                        <a:spcAft>
                          <a:spcPts val="0"/>
                        </a:spcAft>
                      </a:pPr>
                      <a:r>
                        <a:rPr lang="en-US" sz="1400">
                          <a:effectLst/>
                        </a:rPr>
                        <a:t>Memiliki semangat yang tinggi untuk berbisnis</a:t>
                      </a:r>
                      <a:endParaRPr lang="en-US" sz="1200">
                        <a:effectLst/>
                        <a:latin typeface="Calibri"/>
                        <a:ea typeface="Times New Roman"/>
                        <a:cs typeface="Times New Roman"/>
                      </a:endParaRPr>
                    </a:p>
                  </a:txBody>
                  <a:tcPr marL="37955" marR="37955" marT="0" marB="0" anchor="ctr"/>
                </a:tc>
                <a:tc>
                  <a:txBody>
                    <a:bodyPr/>
                    <a:lstStyle/>
                    <a:p>
                      <a:pPr>
                        <a:lnSpc>
                          <a:spcPct val="115000"/>
                        </a:lnSpc>
                        <a:spcAft>
                          <a:spcPts val="0"/>
                        </a:spcAft>
                      </a:pPr>
                      <a:r>
                        <a:rPr lang="en-US" sz="1400">
                          <a:effectLst/>
                        </a:rPr>
                        <a:t>Workshop, Konsultasi dan Praktek berbisnis</a:t>
                      </a:r>
                      <a:endParaRPr lang="en-US" sz="1200">
                        <a:effectLst/>
                        <a:latin typeface="Calibri"/>
                        <a:ea typeface="Times New Roman"/>
                        <a:cs typeface="Times New Roman"/>
                      </a:endParaRPr>
                    </a:p>
                  </a:txBody>
                  <a:tcPr marL="37955" marR="37955" marT="0" marB="0" anchor="ctr"/>
                </a:tc>
                <a:tc>
                  <a:txBody>
                    <a:bodyPr/>
                    <a:lstStyle/>
                    <a:p>
                      <a:pPr>
                        <a:lnSpc>
                          <a:spcPct val="115000"/>
                        </a:lnSpc>
                        <a:spcAft>
                          <a:spcPts val="0"/>
                        </a:spcAft>
                      </a:pPr>
                      <a:r>
                        <a:rPr lang="en-US" sz="1400">
                          <a:effectLst/>
                        </a:rPr>
                        <a:t>Draft Panduan berbisnis, FGD dan produk yang siap dipasarkan</a:t>
                      </a:r>
                      <a:endParaRPr lang="en-US" sz="1200">
                        <a:effectLst/>
                        <a:latin typeface="Calibri"/>
                        <a:ea typeface="Times New Roman"/>
                        <a:cs typeface="Times New Roman"/>
                      </a:endParaRPr>
                    </a:p>
                  </a:txBody>
                  <a:tcPr marL="37955" marR="37955" marT="0" marB="0" anchor="ctr"/>
                </a:tc>
                <a:tc>
                  <a:txBody>
                    <a:bodyPr/>
                    <a:lstStyle/>
                    <a:p>
                      <a:pPr algn="ctr">
                        <a:lnSpc>
                          <a:spcPct val="115000"/>
                        </a:lnSpc>
                        <a:spcAft>
                          <a:spcPts val="0"/>
                        </a:spcAft>
                      </a:pPr>
                      <a:r>
                        <a:rPr lang="en-US" sz="1400">
                          <a:effectLst/>
                        </a:rPr>
                        <a:t>Bulan Agustus 2018</a:t>
                      </a:r>
                      <a:endParaRPr lang="en-US" sz="1200">
                        <a:effectLst/>
                        <a:latin typeface="Calibri"/>
                        <a:ea typeface="Times New Roman"/>
                        <a:cs typeface="Times New Roman"/>
                      </a:endParaRPr>
                    </a:p>
                  </a:txBody>
                  <a:tcPr marL="37955" marR="37955" marT="0" marB="0" anchor="ctr"/>
                </a:tc>
              </a:tr>
              <a:tr h="1422604">
                <a:tc>
                  <a:txBody>
                    <a:bodyPr/>
                    <a:lstStyle/>
                    <a:p>
                      <a:pPr algn="ctr">
                        <a:lnSpc>
                          <a:spcPct val="115000"/>
                        </a:lnSpc>
                        <a:spcAft>
                          <a:spcPts val="0"/>
                        </a:spcAft>
                      </a:pPr>
                      <a:r>
                        <a:rPr lang="en-US" sz="1400">
                          <a:effectLst/>
                        </a:rPr>
                        <a:t>f</a:t>
                      </a:r>
                      <a:endParaRPr lang="en-US" sz="1200">
                        <a:effectLst/>
                        <a:latin typeface="Calibri"/>
                        <a:ea typeface="Times New Roman"/>
                        <a:cs typeface="Times New Roman"/>
                      </a:endParaRPr>
                    </a:p>
                  </a:txBody>
                  <a:tcPr marL="37955" marR="37955" marT="0" marB="0" anchor="ctr"/>
                </a:tc>
                <a:tc>
                  <a:txBody>
                    <a:bodyPr/>
                    <a:lstStyle/>
                    <a:p>
                      <a:pPr>
                        <a:lnSpc>
                          <a:spcPct val="115000"/>
                        </a:lnSpc>
                        <a:spcAft>
                          <a:spcPts val="0"/>
                        </a:spcAft>
                      </a:pPr>
                      <a:r>
                        <a:rPr lang="en-US" sz="1400">
                          <a:effectLst/>
                        </a:rPr>
                        <a:t>Belum memahami bahwa penggunaan internet untuk berbisnis adalah penting</a:t>
                      </a:r>
                      <a:endParaRPr lang="en-US" sz="1200">
                        <a:effectLst/>
                        <a:latin typeface="Calibri"/>
                        <a:ea typeface="Times New Roman"/>
                        <a:cs typeface="Times New Roman"/>
                      </a:endParaRPr>
                    </a:p>
                  </a:txBody>
                  <a:tcPr marL="37955" marR="37955" marT="0" marB="0" anchor="ctr"/>
                </a:tc>
                <a:tc>
                  <a:txBody>
                    <a:bodyPr/>
                    <a:lstStyle/>
                    <a:p>
                      <a:pPr>
                        <a:lnSpc>
                          <a:spcPct val="115000"/>
                        </a:lnSpc>
                        <a:spcAft>
                          <a:spcPts val="0"/>
                        </a:spcAft>
                      </a:pPr>
                      <a:r>
                        <a:rPr lang="en-US" sz="1400">
                          <a:effectLst/>
                        </a:rPr>
                        <a:t>Memberikan kiat-kiat strategis menggunakan social media untuk menghasilkan uang</a:t>
                      </a:r>
                      <a:endParaRPr lang="en-US" sz="1200">
                        <a:effectLst/>
                        <a:latin typeface="Calibri"/>
                        <a:ea typeface="Times New Roman"/>
                        <a:cs typeface="Times New Roman"/>
                      </a:endParaRPr>
                    </a:p>
                  </a:txBody>
                  <a:tcPr marL="37955" marR="37955" marT="0" marB="0" anchor="ctr"/>
                </a:tc>
                <a:tc>
                  <a:txBody>
                    <a:bodyPr/>
                    <a:lstStyle/>
                    <a:p>
                      <a:pPr>
                        <a:lnSpc>
                          <a:spcPct val="115000"/>
                        </a:lnSpc>
                        <a:spcAft>
                          <a:spcPts val="0"/>
                        </a:spcAft>
                      </a:pPr>
                      <a:r>
                        <a:rPr lang="en-US" sz="1400">
                          <a:effectLst/>
                        </a:rPr>
                        <a:t>FGD, membuat akun social media untuk berdagang, draft kerjasama dengan pengurus Muhammadiyah dan website</a:t>
                      </a:r>
                      <a:endParaRPr lang="en-US" sz="1200">
                        <a:effectLst/>
                        <a:latin typeface="Calibri"/>
                        <a:ea typeface="Times New Roman"/>
                        <a:cs typeface="Times New Roman"/>
                      </a:endParaRPr>
                    </a:p>
                  </a:txBody>
                  <a:tcPr marL="37955" marR="37955" marT="0" marB="0" anchor="ctr"/>
                </a:tc>
                <a:tc>
                  <a:txBody>
                    <a:bodyPr/>
                    <a:lstStyle/>
                    <a:p>
                      <a:pPr algn="ctr">
                        <a:lnSpc>
                          <a:spcPct val="115000"/>
                        </a:lnSpc>
                        <a:spcAft>
                          <a:spcPts val="0"/>
                        </a:spcAft>
                      </a:pPr>
                      <a:r>
                        <a:rPr lang="en-US" sz="1400" dirty="0" err="1">
                          <a:effectLst/>
                        </a:rPr>
                        <a:t>Bulan</a:t>
                      </a:r>
                      <a:r>
                        <a:rPr lang="en-US" sz="1400" dirty="0">
                          <a:effectLst/>
                        </a:rPr>
                        <a:t> </a:t>
                      </a:r>
                      <a:r>
                        <a:rPr lang="en-US" sz="1400" dirty="0" err="1">
                          <a:effectLst/>
                        </a:rPr>
                        <a:t>Agustus</a:t>
                      </a:r>
                      <a:r>
                        <a:rPr lang="en-US" sz="1400" dirty="0">
                          <a:effectLst/>
                        </a:rPr>
                        <a:t> 2018</a:t>
                      </a:r>
                      <a:endParaRPr lang="en-US" sz="1200" dirty="0">
                        <a:effectLst/>
                        <a:latin typeface="Calibri"/>
                        <a:ea typeface="Times New Roman"/>
                        <a:cs typeface="Times New Roman"/>
                      </a:endParaRPr>
                    </a:p>
                  </a:txBody>
                  <a:tcPr marL="37955" marR="37955" marT="0" marB="0" anchor="ctr"/>
                </a:tc>
              </a:tr>
            </a:tbl>
          </a:graphicData>
        </a:graphic>
      </p:graphicFrame>
    </p:spTree>
    <p:extLst>
      <p:ext uri="{BB962C8B-B14F-4D97-AF65-F5344CB8AC3E}">
        <p14:creationId xmlns:p14="http://schemas.microsoft.com/office/powerpoint/2010/main" val="17289062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694248">
            <a:off x="1798645" y="2269474"/>
            <a:ext cx="5650992" cy="2357117"/>
          </a:xfrm>
        </p:spPr>
        <p:txBody>
          <a:bodyPr/>
          <a:lstStyle/>
          <a:p>
            <a:pPr algn="ctr"/>
            <a:r>
              <a:rPr lang="en-US" sz="5400" b="1" dirty="0"/>
              <a:t>Metode untuk Rincian Masalah</a:t>
            </a:r>
            <a:r>
              <a:rPr lang="en-US" sz="5400" dirty="0"/>
              <a:t/>
            </a:r>
            <a:br>
              <a:rPr lang="en-US" sz="5400" dirty="0"/>
            </a:br>
            <a:endParaRPr lang="en-US" sz="5400" dirty="0"/>
          </a:p>
        </p:txBody>
      </p:sp>
      <p:sp>
        <p:nvSpPr>
          <p:cNvPr id="3" name="Text Placeholder 2"/>
          <p:cNvSpPr>
            <a:spLocks noGrp="1"/>
          </p:cNvSpPr>
          <p:nvPr>
            <p:ph type="body" idx="1"/>
          </p:nvPr>
        </p:nvSpPr>
        <p:spPr/>
        <p:txBody>
          <a:bodyPr/>
          <a:lstStyle/>
          <a:p>
            <a:endParaRPr lang="en-US"/>
          </a:p>
        </p:txBody>
      </p:sp>
      <p:pic>
        <p:nvPicPr>
          <p:cNvPr id="4" name="Picture 3" descr="E:\Foto WA Mix 1\IMG-20170809-WA0017.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0112" y="4519612"/>
            <a:ext cx="3272790" cy="2181225"/>
          </a:xfrm>
          <a:prstGeom prst="rect">
            <a:avLst/>
          </a:prstGeom>
          <a:noFill/>
          <a:ln>
            <a:noFill/>
          </a:ln>
        </p:spPr>
      </p:pic>
    </p:spTree>
    <p:extLst>
      <p:ext uri="{BB962C8B-B14F-4D97-AF65-F5344CB8AC3E}">
        <p14:creationId xmlns:p14="http://schemas.microsoft.com/office/powerpoint/2010/main" val="2968889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095883165"/>
              </p:ext>
            </p:extLst>
          </p:nvPr>
        </p:nvGraphicFramePr>
        <p:xfrm>
          <a:off x="539552" y="476671"/>
          <a:ext cx="8496944" cy="5917739"/>
        </p:xfrm>
        <a:graphic>
          <a:graphicData uri="http://schemas.openxmlformats.org/drawingml/2006/table">
            <a:tbl>
              <a:tblPr firstRow="1" firstCol="1" bandRow="1">
                <a:tableStyleId>{5C22544A-7EE6-4342-B048-85BDC9FD1C3A}</a:tableStyleId>
              </a:tblPr>
              <a:tblGrid>
                <a:gridCol w="312115"/>
                <a:gridCol w="1776117"/>
                <a:gridCol w="1728192"/>
                <a:gridCol w="4680520"/>
              </a:tblGrid>
              <a:tr h="199088">
                <a:tc>
                  <a:txBody>
                    <a:bodyPr/>
                    <a:lstStyle/>
                    <a:p>
                      <a:pPr algn="ctr">
                        <a:lnSpc>
                          <a:spcPct val="115000"/>
                        </a:lnSpc>
                        <a:spcAft>
                          <a:spcPts val="0"/>
                        </a:spcAft>
                      </a:pPr>
                      <a:r>
                        <a:rPr lang="en-US" sz="1400" dirty="0">
                          <a:effectLst/>
                        </a:rPr>
                        <a:t> </a:t>
                      </a:r>
                      <a:endParaRPr lang="en-US" sz="1200" dirty="0">
                        <a:effectLst/>
                        <a:latin typeface="Calibri"/>
                        <a:ea typeface="Times New Roman"/>
                        <a:cs typeface="Times New Roman"/>
                      </a:endParaRPr>
                    </a:p>
                  </a:txBody>
                  <a:tcPr marL="44897" marR="44897" marT="0" marB="0" anchor="ctr"/>
                </a:tc>
                <a:tc>
                  <a:txBody>
                    <a:bodyPr/>
                    <a:lstStyle/>
                    <a:p>
                      <a:pPr algn="ctr">
                        <a:lnSpc>
                          <a:spcPct val="115000"/>
                        </a:lnSpc>
                        <a:spcAft>
                          <a:spcPts val="0"/>
                        </a:spcAft>
                      </a:pPr>
                      <a:r>
                        <a:rPr lang="en-US" sz="1400">
                          <a:effectLst/>
                        </a:rPr>
                        <a:t>Rincian Masalah</a:t>
                      </a:r>
                      <a:endParaRPr lang="en-US" sz="1200">
                        <a:effectLst/>
                        <a:latin typeface="Calibri"/>
                        <a:ea typeface="Times New Roman"/>
                        <a:cs typeface="Times New Roman"/>
                      </a:endParaRPr>
                    </a:p>
                  </a:txBody>
                  <a:tcPr marL="44897" marR="44897" marT="0" marB="0" anchor="ctr"/>
                </a:tc>
                <a:tc>
                  <a:txBody>
                    <a:bodyPr/>
                    <a:lstStyle/>
                    <a:p>
                      <a:pPr algn="ctr">
                        <a:lnSpc>
                          <a:spcPct val="115000"/>
                        </a:lnSpc>
                        <a:spcAft>
                          <a:spcPts val="0"/>
                        </a:spcAft>
                      </a:pPr>
                      <a:r>
                        <a:rPr lang="en-US" sz="1400">
                          <a:effectLst/>
                        </a:rPr>
                        <a:t>Solusi</a:t>
                      </a:r>
                      <a:endParaRPr lang="en-US" sz="1200">
                        <a:effectLst/>
                        <a:latin typeface="Calibri"/>
                        <a:ea typeface="Times New Roman"/>
                        <a:cs typeface="Times New Roman"/>
                      </a:endParaRPr>
                    </a:p>
                  </a:txBody>
                  <a:tcPr marL="44897" marR="44897" marT="0" marB="0" anchor="ctr"/>
                </a:tc>
                <a:tc>
                  <a:txBody>
                    <a:bodyPr/>
                    <a:lstStyle/>
                    <a:p>
                      <a:pPr algn="ctr">
                        <a:lnSpc>
                          <a:spcPct val="115000"/>
                        </a:lnSpc>
                        <a:spcAft>
                          <a:spcPts val="0"/>
                        </a:spcAft>
                      </a:pPr>
                      <a:r>
                        <a:rPr lang="en-US" sz="1400">
                          <a:effectLst/>
                        </a:rPr>
                        <a:t>Metode</a:t>
                      </a:r>
                      <a:endParaRPr lang="en-US" sz="1200">
                        <a:effectLst/>
                        <a:latin typeface="Calibri"/>
                        <a:ea typeface="Times New Roman"/>
                        <a:cs typeface="Times New Roman"/>
                      </a:endParaRPr>
                    </a:p>
                  </a:txBody>
                  <a:tcPr marL="44897" marR="44897" marT="0" marB="0" anchor="ctr"/>
                </a:tc>
              </a:tr>
              <a:tr h="1406204">
                <a:tc>
                  <a:txBody>
                    <a:bodyPr/>
                    <a:lstStyle/>
                    <a:p>
                      <a:pPr algn="ctr">
                        <a:lnSpc>
                          <a:spcPct val="115000"/>
                        </a:lnSpc>
                        <a:spcAft>
                          <a:spcPts val="0"/>
                        </a:spcAft>
                      </a:pPr>
                      <a:r>
                        <a:rPr lang="en-US" sz="1400">
                          <a:effectLst/>
                        </a:rPr>
                        <a:t>a</a:t>
                      </a:r>
                      <a:endParaRPr lang="en-US" sz="1200">
                        <a:effectLst/>
                        <a:latin typeface="Calibri"/>
                        <a:ea typeface="Times New Roman"/>
                        <a:cs typeface="Times New Roman"/>
                      </a:endParaRPr>
                    </a:p>
                  </a:txBody>
                  <a:tcPr marL="44897" marR="44897" marT="0" marB="0" anchor="ctr"/>
                </a:tc>
                <a:tc>
                  <a:txBody>
                    <a:bodyPr/>
                    <a:lstStyle/>
                    <a:p>
                      <a:pPr>
                        <a:lnSpc>
                          <a:spcPct val="115000"/>
                        </a:lnSpc>
                        <a:spcAft>
                          <a:spcPts val="0"/>
                        </a:spcAft>
                      </a:pPr>
                      <a:r>
                        <a:rPr lang="en-US" sz="1400">
                          <a:effectLst/>
                        </a:rPr>
                        <a:t>Anggota 'Aisyiyah Ranting Bangunjiwo belum mengetahui cara mengelola keuangan rumah tangga</a:t>
                      </a:r>
                      <a:endParaRPr lang="en-US" sz="1200">
                        <a:effectLst/>
                        <a:latin typeface="Calibri"/>
                        <a:ea typeface="Times New Roman"/>
                        <a:cs typeface="Times New Roman"/>
                      </a:endParaRPr>
                    </a:p>
                  </a:txBody>
                  <a:tcPr marL="44897" marR="44897" marT="0" marB="0" anchor="ctr"/>
                </a:tc>
                <a:tc>
                  <a:txBody>
                    <a:bodyPr/>
                    <a:lstStyle/>
                    <a:p>
                      <a:pPr>
                        <a:lnSpc>
                          <a:spcPct val="115000"/>
                        </a:lnSpc>
                        <a:spcAft>
                          <a:spcPts val="0"/>
                        </a:spcAft>
                      </a:pPr>
                      <a:r>
                        <a:rPr lang="en-US" sz="1400">
                          <a:effectLst/>
                        </a:rPr>
                        <a:t>Diadakannya sosialisasi literasi keuangan dan ekonomi rumah tangga</a:t>
                      </a:r>
                      <a:endParaRPr lang="en-US" sz="1200">
                        <a:effectLst/>
                        <a:latin typeface="Calibri"/>
                        <a:ea typeface="Times New Roman"/>
                        <a:cs typeface="Times New Roman"/>
                      </a:endParaRPr>
                    </a:p>
                  </a:txBody>
                  <a:tcPr marL="44897" marR="44897" marT="0" marB="0" anchor="ctr"/>
                </a:tc>
                <a:tc>
                  <a:txBody>
                    <a:bodyPr/>
                    <a:lstStyle/>
                    <a:p>
                      <a:pPr>
                        <a:lnSpc>
                          <a:spcPct val="115000"/>
                        </a:lnSpc>
                        <a:spcAft>
                          <a:spcPts val="0"/>
                        </a:spcAft>
                      </a:pPr>
                      <a:r>
                        <a:rPr lang="en-US" sz="1400">
                          <a:effectLst/>
                        </a:rPr>
                        <a:t>Mengadakan Sosialisasi Literasi Keuangan dan Ekonomi Rumah Tangga, namun sebelum itu diadakan pre test untuk mengetahui seberapa besar pemahaman mereka mengenai pengelolaan keuangan rumah tangga. Sosialisasi dapat berupa seminar atau FGD</a:t>
                      </a:r>
                      <a:endParaRPr lang="en-US" sz="1200">
                        <a:effectLst/>
                        <a:latin typeface="Calibri"/>
                        <a:ea typeface="Times New Roman"/>
                        <a:cs typeface="Times New Roman"/>
                      </a:endParaRPr>
                    </a:p>
                  </a:txBody>
                  <a:tcPr marL="44897" marR="44897" marT="0" marB="0" anchor="ctr"/>
                </a:tc>
              </a:tr>
              <a:tr h="1811676">
                <a:tc>
                  <a:txBody>
                    <a:bodyPr/>
                    <a:lstStyle/>
                    <a:p>
                      <a:pPr algn="ctr">
                        <a:lnSpc>
                          <a:spcPct val="115000"/>
                        </a:lnSpc>
                        <a:spcAft>
                          <a:spcPts val="0"/>
                        </a:spcAft>
                      </a:pPr>
                      <a:r>
                        <a:rPr lang="en-US" sz="1400">
                          <a:effectLst/>
                        </a:rPr>
                        <a:t>b</a:t>
                      </a:r>
                      <a:endParaRPr lang="en-US" sz="1200">
                        <a:effectLst/>
                        <a:latin typeface="Calibri"/>
                        <a:ea typeface="Times New Roman"/>
                        <a:cs typeface="Times New Roman"/>
                      </a:endParaRPr>
                    </a:p>
                  </a:txBody>
                  <a:tcPr marL="44897" marR="44897" marT="0" marB="0" anchor="ctr"/>
                </a:tc>
                <a:tc>
                  <a:txBody>
                    <a:bodyPr/>
                    <a:lstStyle/>
                    <a:p>
                      <a:pPr>
                        <a:lnSpc>
                          <a:spcPct val="115000"/>
                        </a:lnSpc>
                        <a:spcAft>
                          <a:spcPts val="0"/>
                        </a:spcAft>
                      </a:pPr>
                      <a:r>
                        <a:rPr lang="en-US" sz="1400">
                          <a:effectLst/>
                        </a:rPr>
                        <a:t>Anggota belum mampu untuk merekap pemasukan dan pengeluaran secara terperinci</a:t>
                      </a:r>
                      <a:endParaRPr lang="en-US" sz="1200">
                        <a:effectLst/>
                        <a:latin typeface="Calibri"/>
                        <a:ea typeface="Times New Roman"/>
                        <a:cs typeface="Times New Roman"/>
                      </a:endParaRPr>
                    </a:p>
                  </a:txBody>
                  <a:tcPr marL="44897" marR="44897" marT="0" marB="0" anchor="ctr"/>
                </a:tc>
                <a:tc>
                  <a:txBody>
                    <a:bodyPr/>
                    <a:lstStyle/>
                    <a:p>
                      <a:pPr>
                        <a:lnSpc>
                          <a:spcPct val="115000"/>
                        </a:lnSpc>
                        <a:spcAft>
                          <a:spcPts val="0"/>
                        </a:spcAft>
                      </a:pPr>
                      <a:r>
                        <a:rPr lang="en-US" sz="1400" dirty="0" err="1">
                          <a:effectLst/>
                        </a:rPr>
                        <a:t>Memberikan</a:t>
                      </a:r>
                      <a:r>
                        <a:rPr lang="en-US" sz="1400" dirty="0">
                          <a:effectLst/>
                        </a:rPr>
                        <a:t> </a:t>
                      </a:r>
                      <a:r>
                        <a:rPr lang="en-US" sz="1400" dirty="0" err="1">
                          <a:effectLst/>
                        </a:rPr>
                        <a:t>kiat-kiat</a:t>
                      </a:r>
                      <a:r>
                        <a:rPr lang="en-US" sz="1400" dirty="0">
                          <a:effectLst/>
                        </a:rPr>
                        <a:t> </a:t>
                      </a:r>
                      <a:r>
                        <a:rPr lang="en-US" sz="1400" dirty="0" err="1">
                          <a:effectLst/>
                        </a:rPr>
                        <a:t>strategis</a:t>
                      </a:r>
                      <a:r>
                        <a:rPr lang="en-US" sz="1400" dirty="0">
                          <a:effectLst/>
                        </a:rPr>
                        <a:t> </a:t>
                      </a:r>
                      <a:r>
                        <a:rPr lang="en-US" sz="1400" dirty="0" err="1">
                          <a:effectLst/>
                        </a:rPr>
                        <a:t>untuk</a:t>
                      </a:r>
                      <a:r>
                        <a:rPr lang="en-US" sz="1400" dirty="0">
                          <a:effectLst/>
                        </a:rPr>
                        <a:t> </a:t>
                      </a:r>
                      <a:r>
                        <a:rPr lang="en-US" sz="1400" dirty="0" err="1">
                          <a:effectLst/>
                        </a:rPr>
                        <a:t>mengelola</a:t>
                      </a:r>
                      <a:r>
                        <a:rPr lang="en-US" sz="1400" dirty="0">
                          <a:effectLst/>
                        </a:rPr>
                        <a:t> </a:t>
                      </a:r>
                      <a:r>
                        <a:rPr lang="en-US" sz="1400" dirty="0" err="1">
                          <a:effectLst/>
                        </a:rPr>
                        <a:t>keuangan</a:t>
                      </a:r>
                      <a:r>
                        <a:rPr lang="en-US" sz="1400" dirty="0">
                          <a:effectLst/>
                        </a:rPr>
                        <a:t> </a:t>
                      </a:r>
                      <a:r>
                        <a:rPr lang="en-US" sz="1400" dirty="0" err="1">
                          <a:effectLst/>
                        </a:rPr>
                        <a:t>dan</a:t>
                      </a:r>
                      <a:r>
                        <a:rPr lang="en-US" sz="1400" dirty="0">
                          <a:effectLst/>
                        </a:rPr>
                        <a:t> </a:t>
                      </a:r>
                      <a:r>
                        <a:rPr lang="en-US" sz="1400" dirty="0" err="1">
                          <a:effectLst/>
                        </a:rPr>
                        <a:t>ekonomi</a:t>
                      </a:r>
                      <a:r>
                        <a:rPr lang="en-US" sz="1400" dirty="0">
                          <a:effectLst/>
                        </a:rPr>
                        <a:t> </a:t>
                      </a:r>
                      <a:r>
                        <a:rPr lang="en-US" sz="1400" dirty="0" err="1">
                          <a:effectLst/>
                        </a:rPr>
                        <a:t>rumah</a:t>
                      </a:r>
                      <a:r>
                        <a:rPr lang="en-US" sz="1400" dirty="0">
                          <a:effectLst/>
                        </a:rPr>
                        <a:t> </a:t>
                      </a:r>
                      <a:r>
                        <a:rPr lang="en-US" sz="1400" dirty="0" err="1">
                          <a:effectLst/>
                        </a:rPr>
                        <a:t>tangga</a:t>
                      </a:r>
                      <a:endParaRPr lang="en-US" sz="1200" dirty="0">
                        <a:effectLst/>
                        <a:latin typeface="Calibri"/>
                        <a:ea typeface="Times New Roman"/>
                        <a:cs typeface="Times New Roman"/>
                      </a:endParaRPr>
                    </a:p>
                  </a:txBody>
                  <a:tcPr marL="44897" marR="44897" marT="0" marB="0" anchor="ctr"/>
                </a:tc>
                <a:tc>
                  <a:txBody>
                    <a:bodyPr/>
                    <a:lstStyle/>
                    <a:p>
                      <a:pPr>
                        <a:lnSpc>
                          <a:spcPct val="115000"/>
                        </a:lnSpc>
                        <a:spcAft>
                          <a:spcPts val="0"/>
                        </a:spcAft>
                      </a:pPr>
                      <a:r>
                        <a:rPr lang="en-US" sz="1400" dirty="0" err="1">
                          <a:effectLst/>
                        </a:rPr>
                        <a:t>Setelah</a:t>
                      </a:r>
                      <a:r>
                        <a:rPr lang="en-US" sz="1400" dirty="0">
                          <a:effectLst/>
                        </a:rPr>
                        <a:t> </a:t>
                      </a:r>
                      <a:r>
                        <a:rPr lang="en-US" sz="1400" dirty="0" err="1">
                          <a:effectLst/>
                        </a:rPr>
                        <a:t>diadakan</a:t>
                      </a:r>
                      <a:r>
                        <a:rPr lang="en-US" sz="1400" dirty="0">
                          <a:effectLst/>
                        </a:rPr>
                        <a:t> </a:t>
                      </a:r>
                      <a:r>
                        <a:rPr lang="en-US" sz="1400" dirty="0" err="1">
                          <a:effectLst/>
                        </a:rPr>
                        <a:t>sosialisasi</a:t>
                      </a:r>
                      <a:r>
                        <a:rPr lang="en-US" sz="1400" dirty="0">
                          <a:effectLst/>
                        </a:rPr>
                        <a:t> </a:t>
                      </a:r>
                      <a:r>
                        <a:rPr lang="en-US" sz="1400" dirty="0" err="1">
                          <a:effectLst/>
                        </a:rPr>
                        <a:t>literasi</a:t>
                      </a:r>
                      <a:r>
                        <a:rPr lang="en-US" sz="1400" dirty="0">
                          <a:effectLst/>
                        </a:rPr>
                        <a:t> </a:t>
                      </a:r>
                      <a:r>
                        <a:rPr lang="en-US" sz="1400" dirty="0" err="1">
                          <a:effectLst/>
                        </a:rPr>
                        <a:t>keuangan</a:t>
                      </a:r>
                      <a:r>
                        <a:rPr lang="en-US" sz="1400" dirty="0">
                          <a:effectLst/>
                        </a:rPr>
                        <a:t>, </a:t>
                      </a:r>
                      <a:r>
                        <a:rPr lang="en-US" sz="1400" dirty="0" err="1">
                          <a:effectLst/>
                        </a:rPr>
                        <a:t>maka</a:t>
                      </a:r>
                      <a:r>
                        <a:rPr lang="en-US" sz="1400" dirty="0">
                          <a:effectLst/>
                        </a:rPr>
                        <a:t> </a:t>
                      </a:r>
                      <a:r>
                        <a:rPr lang="en-US" sz="1400" dirty="0" err="1">
                          <a:effectLst/>
                        </a:rPr>
                        <a:t>praktek</a:t>
                      </a:r>
                      <a:r>
                        <a:rPr lang="en-US" sz="1400" dirty="0">
                          <a:effectLst/>
                        </a:rPr>
                        <a:t> </a:t>
                      </a:r>
                      <a:r>
                        <a:rPr lang="en-US" sz="1400" dirty="0" err="1">
                          <a:effectLst/>
                        </a:rPr>
                        <a:t>mengenai</a:t>
                      </a:r>
                      <a:r>
                        <a:rPr lang="en-US" sz="1400" dirty="0">
                          <a:effectLst/>
                        </a:rPr>
                        <a:t> </a:t>
                      </a:r>
                      <a:r>
                        <a:rPr lang="en-US" sz="1400" dirty="0" err="1">
                          <a:effectLst/>
                        </a:rPr>
                        <a:t>cara</a:t>
                      </a:r>
                      <a:r>
                        <a:rPr lang="en-US" sz="1400" dirty="0">
                          <a:effectLst/>
                        </a:rPr>
                        <a:t> </a:t>
                      </a:r>
                      <a:r>
                        <a:rPr lang="en-US" sz="1400" dirty="0" err="1">
                          <a:effectLst/>
                        </a:rPr>
                        <a:t>merekap</a:t>
                      </a:r>
                      <a:r>
                        <a:rPr lang="en-US" sz="1400" dirty="0">
                          <a:effectLst/>
                        </a:rPr>
                        <a:t> </a:t>
                      </a:r>
                      <a:r>
                        <a:rPr lang="en-US" sz="1400" dirty="0" err="1">
                          <a:effectLst/>
                        </a:rPr>
                        <a:t>pemasukan</a:t>
                      </a:r>
                      <a:r>
                        <a:rPr lang="en-US" sz="1400" dirty="0">
                          <a:effectLst/>
                        </a:rPr>
                        <a:t> </a:t>
                      </a:r>
                      <a:r>
                        <a:rPr lang="en-US" sz="1400" dirty="0" err="1">
                          <a:effectLst/>
                        </a:rPr>
                        <a:t>dan</a:t>
                      </a:r>
                      <a:r>
                        <a:rPr lang="en-US" sz="1400" dirty="0">
                          <a:effectLst/>
                        </a:rPr>
                        <a:t> </a:t>
                      </a:r>
                      <a:r>
                        <a:rPr lang="en-US" sz="1400" dirty="0" err="1">
                          <a:effectLst/>
                        </a:rPr>
                        <a:t>pengeluaran</a:t>
                      </a:r>
                      <a:r>
                        <a:rPr lang="en-US" sz="1400" dirty="0">
                          <a:effectLst/>
                        </a:rPr>
                        <a:t> </a:t>
                      </a:r>
                      <a:r>
                        <a:rPr lang="en-US" sz="1400" dirty="0" err="1">
                          <a:effectLst/>
                        </a:rPr>
                        <a:t>dapat</a:t>
                      </a:r>
                      <a:r>
                        <a:rPr lang="en-US" sz="1400" dirty="0">
                          <a:effectLst/>
                        </a:rPr>
                        <a:t> </a:t>
                      </a:r>
                      <a:r>
                        <a:rPr lang="en-US" sz="1400" dirty="0" err="1">
                          <a:effectLst/>
                        </a:rPr>
                        <a:t>dilakukan</a:t>
                      </a:r>
                      <a:r>
                        <a:rPr lang="en-US" sz="1400" dirty="0">
                          <a:effectLst/>
                        </a:rPr>
                        <a:t>. </a:t>
                      </a:r>
                      <a:r>
                        <a:rPr lang="en-US" sz="1400" dirty="0" err="1">
                          <a:effectLst/>
                        </a:rPr>
                        <a:t>Buku</a:t>
                      </a:r>
                      <a:r>
                        <a:rPr lang="en-US" sz="1400" dirty="0">
                          <a:effectLst/>
                        </a:rPr>
                        <a:t> </a:t>
                      </a:r>
                      <a:r>
                        <a:rPr lang="en-US" sz="1400" dirty="0" err="1">
                          <a:effectLst/>
                        </a:rPr>
                        <a:t>panduan</a:t>
                      </a:r>
                      <a:r>
                        <a:rPr lang="en-US" sz="1400" dirty="0">
                          <a:effectLst/>
                        </a:rPr>
                        <a:t> </a:t>
                      </a:r>
                      <a:r>
                        <a:rPr lang="en-US" sz="1400" dirty="0" err="1">
                          <a:effectLst/>
                        </a:rPr>
                        <a:t>dan</a:t>
                      </a:r>
                      <a:r>
                        <a:rPr lang="en-US" sz="1400" dirty="0">
                          <a:effectLst/>
                        </a:rPr>
                        <a:t> </a:t>
                      </a:r>
                      <a:r>
                        <a:rPr lang="en-US" sz="1400" dirty="0" err="1">
                          <a:effectLst/>
                        </a:rPr>
                        <a:t>pendampingan</a:t>
                      </a:r>
                      <a:r>
                        <a:rPr lang="en-US" sz="1400" dirty="0">
                          <a:effectLst/>
                        </a:rPr>
                        <a:t> </a:t>
                      </a:r>
                      <a:r>
                        <a:rPr lang="en-US" sz="1400" dirty="0" err="1">
                          <a:effectLst/>
                        </a:rPr>
                        <a:t>diharapkan</a:t>
                      </a:r>
                      <a:r>
                        <a:rPr lang="en-US" sz="1400" dirty="0">
                          <a:effectLst/>
                        </a:rPr>
                        <a:t> </a:t>
                      </a:r>
                      <a:r>
                        <a:rPr lang="en-US" sz="1400" dirty="0" err="1">
                          <a:effectLst/>
                        </a:rPr>
                        <a:t>dapat</a:t>
                      </a:r>
                      <a:r>
                        <a:rPr lang="en-US" sz="1400" dirty="0">
                          <a:effectLst/>
                        </a:rPr>
                        <a:t> </a:t>
                      </a:r>
                      <a:r>
                        <a:rPr lang="en-US" sz="1400" dirty="0" err="1">
                          <a:effectLst/>
                        </a:rPr>
                        <a:t>membantu</a:t>
                      </a:r>
                      <a:r>
                        <a:rPr lang="en-US" sz="1400" dirty="0">
                          <a:effectLst/>
                        </a:rPr>
                        <a:t> </a:t>
                      </a:r>
                      <a:r>
                        <a:rPr lang="en-US" sz="1400" dirty="0" err="1">
                          <a:effectLst/>
                        </a:rPr>
                        <a:t>masyarakat</a:t>
                      </a:r>
                      <a:r>
                        <a:rPr lang="en-US" sz="1400" dirty="0">
                          <a:effectLst/>
                        </a:rPr>
                        <a:t> </a:t>
                      </a:r>
                      <a:r>
                        <a:rPr lang="en-US" sz="1400" dirty="0" err="1">
                          <a:effectLst/>
                        </a:rPr>
                        <a:t>untuk</a:t>
                      </a:r>
                      <a:r>
                        <a:rPr lang="en-US" sz="1400" dirty="0">
                          <a:effectLst/>
                        </a:rPr>
                        <a:t> </a:t>
                      </a:r>
                      <a:r>
                        <a:rPr lang="en-US" sz="1400" dirty="0" err="1">
                          <a:effectLst/>
                        </a:rPr>
                        <a:t>meningkatkan</a:t>
                      </a:r>
                      <a:r>
                        <a:rPr lang="en-US" sz="1400" dirty="0">
                          <a:effectLst/>
                        </a:rPr>
                        <a:t> </a:t>
                      </a:r>
                      <a:r>
                        <a:rPr lang="en-US" sz="1400" dirty="0" err="1">
                          <a:effectLst/>
                        </a:rPr>
                        <a:t>pemahaman</a:t>
                      </a:r>
                      <a:r>
                        <a:rPr lang="en-US" sz="1400" dirty="0">
                          <a:effectLst/>
                        </a:rPr>
                        <a:t> </a:t>
                      </a:r>
                      <a:r>
                        <a:rPr lang="en-US" sz="1400" dirty="0" err="1">
                          <a:effectLst/>
                        </a:rPr>
                        <a:t>mereka</a:t>
                      </a:r>
                      <a:r>
                        <a:rPr lang="en-US" sz="1400" dirty="0">
                          <a:effectLst/>
                        </a:rPr>
                        <a:t> </a:t>
                      </a:r>
                      <a:r>
                        <a:rPr lang="en-US" sz="1400" dirty="0" err="1">
                          <a:effectLst/>
                        </a:rPr>
                        <a:t>dan</a:t>
                      </a:r>
                      <a:r>
                        <a:rPr lang="en-US" sz="1400" dirty="0">
                          <a:effectLst/>
                        </a:rPr>
                        <a:t> </a:t>
                      </a:r>
                      <a:r>
                        <a:rPr lang="en-US" sz="1400" dirty="0" err="1">
                          <a:effectLst/>
                        </a:rPr>
                        <a:t>dapat</a:t>
                      </a:r>
                      <a:r>
                        <a:rPr lang="en-US" sz="1400" dirty="0">
                          <a:effectLst/>
                        </a:rPr>
                        <a:t> </a:t>
                      </a:r>
                      <a:r>
                        <a:rPr lang="en-US" sz="1400" dirty="0" err="1">
                          <a:effectLst/>
                        </a:rPr>
                        <a:t>diaplikasikan</a:t>
                      </a:r>
                      <a:r>
                        <a:rPr lang="en-US" sz="1400" dirty="0">
                          <a:effectLst/>
                        </a:rPr>
                        <a:t> </a:t>
                      </a:r>
                      <a:endParaRPr lang="en-US" sz="1200" dirty="0">
                        <a:effectLst/>
                      </a:endParaRPr>
                    </a:p>
                    <a:p>
                      <a:pPr>
                        <a:lnSpc>
                          <a:spcPct val="115000"/>
                        </a:lnSpc>
                        <a:spcAft>
                          <a:spcPts val="0"/>
                        </a:spcAft>
                      </a:pPr>
                      <a:r>
                        <a:rPr lang="en-US" sz="1400" dirty="0">
                          <a:effectLst/>
                        </a:rPr>
                        <a:t>(</a:t>
                      </a:r>
                      <a:r>
                        <a:rPr lang="en-US" sz="1400" dirty="0" err="1">
                          <a:effectLst/>
                        </a:rPr>
                        <a:t>dilanjutkan</a:t>
                      </a:r>
                      <a:r>
                        <a:rPr lang="en-US" sz="1400" dirty="0">
                          <a:effectLst/>
                        </a:rPr>
                        <a:t> </a:t>
                      </a:r>
                      <a:r>
                        <a:rPr lang="en-US" sz="1400" dirty="0" err="1">
                          <a:effectLst/>
                        </a:rPr>
                        <a:t>pada</a:t>
                      </a:r>
                      <a:r>
                        <a:rPr lang="en-US" sz="1400" dirty="0">
                          <a:effectLst/>
                        </a:rPr>
                        <a:t> </a:t>
                      </a:r>
                      <a:r>
                        <a:rPr lang="en-US" sz="1400" dirty="0" err="1">
                          <a:effectLst/>
                        </a:rPr>
                        <a:t>Bulan</a:t>
                      </a:r>
                      <a:r>
                        <a:rPr lang="en-US" sz="1400" dirty="0">
                          <a:effectLst/>
                        </a:rPr>
                        <a:t> </a:t>
                      </a:r>
                      <a:r>
                        <a:rPr lang="en-US" sz="1400" dirty="0" err="1">
                          <a:effectLst/>
                        </a:rPr>
                        <a:t>Agustus</a:t>
                      </a:r>
                      <a:r>
                        <a:rPr lang="en-US" sz="1400" dirty="0">
                          <a:effectLst/>
                        </a:rPr>
                        <a:t> 2018)</a:t>
                      </a:r>
                      <a:endParaRPr lang="en-US" sz="1200" dirty="0">
                        <a:effectLst/>
                        <a:latin typeface="Calibri"/>
                        <a:ea typeface="Times New Roman"/>
                        <a:cs typeface="Times New Roman"/>
                      </a:endParaRPr>
                    </a:p>
                  </a:txBody>
                  <a:tcPr marL="44897" marR="44897" marT="0" marB="0" anchor="ctr"/>
                </a:tc>
              </a:tr>
              <a:tr h="2419883">
                <a:tc>
                  <a:txBody>
                    <a:bodyPr/>
                    <a:lstStyle/>
                    <a:p>
                      <a:pPr algn="ctr">
                        <a:lnSpc>
                          <a:spcPct val="115000"/>
                        </a:lnSpc>
                        <a:spcAft>
                          <a:spcPts val="0"/>
                        </a:spcAft>
                      </a:pPr>
                      <a:r>
                        <a:rPr lang="en-US" sz="1400">
                          <a:effectLst/>
                        </a:rPr>
                        <a:t>c</a:t>
                      </a:r>
                      <a:endParaRPr lang="en-US" sz="1200">
                        <a:effectLst/>
                        <a:latin typeface="Calibri"/>
                        <a:ea typeface="Times New Roman"/>
                        <a:cs typeface="Times New Roman"/>
                      </a:endParaRPr>
                    </a:p>
                  </a:txBody>
                  <a:tcPr marL="44897" marR="44897" marT="0" marB="0" anchor="ctr"/>
                </a:tc>
                <a:tc>
                  <a:txBody>
                    <a:bodyPr/>
                    <a:lstStyle/>
                    <a:p>
                      <a:pPr>
                        <a:lnSpc>
                          <a:spcPct val="115000"/>
                        </a:lnSpc>
                        <a:spcAft>
                          <a:spcPts val="0"/>
                        </a:spcAft>
                      </a:pPr>
                      <a:r>
                        <a:rPr lang="en-US" sz="1400">
                          <a:effectLst/>
                        </a:rPr>
                        <a:t>Sebagian sadar akan pentingnya menabung namun belum dapat mengelolanya</a:t>
                      </a:r>
                      <a:endParaRPr lang="en-US" sz="1200">
                        <a:effectLst/>
                        <a:latin typeface="Calibri"/>
                        <a:ea typeface="Times New Roman"/>
                        <a:cs typeface="Times New Roman"/>
                      </a:endParaRPr>
                    </a:p>
                  </a:txBody>
                  <a:tcPr marL="44897" marR="44897" marT="0" marB="0" anchor="ctr"/>
                </a:tc>
                <a:tc>
                  <a:txBody>
                    <a:bodyPr/>
                    <a:lstStyle/>
                    <a:p>
                      <a:pPr>
                        <a:lnSpc>
                          <a:spcPct val="115000"/>
                        </a:lnSpc>
                        <a:spcAft>
                          <a:spcPts val="0"/>
                        </a:spcAft>
                      </a:pPr>
                      <a:r>
                        <a:rPr lang="en-US" sz="1400">
                          <a:effectLst/>
                        </a:rPr>
                        <a:t>Diadakannya sosialisasi mengenai pentingnya menabung dan cara mengelolanya</a:t>
                      </a:r>
                      <a:endParaRPr lang="en-US" sz="1200">
                        <a:effectLst/>
                        <a:latin typeface="Calibri"/>
                        <a:ea typeface="Times New Roman"/>
                        <a:cs typeface="Times New Roman"/>
                      </a:endParaRPr>
                    </a:p>
                  </a:txBody>
                  <a:tcPr marL="44897" marR="44897" marT="0" marB="0" anchor="ctr"/>
                </a:tc>
                <a:tc>
                  <a:txBody>
                    <a:bodyPr/>
                    <a:lstStyle/>
                    <a:p>
                      <a:pPr>
                        <a:lnSpc>
                          <a:spcPct val="115000"/>
                        </a:lnSpc>
                        <a:spcAft>
                          <a:spcPts val="0"/>
                        </a:spcAft>
                      </a:pPr>
                      <a:r>
                        <a:rPr lang="en-US" sz="1400" dirty="0" err="1">
                          <a:effectLst/>
                        </a:rPr>
                        <a:t>Setelah</a:t>
                      </a:r>
                      <a:r>
                        <a:rPr lang="en-US" sz="1400" dirty="0">
                          <a:effectLst/>
                        </a:rPr>
                        <a:t> </a:t>
                      </a:r>
                      <a:r>
                        <a:rPr lang="en-US" sz="1400" dirty="0" err="1">
                          <a:effectLst/>
                        </a:rPr>
                        <a:t>mengetahui</a:t>
                      </a:r>
                      <a:r>
                        <a:rPr lang="en-US" sz="1400" dirty="0">
                          <a:effectLst/>
                        </a:rPr>
                        <a:t> </a:t>
                      </a:r>
                      <a:r>
                        <a:rPr lang="en-US" sz="1400" dirty="0" err="1">
                          <a:effectLst/>
                        </a:rPr>
                        <a:t>pentingan</a:t>
                      </a:r>
                      <a:r>
                        <a:rPr lang="en-US" sz="1400" dirty="0">
                          <a:effectLst/>
                        </a:rPr>
                        <a:t> </a:t>
                      </a:r>
                      <a:r>
                        <a:rPr lang="en-US" sz="1400" dirty="0" err="1">
                          <a:effectLst/>
                        </a:rPr>
                        <a:t>pengelolaan</a:t>
                      </a:r>
                      <a:r>
                        <a:rPr lang="en-US" sz="1400" dirty="0">
                          <a:effectLst/>
                        </a:rPr>
                        <a:t> </a:t>
                      </a:r>
                      <a:r>
                        <a:rPr lang="en-US" sz="1400" dirty="0" err="1">
                          <a:effectLst/>
                        </a:rPr>
                        <a:t>keuangan</a:t>
                      </a:r>
                      <a:r>
                        <a:rPr lang="en-US" sz="1400" dirty="0">
                          <a:effectLst/>
                        </a:rPr>
                        <a:t> </a:t>
                      </a:r>
                      <a:r>
                        <a:rPr lang="en-US" sz="1400" dirty="0" err="1">
                          <a:effectLst/>
                        </a:rPr>
                        <a:t>maka</a:t>
                      </a:r>
                      <a:r>
                        <a:rPr lang="en-US" sz="1400" dirty="0">
                          <a:effectLst/>
                        </a:rPr>
                        <a:t> step </a:t>
                      </a:r>
                      <a:r>
                        <a:rPr lang="en-US" sz="1400" dirty="0" err="1">
                          <a:effectLst/>
                        </a:rPr>
                        <a:t>selanjutnya</a:t>
                      </a:r>
                      <a:r>
                        <a:rPr lang="en-US" sz="1400" dirty="0">
                          <a:effectLst/>
                        </a:rPr>
                        <a:t> </a:t>
                      </a:r>
                      <a:r>
                        <a:rPr lang="en-US" sz="1400" dirty="0" err="1">
                          <a:effectLst/>
                        </a:rPr>
                        <a:t>dapat</a:t>
                      </a:r>
                      <a:r>
                        <a:rPr lang="en-US" sz="1400" dirty="0">
                          <a:effectLst/>
                        </a:rPr>
                        <a:t> </a:t>
                      </a:r>
                      <a:r>
                        <a:rPr lang="en-US" sz="1400" dirty="0" err="1">
                          <a:effectLst/>
                        </a:rPr>
                        <a:t>menuju</a:t>
                      </a:r>
                      <a:r>
                        <a:rPr lang="en-US" sz="1400" dirty="0">
                          <a:effectLst/>
                        </a:rPr>
                        <a:t> </a:t>
                      </a:r>
                      <a:r>
                        <a:rPr lang="en-US" sz="1400" dirty="0" err="1">
                          <a:effectLst/>
                        </a:rPr>
                        <a:t>tahap</a:t>
                      </a:r>
                      <a:r>
                        <a:rPr lang="en-US" sz="1400" dirty="0">
                          <a:effectLst/>
                        </a:rPr>
                        <a:t> </a:t>
                      </a:r>
                      <a:r>
                        <a:rPr lang="en-US" sz="1400" dirty="0" err="1">
                          <a:effectLst/>
                        </a:rPr>
                        <a:t>bagaimana</a:t>
                      </a:r>
                      <a:r>
                        <a:rPr lang="en-US" sz="1400" dirty="0">
                          <a:effectLst/>
                        </a:rPr>
                        <a:t> </a:t>
                      </a:r>
                      <a:r>
                        <a:rPr lang="en-US" sz="1400" dirty="0" err="1">
                          <a:effectLst/>
                        </a:rPr>
                        <a:t>dapat</a:t>
                      </a:r>
                      <a:r>
                        <a:rPr lang="en-US" sz="1400" dirty="0">
                          <a:effectLst/>
                        </a:rPr>
                        <a:t> </a:t>
                      </a:r>
                      <a:r>
                        <a:rPr lang="en-US" sz="1400" dirty="0" err="1">
                          <a:effectLst/>
                        </a:rPr>
                        <a:t>menabung</a:t>
                      </a:r>
                      <a:r>
                        <a:rPr lang="en-US" sz="1400" dirty="0">
                          <a:effectLst/>
                        </a:rPr>
                        <a:t> </a:t>
                      </a:r>
                      <a:r>
                        <a:rPr lang="en-US" sz="1400" dirty="0" err="1">
                          <a:effectLst/>
                        </a:rPr>
                        <a:t>dengan</a:t>
                      </a:r>
                      <a:r>
                        <a:rPr lang="en-US" sz="1400" dirty="0">
                          <a:effectLst/>
                        </a:rPr>
                        <a:t> </a:t>
                      </a:r>
                      <a:r>
                        <a:rPr lang="en-US" sz="1400" dirty="0" err="1">
                          <a:effectLst/>
                        </a:rPr>
                        <a:t>benar</a:t>
                      </a:r>
                      <a:r>
                        <a:rPr lang="en-US" sz="1400" dirty="0">
                          <a:effectLst/>
                        </a:rPr>
                        <a:t>, </a:t>
                      </a:r>
                      <a:r>
                        <a:rPr lang="en-US" sz="1400" dirty="0" err="1">
                          <a:effectLst/>
                        </a:rPr>
                        <a:t>dengan</a:t>
                      </a:r>
                      <a:r>
                        <a:rPr lang="en-US" sz="1400" dirty="0">
                          <a:effectLst/>
                        </a:rPr>
                        <a:t> </a:t>
                      </a:r>
                      <a:r>
                        <a:rPr lang="en-US" sz="1400" dirty="0" err="1">
                          <a:effectLst/>
                        </a:rPr>
                        <a:t>diadakannya</a:t>
                      </a:r>
                      <a:r>
                        <a:rPr lang="en-US" sz="1400" dirty="0">
                          <a:effectLst/>
                        </a:rPr>
                        <a:t> workshop </a:t>
                      </a:r>
                      <a:r>
                        <a:rPr lang="en-US" sz="1400" dirty="0" err="1">
                          <a:effectLst/>
                        </a:rPr>
                        <a:t>dan</a:t>
                      </a:r>
                      <a:r>
                        <a:rPr lang="en-US" sz="1400" dirty="0">
                          <a:effectLst/>
                        </a:rPr>
                        <a:t> </a:t>
                      </a:r>
                      <a:r>
                        <a:rPr lang="en-US" sz="1400" dirty="0" err="1">
                          <a:effectLst/>
                        </a:rPr>
                        <a:t>pemahaman</a:t>
                      </a:r>
                      <a:r>
                        <a:rPr lang="en-US" sz="1400" dirty="0">
                          <a:effectLst/>
                        </a:rPr>
                        <a:t> </a:t>
                      </a:r>
                      <a:r>
                        <a:rPr lang="en-US" sz="1400" dirty="0" err="1">
                          <a:effectLst/>
                        </a:rPr>
                        <a:t>menabung</a:t>
                      </a:r>
                      <a:r>
                        <a:rPr lang="en-US" sz="1400" dirty="0">
                          <a:effectLst/>
                        </a:rPr>
                        <a:t> </a:t>
                      </a:r>
                      <a:r>
                        <a:rPr lang="en-US" sz="1400" dirty="0" err="1">
                          <a:effectLst/>
                        </a:rPr>
                        <a:t>akan</a:t>
                      </a:r>
                      <a:r>
                        <a:rPr lang="en-US" sz="1400" dirty="0">
                          <a:effectLst/>
                        </a:rPr>
                        <a:t> </a:t>
                      </a:r>
                      <a:r>
                        <a:rPr lang="en-US" sz="1400" dirty="0" err="1">
                          <a:effectLst/>
                        </a:rPr>
                        <a:t>meningkatkan</a:t>
                      </a:r>
                      <a:r>
                        <a:rPr lang="en-US" sz="1400" dirty="0">
                          <a:effectLst/>
                        </a:rPr>
                        <a:t> </a:t>
                      </a:r>
                      <a:r>
                        <a:rPr lang="en-US" sz="1400" dirty="0" err="1">
                          <a:effectLst/>
                        </a:rPr>
                        <a:t>kesadaran</a:t>
                      </a:r>
                      <a:r>
                        <a:rPr lang="en-US" sz="1400" dirty="0">
                          <a:effectLst/>
                        </a:rPr>
                        <a:t> </a:t>
                      </a:r>
                      <a:r>
                        <a:rPr lang="en-US" sz="1400" dirty="0" err="1">
                          <a:effectLst/>
                        </a:rPr>
                        <a:t>masyarakat</a:t>
                      </a:r>
                      <a:r>
                        <a:rPr lang="en-US" sz="1400" dirty="0">
                          <a:effectLst/>
                        </a:rPr>
                        <a:t> </a:t>
                      </a:r>
                      <a:r>
                        <a:rPr lang="en-US" sz="1400" dirty="0" err="1">
                          <a:effectLst/>
                        </a:rPr>
                        <a:t>akan</a:t>
                      </a:r>
                      <a:r>
                        <a:rPr lang="en-US" sz="1400" dirty="0">
                          <a:effectLst/>
                        </a:rPr>
                        <a:t> </a:t>
                      </a:r>
                      <a:r>
                        <a:rPr lang="en-US" sz="1400" dirty="0" err="1">
                          <a:effectLst/>
                        </a:rPr>
                        <a:t>menabung</a:t>
                      </a:r>
                      <a:r>
                        <a:rPr lang="en-US" sz="1400" dirty="0">
                          <a:effectLst/>
                        </a:rPr>
                        <a:t>. Draft </a:t>
                      </a:r>
                      <a:r>
                        <a:rPr lang="en-US" sz="1400" dirty="0" err="1">
                          <a:effectLst/>
                        </a:rPr>
                        <a:t>panduan</a:t>
                      </a:r>
                      <a:r>
                        <a:rPr lang="en-US" sz="1400" dirty="0">
                          <a:effectLst/>
                        </a:rPr>
                        <a:t> </a:t>
                      </a:r>
                      <a:r>
                        <a:rPr lang="en-US" sz="1400" dirty="0" err="1">
                          <a:effectLst/>
                        </a:rPr>
                        <a:t>cara</a:t>
                      </a:r>
                      <a:r>
                        <a:rPr lang="en-US" sz="1400" dirty="0">
                          <a:effectLst/>
                        </a:rPr>
                        <a:t> </a:t>
                      </a:r>
                      <a:r>
                        <a:rPr lang="en-US" sz="1400" dirty="0" err="1">
                          <a:effectLst/>
                        </a:rPr>
                        <a:t>menabung</a:t>
                      </a:r>
                      <a:r>
                        <a:rPr lang="en-US" sz="1400" dirty="0">
                          <a:effectLst/>
                        </a:rPr>
                        <a:t> </a:t>
                      </a:r>
                      <a:r>
                        <a:rPr lang="en-US" sz="1400" dirty="0" err="1">
                          <a:effectLst/>
                        </a:rPr>
                        <a:t>dapat</a:t>
                      </a:r>
                      <a:r>
                        <a:rPr lang="en-US" sz="1400" dirty="0">
                          <a:effectLst/>
                        </a:rPr>
                        <a:t> </a:t>
                      </a:r>
                      <a:r>
                        <a:rPr lang="en-US" sz="1400" dirty="0" err="1">
                          <a:effectLst/>
                        </a:rPr>
                        <a:t>disesuaikan</a:t>
                      </a:r>
                      <a:r>
                        <a:rPr lang="en-US" sz="1400" dirty="0">
                          <a:effectLst/>
                        </a:rPr>
                        <a:t> </a:t>
                      </a:r>
                      <a:r>
                        <a:rPr lang="en-US" sz="1400" dirty="0" err="1">
                          <a:effectLst/>
                        </a:rPr>
                        <a:t>menurut</a:t>
                      </a:r>
                      <a:r>
                        <a:rPr lang="en-US" sz="1400" dirty="0">
                          <a:effectLst/>
                        </a:rPr>
                        <a:t> </a:t>
                      </a:r>
                      <a:r>
                        <a:rPr lang="en-US" sz="1400" dirty="0" err="1">
                          <a:effectLst/>
                        </a:rPr>
                        <a:t>masyarakat</a:t>
                      </a:r>
                      <a:r>
                        <a:rPr lang="en-US" sz="1400" dirty="0">
                          <a:effectLst/>
                        </a:rPr>
                        <a:t> </a:t>
                      </a:r>
                      <a:r>
                        <a:rPr lang="en-US" sz="1400" dirty="0" err="1">
                          <a:effectLst/>
                        </a:rPr>
                        <a:t>sekitar</a:t>
                      </a:r>
                      <a:r>
                        <a:rPr lang="en-US" sz="1400" dirty="0">
                          <a:effectLst/>
                        </a:rPr>
                        <a:t> </a:t>
                      </a:r>
                      <a:endParaRPr lang="en-US" sz="1200" dirty="0">
                        <a:effectLst/>
                      </a:endParaRPr>
                    </a:p>
                    <a:p>
                      <a:pPr>
                        <a:lnSpc>
                          <a:spcPct val="115000"/>
                        </a:lnSpc>
                        <a:spcAft>
                          <a:spcPts val="0"/>
                        </a:spcAft>
                      </a:pPr>
                      <a:r>
                        <a:rPr lang="en-US" sz="1400" dirty="0">
                          <a:effectLst/>
                        </a:rPr>
                        <a:t> </a:t>
                      </a:r>
                      <a:endParaRPr lang="en-US" sz="1200" dirty="0">
                        <a:effectLst/>
                      </a:endParaRPr>
                    </a:p>
                    <a:p>
                      <a:pPr>
                        <a:lnSpc>
                          <a:spcPct val="115000"/>
                        </a:lnSpc>
                        <a:spcAft>
                          <a:spcPts val="0"/>
                        </a:spcAft>
                      </a:pPr>
                      <a:r>
                        <a:rPr lang="en-US" sz="1400" dirty="0">
                          <a:effectLst/>
                        </a:rPr>
                        <a:t>(</a:t>
                      </a:r>
                      <a:r>
                        <a:rPr lang="en-US" sz="1400" dirty="0" err="1">
                          <a:effectLst/>
                        </a:rPr>
                        <a:t>Jikalau</a:t>
                      </a:r>
                      <a:r>
                        <a:rPr lang="en-US" sz="1400" dirty="0">
                          <a:effectLst/>
                        </a:rPr>
                        <a:t> </a:t>
                      </a:r>
                      <a:r>
                        <a:rPr lang="en-US" sz="1400" dirty="0" err="1">
                          <a:effectLst/>
                        </a:rPr>
                        <a:t>tidak</a:t>
                      </a:r>
                      <a:r>
                        <a:rPr lang="en-US" sz="1400" dirty="0">
                          <a:effectLst/>
                        </a:rPr>
                        <a:t> </a:t>
                      </a:r>
                      <a:r>
                        <a:rPr lang="en-US" sz="1400" dirty="0" err="1">
                          <a:effectLst/>
                        </a:rPr>
                        <a:t>digunakan</a:t>
                      </a:r>
                      <a:r>
                        <a:rPr lang="en-US" sz="1400" dirty="0">
                          <a:effectLst/>
                        </a:rPr>
                        <a:t>, </a:t>
                      </a:r>
                      <a:r>
                        <a:rPr lang="en-US" sz="1400" dirty="0" err="1">
                          <a:effectLst/>
                        </a:rPr>
                        <a:t>maka</a:t>
                      </a:r>
                      <a:r>
                        <a:rPr lang="en-US" sz="1400" dirty="0">
                          <a:effectLst/>
                        </a:rPr>
                        <a:t> </a:t>
                      </a:r>
                      <a:r>
                        <a:rPr lang="en-US" sz="1400" dirty="0" err="1">
                          <a:effectLst/>
                        </a:rPr>
                        <a:t>akan</a:t>
                      </a:r>
                      <a:r>
                        <a:rPr lang="en-US" sz="1400" dirty="0">
                          <a:effectLst/>
                        </a:rPr>
                        <a:t> </a:t>
                      </a:r>
                      <a:r>
                        <a:rPr lang="en-US" sz="1400" dirty="0" err="1">
                          <a:effectLst/>
                        </a:rPr>
                        <a:t>langsung</a:t>
                      </a:r>
                      <a:r>
                        <a:rPr lang="en-US" sz="1400" dirty="0">
                          <a:effectLst/>
                        </a:rPr>
                        <a:t> </a:t>
                      </a:r>
                      <a:r>
                        <a:rPr lang="en-US" sz="1400" dirty="0" err="1">
                          <a:effectLst/>
                        </a:rPr>
                        <a:t>menuju</a:t>
                      </a:r>
                      <a:r>
                        <a:rPr lang="en-US" sz="1400" dirty="0">
                          <a:effectLst/>
                        </a:rPr>
                        <a:t> </a:t>
                      </a:r>
                      <a:r>
                        <a:rPr lang="en-US" sz="1400" dirty="0" err="1">
                          <a:effectLst/>
                        </a:rPr>
                        <a:t>cara</a:t>
                      </a:r>
                      <a:r>
                        <a:rPr lang="en-US" sz="1400" dirty="0">
                          <a:effectLst/>
                        </a:rPr>
                        <a:t> </a:t>
                      </a:r>
                      <a:r>
                        <a:rPr lang="en-US" sz="1400" dirty="0" err="1">
                          <a:effectLst/>
                        </a:rPr>
                        <a:t>berbisnis</a:t>
                      </a:r>
                      <a:r>
                        <a:rPr lang="en-US" sz="1400" dirty="0">
                          <a:effectLst/>
                        </a:rPr>
                        <a:t>)</a:t>
                      </a:r>
                      <a:endParaRPr lang="en-US" sz="1200" dirty="0">
                        <a:effectLst/>
                        <a:latin typeface="Calibri"/>
                        <a:ea typeface="Times New Roman"/>
                        <a:cs typeface="Times New Roman"/>
                      </a:endParaRPr>
                    </a:p>
                  </a:txBody>
                  <a:tcPr marL="44897" marR="44897" marT="0" marB="0" anchor="ctr"/>
                </a:tc>
              </a:tr>
            </a:tbl>
          </a:graphicData>
        </a:graphic>
      </p:graphicFrame>
    </p:spTree>
    <p:extLst>
      <p:ext uri="{BB962C8B-B14F-4D97-AF65-F5344CB8AC3E}">
        <p14:creationId xmlns:p14="http://schemas.microsoft.com/office/powerpoint/2010/main" val="343529238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18</TotalTime>
  <Words>822</Words>
  <Application>Microsoft Office PowerPoint</Application>
  <PresentationFormat>On-screen Show (4:3)</PresentationFormat>
  <Paragraphs>124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Angles</vt:lpstr>
      <vt:lpstr>  LAPORAN KEMAJUAN  PROGRAM KEMITRAAN MASYARAKAT (PKM) </vt:lpstr>
      <vt:lpstr>Masalah Prioritas, Rincian Masalah dan Hasil Kondisi Sekarang </vt:lpstr>
      <vt:lpstr> LAPORAN KEMAJUAN </vt:lpstr>
      <vt:lpstr>PowerPoint Presentation</vt:lpstr>
      <vt:lpstr>Rincian Masalah, Solusi, Target Luaran dan Hasil Perkembangan </vt:lpstr>
      <vt:lpstr>PowerPoint Presentation</vt:lpstr>
      <vt:lpstr>PowerPoint Presentation</vt:lpstr>
      <vt:lpstr>Metode untuk Rincian Masalah </vt:lpstr>
      <vt:lpstr>PowerPoint Presentation</vt:lpstr>
      <vt:lpstr>PowerPoint Presentation</vt:lpstr>
      <vt:lpstr>Jadwal Lanjutan Kegiatan PKM di desa Bangunjiwo Barat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LAPORAN KEMAJUAN  PROGRAM KEMITRAAN MASYARAKAT (PKM) </dc:title>
  <dc:creator>ASUS</dc:creator>
  <cp:lastModifiedBy>ASUS</cp:lastModifiedBy>
  <cp:revision>7</cp:revision>
  <dcterms:created xsi:type="dcterms:W3CDTF">2018-07-30T16:03:59Z</dcterms:created>
  <dcterms:modified xsi:type="dcterms:W3CDTF">2018-07-30T16:22:22Z</dcterms:modified>
</cp:coreProperties>
</file>