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9"/>
  </p:notesMasterIdLst>
  <p:sldIdLst>
    <p:sldId id="256" r:id="rId2"/>
    <p:sldId id="257" r:id="rId3"/>
    <p:sldId id="259" r:id="rId4"/>
    <p:sldId id="261" r:id="rId5"/>
    <p:sldId id="262" r:id="rId6"/>
    <p:sldId id="268" r:id="rId7"/>
    <p:sldId id="276" r:id="rId8"/>
    <p:sldId id="264" r:id="rId9"/>
    <p:sldId id="260" r:id="rId10"/>
    <p:sldId id="265" r:id="rId11"/>
    <p:sldId id="267" r:id="rId12"/>
    <p:sldId id="270" r:id="rId13"/>
    <p:sldId id="272" r:id="rId14"/>
    <p:sldId id="273" r:id="rId15"/>
    <p:sldId id="269" r:id="rId16"/>
    <p:sldId id="274" r:id="rId17"/>
    <p:sldId id="275" r:id="rId18"/>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50886" autoAdjust="0"/>
  </p:normalViewPr>
  <p:slideViewPr>
    <p:cSldViewPr>
      <p:cViewPr>
        <p:scale>
          <a:sx n="60" d="100"/>
          <a:sy n="60" d="100"/>
        </p:scale>
        <p:origin x="-7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34709C-A2F2-4333-A280-A32DB89C79C0}" type="doc">
      <dgm:prSet loTypeId="urn:microsoft.com/office/officeart/2005/8/layout/pyramid1" loCatId="pyramid" qsTypeId="urn:microsoft.com/office/officeart/2005/8/quickstyle/simple1" qsCatId="simple" csTypeId="urn:microsoft.com/office/officeart/2005/8/colors/colorful2" csCatId="colorful" phldr="1"/>
      <dgm:spPr/>
    </dgm:pt>
    <dgm:pt modelId="{CE30A919-C396-425D-BF4D-644E21C4F023}">
      <dgm:prSet phldrT="[Text]"/>
      <dgm:spPr/>
      <dgm:t>
        <a:bodyPr/>
        <a:lstStyle/>
        <a:p>
          <a:r>
            <a:rPr lang="en-US" dirty="0" err="1" smtClean="0"/>
            <a:t>Elit</a:t>
          </a:r>
          <a:endParaRPr lang="en-US" dirty="0"/>
        </a:p>
      </dgm:t>
    </dgm:pt>
    <dgm:pt modelId="{3DD102DF-8AAA-4CF6-8E4F-89AF73F60C74}" type="parTrans" cxnId="{57FB3BD6-E734-4C5A-A933-E0E01D64DB5B}">
      <dgm:prSet/>
      <dgm:spPr/>
      <dgm:t>
        <a:bodyPr/>
        <a:lstStyle/>
        <a:p>
          <a:endParaRPr lang="en-US"/>
        </a:p>
      </dgm:t>
    </dgm:pt>
    <dgm:pt modelId="{331F59EB-0D95-4EDE-BE49-EA11BACF025E}" type="sibTrans" cxnId="{57FB3BD6-E734-4C5A-A933-E0E01D64DB5B}">
      <dgm:prSet/>
      <dgm:spPr/>
      <dgm:t>
        <a:bodyPr/>
        <a:lstStyle/>
        <a:p>
          <a:endParaRPr lang="en-US"/>
        </a:p>
      </dgm:t>
    </dgm:pt>
    <dgm:pt modelId="{783803B9-69A5-4664-B5CB-AEEE3C028516}">
      <dgm:prSet phldrT="[Text]"/>
      <dgm:spPr/>
      <dgm:t>
        <a:bodyPr/>
        <a:lstStyle/>
        <a:p>
          <a:r>
            <a:rPr lang="en-US" dirty="0" smtClean="0"/>
            <a:t>Middle Class</a:t>
          </a:r>
          <a:endParaRPr lang="en-US" dirty="0"/>
        </a:p>
      </dgm:t>
    </dgm:pt>
    <dgm:pt modelId="{AD419AD2-90FA-4865-99B3-D2A3B59DDAE8}" type="parTrans" cxnId="{1AED939B-F803-4BB0-BBF7-ABF8CBD64AEB}">
      <dgm:prSet/>
      <dgm:spPr/>
      <dgm:t>
        <a:bodyPr/>
        <a:lstStyle/>
        <a:p>
          <a:endParaRPr lang="en-US"/>
        </a:p>
      </dgm:t>
    </dgm:pt>
    <dgm:pt modelId="{A983ABE1-1718-4891-AF4E-2147E81B90CD}" type="sibTrans" cxnId="{1AED939B-F803-4BB0-BBF7-ABF8CBD64AEB}">
      <dgm:prSet/>
      <dgm:spPr/>
      <dgm:t>
        <a:bodyPr/>
        <a:lstStyle/>
        <a:p>
          <a:endParaRPr lang="en-US"/>
        </a:p>
      </dgm:t>
    </dgm:pt>
    <dgm:pt modelId="{8A63599C-34B9-46C7-949D-6E7BE3C723C7}">
      <dgm:prSet phldrT="[Text]"/>
      <dgm:spPr/>
      <dgm:t>
        <a:bodyPr/>
        <a:lstStyle/>
        <a:p>
          <a:r>
            <a:rPr lang="en-US" dirty="0" err="1" smtClean="0"/>
            <a:t>Masyarakat</a:t>
          </a:r>
          <a:endParaRPr lang="en-US" dirty="0"/>
        </a:p>
      </dgm:t>
    </dgm:pt>
    <dgm:pt modelId="{13D4C206-A62E-49E4-9DEB-A00DD2BB444C}" type="parTrans" cxnId="{29737B11-DDC5-48F5-8C53-763638B1A6C7}">
      <dgm:prSet/>
      <dgm:spPr/>
      <dgm:t>
        <a:bodyPr/>
        <a:lstStyle/>
        <a:p>
          <a:endParaRPr lang="en-US"/>
        </a:p>
      </dgm:t>
    </dgm:pt>
    <dgm:pt modelId="{AA77DBD3-7D48-4375-986A-402E38E73188}" type="sibTrans" cxnId="{29737B11-DDC5-48F5-8C53-763638B1A6C7}">
      <dgm:prSet/>
      <dgm:spPr/>
      <dgm:t>
        <a:bodyPr/>
        <a:lstStyle/>
        <a:p>
          <a:endParaRPr lang="en-US"/>
        </a:p>
      </dgm:t>
    </dgm:pt>
    <dgm:pt modelId="{0F7DAB1A-6075-444C-986F-3B26C0A4221C}" type="pres">
      <dgm:prSet presAssocID="{B434709C-A2F2-4333-A280-A32DB89C79C0}" presName="Name0" presStyleCnt="0">
        <dgm:presLayoutVars>
          <dgm:dir/>
          <dgm:animLvl val="lvl"/>
          <dgm:resizeHandles val="exact"/>
        </dgm:presLayoutVars>
      </dgm:prSet>
      <dgm:spPr/>
    </dgm:pt>
    <dgm:pt modelId="{F7CA6B4A-6239-4593-AFF6-EB16619717C7}" type="pres">
      <dgm:prSet presAssocID="{CE30A919-C396-425D-BF4D-644E21C4F023}" presName="Name8" presStyleCnt="0"/>
      <dgm:spPr/>
    </dgm:pt>
    <dgm:pt modelId="{D623FED2-52EE-4A60-9AF4-3658C93AB673}" type="pres">
      <dgm:prSet presAssocID="{CE30A919-C396-425D-BF4D-644E21C4F023}" presName="level" presStyleLbl="node1" presStyleIdx="0" presStyleCnt="3">
        <dgm:presLayoutVars>
          <dgm:chMax val="1"/>
          <dgm:bulletEnabled val="1"/>
        </dgm:presLayoutVars>
      </dgm:prSet>
      <dgm:spPr/>
      <dgm:t>
        <a:bodyPr/>
        <a:lstStyle/>
        <a:p>
          <a:endParaRPr lang="en-US"/>
        </a:p>
      </dgm:t>
    </dgm:pt>
    <dgm:pt modelId="{5A101970-97E4-4586-8D71-1021A98870CA}" type="pres">
      <dgm:prSet presAssocID="{CE30A919-C396-425D-BF4D-644E21C4F023}" presName="levelTx" presStyleLbl="revTx" presStyleIdx="0" presStyleCnt="0">
        <dgm:presLayoutVars>
          <dgm:chMax val="1"/>
          <dgm:bulletEnabled val="1"/>
        </dgm:presLayoutVars>
      </dgm:prSet>
      <dgm:spPr/>
      <dgm:t>
        <a:bodyPr/>
        <a:lstStyle/>
        <a:p>
          <a:endParaRPr lang="en-US"/>
        </a:p>
      </dgm:t>
    </dgm:pt>
    <dgm:pt modelId="{5E243BD3-AFA7-432C-8645-E5B58DD5427C}" type="pres">
      <dgm:prSet presAssocID="{783803B9-69A5-4664-B5CB-AEEE3C028516}" presName="Name8" presStyleCnt="0"/>
      <dgm:spPr/>
    </dgm:pt>
    <dgm:pt modelId="{EFDF13F7-A35A-46CB-85D6-ED1142C951CA}" type="pres">
      <dgm:prSet presAssocID="{783803B9-69A5-4664-B5CB-AEEE3C028516}" presName="level" presStyleLbl="node1" presStyleIdx="1" presStyleCnt="3">
        <dgm:presLayoutVars>
          <dgm:chMax val="1"/>
          <dgm:bulletEnabled val="1"/>
        </dgm:presLayoutVars>
      </dgm:prSet>
      <dgm:spPr/>
      <dgm:t>
        <a:bodyPr/>
        <a:lstStyle/>
        <a:p>
          <a:endParaRPr lang="en-US"/>
        </a:p>
      </dgm:t>
    </dgm:pt>
    <dgm:pt modelId="{F222B4F5-A994-43BF-8EAE-7BEA878C4258}" type="pres">
      <dgm:prSet presAssocID="{783803B9-69A5-4664-B5CB-AEEE3C028516}" presName="levelTx" presStyleLbl="revTx" presStyleIdx="0" presStyleCnt="0">
        <dgm:presLayoutVars>
          <dgm:chMax val="1"/>
          <dgm:bulletEnabled val="1"/>
        </dgm:presLayoutVars>
      </dgm:prSet>
      <dgm:spPr/>
      <dgm:t>
        <a:bodyPr/>
        <a:lstStyle/>
        <a:p>
          <a:endParaRPr lang="en-US"/>
        </a:p>
      </dgm:t>
    </dgm:pt>
    <dgm:pt modelId="{6ABF2725-A879-44CC-B034-EC9B77F69F1D}" type="pres">
      <dgm:prSet presAssocID="{8A63599C-34B9-46C7-949D-6E7BE3C723C7}" presName="Name8" presStyleCnt="0"/>
      <dgm:spPr/>
    </dgm:pt>
    <dgm:pt modelId="{EAF74773-E0FC-4C04-9D2A-2FCE39056AC1}" type="pres">
      <dgm:prSet presAssocID="{8A63599C-34B9-46C7-949D-6E7BE3C723C7}" presName="level" presStyleLbl="node1" presStyleIdx="2" presStyleCnt="3" custScaleY="121000">
        <dgm:presLayoutVars>
          <dgm:chMax val="1"/>
          <dgm:bulletEnabled val="1"/>
        </dgm:presLayoutVars>
      </dgm:prSet>
      <dgm:spPr/>
      <dgm:t>
        <a:bodyPr/>
        <a:lstStyle/>
        <a:p>
          <a:endParaRPr lang="en-US"/>
        </a:p>
      </dgm:t>
    </dgm:pt>
    <dgm:pt modelId="{5DBBCC39-3155-4D03-97D8-7F146C5D5BE7}" type="pres">
      <dgm:prSet presAssocID="{8A63599C-34B9-46C7-949D-6E7BE3C723C7}" presName="levelTx" presStyleLbl="revTx" presStyleIdx="0" presStyleCnt="0">
        <dgm:presLayoutVars>
          <dgm:chMax val="1"/>
          <dgm:bulletEnabled val="1"/>
        </dgm:presLayoutVars>
      </dgm:prSet>
      <dgm:spPr/>
      <dgm:t>
        <a:bodyPr/>
        <a:lstStyle/>
        <a:p>
          <a:endParaRPr lang="en-US"/>
        </a:p>
      </dgm:t>
    </dgm:pt>
  </dgm:ptLst>
  <dgm:cxnLst>
    <dgm:cxn modelId="{5D71DC83-7AB2-4A3A-A51D-2072FC89C563}" type="presOf" srcId="{CE30A919-C396-425D-BF4D-644E21C4F023}" destId="{D623FED2-52EE-4A60-9AF4-3658C93AB673}" srcOrd="0" destOrd="0" presId="urn:microsoft.com/office/officeart/2005/8/layout/pyramid1"/>
    <dgm:cxn modelId="{A12D13F8-3C31-4987-997C-A60054C45ACA}" type="presOf" srcId="{783803B9-69A5-4664-B5CB-AEEE3C028516}" destId="{EFDF13F7-A35A-46CB-85D6-ED1142C951CA}" srcOrd="0" destOrd="0" presId="urn:microsoft.com/office/officeart/2005/8/layout/pyramid1"/>
    <dgm:cxn modelId="{4D7726B4-3158-4066-B888-67E36D66C339}" type="presOf" srcId="{8A63599C-34B9-46C7-949D-6E7BE3C723C7}" destId="{EAF74773-E0FC-4C04-9D2A-2FCE39056AC1}" srcOrd="0" destOrd="0" presId="urn:microsoft.com/office/officeart/2005/8/layout/pyramid1"/>
    <dgm:cxn modelId="{57FB3BD6-E734-4C5A-A933-E0E01D64DB5B}" srcId="{B434709C-A2F2-4333-A280-A32DB89C79C0}" destId="{CE30A919-C396-425D-BF4D-644E21C4F023}" srcOrd="0" destOrd="0" parTransId="{3DD102DF-8AAA-4CF6-8E4F-89AF73F60C74}" sibTransId="{331F59EB-0D95-4EDE-BE49-EA11BACF025E}"/>
    <dgm:cxn modelId="{087350AF-6CFE-4684-A659-6E3ABBCC8001}" type="presOf" srcId="{B434709C-A2F2-4333-A280-A32DB89C79C0}" destId="{0F7DAB1A-6075-444C-986F-3B26C0A4221C}" srcOrd="0" destOrd="0" presId="urn:microsoft.com/office/officeart/2005/8/layout/pyramid1"/>
    <dgm:cxn modelId="{2A8BCD58-BE00-490A-A3A7-2B8B35361D70}" type="presOf" srcId="{783803B9-69A5-4664-B5CB-AEEE3C028516}" destId="{F222B4F5-A994-43BF-8EAE-7BEA878C4258}" srcOrd="1" destOrd="0" presId="urn:microsoft.com/office/officeart/2005/8/layout/pyramid1"/>
    <dgm:cxn modelId="{29737B11-DDC5-48F5-8C53-763638B1A6C7}" srcId="{B434709C-A2F2-4333-A280-A32DB89C79C0}" destId="{8A63599C-34B9-46C7-949D-6E7BE3C723C7}" srcOrd="2" destOrd="0" parTransId="{13D4C206-A62E-49E4-9DEB-A00DD2BB444C}" sibTransId="{AA77DBD3-7D48-4375-986A-402E38E73188}"/>
    <dgm:cxn modelId="{097A4941-E53A-4C4F-863C-487D40064FB9}" type="presOf" srcId="{8A63599C-34B9-46C7-949D-6E7BE3C723C7}" destId="{5DBBCC39-3155-4D03-97D8-7F146C5D5BE7}" srcOrd="1" destOrd="0" presId="urn:microsoft.com/office/officeart/2005/8/layout/pyramid1"/>
    <dgm:cxn modelId="{7C02D396-775B-40F9-86DD-C112DDD057B0}" type="presOf" srcId="{CE30A919-C396-425D-BF4D-644E21C4F023}" destId="{5A101970-97E4-4586-8D71-1021A98870CA}" srcOrd="1" destOrd="0" presId="urn:microsoft.com/office/officeart/2005/8/layout/pyramid1"/>
    <dgm:cxn modelId="{1AED939B-F803-4BB0-BBF7-ABF8CBD64AEB}" srcId="{B434709C-A2F2-4333-A280-A32DB89C79C0}" destId="{783803B9-69A5-4664-B5CB-AEEE3C028516}" srcOrd="1" destOrd="0" parTransId="{AD419AD2-90FA-4865-99B3-D2A3B59DDAE8}" sibTransId="{A983ABE1-1718-4891-AF4E-2147E81B90CD}"/>
    <dgm:cxn modelId="{6E33BE5C-D4C9-4E8D-9663-CEE0305C24E1}" type="presParOf" srcId="{0F7DAB1A-6075-444C-986F-3B26C0A4221C}" destId="{F7CA6B4A-6239-4593-AFF6-EB16619717C7}" srcOrd="0" destOrd="0" presId="urn:microsoft.com/office/officeart/2005/8/layout/pyramid1"/>
    <dgm:cxn modelId="{7C656362-14EA-4ED4-A1F1-A02FA8C509A6}" type="presParOf" srcId="{F7CA6B4A-6239-4593-AFF6-EB16619717C7}" destId="{D623FED2-52EE-4A60-9AF4-3658C93AB673}" srcOrd="0" destOrd="0" presId="urn:microsoft.com/office/officeart/2005/8/layout/pyramid1"/>
    <dgm:cxn modelId="{28011499-0BA0-49A8-BB3D-3F03C0D07559}" type="presParOf" srcId="{F7CA6B4A-6239-4593-AFF6-EB16619717C7}" destId="{5A101970-97E4-4586-8D71-1021A98870CA}" srcOrd="1" destOrd="0" presId="urn:microsoft.com/office/officeart/2005/8/layout/pyramid1"/>
    <dgm:cxn modelId="{A5591EA1-C4B6-405B-B45F-70139ABA401E}" type="presParOf" srcId="{0F7DAB1A-6075-444C-986F-3B26C0A4221C}" destId="{5E243BD3-AFA7-432C-8645-E5B58DD5427C}" srcOrd="1" destOrd="0" presId="urn:microsoft.com/office/officeart/2005/8/layout/pyramid1"/>
    <dgm:cxn modelId="{C644C4E2-00D4-4770-8744-A46AC448AA66}" type="presParOf" srcId="{5E243BD3-AFA7-432C-8645-E5B58DD5427C}" destId="{EFDF13F7-A35A-46CB-85D6-ED1142C951CA}" srcOrd="0" destOrd="0" presId="urn:microsoft.com/office/officeart/2005/8/layout/pyramid1"/>
    <dgm:cxn modelId="{DE7B3886-D1DA-47C6-AC45-210DB1E82AB7}" type="presParOf" srcId="{5E243BD3-AFA7-432C-8645-E5B58DD5427C}" destId="{F222B4F5-A994-43BF-8EAE-7BEA878C4258}" srcOrd="1" destOrd="0" presId="urn:microsoft.com/office/officeart/2005/8/layout/pyramid1"/>
    <dgm:cxn modelId="{BEDAFEC9-EA83-4ED7-9049-DBA4FCC92A39}" type="presParOf" srcId="{0F7DAB1A-6075-444C-986F-3B26C0A4221C}" destId="{6ABF2725-A879-44CC-B034-EC9B77F69F1D}" srcOrd="2" destOrd="0" presId="urn:microsoft.com/office/officeart/2005/8/layout/pyramid1"/>
    <dgm:cxn modelId="{80C5C5ED-35D3-4CC4-BC73-55F466269EED}" type="presParOf" srcId="{6ABF2725-A879-44CC-B034-EC9B77F69F1D}" destId="{EAF74773-E0FC-4C04-9D2A-2FCE39056AC1}" srcOrd="0" destOrd="0" presId="urn:microsoft.com/office/officeart/2005/8/layout/pyramid1"/>
    <dgm:cxn modelId="{48C6A7F5-0CAB-4987-89FE-88841077A744}" type="presParOf" srcId="{6ABF2725-A879-44CC-B034-EC9B77F69F1D}" destId="{5DBBCC39-3155-4D03-97D8-7F146C5D5BE7}"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D331B5-6124-4783-8E15-7B3576DA7D6B}" type="datetimeFigureOut">
              <a:rPr lang="id-ID" smtClean="0"/>
              <a:t>22/03/2016</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D67F95-CEB4-4EF5-B549-3C6BD93329A0}" type="slidenum">
              <a:rPr lang="id-ID" smtClean="0"/>
              <a:t>‹#›</a:t>
            </a:fld>
            <a:endParaRPr lang="id-ID"/>
          </a:p>
        </p:txBody>
      </p:sp>
    </p:spTree>
    <p:extLst>
      <p:ext uri="{BB962C8B-B14F-4D97-AF65-F5344CB8AC3E}">
        <p14:creationId xmlns:p14="http://schemas.microsoft.com/office/powerpoint/2010/main" val="8357428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sz="1200" kern="1200" dirty="0" smtClean="0">
                <a:solidFill>
                  <a:schemeClr val="tx1"/>
                </a:solidFill>
                <a:effectLst/>
                <a:latin typeface="+mn-lt"/>
                <a:ea typeface="+mn-ea"/>
                <a:cs typeface="+mn-cs"/>
              </a:rPr>
              <a:t>Before we start our class to day, please switc</a:t>
            </a:r>
            <a:r>
              <a:rPr lang="en-US" sz="1200" kern="1200" dirty="0" smtClean="0">
                <a:solidFill>
                  <a:schemeClr val="tx1"/>
                </a:solidFill>
                <a:effectLst/>
                <a:latin typeface="+mn-lt"/>
                <a:ea typeface="+mn-ea"/>
                <a:cs typeface="+mn-cs"/>
              </a:rPr>
              <a:t>h</a:t>
            </a:r>
            <a:r>
              <a:rPr lang="id-ID" sz="1200" kern="1200" dirty="0" smtClean="0">
                <a:solidFill>
                  <a:schemeClr val="tx1"/>
                </a:solidFill>
                <a:effectLst/>
                <a:latin typeface="+mn-lt"/>
                <a:ea typeface="+mn-ea"/>
                <a:cs typeface="+mn-cs"/>
              </a:rPr>
              <a:t> of</a:t>
            </a:r>
            <a:r>
              <a:rPr lang="en-US" sz="1200" kern="1200" dirty="0" smtClean="0">
                <a:solidFill>
                  <a:schemeClr val="tx1"/>
                </a:solidFill>
                <a:effectLst/>
                <a:latin typeface="+mn-lt"/>
                <a:ea typeface="+mn-ea"/>
                <a:cs typeface="+mn-cs"/>
              </a:rPr>
              <a:t>f</a:t>
            </a:r>
            <a:r>
              <a:rPr lang="id-ID" sz="1200" kern="1200" dirty="0" smtClean="0">
                <a:solidFill>
                  <a:schemeClr val="tx1"/>
                </a:solidFill>
                <a:effectLst/>
                <a:latin typeface="+mn-lt"/>
                <a:ea typeface="+mn-ea"/>
                <a:cs typeface="+mn-cs"/>
              </a:rPr>
              <a:t> your phone or your iphone....</a:t>
            </a:r>
            <a:r>
              <a:rPr lang="en-US" sz="1200" kern="1200" dirty="0" smtClean="0">
                <a:solidFill>
                  <a:schemeClr val="tx1"/>
                </a:solidFill>
                <a:effectLst/>
                <a:latin typeface="+mn-lt"/>
                <a:ea typeface="+mn-ea"/>
                <a:cs typeface="+mn-cs"/>
              </a:rPr>
              <a:t>and let’s pray together by saying </a:t>
            </a:r>
            <a:r>
              <a:rPr lang="en-US" sz="1200" kern="1200" dirty="0" err="1" smtClean="0">
                <a:solidFill>
                  <a:schemeClr val="tx1"/>
                </a:solidFill>
                <a:effectLst/>
                <a:latin typeface="+mn-lt"/>
                <a:ea typeface="+mn-ea"/>
                <a:cs typeface="+mn-cs"/>
              </a:rPr>
              <a:t>basmallah</a:t>
            </a:r>
            <a:r>
              <a:rPr lang="en-US" sz="1200" kern="1200" dirty="0" smtClean="0">
                <a:solidFill>
                  <a:schemeClr val="tx1"/>
                </a:solidFill>
                <a:effectLst/>
                <a:latin typeface="+mn-lt"/>
                <a:ea typeface="+mn-ea"/>
                <a:cs typeface="+mn-cs"/>
              </a:rPr>
              <a:t>……</a:t>
            </a:r>
            <a:endParaRPr lang="id-ID" sz="1200" kern="1200" dirty="0" smtClean="0">
              <a:solidFill>
                <a:schemeClr val="tx1"/>
              </a:solidFill>
              <a:effectLst/>
              <a:latin typeface="+mn-lt"/>
              <a:ea typeface="+mn-ea"/>
              <a:cs typeface="+mn-cs"/>
            </a:endParaRPr>
          </a:p>
          <a:p>
            <a:r>
              <a:rPr lang="id-ID" sz="1200" kern="1200" dirty="0" smtClean="0">
                <a:solidFill>
                  <a:schemeClr val="tx1"/>
                </a:solidFill>
                <a:effectLst/>
                <a:latin typeface="+mn-lt"/>
                <a:ea typeface="+mn-ea"/>
                <a:cs typeface="+mn-cs"/>
              </a:rPr>
              <a:t>Asslamulaikum Wr, Wb..</a:t>
            </a:r>
          </a:p>
          <a:p>
            <a:r>
              <a:rPr lang="id-ID" sz="1200" kern="1200" dirty="0" smtClean="0">
                <a:solidFill>
                  <a:schemeClr val="tx1"/>
                </a:solidFill>
                <a:effectLst/>
                <a:latin typeface="+mn-lt"/>
                <a:ea typeface="+mn-ea"/>
                <a:cs typeface="+mn-cs"/>
              </a:rPr>
              <a:t>My name is Mahdi, I would like to discuss about “Iran’s Sucses as a host of 16th Non Aligned Movement in Tehran” </a:t>
            </a:r>
            <a:r>
              <a:rPr lang="en-US" sz="1200" kern="1200" dirty="0" smtClean="0">
                <a:solidFill>
                  <a:schemeClr val="tx1"/>
                </a:solidFill>
                <a:effectLst/>
                <a:latin typeface="+mn-lt"/>
                <a:ea typeface="+mn-ea"/>
                <a:cs typeface="+mn-cs"/>
              </a:rPr>
              <a:t>for today’s meeting.</a:t>
            </a:r>
            <a:endParaRPr lang="id-ID" sz="1200" kern="1200" dirty="0" smtClean="0">
              <a:solidFill>
                <a:schemeClr val="tx1"/>
              </a:solidFill>
              <a:effectLst/>
              <a:latin typeface="+mn-lt"/>
              <a:ea typeface="+mn-ea"/>
              <a:cs typeface="+mn-cs"/>
            </a:endParaRPr>
          </a:p>
          <a:p>
            <a:r>
              <a:rPr lang="id-ID" sz="1200" kern="1200" dirty="0" smtClean="0">
                <a:solidFill>
                  <a:schemeClr val="tx1"/>
                </a:solidFill>
                <a:effectLst/>
                <a:latin typeface="+mn-lt"/>
                <a:ea typeface="+mn-ea"/>
                <a:cs typeface="+mn-cs"/>
              </a:rPr>
              <a:t>Talk</a:t>
            </a:r>
            <a:r>
              <a:rPr lang="en-US" sz="1200" kern="1200" dirty="0" err="1" smtClean="0">
                <a:solidFill>
                  <a:schemeClr val="tx1"/>
                </a:solidFill>
                <a:effectLst/>
                <a:latin typeface="+mn-lt"/>
                <a:ea typeface="+mn-ea"/>
                <a:cs typeface="+mn-cs"/>
              </a:rPr>
              <a:t>ing</a:t>
            </a:r>
            <a:r>
              <a:rPr lang="id-ID" sz="1200" kern="1200" dirty="0" smtClean="0">
                <a:solidFill>
                  <a:schemeClr val="tx1"/>
                </a:solidFill>
                <a:effectLst/>
                <a:latin typeface="+mn-lt"/>
                <a:ea typeface="+mn-ea"/>
                <a:cs typeface="+mn-cs"/>
              </a:rPr>
              <a:t> about iran, we will remember of controversial relation, </a:t>
            </a:r>
            <a:r>
              <a:rPr lang="en-US" sz="1200" kern="1200" dirty="0" smtClean="0">
                <a:solidFill>
                  <a:schemeClr val="tx1"/>
                </a:solidFill>
                <a:effectLst/>
                <a:latin typeface="+mn-lt"/>
                <a:ea typeface="+mn-ea"/>
                <a:cs typeface="+mn-cs"/>
              </a:rPr>
              <a:t>between US and Iran..</a:t>
            </a:r>
            <a:r>
              <a:rPr lang="en-US" sz="1200" kern="1200" dirty="0" err="1" smtClean="0">
                <a:solidFill>
                  <a:schemeClr val="tx1"/>
                </a:solidFill>
                <a:effectLst/>
                <a:latin typeface="+mn-lt"/>
                <a:ea typeface="+mn-ea"/>
                <a:cs typeface="+mn-cs"/>
              </a:rPr>
              <a:t>okey</a:t>
            </a:r>
            <a:r>
              <a:rPr lang="en-US" sz="1200" kern="1200" dirty="0" smtClean="0">
                <a:solidFill>
                  <a:schemeClr val="tx1"/>
                </a:solidFill>
                <a:effectLst/>
                <a:latin typeface="+mn-lt"/>
                <a:ea typeface="+mn-ea"/>
                <a:cs typeface="+mn-cs"/>
              </a:rPr>
              <a:t> guys, what do you thing about our topic today???? You what your name??? you don’t have any idea??, what about the other??..</a:t>
            </a:r>
            <a:r>
              <a:rPr lang="en-US" sz="1200" kern="1200" dirty="0" err="1" smtClean="0">
                <a:solidFill>
                  <a:schemeClr val="tx1"/>
                </a:solidFill>
                <a:effectLst/>
                <a:latin typeface="+mn-lt"/>
                <a:ea typeface="+mn-ea"/>
                <a:cs typeface="+mn-cs"/>
              </a:rPr>
              <a:t>Okey</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Bambang</a:t>
            </a:r>
            <a:r>
              <a:rPr lang="en-US" sz="1200" kern="1200" dirty="0" smtClean="0">
                <a:solidFill>
                  <a:schemeClr val="tx1"/>
                </a:solidFill>
                <a:effectLst/>
                <a:latin typeface="+mn-lt"/>
                <a:ea typeface="+mn-ea"/>
                <a:cs typeface="+mn-cs"/>
              </a:rPr>
              <a:t>..I know that every student here is low profile but so smart, and special.</a:t>
            </a:r>
            <a:endParaRPr lang="id-ID" sz="1200" kern="1200" smtClean="0">
              <a:solidFill>
                <a:schemeClr val="tx1"/>
              </a:solidFill>
              <a:effectLst/>
              <a:latin typeface="+mn-lt"/>
              <a:ea typeface="+mn-ea"/>
              <a:cs typeface="+mn-cs"/>
            </a:endParaRPr>
          </a:p>
          <a:p>
            <a:endParaRPr lang="id-ID" dirty="0"/>
          </a:p>
        </p:txBody>
      </p:sp>
      <p:sp>
        <p:nvSpPr>
          <p:cNvPr id="4" name="Slide Number Placeholder 3"/>
          <p:cNvSpPr>
            <a:spLocks noGrp="1"/>
          </p:cNvSpPr>
          <p:nvPr>
            <p:ph type="sldNum" sz="quarter" idx="10"/>
          </p:nvPr>
        </p:nvSpPr>
        <p:spPr/>
        <p:txBody>
          <a:bodyPr/>
          <a:lstStyle/>
          <a:p>
            <a:fld id="{7AD67F95-CEB4-4EF5-B549-3C6BD93329A0}" type="slidenum">
              <a:rPr lang="id-ID" smtClean="0"/>
              <a:t>1</a:t>
            </a:fld>
            <a:endParaRPr lang="id-ID"/>
          </a:p>
        </p:txBody>
      </p:sp>
    </p:spTree>
    <p:extLst>
      <p:ext uri="{BB962C8B-B14F-4D97-AF65-F5344CB8AC3E}">
        <p14:creationId xmlns:p14="http://schemas.microsoft.com/office/powerpoint/2010/main" val="1251085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sz="1200" kern="1200" dirty="0" smtClean="0">
                <a:solidFill>
                  <a:schemeClr val="tx1"/>
                </a:solidFill>
                <a:effectLst/>
                <a:latin typeface="+mn-lt"/>
                <a:ea typeface="+mn-ea"/>
                <a:cs typeface="+mn-cs"/>
              </a:rPr>
              <a:t>In 1989 Iran becomes famous </a:t>
            </a:r>
            <a:r>
              <a:rPr lang="en-US" sz="1200" kern="1200" dirty="0" smtClean="0">
                <a:solidFill>
                  <a:schemeClr val="tx1"/>
                </a:solidFill>
                <a:effectLst/>
                <a:latin typeface="+mn-lt"/>
                <a:ea typeface="+mn-ea"/>
                <a:cs typeface="+mn-cs"/>
              </a:rPr>
              <a:t>state</a:t>
            </a:r>
            <a:r>
              <a:rPr lang="id-ID" sz="1200" kern="1200" dirty="0" smtClean="0">
                <a:solidFill>
                  <a:schemeClr val="tx1"/>
                </a:solidFill>
                <a:effectLst/>
                <a:latin typeface="+mn-lt"/>
                <a:ea typeface="+mn-ea"/>
                <a:cs typeface="+mn-cs"/>
              </a:rPr>
              <a:t> in the world, this is because</a:t>
            </a:r>
            <a:r>
              <a:rPr lang="en-US" sz="1200" kern="1200" dirty="0" smtClean="0">
                <a:solidFill>
                  <a:schemeClr val="tx1"/>
                </a:solidFill>
                <a:effectLst/>
                <a:latin typeface="+mn-lt"/>
                <a:ea typeface="+mn-ea"/>
                <a:cs typeface="+mn-cs"/>
              </a:rPr>
              <a:t> of</a:t>
            </a:r>
            <a:r>
              <a:rPr lang="id-ID" sz="1200" kern="1200" dirty="0" smtClean="0">
                <a:solidFill>
                  <a:schemeClr val="tx1"/>
                </a:solidFill>
                <a:effectLst/>
                <a:latin typeface="+mn-lt"/>
                <a:ea typeface="+mn-ea"/>
                <a:cs typeface="+mn-cs"/>
              </a:rPr>
              <a:t> Iran Revolution. Not only the vision of most people there want to make a change, or to fall down reza pahlevi rezim, but also the americans’s people </a:t>
            </a:r>
            <a:r>
              <a:rPr lang="en-US" sz="1200" kern="1200" dirty="0" smtClean="0">
                <a:solidFill>
                  <a:schemeClr val="tx1"/>
                </a:solidFill>
                <a:effectLst/>
                <a:latin typeface="+mn-lt"/>
                <a:ea typeface="+mn-ea"/>
                <a:cs typeface="+mn-cs"/>
              </a:rPr>
              <a:t>terrorized by Iranian Student</a:t>
            </a:r>
            <a:r>
              <a:rPr lang="id-ID" sz="1200" kern="1200" dirty="0" smtClean="0">
                <a:solidFill>
                  <a:schemeClr val="tx1"/>
                </a:solidFill>
                <a:effectLst/>
                <a:latin typeface="+mn-lt"/>
                <a:ea typeface="+mn-ea"/>
                <a:cs typeface="+mn-cs"/>
              </a:rPr>
              <a:t>, after Revolution Iran and US like </a:t>
            </a:r>
            <a:r>
              <a:rPr lang="en-US" sz="1200" kern="1200" dirty="0" smtClean="0">
                <a:solidFill>
                  <a:schemeClr val="tx1"/>
                </a:solidFill>
                <a:effectLst/>
                <a:latin typeface="+mn-lt"/>
                <a:ea typeface="+mn-ea"/>
                <a:cs typeface="+mn-cs"/>
              </a:rPr>
              <a:t>dogs and cats</a:t>
            </a:r>
            <a:r>
              <a:rPr lang="id-ID"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there are always fighting</a:t>
            </a:r>
            <a:r>
              <a:rPr lang="id-ID" sz="1200" kern="1200" dirty="0" smtClean="0">
                <a:solidFill>
                  <a:schemeClr val="tx1"/>
                </a:solidFill>
                <a:effectLst/>
                <a:latin typeface="+mn-lt"/>
                <a:ea typeface="+mn-ea"/>
                <a:cs typeface="+mn-cs"/>
              </a:rPr>
              <a:t> each other</a:t>
            </a:r>
            <a:r>
              <a:rPr lang="en-US" sz="1200" kern="1200" dirty="0" smtClean="0">
                <a:solidFill>
                  <a:schemeClr val="tx1"/>
                </a:solidFill>
                <a:effectLst/>
                <a:latin typeface="+mn-lt"/>
                <a:ea typeface="+mn-ea"/>
                <a:cs typeface="+mn-cs"/>
              </a:rPr>
              <a:t> in any field</a:t>
            </a:r>
            <a:r>
              <a:rPr lang="id-ID" sz="1200" kern="1200" dirty="0" smtClean="0">
                <a:solidFill>
                  <a:schemeClr val="tx1"/>
                </a:solidFill>
                <a:effectLst/>
                <a:latin typeface="+mn-lt"/>
                <a:ea typeface="+mn-ea"/>
                <a:cs typeface="+mn-cs"/>
              </a:rPr>
              <a:t>.</a:t>
            </a:r>
          </a:p>
          <a:p>
            <a:r>
              <a:rPr lang="id-ID" sz="1200" kern="1200" dirty="0" smtClean="0">
                <a:solidFill>
                  <a:schemeClr val="tx1"/>
                </a:solidFill>
                <a:effectLst/>
                <a:latin typeface="+mn-lt"/>
                <a:ea typeface="+mn-ea"/>
                <a:cs typeface="+mn-cs"/>
              </a:rPr>
              <a:t>200</a:t>
            </a:r>
            <a:r>
              <a:rPr lang="en-US" sz="1200" kern="1200" dirty="0" smtClean="0">
                <a:solidFill>
                  <a:schemeClr val="tx1"/>
                </a:solidFill>
                <a:effectLst/>
                <a:latin typeface="+mn-lt"/>
                <a:ea typeface="+mn-ea"/>
                <a:cs typeface="+mn-cs"/>
              </a:rPr>
              <a:t>6</a:t>
            </a:r>
            <a:r>
              <a:rPr lang="id-ID" sz="1200" kern="1200" dirty="0" smtClean="0">
                <a:solidFill>
                  <a:schemeClr val="tx1"/>
                </a:solidFill>
                <a:effectLst/>
                <a:latin typeface="+mn-lt"/>
                <a:ea typeface="+mn-ea"/>
                <a:cs typeface="+mn-cs"/>
              </a:rPr>
              <a:t>, when Iran President</a:t>
            </a:r>
            <a:r>
              <a:rPr lang="en-US" sz="1200" kern="1200" dirty="0" smtClean="0">
                <a:solidFill>
                  <a:schemeClr val="tx1"/>
                </a:solidFill>
                <a:effectLst/>
                <a:latin typeface="+mn-lt"/>
                <a:ea typeface="+mn-ea"/>
                <a:cs typeface="+mn-cs"/>
              </a:rPr>
              <a:t> Ahmadinejad </a:t>
            </a:r>
            <a:r>
              <a:rPr lang="id-ID" sz="1200" kern="1200" dirty="0" smtClean="0">
                <a:solidFill>
                  <a:schemeClr val="tx1"/>
                </a:solidFill>
                <a:effectLst/>
                <a:latin typeface="+mn-lt"/>
                <a:ea typeface="+mn-ea"/>
                <a:cs typeface="+mn-cs"/>
              </a:rPr>
              <a:t> w</a:t>
            </a:r>
            <a:r>
              <a:rPr lang="en-US" sz="1200" kern="1200" dirty="0" smtClean="0">
                <a:solidFill>
                  <a:schemeClr val="tx1"/>
                </a:solidFill>
                <a:effectLst/>
                <a:latin typeface="+mn-lt"/>
                <a:ea typeface="+mn-ea"/>
                <a:cs typeface="+mn-cs"/>
              </a:rPr>
              <a:t>a</a:t>
            </a:r>
            <a:r>
              <a:rPr lang="id-ID" sz="1200" kern="1200" dirty="0" smtClean="0">
                <a:solidFill>
                  <a:schemeClr val="tx1"/>
                </a:solidFill>
                <a:effectLst/>
                <a:latin typeface="+mn-lt"/>
                <a:ea typeface="+mn-ea"/>
                <a:cs typeface="+mn-cs"/>
              </a:rPr>
              <a:t>nt</a:t>
            </a:r>
            <a:r>
              <a:rPr lang="en-US" sz="1200" kern="1200" dirty="0" err="1" smtClean="0">
                <a:solidFill>
                  <a:schemeClr val="tx1"/>
                </a:solidFill>
                <a:effectLst/>
                <a:latin typeface="+mn-lt"/>
                <a:ea typeface="+mn-ea"/>
                <a:cs typeface="+mn-cs"/>
              </a:rPr>
              <a:t>ed</a:t>
            </a:r>
            <a:r>
              <a:rPr lang="id-ID" sz="1200" kern="1200" dirty="0" smtClean="0">
                <a:solidFill>
                  <a:schemeClr val="tx1"/>
                </a:solidFill>
                <a:effectLst/>
                <a:latin typeface="+mn-lt"/>
                <a:ea typeface="+mn-ea"/>
                <a:cs typeface="+mn-cs"/>
              </a:rPr>
              <a:t> Iran’s</a:t>
            </a:r>
            <a:r>
              <a:rPr lang="en-US" sz="1200" kern="1200" dirty="0" smtClean="0">
                <a:solidFill>
                  <a:schemeClr val="tx1"/>
                </a:solidFill>
                <a:effectLst/>
                <a:latin typeface="+mn-lt"/>
                <a:ea typeface="+mn-ea"/>
                <a:cs typeface="+mn-cs"/>
              </a:rPr>
              <a:t> to be Nuclear state</a:t>
            </a:r>
            <a:r>
              <a:rPr lang="id-ID" sz="1200" kern="1200" dirty="0" smtClean="0">
                <a:solidFill>
                  <a:schemeClr val="tx1"/>
                </a:solidFill>
                <a:effectLst/>
                <a:latin typeface="+mn-lt"/>
                <a:ea typeface="+mn-ea"/>
                <a:cs typeface="+mn-cs"/>
              </a:rPr>
              <a:t>. This </a:t>
            </a:r>
            <a:r>
              <a:rPr lang="en-US" sz="1200" kern="1200" dirty="0" smtClean="0">
                <a:solidFill>
                  <a:schemeClr val="tx1"/>
                </a:solidFill>
                <a:effectLst/>
                <a:latin typeface="+mn-lt"/>
                <a:ea typeface="+mn-ea"/>
                <a:cs typeface="+mn-cs"/>
              </a:rPr>
              <a:t>was </a:t>
            </a:r>
            <a:r>
              <a:rPr lang="id-ID" sz="1200" kern="1200" dirty="0" smtClean="0">
                <a:solidFill>
                  <a:schemeClr val="tx1"/>
                </a:solidFill>
                <a:effectLst/>
                <a:latin typeface="+mn-lt"/>
                <a:ea typeface="+mn-ea"/>
                <a:cs typeface="+mn-cs"/>
              </a:rPr>
              <a:t>use</a:t>
            </a:r>
            <a:r>
              <a:rPr lang="en-US" sz="1200" kern="1200" dirty="0" smtClean="0">
                <a:solidFill>
                  <a:schemeClr val="tx1"/>
                </a:solidFill>
                <a:effectLst/>
                <a:latin typeface="+mn-lt"/>
                <a:ea typeface="+mn-ea"/>
                <a:cs typeface="+mn-cs"/>
              </a:rPr>
              <a:t>d</a:t>
            </a:r>
            <a:r>
              <a:rPr lang="id-ID" sz="1200" kern="1200" dirty="0" smtClean="0">
                <a:solidFill>
                  <a:schemeClr val="tx1"/>
                </a:solidFill>
                <a:effectLst/>
                <a:latin typeface="+mn-lt"/>
                <a:ea typeface="+mn-ea"/>
                <a:cs typeface="+mn-cs"/>
              </a:rPr>
              <a:t> to make a great security and nulear can be alternative energy.</a:t>
            </a:r>
            <a:r>
              <a:rPr lang="en-US" sz="1200" kern="1200" dirty="0" smtClean="0">
                <a:solidFill>
                  <a:schemeClr val="tx1"/>
                </a:solidFill>
                <a:effectLst/>
                <a:latin typeface="+mn-lt"/>
                <a:ea typeface="+mn-ea"/>
                <a:cs typeface="+mn-cs"/>
              </a:rPr>
              <a:t> but</a:t>
            </a:r>
            <a:r>
              <a:rPr lang="id-ID" sz="1200" kern="1200" dirty="0" smtClean="0">
                <a:solidFill>
                  <a:schemeClr val="tx1"/>
                </a:solidFill>
                <a:effectLst/>
                <a:latin typeface="+mn-lt"/>
                <a:ea typeface="+mn-ea"/>
                <a:cs typeface="+mn-cs"/>
              </a:rPr>
              <a:t> Iran Amibition </a:t>
            </a:r>
            <a:r>
              <a:rPr lang="en-US" sz="1200" kern="1200" dirty="0" smtClean="0">
                <a:solidFill>
                  <a:schemeClr val="tx1"/>
                </a:solidFill>
                <a:effectLst/>
                <a:latin typeface="+mn-lt"/>
                <a:ea typeface="+mn-ea"/>
                <a:cs typeface="+mn-cs"/>
              </a:rPr>
              <a:t>faced o</a:t>
            </a:r>
            <a:r>
              <a:rPr lang="id-ID" sz="1200" kern="1200" dirty="0" smtClean="0">
                <a:solidFill>
                  <a:schemeClr val="tx1"/>
                </a:solidFill>
                <a:effectLst/>
                <a:latin typeface="+mn-lt"/>
                <a:ea typeface="+mn-ea"/>
                <a:cs typeface="+mn-cs"/>
              </a:rPr>
              <a:t>bsta</a:t>
            </a:r>
            <a:r>
              <a:rPr lang="en-US" sz="1200" kern="1200" dirty="0" smtClean="0">
                <a:solidFill>
                  <a:schemeClr val="tx1"/>
                </a:solidFill>
                <a:effectLst/>
                <a:latin typeface="+mn-lt"/>
                <a:ea typeface="+mn-ea"/>
                <a:cs typeface="+mn-cs"/>
              </a:rPr>
              <a:t>c</a:t>
            </a:r>
            <a:r>
              <a:rPr lang="id-ID" sz="1200" kern="1200" dirty="0" smtClean="0">
                <a:solidFill>
                  <a:schemeClr val="tx1"/>
                </a:solidFill>
                <a:effectLst/>
                <a:latin typeface="+mn-lt"/>
                <a:ea typeface="+mn-ea"/>
                <a:cs typeface="+mn-cs"/>
              </a:rPr>
              <a:t>le from UN Security council. The</a:t>
            </a:r>
            <a:r>
              <a:rPr lang="en-US" sz="1200" kern="1200" dirty="0" smtClean="0">
                <a:solidFill>
                  <a:schemeClr val="tx1"/>
                </a:solidFill>
                <a:effectLst/>
                <a:latin typeface="+mn-lt"/>
                <a:ea typeface="+mn-ea"/>
                <a:cs typeface="+mn-cs"/>
              </a:rPr>
              <a:t>y</a:t>
            </a:r>
            <a:r>
              <a:rPr lang="id-ID" sz="1200" kern="1200" dirty="0" smtClean="0">
                <a:solidFill>
                  <a:schemeClr val="tx1"/>
                </a:solidFill>
                <a:effectLst/>
                <a:latin typeface="+mn-lt"/>
                <a:ea typeface="+mn-ea"/>
                <a:cs typeface="+mn-cs"/>
              </a:rPr>
              <a:t> assume</a:t>
            </a:r>
            <a:r>
              <a:rPr lang="en-US" sz="1200" kern="1200" dirty="0" smtClean="0">
                <a:solidFill>
                  <a:schemeClr val="tx1"/>
                </a:solidFill>
                <a:effectLst/>
                <a:latin typeface="+mn-lt"/>
                <a:ea typeface="+mn-ea"/>
                <a:cs typeface="+mn-cs"/>
              </a:rPr>
              <a:t>d</a:t>
            </a:r>
            <a:r>
              <a:rPr lang="id-ID" sz="1200" kern="1200" dirty="0" smtClean="0">
                <a:solidFill>
                  <a:schemeClr val="tx1"/>
                </a:solidFill>
                <a:effectLst/>
                <a:latin typeface="+mn-lt"/>
                <a:ea typeface="+mn-ea"/>
                <a:cs typeface="+mn-cs"/>
              </a:rPr>
              <a:t> Iran want t</a:t>
            </a:r>
            <a:r>
              <a:rPr lang="en-US" sz="1200" kern="1200" dirty="0" smtClean="0">
                <a:solidFill>
                  <a:schemeClr val="tx1"/>
                </a:solidFill>
                <a:effectLst/>
                <a:latin typeface="+mn-lt"/>
                <a:ea typeface="+mn-ea"/>
                <a:cs typeface="+mn-cs"/>
              </a:rPr>
              <a:t>o</a:t>
            </a:r>
            <a:r>
              <a:rPr lang="id-ID" sz="1200" kern="1200" dirty="0" smtClean="0">
                <a:solidFill>
                  <a:schemeClr val="tx1"/>
                </a:solidFill>
                <a:effectLst/>
                <a:latin typeface="+mn-lt"/>
                <a:ea typeface="+mn-ea"/>
                <a:cs typeface="+mn-cs"/>
              </a:rPr>
              <a:t> make nuclear </a:t>
            </a:r>
            <a:r>
              <a:rPr lang="en-US" sz="1200" kern="1200" dirty="0" smtClean="0">
                <a:solidFill>
                  <a:schemeClr val="tx1"/>
                </a:solidFill>
                <a:effectLst/>
                <a:latin typeface="+mn-lt"/>
                <a:ea typeface="+mn-ea"/>
                <a:cs typeface="+mn-cs"/>
              </a:rPr>
              <a:t>as </a:t>
            </a:r>
            <a:r>
              <a:rPr lang="id-ID" sz="1200" kern="1200" dirty="0" smtClean="0">
                <a:solidFill>
                  <a:schemeClr val="tx1"/>
                </a:solidFill>
                <a:effectLst/>
                <a:latin typeface="+mn-lt"/>
                <a:ea typeface="+mn-ea"/>
                <a:cs typeface="+mn-cs"/>
              </a:rPr>
              <a:t>mass destructi</a:t>
            </a:r>
            <a:r>
              <a:rPr lang="en-US" sz="1200" kern="1200" dirty="0" err="1" smtClean="0">
                <a:solidFill>
                  <a:schemeClr val="tx1"/>
                </a:solidFill>
                <a:effectLst/>
                <a:latin typeface="+mn-lt"/>
                <a:ea typeface="+mn-ea"/>
                <a:cs typeface="+mn-cs"/>
              </a:rPr>
              <a:t>ve</a:t>
            </a:r>
            <a:r>
              <a:rPr lang="en-US" sz="1200" kern="1200" dirty="0" smtClean="0">
                <a:solidFill>
                  <a:schemeClr val="tx1"/>
                </a:solidFill>
                <a:effectLst/>
                <a:latin typeface="+mn-lt"/>
                <a:ea typeface="+mn-ea"/>
                <a:cs typeface="+mn-cs"/>
              </a:rPr>
              <a:t> </a:t>
            </a:r>
            <a:r>
              <a:rPr lang="id-ID" sz="1200" kern="1200" dirty="0" smtClean="0">
                <a:solidFill>
                  <a:schemeClr val="tx1"/>
                </a:solidFill>
                <a:effectLst/>
                <a:latin typeface="+mn-lt"/>
                <a:ea typeface="+mn-ea"/>
                <a:cs typeface="+mn-cs"/>
              </a:rPr>
              <a:t>we</a:t>
            </a:r>
            <a:r>
              <a:rPr lang="en-US" sz="1200" kern="1200" dirty="0" smtClean="0">
                <a:solidFill>
                  <a:schemeClr val="tx1"/>
                </a:solidFill>
                <a:effectLst/>
                <a:latin typeface="+mn-lt"/>
                <a:ea typeface="+mn-ea"/>
                <a:cs typeface="+mn-cs"/>
              </a:rPr>
              <a:t>a</a:t>
            </a:r>
            <a:r>
              <a:rPr lang="id-ID" sz="1200" kern="1200" dirty="0" smtClean="0">
                <a:solidFill>
                  <a:schemeClr val="tx1"/>
                </a:solidFill>
                <a:effectLst/>
                <a:latin typeface="+mn-lt"/>
                <a:ea typeface="+mn-ea"/>
                <a:cs typeface="+mn-cs"/>
              </a:rPr>
              <a:t>p</a:t>
            </a:r>
            <a:r>
              <a:rPr lang="en-US" sz="1200" kern="1200" dirty="0" smtClean="0">
                <a:solidFill>
                  <a:schemeClr val="tx1"/>
                </a:solidFill>
                <a:effectLst/>
                <a:latin typeface="+mn-lt"/>
                <a:ea typeface="+mn-ea"/>
                <a:cs typeface="+mn-cs"/>
              </a:rPr>
              <a:t>o</a:t>
            </a:r>
            <a:r>
              <a:rPr lang="id-ID" sz="1200" kern="1200" dirty="0" smtClean="0">
                <a:solidFill>
                  <a:schemeClr val="tx1"/>
                </a:solidFill>
                <a:effectLst/>
                <a:latin typeface="+mn-lt"/>
                <a:ea typeface="+mn-ea"/>
                <a:cs typeface="+mn-cs"/>
              </a:rPr>
              <a:t>n,.So Iran get s</a:t>
            </a:r>
            <a:r>
              <a:rPr lang="en-US" sz="1200" kern="1200" dirty="0" smtClean="0">
                <a:solidFill>
                  <a:schemeClr val="tx1"/>
                </a:solidFill>
                <a:effectLst/>
                <a:latin typeface="+mn-lt"/>
                <a:ea typeface="+mn-ea"/>
                <a:cs typeface="+mn-cs"/>
              </a:rPr>
              <a:t>a</a:t>
            </a:r>
            <a:r>
              <a:rPr lang="id-ID" sz="1200" kern="1200" dirty="0" smtClean="0">
                <a:solidFill>
                  <a:schemeClr val="tx1"/>
                </a:solidFill>
                <a:effectLst/>
                <a:latin typeface="+mn-lt"/>
                <a:ea typeface="+mn-ea"/>
                <a:cs typeface="+mn-cs"/>
              </a:rPr>
              <a:t>nction from UN SC unti</a:t>
            </a:r>
            <a:r>
              <a:rPr lang="en-US" sz="1200" kern="1200" dirty="0" smtClean="0">
                <a:solidFill>
                  <a:schemeClr val="tx1"/>
                </a:solidFill>
                <a:effectLst/>
                <a:latin typeface="+mn-lt"/>
                <a:ea typeface="+mn-ea"/>
                <a:cs typeface="+mn-cs"/>
              </a:rPr>
              <a:t>l</a:t>
            </a:r>
            <a:r>
              <a:rPr lang="id-ID" sz="1200" kern="1200" dirty="0" smtClean="0">
                <a:solidFill>
                  <a:schemeClr val="tx1"/>
                </a:solidFill>
                <a:effectLst/>
                <a:latin typeface="+mn-lt"/>
                <a:ea typeface="+mn-ea"/>
                <a:cs typeface="+mn-cs"/>
              </a:rPr>
              <a:t> now..</a:t>
            </a:r>
          </a:p>
          <a:p>
            <a:r>
              <a:rPr lang="id-ID" sz="1200" kern="1200" dirty="0" smtClean="0">
                <a:solidFill>
                  <a:schemeClr val="tx1"/>
                </a:solidFill>
                <a:effectLst/>
                <a:latin typeface="+mn-lt"/>
                <a:ea typeface="+mn-ea"/>
                <a:cs typeface="+mn-cs"/>
              </a:rPr>
              <a:t>e</a:t>
            </a:r>
            <a:r>
              <a:rPr lang="en-US" sz="1200" kern="1200" dirty="0" smtClean="0">
                <a:solidFill>
                  <a:schemeClr val="tx1"/>
                </a:solidFill>
                <a:effectLst/>
                <a:latin typeface="+mn-lt"/>
                <a:ea typeface="+mn-ea"/>
                <a:cs typeface="+mn-cs"/>
              </a:rPr>
              <a:t>u</a:t>
            </a:r>
            <a:r>
              <a:rPr lang="id-ID" sz="1200" kern="1200" dirty="0" smtClean="0">
                <a:solidFill>
                  <a:schemeClr val="tx1"/>
                </a:solidFill>
                <a:effectLst/>
                <a:latin typeface="+mn-lt"/>
                <a:ea typeface="+mn-ea"/>
                <a:cs typeface="+mn-cs"/>
              </a:rPr>
              <a:t>ropean union also g</a:t>
            </a:r>
            <a:r>
              <a:rPr lang="en-US" sz="1200" kern="1200" dirty="0" smtClean="0">
                <a:solidFill>
                  <a:schemeClr val="tx1"/>
                </a:solidFill>
                <a:effectLst/>
                <a:latin typeface="+mn-lt"/>
                <a:ea typeface="+mn-ea"/>
                <a:cs typeface="+mn-cs"/>
              </a:rPr>
              <a:t>a</a:t>
            </a:r>
            <a:r>
              <a:rPr lang="id-ID" sz="1200" kern="1200" dirty="0" smtClean="0">
                <a:solidFill>
                  <a:schemeClr val="tx1"/>
                </a:solidFill>
                <a:effectLst/>
                <a:latin typeface="+mn-lt"/>
                <a:ea typeface="+mn-ea"/>
                <a:cs typeface="+mn-cs"/>
              </a:rPr>
              <a:t>ve a s</a:t>
            </a:r>
            <a:r>
              <a:rPr lang="en-US" sz="1200" kern="1200" dirty="0" smtClean="0">
                <a:solidFill>
                  <a:schemeClr val="tx1"/>
                </a:solidFill>
                <a:effectLst/>
                <a:latin typeface="+mn-lt"/>
                <a:ea typeface="+mn-ea"/>
                <a:cs typeface="+mn-cs"/>
              </a:rPr>
              <a:t>a</a:t>
            </a:r>
            <a:r>
              <a:rPr lang="id-ID" sz="1200" kern="1200" dirty="0" smtClean="0">
                <a:solidFill>
                  <a:schemeClr val="tx1"/>
                </a:solidFill>
                <a:effectLst/>
                <a:latin typeface="+mn-lt"/>
                <a:ea typeface="+mn-ea"/>
                <a:cs typeface="+mn-cs"/>
              </a:rPr>
              <a:t>nction</a:t>
            </a:r>
            <a:r>
              <a:rPr lang="en-US" sz="1200" kern="1200" dirty="0" smtClean="0">
                <a:solidFill>
                  <a:schemeClr val="tx1"/>
                </a:solidFill>
                <a:effectLst/>
                <a:latin typeface="+mn-lt"/>
                <a:ea typeface="+mn-ea"/>
                <a:cs typeface="+mn-cs"/>
              </a:rPr>
              <a:t> to</a:t>
            </a:r>
            <a:r>
              <a:rPr lang="id-ID" sz="1200" kern="1200" dirty="0" smtClean="0">
                <a:solidFill>
                  <a:schemeClr val="tx1"/>
                </a:solidFill>
                <a:effectLst/>
                <a:latin typeface="+mn-lt"/>
                <a:ea typeface="+mn-ea"/>
                <a:cs typeface="+mn-cs"/>
              </a:rPr>
              <a:t>war</a:t>
            </a:r>
            <a:r>
              <a:rPr lang="en-US" sz="1200" kern="1200" dirty="0" smtClean="0">
                <a:solidFill>
                  <a:schemeClr val="tx1"/>
                </a:solidFill>
                <a:effectLst/>
                <a:latin typeface="+mn-lt"/>
                <a:ea typeface="+mn-ea"/>
                <a:cs typeface="+mn-cs"/>
              </a:rPr>
              <a:t>d</a:t>
            </a:r>
            <a:r>
              <a:rPr lang="id-ID" sz="1200" kern="1200" dirty="0" smtClean="0">
                <a:solidFill>
                  <a:schemeClr val="tx1"/>
                </a:solidFill>
                <a:effectLst/>
                <a:latin typeface="+mn-lt"/>
                <a:ea typeface="+mn-ea"/>
                <a:cs typeface="+mn-cs"/>
              </a:rPr>
              <a:t> Iran. They usually add</a:t>
            </a:r>
            <a:r>
              <a:rPr lang="en-US" sz="1200" kern="1200" dirty="0" err="1" smtClean="0">
                <a:solidFill>
                  <a:schemeClr val="tx1"/>
                </a:solidFill>
                <a:effectLst/>
                <a:latin typeface="+mn-lt"/>
                <a:ea typeface="+mn-ea"/>
                <a:cs typeface="+mn-cs"/>
              </a:rPr>
              <a:t>ed</a:t>
            </a:r>
            <a:r>
              <a:rPr lang="id-ID" sz="1200" kern="1200" dirty="0" smtClean="0">
                <a:solidFill>
                  <a:schemeClr val="tx1"/>
                </a:solidFill>
                <a:effectLst/>
                <a:latin typeface="+mn-lt"/>
                <a:ea typeface="+mn-ea"/>
                <a:cs typeface="+mn-cs"/>
              </a:rPr>
              <a:t> the sunction, and hope all of member </a:t>
            </a:r>
            <a:r>
              <a:rPr lang="en-US" sz="1200" kern="1200" dirty="0" smtClean="0">
                <a:solidFill>
                  <a:schemeClr val="tx1"/>
                </a:solidFill>
                <a:effectLst/>
                <a:latin typeface="+mn-lt"/>
                <a:ea typeface="+mn-ea"/>
                <a:cs typeface="+mn-cs"/>
              </a:rPr>
              <a:t>of EU </a:t>
            </a:r>
            <a:r>
              <a:rPr lang="id-ID" sz="1200" kern="1200" dirty="0" smtClean="0">
                <a:solidFill>
                  <a:schemeClr val="tx1"/>
                </a:solidFill>
                <a:effectLst/>
                <a:latin typeface="+mn-lt"/>
                <a:ea typeface="+mn-ea"/>
                <a:cs typeface="+mn-cs"/>
              </a:rPr>
              <a:t>will</a:t>
            </a:r>
            <a:r>
              <a:rPr lang="en-US" sz="1200" kern="1200" dirty="0" smtClean="0">
                <a:solidFill>
                  <a:schemeClr val="tx1"/>
                </a:solidFill>
                <a:effectLst/>
                <a:latin typeface="+mn-lt"/>
                <a:ea typeface="+mn-ea"/>
                <a:cs typeface="+mn-cs"/>
              </a:rPr>
              <a:t> do same. </a:t>
            </a:r>
            <a:endParaRPr lang="id-ID" sz="1200" kern="1200" dirty="0" smtClean="0">
              <a:solidFill>
                <a:schemeClr val="tx1"/>
              </a:solidFill>
              <a:effectLst/>
              <a:latin typeface="+mn-lt"/>
              <a:ea typeface="+mn-ea"/>
              <a:cs typeface="+mn-cs"/>
            </a:endParaRPr>
          </a:p>
          <a:p>
            <a:r>
              <a:rPr lang="id-ID" sz="1200" kern="1200" dirty="0" smtClean="0">
                <a:solidFill>
                  <a:schemeClr val="tx1"/>
                </a:solidFill>
                <a:effectLst/>
                <a:latin typeface="+mn-lt"/>
                <a:ea typeface="+mn-ea"/>
                <a:cs typeface="+mn-cs"/>
              </a:rPr>
              <a:t>Last </a:t>
            </a:r>
            <a:r>
              <a:rPr lang="en-US" sz="1200" kern="1200" dirty="0" smtClean="0">
                <a:solidFill>
                  <a:schemeClr val="tx1"/>
                </a:solidFill>
                <a:effectLst/>
                <a:latin typeface="+mn-lt"/>
                <a:ea typeface="+mn-ea"/>
                <a:cs typeface="+mn-cs"/>
              </a:rPr>
              <a:t>oppression</a:t>
            </a:r>
            <a:r>
              <a:rPr lang="id-ID" sz="1200" kern="1200" dirty="0" smtClean="0">
                <a:solidFill>
                  <a:schemeClr val="tx1"/>
                </a:solidFill>
                <a:effectLst/>
                <a:latin typeface="+mn-lt"/>
                <a:ea typeface="+mn-ea"/>
                <a:cs typeface="+mn-cs"/>
              </a:rPr>
              <a:t>, before Iran Held NAM conf</a:t>
            </a:r>
            <a:r>
              <a:rPr lang="en-US" sz="1200" kern="1200" dirty="0" smtClean="0">
                <a:solidFill>
                  <a:schemeClr val="tx1"/>
                </a:solidFill>
                <a:effectLst/>
                <a:latin typeface="+mn-lt"/>
                <a:ea typeface="+mn-ea"/>
                <a:cs typeface="+mn-cs"/>
              </a:rPr>
              <a:t>e</a:t>
            </a:r>
            <a:r>
              <a:rPr lang="id-ID" sz="1200" kern="1200" dirty="0" smtClean="0">
                <a:solidFill>
                  <a:schemeClr val="tx1"/>
                </a:solidFill>
                <a:effectLst/>
                <a:latin typeface="+mn-lt"/>
                <a:ea typeface="+mn-ea"/>
                <a:cs typeface="+mn-cs"/>
              </a:rPr>
              <a:t>ren</a:t>
            </a:r>
            <a:r>
              <a:rPr lang="en-US" sz="1200" kern="1200" dirty="0" err="1" smtClean="0">
                <a:solidFill>
                  <a:schemeClr val="tx1"/>
                </a:solidFill>
                <a:effectLst/>
                <a:latin typeface="+mn-lt"/>
                <a:ea typeface="+mn-ea"/>
                <a:cs typeface="+mn-cs"/>
              </a:rPr>
              <a:t>ce</a:t>
            </a:r>
            <a:r>
              <a:rPr lang="id-ID" sz="1200" kern="1200" dirty="0" smtClean="0">
                <a:solidFill>
                  <a:schemeClr val="tx1"/>
                </a:solidFill>
                <a:effectLst/>
                <a:latin typeface="+mn-lt"/>
                <a:ea typeface="+mn-ea"/>
                <a:cs typeface="+mn-cs"/>
              </a:rPr>
              <a:t> the Israel said “they w</a:t>
            </a:r>
            <a:r>
              <a:rPr lang="en-US" sz="1200" kern="1200" dirty="0" smtClean="0">
                <a:solidFill>
                  <a:schemeClr val="tx1"/>
                </a:solidFill>
                <a:effectLst/>
                <a:latin typeface="+mn-lt"/>
                <a:ea typeface="+mn-ea"/>
                <a:cs typeface="+mn-cs"/>
              </a:rPr>
              <a:t>a</a:t>
            </a:r>
            <a:r>
              <a:rPr lang="id-ID" sz="1200" kern="1200" dirty="0" smtClean="0">
                <a:solidFill>
                  <a:schemeClr val="tx1"/>
                </a:solidFill>
                <a:effectLst/>
                <a:latin typeface="+mn-lt"/>
                <a:ea typeface="+mn-ea"/>
                <a:cs typeface="+mn-cs"/>
              </a:rPr>
              <a:t>nt to all of member to </a:t>
            </a:r>
            <a:r>
              <a:rPr lang="en-US" sz="1200" kern="1200" dirty="0" smtClean="0">
                <a:solidFill>
                  <a:schemeClr val="tx1"/>
                </a:solidFill>
                <a:effectLst/>
                <a:latin typeface="+mn-lt"/>
                <a:ea typeface="+mn-ea"/>
                <a:cs typeface="+mn-cs"/>
              </a:rPr>
              <a:t>skip</a:t>
            </a:r>
            <a:r>
              <a:rPr lang="id-ID" sz="1200" kern="1200" dirty="0" smtClean="0">
                <a:solidFill>
                  <a:schemeClr val="tx1"/>
                </a:solidFill>
                <a:effectLst/>
                <a:latin typeface="+mn-lt"/>
                <a:ea typeface="+mn-ea"/>
                <a:cs typeface="+mn-cs"/>
              </a:rPr>
              <a:t> this conf</a:t>
            </a:r>
            <a:r>
              <a:rPr lang="en-US" sz="1200" kern="1200" dirty="0" smtClean="0">
                <a:solidFill>
                  <a:schemeClr val="tx1"/>
                </a:solidFill>
                <a:effectLst/>
                <a:latin typeface="+mn-lt"/>
                <a:ea typeface="+mn-ea"/>
                <a:cs typeface="+mn-cs"/>
              </a:rPr>
              <a:t>e</a:t>
            </a:r>
            <a:r>
              <a:rPr lang="id-ID" sz="1200" kern="1200" dirty="0" smtClean="0">
                <a:solidFill>
                  <a:schemeClr val="tx1"/>
                </a:solidFill>
                <a:effectLst/>
                <a:latin typeface="+mn-lt"/>
                <a:ea typeface="+mn-ea"/>
                <a:cs typeface="+mn-cs"/>
              </a:rPr>
              <a:t>ren</a:t>
            </a:r>
            <a:r>
              <a:rPr lang="en-US" sz="1200" kern="1200" dirty="0" smtClean="0">
                <a:solidFill>
                  <a:schemeClr val="tx1"/>
                </a:solidFill>
                <a:effectLst/>
                <a:latin typeface="+mn-lt"/>
                <a:ea typeface="+mn-ea"/>
                <a:cs typeface="+mn-cs"/>
              </a:rPr>
              <a:t>c</a:t>
            </a:r>
            <a:r>
              <a:rPr lang="id-ID" sz="1200" kern="1200" dirty="0" smtClean="0">
                <a:solidFill>
                  <a:schemeClr val="tx1"/>
                </a:solidFill>
                <a:effectLst/>
                <a:latin typeface="+mn-lt"/>
                <a:ea typeface="+mn-ea"/>
                <a:cs typeface="+mn-cs"/>
              </a:rPr>
              <a:t>e, Iran is</a:t>
            </a:r>
            <a:r>
              <a:rPr lang="en-US" sz="1200" kern="1200" dirty="0" smtClean="0">
                <a:solidFill>
                  <a:schemeClr val="tx1"/>
                </a:solidFill>
                <a:effectLst/>
                <a:latin typeface="+mn-lt"/>
                <a:ea typeface="+mn-ea"/>
                <a:cs typeface="+mn-cs"/>
              </a:rPr>
              <a:t> an existed</a:t>
            </a:r>
            <a:r>
              <a:rPr lang="id-ID" sz="1200" kern="1200" dirty="0" smtClean="0">
                <a:solidFill>
                  <a:schemeClr val="tx1"/>
                </a:solidFill>
                <a:effectLst/>
                <a:latin typeface="+mn-lt"/>
                <a:ea typeface="+mn-ea"/>
                <a:cs typeface="+mn-cs"/>
              </a:rPr>
              <a:t> evil”</a:t>
            </a:r>
          </a:p>
          <a:p>
            <a:r>
              <a:rPr lang="id-ID" sz="1200" kern="1200" dirty="0" smtClean="0">
                <a:solidFill>
                  <a:schemeClr val="tx1"/>
                </a:solidFill>
                <a:effectLst/>
                <a:latin typeface="+mn-lt"/>
                <a:ea typeface="+mn-ea"/>
                <a:cs typeface="+mn-cs"/>
              </a:rPr>
              <a:t>This s</a:t>
            </a:r>
            <a:r>
              <a:rPr lang="en-US" sz="1200" kern="1200" dirty="0" smtClean="0">
                <a:solidFill>
                  <a:schemeClr val="tx1"/>
                </a:solidFill>
                <a:effectLst/>
                <a:latin typeface="+mn-lt"/>
                <a:ea typeface="+mn-ea"/>
                <a:cs typeface="+mn-cs"/>
              </a:rPr>
              <a:t>a</a:t>
            </a:r>
            <a:r>
              <a:rPr lang="id-ID" sz="1200" kern="1200" dirty="0" smtClean="0">
                <a:solidFill>
                  <a:schemeClr val="tx1"/>
                </a:solidFill>
                <a:effectLst/>
                <a:latin typeface="+mn-lt"/>
                <a:ea typeface="+mn-ea"/>
                <a:cs typeface="+mn-cs"/>
              </a:rPr>
              <a:t>nction, isolation, and embargo from western </a:t>
            </a:r>
            <a:r>
              <a:rPr lang="en-US" sz="1200" kern="1200" dirty="0" smtClean="0">
                <a:solidFill>
                  <a:schemeClr val="tx1"/>
                </a:solidFill>
                <a:effectLst/>
                <a:latin typeface="+mn-lt"/>
                <a:ea typeface="+mn-ea"/>
                <a:cs typeface="+mn-cs"/>
              </a:rPr>
              <a:t>states did</a:t>
            </a:r>
            <a:r>
              <a:rPr lang="id-ID" sz="1200" kern="1200" dirty="0" smtClean="0">
                <a:solidFill>
                  <a:schemeClr val="tx1"/>
                </a:solidFill>
                <a:effectLst/>
                <a:latin typeface="+mn-lt"/>
                <a:ea typeface="+mn-ea"/>
                <a:cs typeface="+mn-cs"/>
              </a:rPr>
              <a:t> not make Iran </a:t>
            </a:r>
            <a:r>
              <a:rPr lang="en-US" sz="1200" kern="1200" dirty="0" err="1" smtClean="0">
                <a:solidFill>
                  <a:schemeClr val="tx1"/>
                </a:solidFill>
                <a:effectLst/>
                <a:latin typeface="+mn-lt"/>
                <a:ea typeface="+mn-ea"/>
                <a:cs typeface="+mn-cs"/>
              </a:rPr>
              <a:t>desperated</a:t>
            </a:r>
            <a:r>
              <a:rPr lang="en-US" sz="1200" kern="1200" dirty="0" smtClean="0">
                <a:solidFill>
                  <a:schemeClr val="tx1"/>
                </a:solidFill>
                <a:effectLst/>
                <a:latin typeface="+mn-lt"/>
                <a:ea typeface="+mn-ea"/>
                <a:cs typeface="+mn-cs"/>
              </a:rPr>
              <a:t>. </a:t>
            </a:r>
            <a:r>
              <a:rPr lang="id-ID" sz="1200" kern="1200" dirty="0" smtClean="0">
                <a:solidFill>
                  <a:schemeClr val="tx1"/>
                </a:solidFill>
                <a:effectLst/>
                <a:latin typeface="+mn-lt"/>
                <a:ea typeface="+mn-ea"/>
                <a:cs typeface="+mn-cs"/>
              </a:rPr>
              <a:t> they struggle to show, what western county said is not true.</a:t>
            </a:r>
          </a:p>
          <a:p>
            <a:r>
              <a:rPr lang="en-US" sz="1200" kern="1200" dirty="0" smtClean="0">
                <a:solidFill>
                  <a:schemeClr val="tx1"/>
                </a:solidFill>
                <a:effectLst/>
                <a:latin typeface="+mn-lt"/>
                <a:ea typeface="+mn-ea"/>
                <a:cs typeface="+mn-cs"/>
              </a:rPr>
              <a:t>Finally,</a:t>
            </a:r>
            <a:r>
              <a:rPr lang="id-ID" sz="1200" kern="1200" dirty="0" smtClean="0">
                <a:solidFill>
                  <a:schemeClr val="tx1"/>
                </a:solidFill>
                <a:effectLst/>
                <a:latin typeface="+mn-lt"/>
                <a:ea typeface="+mn-ea"/>
                <a:cs typeface="+mn-cs"/>
              </a:rPr>
              <a:t> Iran sucsess hel</a:t>
            </a:r>
            <a:r>
              <a:rPr lang="en-US" sz="1200" kern="1200" dirty="0" smtClean="0">
                <a:solidFill>
                  <a:schemeClr val="tx1"/>
                </a:solidFill>
                <a:effectLst/>
                <a:latin typeface="+mn-lt"/>
                <a:ea typeface="+mn-ea"/>
                <a:cs typeface="+mn-cs"/>
              </a:rPr>
              <a:t>d</a:t>
            </a:r>
            <a:r>
              <a:rPr lang="id-ID" sz="1200" kern="1200" dirty="0" smtClean="0">
                <a:solidFill>
                  <a:schemeClr val="tx1"/>
                </a:solidFill>
                <a:effectLst/>
                <a:latin typeface="+mn-lt"/>
                <a:ea typeface="+mn-ea"/>
                <a:cs typeface="+mn-cs"/>
              </a:rPr>
              <a:t> NAM confrens,,,</a:t>
            </a:r>
          </a:p>
          <a:p>
            <a:r>
              <a:rPr lang="en-US" sz="1200" kern="1200" dirty="0" smtClean="0">
                <a:solidFill>
                  <a:schemeClr val="tx1"/>
                </a:solidFill>
                <a:effectLst/>
                <a:latin typeface="+mn-lt"/>
                <a:ea typeface="+mn-ea"/>
                <a:cs typeface="+mn-cs"/>
              </a:rPr>
              <a:t>Before we talk about the conference anybody knows the conference? Please share… </a:t>
            </a:r>
            <a:endParaRPr lang="id-ID" sz="1200" kern="1200" dirty="0" smtClean="0">
              <a:solidFill>
                <a:schemeClr val="tx1"/>
              </a:solidFill>
              <a:effectLst/>
              <a:latin typeface="+mn-lt"/>
              <a:ea typeface="+mn-ea"/>
              <a:cs typeface="+mn-cs"/>
            </a:endParaRPr>
          </a:p>
          <a:p>
            <a:endParaRPr lang="id-ID" dirty="0"/>
          </a:p>
        </p:txBody>
      </p:sp>
      <p:sp>
        <p:nvSpPr>
          <p:cNvPr id="4" name="Slide Number Placeholder 3"/>
          <p:cNvSpPr>
            <a:spLocks noGrp="1"/>
          </p:cNvSpPr>
          <p:nvPr>
            <p:ph type="sldNum" sz="quarter" idx="10"/>
          </p:nvPr>
        </p:nvSpPr>
        <p:spPr/>
        <p:txBody>
          <a:bodyPr/>
          <a:lstStyle/>
          <a:p>
            <a:fld id="{7AD67F95-CEB4-4EF5-B549-3C6BD93329A0}" type="slidenum">
              <a:rPr lang="id-ID" smtClean="0"/>
              <a:t>2</a:t>
            </a:fld>
            <a:endParaRPr lang="id-ID"/>
          </a:p>
        </p:txBody>
      </p:sp>
    </p:spTree>
    <p:extLst>
      <p:ext uri="{BB962C8B-B14F-4D97-AF65-F5344CB8AC3E}">
        <p14:creationId xmlns:p14="http://schemas.microsoft.com/office/powerpoint/2010/main" val="1336330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conference shows that the invited countries were so enthusiastic to come and the same point of view about the issues. They believe will give them benefit, especially for bilateral and multilateral affairs.  Fortunately, Alhamdulillah, the oppression spread by Israel was vanishing.</a:t>
            </a:r>
            <a:endParaRPr lang="id-ID" sz="1200" kern="1200" dirty="0" smtClean="0">
              <a:solidFill>
                <a:schemeClr val="tx1"/>
              </a:solidFill>
              <a:effectLst/>
              <a:latin typeface="+mn-lt"/>
              <a:ea typeface="+mn-ea"/>
              <a:cs typeface="+mn-cs"/>
            </a:endParaRPr>
          </a:p>
          <a:p>
            <a:endParaRPr lang="id-ID" dirty="0"/>
          </a:p>
        </p:txBody>
      </p:sp>
      <p:sp>
        <p:nvSpPr>
          <p:cNvPr id="4" name="Slide Number Placeholder 3"/>
          <p:cNvSpPr>
            <a:spLocks noGrp="1"/>
          </p:cNvSpPr>
          <p:nvPr>
            <p:ph type="sldNum" sz="quarter" idx="10"/>
          </p:nvPr>
        </p:nvSpPr>
        <p:spPr/>
        <p:txBody>
          <a:bodyPr/>
          <a:lstStyle/>
          <a:p>
            <a:fld id="{7AD67F95-CEB4-4EF5-B549-3C6BD93329A0}" type="slidenum">
              <a:rPr lang="id-ID" smtClean="0"/>
              <a:t>3</a:t>
            </a:fld>
            <a:endParaRPr lang="id-ID"/>
          </a:p>
        </p:txBody>
      </p:sp>
    </p:spTree>
    <p:extLst>
      <p:ext uri="{BB962C8B-B14F-4D97-AF65-F5344CB8AC3E}">
        <p14:creationId xmlns:p14="http://schemas.microsoft.com/office/powerpoint/2010/main" val="21291621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Iran successfully promoted Ahmadinejad to be highest chairman of NAM. Nevertheless he was a controversial actor in international politics.</a:t>
            </a:r>
            <a:endParaRPr lang="id-ID"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each host country, usually, the head of state or president of the country will be the chairman of the Non-Aligned Movement. So automatically Ahmadinejad, as Iran's president, becomes the chairman. And this is certainly a positive impact on strengthening Iran bargaining position of others.</a:t>
            </a:r>
            <a:endParaRPr lang="id-ID" sz="1200" kern="1200" dirty="0" smtClean="0">
              <a:solidFill>
                <a:schemeClr val="tx1"/>
              </a:solidFill>
              <a:effectLst/>
              <a:latin typeface="+mn-lt"/>
              <a:ea typeface="+mn-ea"/>
              <a:cs typeface="+mn-cs"/>
            </a:endParaRPr>
          </a:p>
          <a:p>
            <a:endParaRPr lang="id-ID" dirty="0"/>
          </a:p>
        </p:txBody>
      </p:sp>
      <p:sp>
        <p:nvSpPr>
          <p:cNvPr id="4" name="Slide Number Placeholder 3"/>
          <p:cNvSpPr>
            <a:spLocks noGrp="1"/>
          </p:cNvSpPr>
          <p:nvPr>
            <p:ph type="sldNum" sz="quarter" idx="10"/>
          </p:nvPr>
        </p:nvSpPr>
        <p:spPr/>
        <p:txBody>
          <a:bodyPr/>
          <a:lstStyle/>
          <a:p>
            <a:fld id="{7AD67F95-CEB4-4EF5-B549-3C6BD93329A0}" type="slidenum">
              <a:rPr lang="id-ID" smtClean="0"/>
              <a:t>4</a:t>
            </a:fld>
            <a:endParaRPr lang="id-ID"/>
          </a:p>
        </p:txBody>
      </p:sp>
    </p:spTree>
    <p:extLst>
      <p:ext uri="{BB962C8B-B14F-4D97-AF65-F5344CB8AC3E}">
        <p14:creationId xmlns:p14="http://schemas.microsoft.com/office/powerpoint/2010/main" val="3116125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From the beginning till the end of the conference, everything went smoothly. There are no barriers of countries that have a closeness with America. This is really exciting for NAM.</a:t>
            </a:r>
            <a:endParaRPr lang="id-ID"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id-ID"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Tehran Declaration answers the criticism and anxiety over Iran's nuclear program. For in the declaration there is a point to explain that all countries have the same position in the use of nuclear energy and for healing.</a:t>
            </a:r>
            <a:endParaRPr lang="id-ID" sz="1200" kern="1200" dirty="0" smtClean="0">
              <a:solidFill>
                <a:schemeClr val="tx1"/>
              </a:solidFill>
              <a:effectLst/>
              <a:latin typeface="+mn-lt"/>
              <a:ea typeface="+mn-ea"/>
              <a:cs typeface="+mn-cs"/>
            </a:endParaRPr>
          </a:p>
          <a:p>
            <a:endParaRPr lang="id-ID" dirty="0"/>
          </a:p>
        </p:txBody>
      </p:sp>
      <p:sp>
        <p:nvSpPr>
          <p:cNvPr id="4" name="Slide Number Placeholder 3"/>
          <p:cNvSpPr>
            <a:spLocks noGrp="1"/>
          </p:cNvSpPr>
          <p:nvPr>
            <p:ph type="sldNum" sz="quarter" idx="10"/>
          </p:nvPr>
        </p:nvSpPr>
        <p:spPr/>
        <p:txBody>
          <a:bodyPr/>
          <a:lstStyle/>
          <a:p>
            <a:fld id="{7AD67F95-CEB4-4EF5-B549-3C6BD93329A0}" type="slidenum">
              <a:rPr lang="id-ID" smtClean="0"/>
              <a:t>5</a:t>
            </a:fld>
            <a:endParaRPr lang="id-ID"/>
          </a:p>
        </p:txBody>
      </p:sp>
    </p:spTree>
    <p:extLst>
      <p:ext uri="{BB962C8B-B14F-4D97-AF65-F5344CB8AC3E}">
        <p14:creationId xmlns:p14="http://schemas.microsoft.com/office/powerpoint/2010/main" val="13393146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Since becoming president, Ahmadinejad has built relationships with several countries in the world. As in Africa, although at first the existence of the Iranian is rejected, but the African countries accept Iran after realizing that the way western countries handling the economy in Africa is wrong. In addition Iran has built good relations with Latin American countries, such as </a:t>
            </a:r>
            <a:r>
              <a:rPr lang="en-US" sz="1200" kern="1200" dirty="0" err="1" smtClean="0">
                <a:solidFill>
                  <a:schemeClr val="tx1"/>
                </a:solidFill>
                <a:effectLst/>
                <a:latin typeface="+mn-lt"/>
                <a:ea typeface="+mn-ea"/>
                <a:cs typeface="+mn-cs"/>
              </a:rPr>
              <a:t>venezwela</a:t>
            </a:r>
            <a:r>
              <a:rPr lang="en-US" sz="1200" kern="1200" dirty="0" smtClean="0">
                <a:solidFill>
                  <a:schemeClr val="tx1"/>
                </a:solidFill>
                <a:effectLst/>
                <a:latin typeface="+mn-lt"/>
                <a:ea typeface="+mn-ea"/>
                <a:cs typeface="+mn-cs"/>
              </a:rPr>
              <a:t>, Bolivia, and Uruguay.</a:t>
            </a:r>
            <a:endParaRPr lang="id-ID"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Iran led by Ahmadinejad also called for the independence of Palestine. Even Ahmadinejad rehashed </a:t>
            </a:r>
            <a:r>
              <a:rPr lang="en-US" sz="1200" kern="1200" dirty="0" err="1" smtClean="0">
                <a:solidFill>
                  <a:schemeClr val="tx1"/>
                </a:solidFill>
                <a:effectLst/>
                <a:latin typeface="+mn-lt"/>
                <a:ea typeface="+mn-ea"/>
                <a:cs typeface="+mn-cs"/>
              </a:rPr>
              <a:t>hollocoust</a:t>
            </a:r>
            <a:r>
              <a:rPr lang="en-US" sz="1200" kern="1200" dirty="0" smtClean="0">
                <a:solidFill>
                  <a:schemeClr val="tx1"/>
                </a:solidFill>
                <a:effectLst/>
                <a:latin typeface="+mn-lt"/>
                <a:ea typeface="+mn-ea"/>
                <a:cs typeface="+mn-cs"/>
              </a:rPr>
              <a:t> incident which was the source of the suffering of the Palestinian people.</a:t>
            </a:r>
            <a:endParaRPr lang="id-ID"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As prime minister </a:t>
            </a:r>
            <a:r>
              <a:rPr lang="en-US" sz="1200" kern="1200" dirty="0" err="1" smtClean="0">
                <a:solidFill>
                  <a:schemeClr val="tx1"/>
                </a:solidFill>
                <a:effectLst/>
                <a:latin typeface="+mn-lt"/>
                <a:ea typeface="+mn-ea"/>
                <a:cs typeface="+mn-cs"/>
              </a:rPr>
              <a:t>Mottaki</a:t>
            </a:r>
            <a:r>
              <a:rPr lang="en-US" sz="1200" kern="1200" dirty="0" smtClean="0">
                <a:solidFill>
                  <a:schemeClr val="tx1"/>
                </a:solidFill>
                <a:effectLst/>
                <a:latin typeface="+mn-lt"/>
                <a:ea typeface="+mn-ea"/>
                <a:cs typeface="+mn-cs"/>
              </a:rPr>
              <a:t> build relationships with some developed countries Including some countries in Europe Such as German, French and Dutch</a:t>
            </a:r>
            <a:endParaRPr lang="id-ID" sz="1200" kern="1200" dirty="0" smtClean="0">
              <a:solidFill>
                <a:schemeClr val="tx1"/>
              </a:solidFill>
              <a:effectLst/>
              <a:latin typeface="+mn-lt"/>
              <a:ea typeface="+mn-ea"/>
              <a:cs typeface="+mn-cs"/>
            </a:endParaRPr>
          </a:p>
          <a:p>
            <a:endParaRPr lang="id-ID" dirty="0"/>
          </a:p>
        </p:txBody>
      </p:sp>
      <p:sp>
        <p:nvSpPr>
          <p:cNvPr id="4" name="Slide Number Placeholder 3"/>
          <p:cNvSpPr>
            <a:spLocks noGrp="1"/>
          </p:cNvSpPr>
          <p:nvPr>
            <p:ph type="sldNum" sz="quarter" idx="10"/>
          </p:nvPr>
        </p:nvSpPr>
        <p:spPr/>
        <p:txBody>
          <a:bodyPr/>
          <a:lstStyle/>
          <a:p>
            <a:fld id="{7AD67F95-CEB4-4EF5-B549-3C6BD93329A0}" type="slidenum">
              <a:rPr lang="id-ID" smtClean="0"/>
              <a:t>8</a:t>
            </a:fld>
            <a:endParaRPr lang="id-ID"/>
          </a:p>
        </p:txBody>
      </p:sp>
    </p:spTree>
    <p:extLst>
      <p:ext uri="{BB962C8B-B14F-4D97-AF65-F5344CB8AC3E}">
        <p14:creationId xmlns:p14="http://schemas.microsoft.com/office/powerpoint/2010/main" val="538236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Ali Khamenei as the head of state in the preamble also confirmed that Iran has not committed to make weapons of mass destruction. For those making destructive weapons means doing something unlawful.</a:t>
            </a:r>
            <a:endParaRPr lang="id-ID" sz="1200" kern="1200" smtClean="0">
              <a:solidFill>
                <a:schemeClr val="tx1"/>
              </a:solidFill>
              <a:effectLst/>
              <a:latin typeface="+mn-lt"/>
              <a:ea typeface="+mn-ea"/>
              <a:cs typeface="+mn-cs"/>
            </a:endParaRPr>
          </a:p>
          <a:p>
            <a:endParaRPr lang="id-ID"/>
          </a:p>
        </p:txBody>
      </p:sp>
      <p:sp>
        <p:nvSpPr>
          <p:cNvPr id="4" name="Slide Number Placeholder 3"/>
          <p:cNvSpPr>
            <a:spLocks noGrp="1"/>
          </p:cNvSpPr>
          <p:nvPr>
            <p:ph type="sldNum" sz="quarter" idx="10"/>
          </p:nvPr>
        </p:nvSpPr>
        <p:spPr/>
        <p:txBody>
          <a:bodyPr/>
          <a:lstStyle/>
          <a:p>
            <a:fld id="{7AD67F95-CEB4-4EF5-B549-3C6BD93329A0}" type="slidenum">
              <a:rPr lang="id-ID" smtClean="0"/>
              <a:t>9</a:t>
            </a:fld>
            <a:endParaRPr lang="id-ID"/>
          </a:p>
        </p:txBody>
      </p:sp>
    </p:spTree>
    <p:extLst>
      <p:ext uri="{BB962C8B-B14F-4D97-AF65-F5344CB8AC3E}">
        <p14:creationId xmlns:p14="http://schemas.microsoft.com/office/powerpoint/2010/main" val="1853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E572520-4DC6-4908-901D-031E58BAE5AF}" type="datetimeFigureOut">
              <a:rPr lang="id-ID" smtClean="0"/>
              <a:t>22/03/2016</a:t>
            </a:fld>
            <a:endParaRPr lang="id-ID"/>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id-ID"/>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E1AD9E4B-02C0-40B5-AF7B-837596EEBE70}" type="slidenum">
              <a:rPr lang="id-ID" smtClean="0"/>
              <a:t>‹#›</a:t>
            </a:fld>
            <a:endParaRPr lang="id-ID"/>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572520-4DC6-4908-901D-031E58BAE5AF}" type="datetimeFigureOut">
              <a:rPr lang="id-ID" smtClean="0"/>
              <a:t>22/03/2016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1AD9E4B-02C0-40B5-AF7B-837596EEBE70}" type="slidenum">
              <a:rPr lang="id-ID" smtClean="0"/>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572520-4DC6-4908-901D-031E58BAE5AF}" type="datetimeFigureOut">
              <a:rPr lang="id-ID" smtClean="0"/>
              <a:t>22/03/2016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1AD9E4B-02C0-40B5-AF7B-837596EEBE70}" type="slidenum">
              <a:rPr lang="id-ID" smtClean="0"/>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E572520-4DC6-4908-901D-031E58BAE5AF}" type="datetimeFigureOut">
              <a:rPr lang="id-ID" smtClean="0"/>
              <a:t>22/03/2016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1AD9E4B-02C0-40B5-AF7B-837596EEBE70}" type="slidenum">
              <a:rPr lang="id-ID" smtClean="0"/>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572520-4DC6-4908-901D-031E58BAE5AF}" type="datetimeFigureOut">
              <a:rPr lang="id-ID" smtClean="0"/>
              <a:t>22/03/2016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1AD9E4B-02C0-40B5-AF7B-837596EEBE70}" type="slidenum">
              <a:rPr lang="id-ID" smtClean="0"/>
              <a:t>‹#›</a:t>
            </a:fld>
            <a:endParaRPr lang="id-I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E572520-4DC6-4908-901D-031E58BAE5AF}" type="datetimeFigureOut">
              <a:rPr lang="id-ID" smtClean="0"/>
              <a:t>22/03/2016</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E1AD9E4B-02C0-40B5-AF7B-837596EEBE70}" type="slidenum">
              <a:rPr lang="id-ID" smtClean="0"/>
              <a:t>‹#›</a:t>
            </a:fld>
            <a:endParaRPr lang="id-ID"/>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E572520-4DC6-4908-901D-031E58BAE5AF}" type="datetimeFigureOut">
              <a:rPr lang="id-ID" smtClean="0"/>
              <a:t>22/03/2016</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E1AD9E4B-02C0-40B5-AF7B-837596EEBE70}" type="slidenum">
              <a:rPr lang="id-ID" smtClean="0"/>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572520-4DC6-4908-901D-031E58BAE5AF}" type="datetimeFigureOut">
              <a:rPr lang="id-ID" smtClean="0"/>
              <a:t>22/03/2016</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E1AD9E4B-02C0-40B5-AF7B-837596EEBE70}" type="slidenum">
              <a:rPr lang="id-ID" smtClean="0"/>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572520-4DC6-4908-901D-031E58BAE5AF}" type="datetimeFigureOut">
              <a:rPr lang="id-ID" smtClean="0"/>
              <a:t>22/03/2016</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E1AD9E4B-02C0-40B5-AF7B-837596EEBE70}" type="slidenum">
              <a:rPr lang="id-ID" smtClean="0"/>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E572520-4DC6-4908-901D-031E58BAE5AF}" type="datetimeFigureOut">
              <a:rPr lang="id-ID" smtClean="0"/>
              <a:t>22/03/2016</a:t>
            </a:fld>
            <a:endParaRPr lang="id-ID"/>
          </a:p>
        </p:txBody>
      </p:sp>
      <p:sp>
        <p:nvSpPr>
          <p:cNvPr id="7" name="Slide Number Placeholder 6"/>
          <p:cNvSpPr>
            <a:spLocks noGrp="1"/>
          </p:cNvSpPr>
          <p:nvPr>
            <p:ph type="sldNum" sz="quarter" idx="12"/>
          </p:nvPr>
        </p:nvSpPr>
        <p:spPr/>
        <p:txBody>
          <a:bodyPr/>
          <a:lstStyle/>
          <a:p>
            <a:fld id="{E1AD9E4B-02C0-40B5-AF7B-837596EEBE70}" type="slidenum">
              <a:rPr lang="id-ID" smtClean="0"/>
              <a:t>‹#›</a:t>
            </a:fld>
            <a:endParaRPr lang="id-ID"/>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id-ID"/>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572520-4DC6-4908-901D-031E58BAE5AF}" type="datetimeFigureOut">
              <a:rPr lang="id-ID" smtClean="0"/>
              <a:t>22/03/2016</a:t>
            </a:fld>
            <a:endParaRPr lang="id-ID"/>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id-ID"/>
          </a:p>
        </p:txBody>
      </p:sp>
      <p:sp>
        <p:nvSpPr>
          <p:cNvPr id="7" name="Slide Number Placeholder 6"/>
          <p:cNvSpPr>
            <a:spLocks noGrp="1"/>
          </p:cNvSpPr>
          <p:nvPr>
            <p:ph type="sldNum" sz="quarter" idx="12"/>
          </p:nvPr>
        </p:nvSpPr>
        <p:spPr/>
        <p:txBody>
          <a:bodyPr/>
          <a:lstStyle/>
          <a:p>
            <a:fld id="{E1AD9E4B-02C0-40B5-AF7B-837596EEBE70}" type="slidenum">
              <a:rPr lang="id-ID" smtClean="0"/>
              <a:t>‹#›</a:t>
            </a:fld>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E572520-4DC6-4908-901D-031E58BAE5AF}" type="datetimeFigureOut">
              <a:rPr lang="id-ID" smtClean="0"/>
              <a:t>22/03/2016</a:t>
            </a:fld>
            <a:endParaRPr lang="id-ID"/>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id-ID"/>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E1AD9E4B-02C0-40B5-AF7B-837596EEBE70}" type="slidenum">
              <a:rPr lang="id-ID" smtClean="0"/>
              <a:t>‹#›</a:t>
            </a:fld>
            <a:endParaRPr lang="id-ID"/>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youthproactive.com/event-report/cpi-2014-lebih-serius-memberantas-korupsi/"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60648"/>
            <a:ext cx="4332950" cy="4752528"/>
          </a:xfrm>
        </p:spPr>
        <p:txBody>
          <a:bodyPr>
            <a:normAutofit/>
          </a:bodyPr>
          <a:lstStyle/>
          <a:p>
            <a:r>
              <a:rPr lang="id-ID" sz="4800" b="1" dirty="0" smtClean="0">
                <a:solidFill>
                  <a:srgbClr val="0070C0"/>
                </a:solidFill>
              </a:rPr>
              <a:t>REFLESKSI 13 TAHUN KPK;</a:t>
            </a:r>
            <a:br>
              <a:rPr lang="id-ID" sz="4800" b="1" dirty="0" smtClean="0">
                <a:solidFill>
                  <a:srgbClr val="0070C0"/>
                </a:solidFill>
              </a:rPr>
            </a:br>
            <a:r>
              <a:rPr lang="id-ID" sz="4800" b="1" dirty="0" smtClean="0">
                <a:solidFill>
                  <a:srgbClr val="0070C0"/>
                </a:solidFill>
              </a:rPr>
              <a:t>SIASAT KAUM MUDA MELAWAN KORUPSI</a:t>
            </a:r>
            <a:endParaRPr lang="id-ID" sz="4800" b="1" dirty="0">
              <a:solidFill>
                <a:srgbClr val="0070C0"/>
              </a:solidFill>
            </a:endParaRPr>
          </a:p>
        </p:txBody>
      </p:sp>
      <p:sp>
        <p:nvSpPr>
          <p:cNvPr id="3" name="Subtitle 2"/>
          <p:cNvSpPr>
            <a:spLocks noGrp="1"/>
          </p:cNvSpPr>
          <p:nvPr>
            <p:ph type="subTitle" idx="1"/>
          </p:nvPr>
        </p:nvSpPr>
        <p:spPr>
          <a:xfrm>
            <a:off x="107504" y="5085184"/>
            <a:ext cx="3309803" cy="792088"/>
          </a:xfrm>
        </p:spPr>
        <p:txBody>
          <a:bodyPr/>
          <a:lstStyle/>
          <a:p>
            <a:endParaRPr lang="id-ID" b="1" dirty="0" smtClean="0">
              <a:solidFill>
                <a:schemeClr val="accent3">
                  <a:lumMod val="50000"/>
                </a:schemeClr>
              </a:solidFill>
            </a:endParaRPr>
          </a:p>
          <a:p>
            <a:r>
              <a:rPr lang="id-ID" b="1" dirty="0" smtClean="0">
                <a:solidFill>
                  <a:schemeClr val="accent3">
                    <a:lumMod val="50000"/>
                  </a:schemeClr>
                </a:solidFill>
              </a:rPr>
              <a:t>By: Imam Mahdi,S.IP.,MA</a:t>
            </a:r>
            <a:endParaRPr lang="id-ID" b="1" dirty="0">
              <a:solidFill>
                <a:schemeClr val="accent3">
                  <a:lumMod val="50000"/>
                </a:schemeClr>
              </a:solidFill>
            </a:endParaRPr>
          </a:p>
        </p:txBody>
      </p:sp>
      <p:pic>
        <p:nvPicPr>
          <p:cNvPr id="5" name="Picture 3" descr="D:\New folder (2)\images 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47456" y="1"/>
            <a:ext cx="4896544" cy="6669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603445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b="1" dirty="0" smtClean="0"/>
              <a:t>Korupsi</a:t>
            </a:r>
            <a:r>
              <a:rPr lang="id-ID" dirty="0"/>
              <a:t/>
            </a:r>
            <a:br>
              <a:rPr lang="id-ID" dirty="0"/>
            </a:br>
            <a:endParaRPr lang="id-ID" dirty="0"/>
          </a:p>
        </p:txBody>
      </p:sp>
      <p:sp>
        <p:nvSpPr>
          <p:cNvPr id="3" name="Content Placeholder 2"/>
          <p:cNvSpPr>
            <a:spLocks noGrp="1"/>
          </p:cNvSpPr>
          <p:nvPr>
            <p:ph idx="1"/>
          </p:nvPr>
        </p:nvSpPr>
        <p:spPr/>
        <p:txBody>
          <a:bodyPr>
            <a:normAutofit fontScale="92500"/>
          </a:bodyPr>
          <a:lstStyle/>
          <a:p>
            <a:r>
              <a:rPr lang="en-US" dirty="0"/>
              <a:t>Corruption (</a:t>
            </a:r>
            <a:r>
              <a:rPr lang="en-US" dirty="0" err="1"/>
              <a:t>menyuap</a:t>
            </a:r>
            <a:r>
              <a:rPr lang="en-US" dirty="0"/>
              <a:t>), </a:t>
            </a:r>
            <a:r>
              <a:rPr lang="en-US" dirty="0" err="1"/>
              <a:t>Corruptore</a:t>
            </a:r>
            <a:r>
              <a:rPr lang="en-US" dirty="0"/>
              <a:t> (</a:t>
            </a:r>
            <a:r>
              <a:rPr lang="en-US" dirty="0" err="1"/>
              <a:t>Merusak</a:t>
            </a:r>
            <a:r>
              <a:rPr lang="en-US" dirty="0"/>
              <a:t>).</a:t>
            </a:r>
          </a:p>
          <a:p>
            <a:r>
              <a:rPr lang="en-US" dirty="0" smtClean="0"/>
              <a:t>S</a:t>
            </a:r>
            <a:r>
              <a:rPr lang="en-US" dirty="0"/>
              <a:t>. P. Huntington: </a:t>
            </a:r>
            <a:r>
              <a:rPr lang="en-US" dirty="0" err="1"/>
              <a:t>Perilaku</a:t>
            </a:r>
            <a:r>
              <a:rPr lang="en-US" dirty="0"/>
              <a:t> </a:t>
            </a:r>
            <a:r>
              <a:rPr lang="en-US" dirty="0" err="1"/>
              <a:t>pejabat</a:t>
            </a:r>
            <a:r>
              <a:rPr lang="en-US" dirty="0"/>
              <a:t> </a:t>
            </a:r>
            <a:r>
              <a:rPr lang="en-US" dirty="0" err="1"/>
              <a:t>publik</a:t>
            </a:r>
            <a:r>
              <a:rPr lang="en-US" dirty="0"/>
              <a:t> yang </a:t>
            </a:r>
            <a:r>
              <a:rPr lang="en-US" dirty="0" err="1"/>
              <a:t>menyimpang</a:t>
            </a:r>
            <a:r>
              <a:rPr lang="en-US" dirty="0"/>
              <a:t> </a:t>
            </a:r>
            <a:r>
              <a:rPr lang="en-US" dirty="0" err="1"/>
              <a:t>dari</a:t>
            </a:r>
            <a:r>
              <a:rPr lang="en-US" dirty="0"/>
              <a:t> </a:t>
            </a:r>
            <a:r>
              <a:rPr lang="en-US" dirty="0" err="1"/>
              <a:t>nilai</a:t>
            </a:r>
            <a:r>
              <a:rPr lang="en-US" dirty="0"/>
              <a:t> </a:t>
            </a:r>
            <a:r>
              <a:rPr lang="en-US" dirty="0" err="1"/>
              <a:t>dan</a:t>
            </a:r>
            <a:r>
              <a:rPr lang="en-US" dirty="0"/>
              <a:t> </a:t>
            </a:r>
            <a:r>
              <a:rPr lang="en-US" dirty="0" err="1"/>
              <a:t>norma</a:t>
            </a:r>
            <a:r>
              <a:rPr lang="en-US" dirty="0"/>
              <a:t> yang </a:t>
            </a:r>
            <a:r>
              <a:rPr lang="en-US" dirty="0" err="1"/>
              <a:t>diterima</a:t>
            </a:r>
            <a:r>
              <a:rPr lang="en-US" dirty="0"/>
              <a:t> </a:t>
            </a:r>
            <a:r>
              <a:rPr lang="en-US" dirty="0" err="1"/>
              <a:t>oleh</a:t>
            </a:r>
            <a:r>
              <a:rPr lang="en-US" dirty="0"/>
              <a:t> </a:t>
            </a:r>
            <a:r>
              <a:rPr lang="en-US" dirty="0" err="1"/>
              <a:t>masyarakat</a:t>
            </a:r>
            <a:r>
              <a:rPr lang="en-US" dirty="0"/>
              <a:t>.</a:t>
            </a:r>
          </a:p>
          <a:p>
            <a:r>
              <a:rPr lang="en-US" dirty="0" err="1"/>
              <a:t>Josep</a:t>
            </a:r>
            <a:r>
              <a:rPr lang="en-US" dirty="0"/>
              <a:t> S, Nye: “Behavior…..”</a:t>
            </a:r>
            <a:r>
              <a:rPr lang="id-ID" dirty="0"/>
              <a:t> tingkah laku yang menyimpang dari tugas-tugas resmi sebuah jabatan negara karena keuntungan status atau uang yang menyakngkut pribadi dan golongan...</a:t>
            </a:r>
            <a:endParaRPr lang="en-US" dirty="0"/>
          </a:p>
        </p:txBody>
      </p:sp>
    </p:spTree>
    <p:extLst>
      <p:ext uri="{BB962C8B-B14F-4D97-AF65-F5344CB8AC3E}">
        <p14:creationId xmlns:p14="http://schemas.microsoft.com/office/powerpoint/2010/main" val="143544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t>Modus Korupsi</a:t>
            </a:r>
            <a:endParaRPr lang="id-ID" b="1" dirty="0"/>
          </a:p>
        </p:txBody>
      </p:sp>
      <p:sp>
        <p:nvSpPr>
          <p:cNvPr id="3" name="Content Placeholder 2"/>
          <p:cNvSpPr>
            <a:spLocks noGrp="1"/>
          </p:cNvSpPr>
          <p:nvPr>
            <p:ph idx="1"/>
          </p:nvPr>
        </p:nvSpPr>
        <p:spPr/>
        <p:txBody>
          <a:bodyPr/>
          <a:lstStyle/>
          <a:p>
            <a:r>
              <a:rPr lang="en-US" dirty="0" err="1"/>
              <a:t>Suap</a:t>
            </a:r>
            <a:r>
              <a:rPr lang="en-US" dirty="0"/>
              <a:t> </a:t>
            </a:r>
            <a:r>
              <a:rPr lang="en-US" dirty="0" err="1"/>
              <a:t>dan</a:t>
            </a:r>
            <a:r>
              <a:rPr lang="en-US" dirty="0"/>
              <a:t> </a:t>
            </a:r>
            <a:r>
              <a:rPr lang="en-US" dirty="0" err="1"/>
              <a:t>Pemersan</a:t>
            </a:r>
            <a:endParaRPr lang="en-US" dirty="0"/>
          </a:p>
          <a:p>
            <a:r>
              <a:rPr lang="en-US" dirty="0" err="1"/>
              <a:t>Jaring-jaring</a:t>
            </a:r>
            <a:r>
              <a:rPr lang="en-US" dirty="0"/>
              <a:t> </a:t>
            </a:r>
            <a:r>
              <a:rPr lang="en-US" dirty="0" err="1"/>
              <a:t>antara</a:t>
            </a:r>
            <a:r>
              <a:rPr lang="en-US" dirty="0"/>
              <a:t>  </a:t>
            </a:r>
            <a:r>
              <a:rPr lang="en-US" dirty="0" err="1"/>
              <a:t>Birokrasi</a:t>
            </a:r>
            <a:r>
              <a:rPr lang="en-US" dirty="0"/>
              <a:t>, </a:t>
            </a:r>
            <a:r>
              <a:rPr lang="en-US" dirty="0" err="1"/>
              <a:t>penegak</a:t>
            </a:r>
            <a:r>
              <a:rPr lang="en-US" dirty="0"/>
              <a:t> </a:t>
            </a:r>
            <a:r>
              <a:rPr lang="en-US" dirty="0" err="1"/>
              <a:t>hukum</a:t>
            </a:r>
            <a:r>
              <a:rPr lang="en-US" dirty="0"/>
              <a:t> </a:t>
            </a:r>
            <a:r>
              <a:rPr lang="en-US" dirty="0" err="1"/>
              <a:t>dan</a:t>
            </a:r>
            <a:r>
              <a:rPr lang="en-US" dirty="0"/>
              <a:t> </a:t>
            </a:r>
            <a:r>
              <a:rPr lang="en-US" dirty="0" err="1"/>
              <a:t>perusahaan</a:t>
            </a:r>
            <a:endParaRPr lang="en-US" dirty="0"/>
          </a:p>
          <a:p>
            <a:r>
              <a:rPr lang="en-US" dirty="0" err="1"/>
              <a:t>Jaring-jaring</a:t>
            </a:r>
            <a:r>
              <a:rPr lang="en-US" dirty="0"/>
              <a:t> yang </a:t>
            </a:r>
            <a:r>
              <a:rPr lang="en-US" dirty="0" err="1"/>
              <a:t>dimiliki</a:t>
            </a:r>
            <a:r>
              <a:rPr lang="en-US" dirty="0"/>
              <a:t> </a:t>
            </a:r>
            <a:r>
              <a:rPr lang="en-US" dirty="0" err="1"/>
              <a:t>oleh</a:t>
            </a:r>
            <a:r>
              <a:rPr lang="en-US" dirty="0"/>
              <a:t> OI/</a:t>
            </a:r>
            <a:r>
              <a:rPr lang="en-US" dirty="0" err="1"/>
              <a:t>Lembaga</a:t>
            </a:r>
            <a:r>
              <a:rPr lang="en-US" dirty="0"/>
              <a:t> </a:t>
            </a:r>
            <a:r>
              <a:rPr lang="en-US" dirty="0" err="1"/>
              <a:t>Internasional</a:t>
            </a:r>
            <a:r>
              <a:rPr lang="en-US" dirty="0"/>
              <a:t> yang </a:t>
            </a:r>
            <a:r>
              <a:rPr lang="en-US" dirty="0" err="1"/>
              <a:t>mempunyai</a:t>
            </a:r>
            <a:r>
              <a:rPr lang="en-US" dirty="0"/>
              <a:t> </a:t>
            </a:r>
            <a:r>
              <a:rPr lang="en-US" dirty="0" err="1"/>
              <a:t>otoritas</a:t>
            </a:r>
            <a:r>
              <a:rPr lang="en-US" dirty="0"/>
              <a:t> </a:t>
            </a:r>
            <a:r>
              <a:rPr lang="en-US" dirty="0" err="1"/>
              <a:t>dalam</a:t>
            </a:r>
            <a:r>
              <a:rPr lang="en-US" dirty="0"/>
              <a:t> </a:t>
            </a:r>
            <a:r>
              <a:rPr lang="en-US" dirty="0" err="1"/>
              <a:t>bidang</a:t>
            </a:r>
            <a:r>
              <a:rPr lang="en-US" dirty="0"/>
              <a:t> </a:t>
            </a:r>
            <a:r>
              <a:rPr lang="en-US" dirty="0" err="1"/>
              <a:t>tertentu</a:t>
            </a:r>
            <a:r>
              <a:rPr lang="en-US" dirty="0"/>
              <a:t>.</a:t>
            </a:r>
          </a:p>
        </p:txBody>
      </p:sp>
    </p:spTree>
    <p:extLst>
      <p:ext uri="{BB962C8B-B14F-4D97-AF65-F5344CB8AC3E}">
        <p14:creationId xmlns:p14="http://schemas.microsoft.com/office/powerpoint/2010/main" val="230431050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Sudut</a:t>
            </a:r>
            <a:r>
              <a:rPr lang="en-US" dirty="0"/>
              <a:t> Pandang </a:t>
            </a:r>
            <a:r>
              <a:rPr lang="en-US" dirty="0" err="1"/>
              <a:t>Penanganan</a:t>
            </a:r>
            <a:r>
              <a:rPr lang="en-US" dirty="0"/>
              <a:t> </a:t>
            </a:r>
            <a:r>
              <a:rPr lang="en-US" dirty="0" err="1"/>
              <a:t>Korupsi</a:t>
            </a:r>
            <a:endParaRPr lang="en-US" dirty="0"/>
          </a:p>
        </p:txBody>
      </p:sp>
      <p:sp>
        <p:nvSpPr>
          <p:cNvPr id="3" name="Content Placeholder 2"/>
          <p:cNvSpPr>
            <a:spLocks noGrp="1"/>
          </p:cNvSpPr>
          <p:nvPr>
            <p:ph idx="1"/>
          </p:nvPr>
        </p:nvSpPr>
        <p:spPr/>
        <p:txBody>
          <a:bodyPr/>
          <a:lstStyle/>
          <a:p>
            <a:r>
              <a:rPr lang="en-US" dirty="0"/>
              <a:t>Paolo Ferreira, Pembangunan </a:t>
            </a:r>
            <a:r>
              <a:rPr lang="en-US" dirty="0" err="1"/>
              <a:t>penyadaran</a:t>
            </a:r>
            <a:r>
              <a:rPr lang="en-US" dirty="0"/>
              <a:t> </a:t>
            </a:r>
            <a:r>
              <a:rPr lang="en-US" dirty="0" err="1"/>
              <a:t>dalam</a:t>
            </a:r>
            <a:r>
              <a:rPr lang="en-US" dirty="0"/>
              <a:t> </a:t>
            </a:r>
            <a:r>
              <a:rPr lang="en-US" dirty="0" err="1"/>
              <a:t>pendidikan</a:t>
            </a:r>
            <a:r>
              <a:rPr lang="en-US" dirty="0"/>
              <a:t> yang </a:t>
            </a:r>
            <a:r>
              <a:rPr lang="en-US" dirty="0" err="1"/>
              <a:t>kurang</a:t>
            </a:r>
            <a:r>
              <a:rPr lang="en-US" dirty="0"/>
              <a:t> .</a:t>
            </a:r>
          </a:p>
          <a:p>
            <a:r>
              <a:rPr lang="en-US" dirty="0" err="1"/>
              <a:t>Materialistik</a:t>
            </a:r>
            <a:r>
              <a:rPr lang="en-US" dirty="0"/>
              <a:t> Hume.</a:t>
            </a:r>
          </a:p>
          <a:p>
            <a:r>
              <a:rPr lang="en-US" dirty="0"/>
              <a:t>Habitus Para </a:t>
            </a:r>
            <a:r>
              <a:rPr lang="en-US" dirty="0" err="1"/>
              <a:t>aparatur</a:t>
            </a:r>
            <a:r>
              <a:rPr lang="en-US" dirty="0"/>
              <a:t> </a:t>
            </a:r>
            <a:r>
              <a:rPr lang="en-US" dirty="0" err="1"/>
              <a:t>negara</a:t>
            </a:r>
            <a:r>
              <a:rPr lang="en-US" dirty="0"/>
              <a:t>.</a:t>
            </a:r>
          </a:p>
          <a:p>
            <a:r>
              <a:rPr lang="en-US" dirty="0" err="1"/>
              <a:t>Pelanggaran</a:t>
            </a:r>
            <a:r>
              <a:rPr lang="en-US" dirty="0"/>
              <a:t> HAM</a:t>
            </a:r>
          </a:p>
          <a:p>
            <a:endParaRPr lang="en-US" dirty="0"/>
          </a:p>
        </p:txBody>
      </p:sp>
    </p:spTree>
    <p:extLst>
      <p:ext uri="{BB962C8B-B14F-4D97-AF65-F5344CB8AC3E}">
        <p14:creationId xmlns:p14="http://schemas.microsoft.com/office/powerpoint/2010/main" val="335623495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548680"/>
            <a:ext cx="6232656" cy="936104"/>
          </a:xfrm>
        </p:spPr>
        <p:txBody>
          <a:bodyPr/>
          <a:lstStyle/>
          <a:p>
            <a:r>
              <a:rPr lang="en-US" dirty="0" err="1" smtClean="0"/>
              <a:t>Pola</a:t>
            </a:r>
            <a:r>
              <a:rPr lang="en-US" dirty="0" smtClean="0"/>
              <a:t> </a:t>
            </a:r>
            <a:r>
              <a:rPr lang="en-US" dirty="0" err="1" smtClean="0"/>
              <a:t>Penangangan</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91420587"/>
              </p:ext>
            </p:extLst>
          </p:nvPr>
        </p:nvGraphicFramePr>
        <p:xfrm>
          <a:off x="539552" y="1585912"/>
          <a:ext cx="8305800" cy="4602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Straight Arrow Connector 5"/>
          <p:cNvCxnSpPr/>
          <p:nvPr/>
        </p:nvCxnSpPr>
        <p:spPr>
          <a:xfrm rot="5400000" flipH="1" flipV="1">
            <a:off x="2209800" y="2819400"/>
            <a:ext cx="1219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a:off x="876300" y="4457700"/>
            <a:ext cx="1143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484724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Pola</a:t>
            </a:r>
            <a:r>
              <a:rPr lang="en-US" dirty="0" smtClean="0"/>
              <a:t> </a:t>
            </a:r>
            <a:r>
              <a:rPr lang="en-US" dirty="0" err="1" smtClean="0"/>
              <a:t>Gerakan</a:t>
            </a:r>
            <a:endParaRPr lang="en-US" dirty="0"/>
          </a:p>
        </p:txBody>
      </p:sp>
      <p:sp>
        <p:nvSpPr>
          <p:cNvPr id="3" name="Content Placeholder 2"/>
          <p:cNvSpPr>
            <a:spLocks noGrp="1"/>
          </p:cNvSpPr>
          <p:nvPr>
            <p:ph idx="1"/>
          </p:nvPr>
        </p:nvSpPr>
        <p:spPr/>
        <p:txBody>
          <a:bodyPr/>
          <a:lstStyle/>
          <a:p>
            <a:r>
              <a:rPr lang="en-US" dirty="0" err="1" smtClean="0"/>
              <a:t>Penguatan</a:t>
            </a:r>
            <a:r>
              <a:rPr lang="en-US" dirty="0" smtClean="0"/>
              <a:t> </a:t>
            </a:r>
            <a:r>
              <a:rPr lang="en-US" dirty="0" err="1" smtClean="0"/>
              <a:t>Penegak</a:t>
            </a:r>
            <a:r>
              <a:rPr lang="en-US" dirty="0" smtClean="0"/>
              <a:t> </a:t>
            </a:r>
            <a:r>
              <a:rPr lang="en-US" dirty="0" err="1" smtClean="0"/>
              <a:t>Hukum</a:t>
            </a:r>
            <a:r>
              <a:rPr lang="en-US" dirty="0" smtClean="0"/>
              <a:t> (Leviathan, Hobbes).</a:t>
            </a:r>
          </a:p>
          <a:p>
            <a:r>
              <a:rPr lang="en-US" dirty="0" err="1" smtClean="0"/>
              <a:t>Perubahan</a:t>
            </a:r>
            <a:r>
              <a:rPr lang="en-US" dirty="0" smtClean="0"/>
              <a:t> </a:t>
            </a:r>
            <a:r>
              <a:rPr lang="en-US" dirty="0" err="1" smtClean="0"/>
              <a:t>Habitus</a:t>
            </a:r>
            <a:r>
              <a:rPr lang="en-US" dirty="0" smtClean="0"/>
              <a:t> (</a:t>
            </a:r>
            <a:r>
              <a:rPr lang="en-US" dirty="0" err="1" smtClean="0"/>
              <a:t>Ikon</a:t>
            </a:r>
            <a:r>
              <a:rPr lang="en-US" dirty="0" smtClean="0"/>
              <a:t> Anti </a:t>
            </a:r>
            <a:r>
              <a:rPr lang="en-US" dirty="0" err="1" smtClean="0"/>
              <a:t>Korupsi</a:t>
            </a:r>
            <a:r>
              <a:rPr lang="en-US" dirty="0" smtClean="0"/>
              <a:t>)</a:t>
            </a:r>
          </a:p>
          <a:p>
            <a:r>
              <a:rPr lang="en-US" dirty="0" err="1" smtClean="0"/>
              <a:t>Kosmopolitanisme</a:t>
            </a:r>
            <a:r>
              <a:rPr lang="en-US" dirty="0" smtClean="0"/>
              <a:t> Anti </a:t>
            </a:r>
            <a:r>
              <a:rPr lang="en-US" dirty="0" err="1" smtClean="0"/>
              <a:t>Korupsi</a:t>
            </a:r>
            <a:endParaRPr lang="en-US" dirty="0" smtClean="0"/>
          </a:p>
          <a:p>
            <a:endParaRPr lang="en-US" dirty="0"/>
          </a:p>
        </p:txBody>
      </p:sp>
    </p:spTree>
    <p:extLst>
      <p:ext uri="{BB962C8B-B14F-4D97-AF65-F5344CB8AC3E}">
        <p14:creationId xmlns:p14="http://schemas.microsoft.com/office/powerpoint/2010/main" val="11572823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Alasan tetap harus ada KPK</a:t>
            </a:r>
            <a:endParaRPr lang="en-US" dirty="0"/>
          </a:p>
        </p:txBody>
      </p:sp>
      <p:sp>
        <p:nvSpPr>
          <p:cNvPr id="3" name="Content Placeholder 2"/>
          <p:cNvSpPr>
            <a:spLocks noGrp="1"/>
          </p:cNvSpPr>
          <p:nvPr>
            <p:ph idx="1"/>
          </p:nvPr>
        </p:nvSpPr>
        <p:spPr/>
        <p:txBody>
          <a:bodyPr/>
          <a:lstStyle/>
          <a:p>
            <a:r>
              <a:rPr lang="en-US" dirty="0"/>
              <a:t>KPK </a:t>
            </a:r>
            <a:r>
              <a:rPr lang="en-US" dirty="0" err="1"/>
              <a:t>berhasil</a:t>
            </a:r>
            <a:r>
              <a:rPr lang="en-US" dirty="0"/>
              <a:t> </a:t>
            </a:r>
            <a:r>
              <a:rPr lang="en-US" dirty="0" err="1"/>
              <a:t>mengusut</a:t>
            </a:r>
            <a:r>
              <a:rPr lang="en-US" dirty="0"/>
              <a:t> </a:t>
            </a:r>
            <a:r>
              <a:rPr lang="en-US" dirty="0" err="1"/>
              <a:t>kasus-kasus</a:t>
            </a:r>
            <a:r>
              <a:rPr lang="en-US" dirty="0"/>
              <a:t> </a:t>
            </a:r>
            <a:r>
              <a:rPr lang="en-US" dirty="0" err="1"/>
              <a:t>korupsi</a:t>
            </a:r>
            <a:r>
              <a:rPr lang="en-US" dirty="0"/>
              <a:t> di Indonesia </a:t>
            </a:r>
            <a:r>
              <a:rPr lang="en-US" dirty="0" err="1"/>
              <a:t>dengan</a:t>
            </a:r>
            <a:r>
              <a:rPr lang="en-US" dirty="0"/>
              <a:t> </a:t>
            </a:r>
            <a:r>
              <a:rPr lang="en-US" dirty="0" err="1"/>
              <a:t>tingkat</a:t>
            </a:r>
            <a:r>
              <a:rPr lang="en-US" dirty="0"/>
              <a:t> </a:t>
            </a:r>
            <a:r>
              <a:rPr lang="en-US" dirty="0" err="1"/>
              <a:t>keberhasilan</a:t>
            </a:r>
            <a:r>
              <a:rPr lang="en-US" dirty="0"/>
              <a:t> yang </a:t>
            </a:r>
            <a:r>
              <a:rPr lang="en-US" dirty="0" err="1"/>
              <a:t>sangat</a:t>
            </a:r>
            <a:r>
              <a:rPr lang="en-US" dirty="0"/>
              <a:t> </a:t>
            </a:r>
            <a:r>
              <a:rPr lang="en-US" dirty="0" err="1"/>
              <a:t>tinggi</a:t>
            </a:r>
            <a:r>
              <a:rPr lang="en-US" dirty="0"/>
              <a:t>. Di </a:t>
            </a:r>
            <a:r>
              <a:rPr lang="en-US" dirty="0" err="1"/>
              <a:t>atas</a:t>
            </a:r>
            <a:r>
              <a:rPr lang="en-US" dirty="0"/>
              <a:t> 100% </a:t>
            </a:r>
            <a:r>
              <a:rPr lang="en-US" dirty="0" err="1"/>
              <a:t>menurut</a:t>
            </a:r>
            <a:r>
              <a:rPr lang="en-US" dirty="0"/>
              <a:t> </a:t>
            </a:r>
            <a:r>
              <a:rPr lang="en-US" dirty="0" err="1"/>
              <a:t>laporan</a:t>
            </a:r>
            <a:r>
              <a:rPr lang="en-US" dirty="0"/>
              <a:t> </a:t>
            </a:r>
            <a:r>
              <a:rPr lang="en-US" dirty="0" err="1"/>
              <a:t>akuntabilitas</a:t>
            </a:r>
            <a:r>
              <a:rPr lang="en-US" dirty="0"/>
              <a:t> KPK </a:t>
            </a:r>
            <a:r>
              <a:rPr lang="en-US" dirty="0" err="1"/>
              <a:t>tahun</a:t>
            </a:r>
            <a:r>
              <a:rPr lang="en-US" dirty="0"/>
              <a:t> 2014. </a:t>
            </a:r>
            <a:r>
              <a:rPr lang="en-US" dirty="0" err="1"/>
              <a:t>Namun</a:t>
            </a:r>
            <a:r>
              <a:rPr lang="en-US" dirty="0"/>
              <a:t> </a:t>
            </a:r>
            <a:r>
              <a:rPr lang="en-US" dirty="0" err="1"/>
              <a:t>tetap</a:t>
            </a:r>
            <a:r>
              <a:rPr lang="en-US" dirty="0"/>
              <a:t> </a:t>
            </a:r>
            <a:r>
              <a:rPr lang="en-US" dirty="0" err="1"/>
              <a:t>saja</a:t>
            </a:r>
            <a:r>
              <a:rPr lang="en-US" dirty="0"/>
              <a:t> </a:t>
            </a:r>
            <a:r>
              <a:rPr lang="en-US" dirty="0" err="1"/>
              <a:t>tingkat</a:t>
            </a:r>
            <a:r>
              <a:rPr lang="en-US" dirty="0"/>
              <a:t> </a:t>
            </a:r>
            <a:r>
              <a:rPr lang="en-US" dirty="0" err="1"/>
              <a:t>korupsi</a:t>
            </a:r>
            <a:r>
              <a:rPr lang="en-US" dirty="0"/>
              <a:t> di Indonesia </a:t>
            </a:r>
            <a:r>
              <a:rPr lang="en-US" dirty="0" err="1"/>
              <a:t>masih</a:t>
            </a:r>
            <a:r>
              <a:rPr lang="en-US" dirty="0"/>
              <a:t> </a:t>
            </a:r>
            <a:r>
              <a:rPr lang="en-US" dirty="0" err="1"/>
              <a:t>sangat</a:t>
            </a:r>
            <a:r>
              <a:rPr lang="en-US" dirty="0"/>
              <a:t> </a:t>
            </a:r>
            <a:r>
              <a:rPr lang="en-US" dirty="0" err="1"/>
              <a:t>tinggi</a:t>
            </a:r>
            <a:r>
              <a:rPr lang="en-US" dirty="0"/>
              <a:t> (</a:t>
            </a:r>
            <a:r>
              <a:rPr lang="en-US" dirty="0" err="1"/>
              <a:t>peringkat</a:t>
            </a:r>
            <a:r>
              <a:rPr lang="en-US" dirty="0"/>
              <a:t> 88 </a:t>
            </a:r>
            <a:r>
              <a:rPr lang="en-US" dirty="0" err="1"/>
              <a:t>dari</a:t>
            </a:r>
            <a:r>
              <a:rPr lang="en-US" dirty="0"/>
              <a:t> 168 </a:t>
            </a:r>
            <a:r>
              <a:rPr lang="en-US" dirty="0" err="1"/>
              <a:t>negara</a:t>
            </a:r>
            <a:r>
              <a:rPr lang="en-US" dirty="0"/>
              <a:t> </a:t>
            </a:r>
            <a:r>
              <a:rPr lang="en-US" dirty="0" err="1"/>
              <a:t>menurut</a:t>
            </a:r>
            <a:r>
              <a:rPr lang="en-US" dirty="0"/>
              <a:t> CPI 2015). </a:t>
            </a:r>
            <a:r>
              <a:rPr lang="en-US" dirty="0" err="1"/>
              <a:t>Artinya</a:t>
            </a:r>
            <a:r>
              <a:rPr lang="en-US" dirty="0"/>
              <a:t> </a:t>
            </a:r>
            <a:r>
              <a:rPr lang="en-US" dirty="0" err="1"/>
              <a:t>masih</a:t>
            </a:r>
            <a:r>
              <a:rPr lang="en-US" dirty="0"/>
              <a:t> </a:t>
            </a:r>
            <a:r>
              <a:rPr lang="en-US" dirty="0" err="1"/>
              <a:t>ada</a:t>
            </a:r>
            <a:r>
              <a:rPr lang="en-US" dirty="0"/>
              <a:t> </a:t>
            </a:r>
            <a:r>
              <a:rPr lang="en-US" dirty="0" err="1"/>
              <a:t>hal-hal</a:t>
            </a:r>
            <a:r>
              <a:rPr lang="en-US" dirty="0"/>
              <a:t> yang </a:t>
            </a:r>
            <a:r>
              <a:rPr lang="en-US" dirty="0" err="1"/>
              <a:t>bisa</a:t>
            </a:r>
            <a:r>
              <a:rPr lang="en-US" dirty="0"/>
              <a:t> </a:t>
            </a:r>
            <a:r>
              <a:rPr lang="en-US" dirty="0" err="1"/>
              <a:t>terus</a:t>
            </a:r>
            <a:r>
              <a:rPr lang="en-US" dirty="0"/>
              <a:t> KPK </a:t>
            </a:r>
            <a:r>
              <a:rPr lang="en-US" dirty="0" err="1"/>
              <a:t>bisa</a:t>
            </a:r>
            <a:r>
              <a:rPr lang="en-US" dirty="0"/>
              <a:t> </a:t>
            </a:r>
            <a:r>
              <a:rPr lang="en-US" dirty="0" err="1"/>
              <a:t>tingkatkan</a:t>
            </a:r>
            <a:r>
              <a:rPr lang="en-US" dirty="0"/>
              <a:t>.</a:t>
            </a:r>
          </a:p>
        </p:txBody>
      </p:sp>
    </p:spTree>
    <p:extLst>
      <p:ext uri="{BB962C8B-B14F-4D97-AF65-F5344CB8AC3E}">
        <p14:creationId xmlns:p14="http://schemas.microsoft.com/office/powerpoint/2010/main" val="2720261594"/>
      </p:ext>
    </p:extLst>
  </p:cSld>
  <p:clrMapOvr>
    <a:masterClrMapping/>
  </p:clrMapOvr>
  <p:transition spd="slow">
    <p:wheel spokes="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err="1"/>
              <a:t>Indeks</a:t>
            </a:r>
            <a:r>
              <a:rPr lang="en-US" dirty="0"/>
              <a:t> </a:t>
            </a:r>
            <a:r>
              <a:rPr lang="en-US" dirty="0" err="1"/>
              <a:t>Persepsi</a:t>
            </a:r>
            <a:r>
              <a:rPr lang="en-US" dirty="0"/>
              <a:t> </a:t>
            </a:r>
            <a:r>
              <a:rPr lang="en-US" dirty="0" err="1"/>
              <a:t>Korupsi</a:t>
            </a:r>
            <a:r>
              <a:rPr lang="en-US" dirty="0"/>
              <a:t> Indonesia </a:t>
            </a:r>
            <a:r>
              <a:rPr lang="en-US" dirty="0" err="1"/>
              <a:t>kini</a:t>
            </a:r>
            <a:r>
              <a:rPr lang="en-US" dirty="0"/>
              <a:t> </a:t>
            </a:r>
            <a:r>
              <a:rPr lang="en-US" dirty="0" err="1"/>
              <a:t>ada</a:t>
            </a:r>
            <a:r>
              <a:rPr lang="en-US" dirty="0"/>
              <a:t> di </a:t>
            </a:r>
            <a:r>
              <a:rPr lang="en-US" dirty="0" err="1"/>
              <a:t>peringkat</a:t>
            </a:r>
            <a:r>
              <a:rPr lang="en-US" dirty="0"/>
              <a:t> 88 </a:t>
            </a:r>
            <a:r>
              <a:rPr lang="en-US" dirty="0" err="1"/>
              <a:t>dari</a:t>
            </a:r>
            <a:r>
              <a:rPr lang="en-US" dirty="0"/>
              <a:t> 168 </a:t>
            </a:r>
            <a:r>
              <a:rPr lang="en-US" dirty="0" err="1"/>
              <a:t>negara</a:t>
            </a:r>
            <a:r>
              <a:rPr lang="en-US" dirty="0"/>
              <a:t> </a:t>
            </a:r>
            <a:r>
              <a:rPr lang="en-US" dirty="0" err="1"/>
              <a:t>dunia</a:t>
            </a:r>
            <a:r>
              <a:rPr lang="en-US" dirty="0"/>
              <a:t>. </a:t>
            </a:r>
            <a:r>
              <a:rPr lang="en-US" dirty="0">
                <a:hlinkClick r:id="rId2" tooltip="CPI 2014: Lebih Serius Memberantas Korupsi"/>
              </a:rPr>
              <a:t>Di </a:t>
            </a:r>
            <a:r>
              <a:rPr lang="en-US" dirty="0" err="1">
                <a:hlinkClick r:id="rId2" tooltip="CPI 2014: Lebih Serius Memberantas Korupsi"/>
              </a:rPr>
              <a:t>tahun</a:t>
            </a:r>
            <a:r>
              <a:rPr lang="en-US" dirty="0">
                <a:hlinkClick r:id="rId2" tooltip="CPI 2014: Lebih Serius Memberantas Korupsi"/>
              </a:rPr>
              <a:t> </a:t>
            </a:r>
            <a:r>
              <a:rPr lang="en-US" dirty="0" err="1">
                <a:hlinkClick r:id="rId2" tooltip="CPI 2014: Lebih Serius Memberantas Korupsi"/>
              </a:rPr>
              <a:t>sebelumnya</a:t>
            </a:r>
            <a:r>
              <a:rPr lang="en-US" dirty="0"/>
              <a:t>, Indonesia </a:t>
            </a:r>
            <a:r>
              <a:rPr lang="en-US" dirty="0" err="1"/>
              <a:t>ada</a:t>
            </a:r>
            <a:r>
              <a:rPr lang="en-US" dirty="0"/>
              <a:t> di </a:t>
            </a:r>
            <a:r>
              <a:rPr lang="en-US" dirty="0" err="1"/>
              <a:t>peringkat</a:t>
            </a:r>
            <a:r>
              <a:rPr lang="en-US" dirty="0"/>
              <a:t> 107. </a:t>
            </a:r>
            <a:r>
              <a:rPr lang="en-US" dirty="0" err="1"/>
              <a:t>Selain</a:t>
            </a:r>
            <a:r>
              <a:rPr lang="en-US" dirty="0"/>
              <a:t> </a:t>
            </a:r>
            <a:r>
              <a:rPr lang="en-US" dirty="0" err="1"/>
              <a:t>naik</a:t>
            </a:r>
            <a:r>
              <a:rPr lang="en-US" dirty="0"/>
              <a:t> </a:t>
            </a:r>
            <a:r>
              <a:rPr lang="en-US" dirty="0" err="1"/>
              <a:t>peringkat</a:t>
            </a:r>
            <a:r>
              <a:rPr lang="en-US" dirty="0"/>
              <a:t>, </a:t>
            </a:r>
            <a:r>
              <a:rPr lang="en-US" dirty="0" err="1"/>
              <a:t>skor</a:t>
            </a:r>
            <a:r>
              <a:rPr lang="en-US" dirty="0"/>
              <a:t> Indonesia pun </a:t>
            </a:r>
            <a:r>
              <a:rPr lang="en-US" dirty="0" err="1"/>
              <a:t>naik</a:t>
            </a:r>
            <a:r>
              <a:rPr lang="en-US" dirty="0"/>
              <a:t> </a:t>
            </a:r>
            <a:r>
              <a:rPr lang="en-US" dirty="0" err="1"/>
              <a:t>dua</a:t>
            </a:r>
            <a:r>
              <a:rPr lang="en-US" dirty="0"/>
              <a:t> </a:t>
            </a:r>
            <a:r>
              <a:rPr lang="en-US" dirty="0" err="1"/>
              <a:t>poin</a:t>
            </a:r>
            <a:r>
              <a:rPr lang="en-US" dirty="0"/>
              <a:t> </a:t>
            </a:r>
            <a:r>
              <a:rPr lang="en-US" dirty="0" err="1"/>
              <a:t>menjadi</a:t>
            </a:r>
            <a:r>
              <a:rPr lang="en-US" dirty="0"/>
              <a:t> 36</a:t>
            </a:r>
            <a:r>
              <a:rPr lang="en-US" dirty="0" smtClean="0"/>
              <a:t>.</a:t>
            </a:r>
            <a:endParaRPr lang="id-ID" dirty="0" smtClean="0"/>
          </a:p>
          <a:p>
            <a:r>
              <a:rPr lang="en-US" dirty="0"/>
              <a:t>Di Asia </a:t>
            </a:r>
            <a:r>
              <a:rPr lang="en-US" dirty="0" err="1"/>
              <a:t>Pasifik</a:t>
            </a:r>
            <a:r>
              <a:rPr lang="en-US" dirty="0"/>
              <a:t>, </a:t>
            </a:r>
            <a:r>
              <a:rPr lang="en-US" dirty="0" err="1"/>
              <a:t>skor</a:t>
            </a:r>
            <a:r>
              <a:rPr lang="en-US" dirty="0"/>
              <a:t> CPI Indonesia </a:t>
            </a:r>
            <a:r>
              <a:rPr lang="en-US" dirty="0" err="1"/>
              <a:t>masih</a:t>
            </a:r>
            <a:r>
              <a:rPr lang="en-US" dirty="0"/>
              <a:t> </a:t>
            </a:r>
            <a:r>
              <a:rPr lang="en-US" dirty="0" err="1"/>
              <a:t>tertinggal</a:t>
            </a:r>
            <a:r>
              <a:rPr lang="en-US" dirty="0"/>
              <a:t> </a:t>
            </a:r>
            <a:r>
              <a:rPr lang="en-US" dirty="0" err="1"/>
              <a:t>dari</a:t>
            </a:r>
            <a:r>
              <a:rPr lang="en-US" dirty="0"/>
              <a:t> Malaysia (</a:t>
            </a:r>
            <a:r>
              <a:rPr lang="en-US" dirty="0" err="1"/>
              <a:t>skor</a:t>
            </a:r>
            <a:r>
              <a:rPr lang="en-US" dirty="0"/>
              <a:t> 50), Thailand (</a:t>
            </a:r>
            <a:r>
              <a:rPr lang="en-US" dirty="0" err="1"/>
              <a:t>skor</a:t>
            </a:r>
            <a:r>
              <a:rPr lang="en-US" dirty="0"/>
              <a:t> 38), </a:t>
            </a:r>
            <a:r>
              <a:rPr lang="en-US" dirty="0" err="1"/>
              <a:t>dan</a:t>
            </a:r>
            <a:r>
              <a:rPr lang="en-US" dirty="0"/>
              <a:t> </a:t>
            </a:r>
            <a:r>
              <a:rPr lang="en-US" dirty="0" err="1"/>
              <a:t>Tiongkok</a:t>
            </a:r>
            <a:r>
              <a:rPr lang="en-US" dirty="0"/>
              <a:t> (</a:t>
            </a:r>
            <a:r>
              <a:rPr lang="en-US" dirty="0" err="1"/>
              <a:t>skor</a:t>
            </a:r>
            <a:r>
              <a:rPr lang="en-US" dirty="0"/>
              <a:t> 37). </a:t>
            </a:r>
            <a:r>
              <a:rPr lang="en-US" dirty="0" err="1"/>
              <a:t>Walau</a:t>
            </a:r>
            <a:r>
              <a:rPr lang="en-US" dirty="0"/>
              <a:t> </a:t>
            </a:r>
            <a:r>
              <a:rPr lang="en-US" dirty="0" err="1"/>
              <a:t>begitu</a:t>
            </a:r>
            <a:r>
              <a:rPr lang="en-US" dirty="0"/>
              <a:t> Indonesia </a:t>
            </a:r>
            <a:r>
              <a:rPr lang="en-US" dirty="0" err="1"/>
              <a:t>masih</a:t>
            </a:r>
            <a:r>
              <a:rPr lang="en-US" dirty="0"/>
              <a:t> </a:t>
            </a:r>
            <a:r>
              <a:rPr lang="en-US" dirty="0" err="1"/>
              <a:t>berada</a:t>
            </a:r>
            <a:r>
              <a:rPr lang="en-US" dirty="0"/>
              <a:t> di </a:t>
            </a:r>
            <a:r>
              <a:rPr lang="en-US" dirty="0" err="1"/>
              <a:t>atas</a:t>
            </a:r>
            <a:r>
              <a:rPr lang="en-US" dirty="0"/>
              <a:t> Filipina (</a:t>
            </a:r>
            <a:r>
              <a:rPr lang="en-US" dirty="0" err="1"/>
              <a:t>skor</a:t>
            </a:r>
            <a:r>
              <a:rPr lang="en-US" dirty="0"/>
              <a:t> 35) </a:t>
            </a:r>
            <a:r>
              <a:rPr lang="en-US" dirty="0" err="1"/>
              <a:t>dan</a:t>
            </a:r>
            <a:r>
              <a:rPr lang="en-US" dirty="0"/>
              <a:t> Vietnam (</a:t>
            </a:r>
            <a:r>
              <a:rPr lang="en-US" dirty="0" err="1"/>
              <a:t>skor</a:t>
            </a:r>
            <a:r>
              <a:rPr lang="en-US"/>
              <a:t> 31).</a:t>
            </a:r>
            <a:endParaRPr lang="en-US" dirty="0"/>
          </a:p>
        </p:txBody>
      </p:sp>
    </p:spTree>
    <p:extLst>
      <p:ext uri="{BB962C8B-B14F-4D97-AF65-F5344CB8AC3E}">
        <p14:creationId xmlns:p14="http://schemas.microsoft.com/office/powerpoint/2010/main" val="50961160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solidFill>
                  <a:schemeClr val="tx1"/>
                </a:solidFill>
              </a:rPr>
              <a:t>Wassalamualaikum Wr. Wb</a:t>
            </a:r>
            <a:endParaRPr lang="en-US" b="1" dirty="0">
              <a:solidFill>
                <a:schemeClr val="tx1"/>
              </a:solidFill>
            </a:endParaRPr>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53949917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1436" y="526368"/>
            <a:ext cx="7938996" cy="1512168"/>
          </a:xfrm>
        </p:spPr>
        <p:txBody>
          <a:bodyPr>
            <a:normAutofit/>
          </a:bodyPr>
          <a:lstStyle/>
          <a:p>
            <a:pPr algn="ctr"/>
            <a:r>
              <a:rPr lang="id-ID" b="1" dirty="0" smtClean="0"/>
              <a:t>SEJARAH YANG TIDAK TERLUPAKAN</a:t>
            </a:r>
            <a:endParaRPr lang="id-ID" b="1" dirty="0"/>
          </a:p>
        </p:txBody>
      </p:sp>
      <p:pic>
        <p:nvPicPr>
          <p:cNvPr id="4" name="Picture 2" descr="D:\New folder (2)\hatta.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39552" y="1916831"/>
            <a:ext cx="8136904" cy="4605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6956422"/>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76672"/>
            <a:ext cx="4248472" cy="1080120"/>
          </a:xfrm>
        </p:spPr>
        <p:txBody>
          <a:bodyPr/>
          <a:lstStyle/>
          <a:p>
            <a:r>
              <a:rPr lang="id-ID" b="1" dirty="0" smtClean="0"/>
              <a:t>Con’t</a:t>
            </a:r>
            <a:endParaRPr lang="id-ID" b="1" dirty="0"/>
          </a:p>
        </p:txBody>
      </p:sp>
      <p:sp>
        <p:nvSpPr>
          <p:cNvPr id="3" name="Content Placeholder 2"/>
          <p:cNvSpPr>
            <a:spLocks noGrp="1"/>
          </p:cNvSpPr>
          <p:nvPr>
            <p:ph idx="1"/>
          </p:nvPr>
        </p:nvSpPr>
        <p:spPr>
          <a:xfrm>
            <a:off x="4932040" y="1766177"/>
            <a:ext cx="3672408" cy="3312369"/>
          </a:xfrm>
        </p:spPr>
        <p:txBody>
          <a:bodyPr>
            <a:normAutofit/>
          </a:bodyPr>
          <a:lstStyle/>
          <a:p>
            <a:pPr marL="0" indent="0">
              <a:buNone/>
            </a:pPr>
            <a:r>
              <a:rPr lang="id-ID" b="1" dirty="0" smtClean="0"/>
              <a:t>Gusdur “Hanya ada tiga polisi jujur di negeri ini, polisi tidur, patung polisi, dan Houegeng”.</a:t>
            </a:r>
            <a:endParaRPr lang="id-ID" b="1" dirty="0"/>
          </a:p>
        </p:txBody>
      </p:sp>
      <p:pic>
        <p:nvPicPr>
          <p:cNvPr id="4" name="Picture 2" descr="D:\New folder (2)\buku HOEGE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766177"/>
            <a:ext cx="4392488" cy="4685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28170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76672"/>
            <a:ext cx="3384376" cy="1008112"/>
          </a:xfrm>
        </p:spPr>
        <p:txBody>
          <a:bodyPr/>
          <a:lstStyle/>
          <a:p>
            <a:r>
              <a:rPr lang="id-ID" b="1" dirty="0" smtClean="0"/>
              <a:t>Sekarang...</a:t>
            </a:r>
            <a:endParaRPr lang="id-ID" b="1" dirty="0"/>
          </a:p>
        </p:txBody>
      </p:sp>
      <p:sp>
        <p:nvSpPr>
          <p:cNvPr id="3" name="Content Placeholder 2"/>
          <p:cNvSpPr>
            <a:spLocks noGrp="1"/>
          </p:cNvSpPr>
          <p:nvPr>
            <p:ph idx="1"/>
          </p:nvPr>
        </p:nvSpPr>
        <p:spPr>
          <a:xfrm>
            <a:off x="1043492" y="4365104"/>
            <a:ext cx="7488948" cy="2088232"/>
          </a:xfrm>
        </p:spPr>
        <p:txBody>
          <a:bodyPr>
            <a:normAutofit/>
          </a:bodyPr>
          <a:lstStyle/>
          <a:p>
            <a:pPr marL="0" indent="0">
              <a:buNone/>
            </a:pPr>
            <a:endParaRPr lang="id-ID" dirty="0" smtClean="0"/>
          </a:p>
        </p:txBody>
      </p:sp>
      <p:pic>
        <p:nvPicPr>
          <p:cNvPr id="4099" name="Picture 3" descr="D:\New folder (2)\7-tipe-sms-mahasiswa-yang-mau-titip-absen-ngeselin-nggak-sih-151001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412776"/>
            <a:ext cx="8064896" cy="51213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882897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t>Korupsi Uang Jajan</a:t>
            </a:r>
            <a:endParaRPr lang="id-ID" b="1" dirty="0"/>
          </a:p>
        </p:txBody>
      </p:sp>
      <p:pic>
        <p:nvPicPr>
          <p:cNvPr id="4" name="Picture 2" descr="D:\New folder (2)\imageso.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83568" y="2348880"/>
            <a:ext cx="8051718" cy="4104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388737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027664"/>
            <a:ext cx="4320480" cy="1143000"/>
          </a:xfrm>
        </p:spPr>
        <p:txBody>
          <a:bodyPr>
            <a:normAutofit fontScale="90000"/>
          </a:bodyPr>
          <a:lstStyle/>
          <a:p>
            <a:pPr algn="ctr"/>
            <a:r>
              <a:rPr lang="id-ID" b="1" dirty="0" smtClean="0"/>
              <a:t>Tugas Mahasiswa</a:t>
            </a:r>
            <a:endParaRPr lang="id-ID" b="1" dirty="0"/>
          </a:p>
        </p:txBody>
      </p:sp>
      <p:pic>
        <p:nvPicPr>
          <p:cNvPr id="6146" name="Picture 2" descr="D:\New folder (2)\kj.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3568" y="2276872"/>
            <a:ext cx="6336704" cy="4201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720512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20688"/>
            <a:ext cx="7024744" cy="936104"/>
          </a:xfrm>
        </p:spPr>
        <p:txBody>
          <a:bodyPr/>
          <a:lstStyle/>
          <a:p>
            <a:r>
              <a:rPr lang="id-ID" b="1" dirty="0" smtClean="0"/>
              <a:t>Berdamai Dengan </a:t>
            </a:r>
            <a:r>
              <a:rPr lang="id-ID" b="1" dirty="0"/>
              <a:t>P</a:t>
            </a:r>
            <a:r>
              <a:rPr lang="id-ID" b="1" dirty="0" smtClean="0"/>
              <a:t>olisi</a:t>
            </a:r>
            <a:endParaRPr lang="en-US" b="1" dirty="0"/>
          </a:p>
        </p:txBody>
      </p:sp>
      <p:pic>
        <p:nvPicPr>
          <p:cNvPr id="1026" name="Picture 2" descr="D:\New folder (2)\jkl.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5576" y="1484784"/>
            <a:ext cx="7704856" cy="4968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103641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908720"/>
            <a:ext cx="7859216" cy="1080120"/>
          </a:xfrm>
        </p:spPr>
        <p:txBody>
          <a:bodyPr>
            <a:normAutofit fontScale="90000"/>
          </a:bodyPr>
          <a:lstStyle/>
          <a:p>
            <a:pPr lvl="0"/>
            <a:r>
              <a:rPr lang="id-ID" b="1" dirty="0" smtClean="0"/>
              <a:t>Cikal Bakal Seperti ini...</a:t>
            </a:r>
            <a:r>
              <a:rPr lang="id-ID" dirty="0"/>
              <a:t/>
            </a:r>
            <a:br>
              <a:rPr lang="id-ID" dirty="0"/>
            </a:br>
            <a:endParaRPr lang="id-ID" dirty="0"/>
          </a:p>
        </p:txBody>
      </p:sp>
      <p:pic>
        <p:nvPicPr>
          <p:cNvPr id="7170" name="Picture 2" descr="D:\New folder (2)\lpk.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83568" y="1700808"/>
            <a:ext cx="7920880" cy="4608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0183121"/>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id-ID" b="1" dirty="0" smtClean="0"/>
              <a:t>Atau Seperti ini</a:t>
            </a:r>
            <a:endParaRPr lang="id-ID" dirty="0"/>
          </a:p>
        </p:txBody>
      </p:sp>
      <p:sp>
        <p:nvSpPr>
          <p:cNvPr id="3" name="Content Placeholder 2"/>
          <p:cNvSpPr>
            <a:spLocks noGrp="1"/>
          </p:cNvSpPr>
          <p:nvPr>
            <p:ph idx="1"/>
          </p:nvPr>
        </p:nvSpPr>
        <p:spPr>
          <a:xfrm>
            <a:off x="611561" y="2323652"/>
            <a:ext cx="4752527" cy="4129684"/>
          </a:xfrm>
        </p:spPr>
        <p:txBody>
          <a:bodyPr>
            <a:normAutofit/>
          </a:bodyPr>
          <a:lstStyle/>
          <a:p>
            <a:endParaRPr lang="id-ID" dirty="0"/>
          </a:p>
          <a:p>
            <a:pPr lvl="0"/>
            <a:endParaRPr lang="id-ID" dirty="0"/>
          </a:p>
          <a:p>
            <a:endParaRPr lang="id-ID" dirty="0"/>
          </a:p>
        </p:txBody>
      </p:sp>
      <p:pic>
        <p:nvPicPr>
          <p:cNvPr id="8194" name="Picture 2" descr="D:\New folder (2)\h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2204864"/>
            <a:ext cx="7920880" cy="4437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428554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825</TotalTime>
  <Words>983</Words>
  <Application>Microsoft Office PowerPoint</Application>
  <PresentationFormat>On-screen Show (4:3)</PresentationFormat>
  <Paragraphs>67</Paragraphs>
  <Slides>17</Slides>
  <Notes>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Austin</vt:lpstr>
      <vt:lpstr>REFLESKSI 13 TAHUN KPK; SIASAT KAUM MUDA MELAWAN KORUPSI</vt:lpstr>
      <vt:lpstr>SEJARAH YANG TIDAK TERLUPAKAN</vt:lpstr>
      <vt:lpstr>Con’t</vt:lpstr>
      <vt:lpstr>Sekarang...</vt:lpstr>
      <vt:lpstr>Korupsi Uang Jajan</vt:lpstr>
      <vt:lpstr>Tugas Mahasiswa</vt:lpstr>
      <vt:lpstr>Berdamai Dengan Polisi</vt:lpstr>
      <vt:lpstr>Cikal Bakal Seperti ini... </vt:lpstr>
      <vt:lpstr>Atau Seperti ini</vt:lpstr>
      <vt:lpstr>Korupsi </vt:lpstr>
      <vt:lpstr>Modus Korupsi</vt:lpstr>
      <vt:lpstr>Sudut Pandang Penanganan Korupsi</vt:lpstr>
      <vt:lpstr>Pola Penangangan</vt:lpstr>
      <vt:lpstr>Pola Gerakan</vt:lpstr>
      <vt:lpstr>Alasan tetap harus ada KPK</vt:lpstr>
      <vt:lpstr>PowerPoint Presentation</vt:lpstr>
      <vt:lpstr>Wassalamualaikum Wr. Wb</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IRAN’S SUCCESS AS THE HOST OF 16TH SUMMIT OF THE NON ALIGNED MOVEMENT IN TEHRAN 2012</dc:title>
  <dc:creator>user</dc:creator>
  <cp:lastModifiedBy>user</cp:lastModifiedBy>
  <cp:revision>40</cp:revision>
  <dcterms:created xsi:type="dcterms:W3CDTF">2014-10-30T11:27:37Z</dcterms:created>
  <dcterms:modified xsi:type="dcterms:W3CDTF">2016-03-22T14:28:00Z</dcterms:modified>
</cp:coreProperties>
</file>