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2"/>
  </p:notesMasterIdLst>
  <p:sldIdLst>
    <p:sldId id="256" r:id="rId2"/>
    <p:sldId id="261" r:id="rId3"/>
    <p:sldId id="258" r:id="rId4"/>
    <p:sldId id="259" r:id="rId5"/>
    <p:sldId id="260" r:id="rId6"/>
    <p:sldId id="262" r:id="rId7"/>
    <p:sldId id="263" r:id="rId8"/>
    <p:sldId id="264" r:id="rId9"/>
    <p:sldId id="265" r:id="rId10"/>
    <p:sldId id="266" r:id="rId11"/>
  </p:sldIdLst>
  <p:sldSz cx="9144000" cy="5715000" type="screen16x1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00" autoAdjust="0"/>
    <p:restoredTop sz="94660"/>
  </p:normalViewPr>
  <p:slideViewPr>
    <p:cSldViewPr>
      <p:cViewPr varScale="1">
        <p:scale>
          <a:sx n="81" d="100"/>
          <a:sy n="81" d="100"/>
        </p:scale>
        <p:origin x="-204" y="-78"/>
      </p:cViewPr>
      <p:guideLst>
        <p:guide orient="horz" pos="180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d-ID"/>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90A766-A2FB-4A79-AEBA-090808F71648}" type="datetimeFigureOut">
              <a:rPr lang="id-ID" smtClean="0"/>
              <a:pPr/>
              <a:t>21/08/2017</a:t>
            </a:fld>
            <a:endParaRPr lang="id-ID"/>
          </a:p>
        </p:txBody>
      </p:sp>
      <p:sp>
        <p:nvSpPr>
          <p:cNvPr id="4" name="Slide Image Placeholder 3"/>
          <p:cNvSpPr>
            <a:spLocks noGrp="1" noRot="1" noChangeAspect="1"/>
          </p:cNvSpPr>
          <p:nvPr>
            <p:ph type="sldImg" idx="2"/>
          </p:nvPr>
        </p:nvSpPr>
        <p:spPr>
          <a:xfrm>
            <a:off x="685800" y="685800"/>
            <a:ext cx="5486400" cy="3429000"/>
          </a:xfrm>
          <a:prstGeom prst="rect">
            <a:avLst/>
          </a:prstGeom>
          <a:noFill/>
          <a:ln w="12700">
            <a:solidFill>
              <a:prstClr val="black"/>
            </a:solidFill>
          </a:ln>
        </p:spPr>
        <p:txBody>
          <a:bodyPr vert="horz" lIns="91440" tIns="45720" rIns="91440" bIns="45720" rtlCol="0" anchor="ctr"/>
          <a:lstStyle/>
          <a:p>
            <a:endParaRPr lang="id-ID"/>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d-ID"/>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7568614-D282-4A61-9F8B-E191C1DF169E}" type="slidenum">
              <a:rPr lang="id-ID" smtClean="0"/>
              <a:pPr/>
              <a:t>‹#›</a:t>
            </a:fld>
            <a:endParaRPr lang="id-ID"/>
          </a:p>
        </p:txBody>
      </p:sp>
    </p:spTree>
    <p:extLst>
      <p:ext uri="{BB962C8B-B14F-4D97-AF65-F5344CB8AC3E}">
        <p14:creationId xmlns:p14="http://schemas.microsoft.com/office/powerpoint/2010/main" xmlns="" val="9703075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85800"/>
            <a:ext cx="5486400" cy="3429000"/>
          </a:xfrm>
        </p:spPr>
      </p:sp>
      <p:sp>
        <p:nvSpPr>
          <p:cNvPr id="3" name="Notes Placeholder 2"/>
          <p:cNvSpPr>
            <a:spLocks noGrp="1"/>
          </p:cNvSpPr>
          <p:nvPr>
            <p:ph type="body" idx="1"/>
          </p:nvPr>
        </p:nvSpPr>
        <p:spPr/>
        <p:txBody>
          <a:bodyPr/>
          <a:lstStyle/>
          <a:p>
            <a:endParaRPr lang="id-ID" dirty="0"/>
          </a:p>
        </p:txBody>
      </p:sp>
      <p:sp>
        <p:nvSpPr>
          <p:cNvPr id="4" name="Slide Number Placeholder 3"/>
          <p:cNvSpPr>
            <a:spLocks noGrp="1"/>
          </p:cNvSpPr>
          <p:nvPr>
            <p:ph type="sldNum" sz="quarter" idx="10"/>
          </p:nvPr>
        </p:nvSpPr>
        <p:spPr/>
        <p:txBody>
          <a:bodyPr/>
          <a:lstStyle/>
          <a:p>
            <a:fld id="{97568614-D282-4A61-9F8B-E191C1DF169E}" type="slidenum">
              <a:rPr lang="id-ID" smtClean="0"/>
              <a:pPr/>
              <a:t>2</a:t>
            </a:fld>
            <a:endParaRPr lang="id-ID"/>
          </a:p>
        </p:txBody>
      </p:sp>
    </p:spTree>
    <p:extLst>
      <p:ext uri="{BB962C8B-B14F-4D97-AF65-F5344CB8AC3E}">
        <p14:creationId xmlns:p14="http://schemas.microsoft.com/office/powerpoint/2010/main" xmlns="" val="4491870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87500"/>
            <a:ext cx="7543800" cy="2161646"/>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3810000"/>
            <a:ext cx="6461760" cy="8890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865"/>
            <a:ext cx="1752600" cy="4876271"/>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28865"/>
            <a:ext cx="6019800" cy="487627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4572000"/>
            <a:ext cx="7659687" cy="973667"/>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4" y="3210719"/>
            <a:ext cx="6135687" cy="136128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80160"/>
            <a:ext cx="3657600" cy="38252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280160"/>
            <a:ext cx="3657600" cy="382524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279261"/>
            <a:ext cx="3657600" cy="533135"/>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812396"/>
            <a:ext cx="3657600"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279261"/>
            <a:ext cx="3657600" cy="533135"/>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1812396"/>
            <a:ext cx="3657600" cy="329274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1FF5F28C-E760-48F5-8B42-04B99A7F76D9}" type="slidenum">
              <a:rPr lang="id-ID" smtClean="0"/>
              <a:pPr/>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4579620"/>
            <a:ext cx="7772400" cy="49530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5080000"/>
            <a:ext cx="7772401" cy="5080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1FF5F28C-E760-48F5-8B42-04B99A7F76D9}" type="slidenum">
              <a:rPr lang="id-ID" smtClean="0"/>
              <a:pPr/>
              <a:t>‹#›</a:t>
            </a:fld>
            <a:endParaRPr lang="id-ID"/>
          </a:p>
        </p:txBody>
      </p:sp>
      <p:sp>
        <p:nvSpPr>
          <p:cNvPr id="9" name="Content Placeholder 8"/>
          <p:cNvSpPr>
            <a:spLocks noGrp="1"/>
          </p:cNvSpPr>
          <p:nvPr>
            <p:ph sz="quarter" idx="13"/>
          </p:nvPr>
        </p:nvSpPr>
        <p:spPr>
          <a:xfrm>
            <a:off x="304800" y="317500"/>
            <a:ext cx="7772400" cy="411903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4579398"/>
            <a:ext cx="7772400" cy="495522"/>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4572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5080000"/>
            <a:ext cx="7772400" cy="51054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CFD51C49-57DA-41A6-A44A-3535E227C568}" type="datetimeFigureOut">
              <a:rPr lang="id-ID" smtClean="0"/>
              <a:pPr/>
              <a:t>21/08/2017</a:t>
            </a:fld>
            <a:endParaRPr lang="id-ID"/>
          </a:p>
        </p:txBody>
      </p:sp>
      <p:sp>
        <p:nvSpPr>
          <p:cNvPr id="9" name="Slide Number Placeholder 8"/>
          <p:cNvSpPr>
            <a:spLocks noGrp="1"/>
          </p:cNvSpPr>
          <p:nvPr>
            <p:ph type="sldNum" sz="quarter" idx="11"/>
          </p:nvPr>
        </p:nvSpPr>
        <p:spPr/>
        <p:txBody>
          <a:bodyPr/>
          <a:lstStyle/>
          <a:p>
            <a:fld id="{1FF5F28C-E760-48F5-8B42-04B99A7F76D9}" type="slidenum">
              <a:rPr lang="id-ID" smtClean="0"/>
              <a:pPr/>
              <a:t>‹#›</a:t>
            </a:fld>
            <a:endParaRPr lang="id-ID"/>
          </a:p>
        </p:txBody>
      </p:sp>
      <p:sp>
        <p:nvSpPr>
          <p:cNvPr id="10" name="Footer Placeholder 9"/>
          <p:cNvSpPr>
            <a:spLocks noGrp="1"/>
          </p:cNvSpPr>
          <p:nvPr>
            <p:ph type="ftr" sz="quarter" idx="12"/>
          </p:nvPr>
        </p:nvSpPr>
        <p:spPr/>
        <p:txBody>
          <a:bodyPr/>
          <a:lstStyle/>
          <a:p>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28865"/>
            <a:ext cx="7620000" cy="9525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333500"/>
            <a:ext cx="7620000" cy="40005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5715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4572000"/>
            <a:ext cx="685800" cy="571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4707467"/>
            <a:ext cx="548640" cy="33020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1FF5F28C-E760-48F5-8B42-04B99A7F76D9}" type="slidenum">
              <a:rPr lang="id-ID" smtClean="0"/>
              <a:pPr/>
              <a:t>‹#›</a:t>
            </a:fld>
            <a:endParaRPr lang="id-ID"/>
          </a:p>
        </p:txBody>
      </p:sp>
      <p:sp>
        <p:nvSpPr>
          <p:cNvPr id="5" name="Footer Placeholder 4"/>
          <p:cNvSpPr>
            <a:spLocks noGrp="1"/>
          </p:cNvSpPr>
          <p:nvPr>
            <p:ph type="ftr" sz="quarter" idx="3"/>
          </p:nvPr>
        </p:nvSpPr>
        <p:spPr>
          <a:xfrm rot="16200000">
            <a:off x="7784184" y="3343487"/>
            <a:ext cx="1972734" cy="365760"/>
          </a:xfrm>
          <a:prstGeom prst="rect">
            <a:avLst/>
          </a:prstGeom>
        </p:spPr>
        <p:txBody>
          <a:bodyPr vert="horz" lIns="91440" tIns="45720" rIns="91440" bIns="45720" rtlCol="0" anchor="ctr"/>
          <a:lstStyle>
            <a:lvl1pPr algn="r">
              <a:defRPr sz="1200">
                <a:solidFill>
                  <a:schemeClr val="bg2"/>
                </a:solidFill>
              </a:defRPr>
            </a:lvl1pPr>
          </a:lstStyle>
          <a:p>
            <a:endParaRPr lang="id-ID"/>
          </a:p>
        </p:txBody>
      </p:sp>
      <p:sp>
        <p:nvSpPr>
          <p:cNvPr id="4" name="Date Placeholder 3"/>
          <p:cNvSpPr>
            <a:spLocks noGrp="1"/>
          </p:cNvSpPr>
          <p:nvPr>
            <p:ph type="dt" sz="half" idx="2"/>
          </p:nvPr>
        </p:nvSpPr>
        <p:spPr>
          <a:xfrm rot="16200000">
            <a:off x="7754552" y="1341120"/>
            <a:ext cx="2031999" cy="365760"/>
          </a:xfrm>
          <a:prstGeom prst="rect">
            <a:avLst/>
          </a:prstGeom>
        </p:spPr>
        <p:txBody>
          <a:bodyPr vert="horz" lIns="91440" tIns="45720" rIns="91440" bIns="45720" rtlCol="0" anchor="ctr"/>
          <a:lstStyle>
            <a:lvl1pPr algn="l">
              <a:defRPr sz="1200">
                <a:solidFill>
                  <a:schemeClr val="bg2"/>
                </a:solidFill>
              </a:defRPr>
            </a:lvl1pPr>
          </a:lstStyle>
          <a:p>
            <a:fld id="{CFD51C49-57DA-41A6-A44A-3535E227C568}" type="datetimeFigureOut">
              <a:rPr lang="id-ID" smtClean="0"/>
              <a:pPr/>
              <a:t>21/08/2017</a:t>
            </a:fld>
            <a:endParaRPr lang="id-ID"/>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4" name="Rectangle 3"/>
          <p:cNvSpPr/>
          <p:nvPr/>
        </p:nvSpPr>
        <p:spPr>
          <a:xfrm>
            <a:off x="0" y="2137420"/>
            <a:ext cx="8460432" cy="1944216"/>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2" name="Title 1"/>
          <p:cNvSpPr>
            <a:spLocks noGrp="1"/>
          </p:cNvSpPr>
          <p:nvPr>
            <p:ph type="ctrTitle"/>
          </p:nvPr>
        </p:nvSpPr>
        <p:spPr>
          <a:xfrm>
            <a:off x="688032" y="1921396"/>
            <a:ext cx="7772400" cy="3311227"/>
          </a:xfrm>
        </p:spPr>
        <p:txBody>
          <a:bodyPr>
            <a:noAutofit/>
          </a:bodyPr>
          <a:lstStyle/>
          <a:p>
            <a:pPr algn="r"/>
            <a:r>
              <a:rPr lang="id-ID" sz="4000" b="1" dirty="0" smtClean="0"/>
              <a:t>Integrated Farming System on Coastal Land</a:t>
            </a:r>
            <a:r>
              <a:rPr lang="id-ID" sz="4000" i="1" dirty="0" smtClean="0"/>
              <a:t/>
            </a:r>
            <a:br>
              <a:rPr lang="id-ID" sz="4000" i="1" dirty="0" smtClean="0"/>
            </a:br>
            <a:r>
              <a:rPr lang="id-ID" sz="2800" b="1" dirty="0" smtClean="0"/>
              <a:t>(The Case Study in Pandan Simo, Bantul, DIY</a:t>
            </a:r>
            <a:r>
              <a:rPr lang="en-US" sz="2800" b="1" dirty="0" smtClean="0"/>
              <a:t>)</a:t>
            </a:r>
            <a:r>
              <a:rPr lang="id-ID" sz="2800" b="1" i="1" dirty="0" smtClean="0"/>
              <a:t/>
            </a:r>
            <a:br>
              <a:rPr lang="id-ID" sz="2800" b="1" i="1" dirty="0" smtClean="0"/>
            </a:br>
            <a:r>
              <a:rPr lang="id-ID" sz="1400" dirty="0" smtClean="0"/>
              <a:t/>
            </a:r>
            <a:br>
              <a:rPr lang="id-ID" sz="1400" dirty="0" smtClean="0"/>
            </a:br>
            <a:r>
              <a:rPr lang="id-ID" sz="2400" b="1" dirty="0" smtClean="0"/>
              <a:t>Triwara Buddhi S, Triyono, Pujastuti S Dyah</a:t>
            </a:r>
            <a:r>
              <a:rPr lang="id-ID" sz="2800" b="1" dirty="0" smtClean="0"/>
              <a:t/>
            </a:r>
            <a:br>
              <a:rPr lang="id-ID" sz="2800" b="1" dirty="0" smtClean="0"/>
            </a:br>
            <a:endParaRPr lang="id-ID" sz="4800" b="1" dirty="0"/>
          </a:p>
        </p:txBody>
      </p:sp>
      <p:sp>
        <p:nvSpPr>
          <p:cNvPr id="3" name="Subtitle 2"/>
          <p:cNvSpPr>
            <a:spLocks noGrp="1"/>
          </p:cNvSpPr>
          <p:nvPr>
            <p:ph type="subTitle" idx="1"/>
          </p:nvPr>
        </p:nvSpPr>
        <p:spPr>
          <a:xfrm>
            <a:off x="1187624" y="4585692"/>
            <a:ext cx="7272808" cy="879140"/>
          </a:xfrm>
        </p:spPr>
        <p:txBody>
          <a:bodyPr>
            <a:noAutofit/>
          </a:bodyPr>
          <a:lstStyle/>
          <a:p>
            <a:pPr algn="r" eaLnBrk="0" fontAlgn="base" hangingPunct="0"/>
            <a:r>
              <a:rPr lang="en-US"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rPr>
              <a:t>Agribusiness</a:t>
            </a:r>
            <a:r>
              <a:rPr lang="id-ID"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rPr>
              <a:t> </a:t>
            </a:r>
            <a:r>
              <a:rPr lang="en-US"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rPr>
              <a:t>Department of Agriculture Faculty</a:t>
            </a:r>
            <a:r>
              <a:rPr lang="id-ID"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rPr>
              <a:t/>
            </a:r>
            <a:br>
              <a:rPr lang="id-ID"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rPr>
            </a:br>
            <a:r>
              <a:rPr lang="en-US" sz="1900" dirty="0" err="1">
                <a:solidFill>
                  <a:schemeClr val="tx1">
                    <a:lumMod val="50000"/>
                    <a:lumOff val="50000"/>
                  </a:schemeClr>
                </a:solidFill>
                <a:effectLst>
                  <a:outerShdw blurRad="38100" dist="38100" dir="2700000" algn="tl">
                    <a:srgbClr val="000000">
                      <a:alpha val="43137"/>
                    </a:srgbClr>
                  </a:outerShdw>
                </a:effectLst>
                <a:latin typeface="Adobe Caslon Pro" pitchFamily="18" charset="0"/>
              </a:rPr>
              <a:t>Muhammadiyah</a:t>
            </a:r>
            <a:r>
              <a:rPr lang="en-US" sz="1900" dirty="0">
                <a:solidFill>
                  <a:schemeClr val="tx1">
                    <a:lumMod val="50000"/>
                    <a:lumOff val="50000"/>
                  </a:schemeClr>
                </a:solidFill>
                <a:effectLst>
                  <a:outerShdw blurRad="38100" dist="38100" dir="2700000" algn="tl">
                    <a:srgbClr val="000000">
                      <a:alpha val="43137"/>
                    </a:srgbClr>
                  </a:outerShdw>
                </a:effectLst>
                <a:latin typeface="Adobe Caslon Pro" pitchFamily="18" charset="0"/>
              </a:rPr>
              <a:t> University of Yogyakarta</a:t>
            </a:r>
            <a:endParaRPr lang="id-ID" sz="1900" dirty="0">
              <a:solidFill>
                <a:schemeClr val="tx1">
                  <a:lumMod val="50000"/>
                  <a:lumOff val="50000"/>
                </a:schemeClr>
              </a:solidFill>
              <a:effectLst>
                <a:outerShdw blurRad="38100" dist="38100" dir="2700000" algn="tl">
                  <a:srgbClr val="000000">
                    <a:alpha val="43137"/>
                  </a:srgbClr>
                </a:outerShdw>
              </a:effectLst>
              <a:latin typeface="Adobe Caslon Pro" pitchFamily="18" charset="0"/>
            </a:endParaRPr>
          </a:p>
          <a:p>
            <a:pPr algn="r" eaLnBrk="0" fontAlgn="base" hangingPunct="0"/>
            <a:endParaRPr lang="en-US" sz="1900" dirty="0" smtClean="0">
              <a:solidFill>
                <a:schemeClr val="tx1">
                  <a:lumMod val="50000"/>
                  <a:lumOff val="50000"/>
                </a:schemeClr>
              </a:solidFill>
              <a:effectLst>
                <a:outerShdw blurRad="38100" dist="38100" dir="2700000" algn="tl">
                  <a:srgbClr val="000000">
                    <a:alpha val="43137"/>
                  </a:srgbClr>
                </a:outerShdw>
              </a:effectLst>
              <a:latin typeface="Adobe Caslon Pro" pitchFamily="18" charset="0"/>
            </a:endParaRPr>
          </a:p>
        </p:txBody>
      </p:sp>
      <p:pic>
        <p:nvPicPr>
          <p:cNvPr id="2052" name="Picture 4" descr="Hasil gambar untuk tanaman cabai lahan pasir pantai yogyakarta srandakan"/>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0" y="0"/>
            <a:ext cx="2724150" cy="2043113"/>
          </a:xfrm>
          <a:prstGeom prst="rect">
            <a:avLst/>
          </a:prstGeom>
          <a:noFill/>
          <a:extLst>
            <a:ext uri="{909E8E84-426E-40DD-AFC4-6F175D3DCCD1}">
              <a14:hiddenFill xmlns:a14="http://schemas.microsoft.com/office/drawing/2010/main" xmlns="">
                <a:solidFill>
                  <a:srgbClr val="FFFFFF"/>
                </a:solidFill>
              </a14:hiddenFill>
            </a:ext>
          </a:extLst>
        </p:spPr>
      </p:pic>
      <p:sp>
        <p:nvSpPr>
          <p:cNvPr id="6" name="AutoShape 6" descr="Hasil gambar untuk Integrated Farming System On Coastal Land"/>
          <p:cNvSpPr>
            <a:spLocks noChangeAspect="1" noChangeArrowheads="1"/>
          </p:cNvSpPr>
          <p:nvPr/>
        </p:nvSpPr>
        <p:spPr bwMode="auto">
          <a:xfrm>
            <a:off x="155575" y="-1881188"/>
            <a:ext cx="5905500" cy="39243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pic>
        <p:nvPicPr>
          <p:cNvPr id="2056" name="Picture 8" descr="Hasil gambar untuk Integrated Farming System On Coastal Land"/>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2692922" y="-1"/>
            <a:ext cx="3074587" cy="2043113"/>
          </a:xfrm>
          <a:prstGeom prst="rect">
            <a:avLst/>
          </a:prstGeom>
          <a:noFill/>
          <a:extLst>
            <a:ext uri="{909E8E84-426E-40DD-AFC4-6F175D3DCCD1}">
              <a14:hiddenFill xmlns:a14="http://schemas.microsoft.com/office/drawing/2010/main" xmlns="">
                <a:solidFill>
                  <a:srgbClr val="FFFFFF"/>
                </a:solidFill>
              </a14:hiddenFill>
            </a:ext>
          </a:extLst>
        </p:spPr>
      </p:pic>
      <p:pic>
        <p:nvPicPr>
          <p:cNvPr id="2058" name="Picture 10" descr="Gambar terkait"/>
          <p:cNvPicPr>
            <a:picLocks noChangeAspect="1" noChangeArrowheads="1"/>
          </p:cNvPicPr>
          <p:nvPr/>
        </p:nvPicPr>
        <p:blipFill>
          <a:blip r:embed="rId4">
            <a:extLst>
              <a:ext uri="{28A0092B-C50C-407E-A947-70E740481C1C}">
                <a14:useLocalDpi xmlns:a14="http://schemas.microsoft.com/office/drawing/2010/main" xmlns="" val="0"/>
              </a:ext>
            </a:extLst>
          </a:blip>
          <a:srcRect/>
          <a:stretch>
            <a:fillRect/>
          </a:stretch>
        </p:blipFill>
        <p:spPr bwMode="auto">
          <a:xfrm>
            <a:off x="5734693" y="-1"/>
            <a:ext cx="2725739" cy="2043112"/>
          </a:xfrm>
          <a:prstGeom prst="rect">
            <a:avLst/>
          </a:prstGeom>
          <a:noFill/>
          <a:extLst>
            <a:ext uri="{909E8E84-426E-40DD-AFC4-6F175D3DCCD1}">
              <a14:hiddenFill xmlns:a14="http://schemas.microsoft.com/office/drawing/2010/main" xmlns="">
                <a:solidFill>
                  <a:srgbClr val="FFFFFF"/>
                </a:solidFill>
              </a14:hiddenFill>
            </a:ext>
          </a:extLst>
        </p:spPr>
      </p:pic>
      <p:sp>
        <p:nvSpPr>
          <p:cNvPr id="7" name="Rectangle 6"/>
          <p:cNvSpPr/>
          <p:nvPr/>
        </p:nvSpPr>
        <p:spPr>
          <a:xfrm>
            <a:off x="0" y="1921396"/>
            <a:ext cx="8460432" cy="121715"/>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28231064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4="http://schemas.microsoft.com/office/powerpoint/2010/main" xmlns="" Requires="p14">
      <p:transition spd="slow" p14:dur="1500">
        <p14:window/>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asil gambar untuk suggestion"/>
          <p:cNvPicPr>
            <a:picLocks noChangeAspect="1" noChangeArrowheads="1" noCrop="1"/>
          </p:cNvPicPr>
          <p:nvPr/>
        </p:nvPicPr>
        <p:blipFill>
          <a:blip r:embed="rId2">
            <a:extLst>
              <a:ext uri="{28A0092B-C50C-407E-A947-70E740481C1C}">
                <a14:useLocalDpi xmlns:a14="http://schemas.microsoft.com/office/drawing/2010/main" xmlns="" val="0"/>
              </a:ext>
            </a:extLst>
          </a:blip>
          <a:srcRect/>
          <a:stretch>
            <a:fillRect/>
          </a:stretch>
        </p:blipFill>
        <p:spPr bwMode="auto">
          <a:xfrm>
            <a:off x="407576" y="121196"/>
            <a:ext cx="4339265" cy="252028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683568" y="2713484"/>
            <a:ext cx="3384376" cy="2862322"/>
          </a:xfrm>
          <a:prstGeom prst="rect">
            <a:avLst/>
          </a:prstGeom>
        </p:spPr>
        <p:txBody>
          <a:bodyPr wrap="square">
            <a:spAutoFit/>
          </a:bodyPr>
          <a:lstStyle/>
          <a:p>
            <a:pPr marL="285750" indent="-285750">
              <a:buFont typeface="Wingdings" pitchFamily="2" charset="2"/>
              <a:buChar char="q"/>
            </a:pPr>
            <a:r>
              <a:rPr lang="id-ID" dirty="0"/>
              <a:t>Farmers must be good at reading market opportunities, to sell their products for a price when the harvest is stable or </a:t>
            </a:r>
            <a:r>
              <a:rPr lang="id-ID" dirty="0" smtClean="0"/>
              <a:t>high.</a:t>
            </a:r>
          </a:p>
          <a:p>
            <a:pPr marL="285750" indent="-285750">
              <a:buFont typeface="Wingdings" pitchFamily="2" charset="2"/>
              <a:buChar char="q"/>
            </a:pPr>
            <a:r>
              <a:rPr lang="id-ID" dirty="0" smtClean="0"/>
              <a:t>The </a:t>
            </a:r>
            <a:r>
              <a:rPr lang="id-ID" dirty="0"/>
              <a:t>farmers not only make cooperation with the collecting traders to buy their products, but have to cooperate with other </a:t>
            </a:r>
            <a:r>
              <a:rPr lang="id-ID" dirty="0" smtClean="0"/>
              <a:t>collectors.</a:t>
            </a:r>
          </a:p>
        </p:txBody>
      </p:sp>
      <p:sp>
        <p:nvSpPr>
          <p:cNvPr id="3" name="Rectangle 2"/>
          <p:cNvSpPr/>
          <p:nvPr/>
        </p:nvSpPr>
        <p:spPr>
          <a:xfrm>
            <a:off x="4067944" y="1467683"/>
            <a:ext cx="4032447" cy="4247317"/>
          </a:xfrm>
          <a:prstGeom prst="rect">
            <a:avLst/>
          </a:prstGeom>
        </p:spPr>
        <p:txBody>
          <a:bodyPr wrap="square">
            <a:spAutoFit/>
          </a:bodyPr>
          <a:lstStyle/>
          <a:p>
            <a:pPr marL="285750" indent="-285750">
              <a:buFont typeface="Wingdings" pitchFamily="2" charset="2"/>
              <a:buChar char="q"/>
            </a:pPr>
            <a:r>
              <a:rPr lang="id-ID" dirty="0"/>
              <a:t>Based on the above conclusions, the rojolele rice, shallots and peanut farms can be developed in coastal areas by observing</a:t>
            </a:r>
            <a:br>
              <a:rPr lang="id-ID" dirty="0"/>
            </a:br>
            <a:r>
              <a:rPr lang="id-ID" dirty="0"/>
              <a:t>1. Rice rojolele planted in the rainy season with the appropriate fertilizer with the research.</a:t>
            </a:r>
            <a:br>
              <a:rPr lang="id-ID" dirty="0"/>
            </a:br>
            <a:r>
              <a:rPr lang="id-ID" dirty="0"/>
              <a:t>2. Onion suitable to be planted in the dry season.</a:t>
            </a:r>
            <a:br>
              <a:rPr lang="id-ID" dirty="0"/>
            </a:br>
            <a:r>
              <a:rPr lang="id-ID" dirty="0"/>
              <a:t>3. Peanuts suitable for planting between July - October and November-March with attention to fertilization in accordance with the research</a:t>
            </a:r>
            <a:r>
              <a:rPr lang="id-ID" dirty="0" smtClean="0"/>
              <a:t>.</a:t>
            </a:r>
            <a:r>
              <a:rPr lang="id-ID" dirty="0"/>
              <a:t/>
            </a:r>
            <a:br>
              <a:rPr lang="id-ID" dirty="0"/>
            </a:br>
            <a:endParaRPr lang="id-ID" dirty="0"/>
          </a:p>
        </p:txBody>
      </p:sp>
    </p:spTree>
    <p:extLst>
      <p:ext uri="{BB962C8B-B14F-4D97-AF65-F5344CB8AC3E}">
        <p14:creationId xmlns:p14="http://schemas.microsoft.com/office/powerpoint/2010/main" xmlns="" val="3310133490"/>
      </p:ext>
    </p:extLst>
  </p:cSld>
  <p:clrMapOvr>
    <a:masterClrMapping/>
  </p:clrMapOvr>
  <mc:AlternateContent xmlns:mc="http://schemas.openxmlformats.org/markup-compatibility/2006">
    <mc:Choice xmlns:p14="http://schemas.microsoft.com/office/powerpoint/2010/main" xmlns="" Requires="p14">
      <p:transition spd="slow" p14:dur="1500">
        <p14:window dir="vert"/>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817617" y="366251"/>
            <a:ext cx="2282775" cy="3139321"/>
          </a:xfrm>
          <a:prstGeom prst="rect">
            <a:avLst/>
          </a:prstGeom>
          <a:solidFill>
            <a:schemeClr val="accent6">
              <a:lumMod val="50000"/>
            </a:schemeClr>
          </a:solidFill>
        </p:spPr>
        <p:txBody>
          <a:bodyPr wrap="square">
            <a:spAutoFit/>
          </a:bodyPr>
          <a:lstStyle/>
          <a:p>
            <a:r>
              <a:rPr lang="id-ID" b="1" dirty="0">
                <a:solidFill>
                  <a:schemeClr val="bg1">
                    <a:lumMod val="95000"/>
                  </a:schemeClr>
                </a:solidFill>
              </a:rPr>
              <a:t>T</a:t>
            </a:r>
            <a:r>
              <a:rPr lang="id-ID" b="1" dirty="0" smtClean="0">
                <a:solidFill>
                  <a:schemeClr val="bg1">
                    <a:lumMod val="95000"/>
                  </a:schemeClr>
                </a:solidFill>
              </a:rPr>
              <a:t>he </a:t>
            </a:r>
            <a:r>
              <a:rPr lang="id-ID" b="1" dirty="0">
                <a:solidFill>
                  <a:schemeClr val="bg1">
                    <a:lumMod val="95000"/>
                  </a:schemeClr>
                </a:solidFill>
              </a:rPr>
              <a:t>coastal area </a:t>
            </a:r>
            <a:r>
              <a:rPr lang="id-ID" b="1" dirty="0" smtClean="0">
                <a:solidFill>
                  <a:schemeClr val="bg1">
                    <a:lumMod val="95000"/>
                  </a:schemeClr>
                </a:solidFill>
              </a:rPr>
              <a:t>in </a:t>
            </a:r>
            <a:r>
              <a:rPr lang="id-ID" b="1" dirty="0">
                <a:solidFill>
                  <a:schemeClr val="bg1">
                    <a:lumMod val="95000"/>
                  </a:schemeClr>
                </a:solidFill>
              </a:rPr>
              <a:t>​​</a:t>
            </a:r>
            <a:r>
              <a:rPr lang="id-ID" b="1" dirty="0" smtClean="0">
                <a:solidFill>
                  <a:schemeClr val="bg1">
                    <a:lumMod val="95000"/>
                  </a:schemeClr>
                </a:solidFill>
              </a:rPr>
              <a:t>Pandan Simo</a:t>
            </a:r>
            <a:r>
              <a:rPr lang="id-ID" b="1" dirty="0">
                <a:solidFill>
                  <a:schemeClr val="bg1">
                    <a:lumMod val="95000"/>
                  </a:schemeClr>
                </a:solidFill>
              </a:rPr>
              <a:t>, Srandakan Sub-district, Bantul </a:t>
            </a:r>
            <a:r>
              <a:rPr lang="id-ID" b="1" dirty="0" smtClean="0">
                <a:solidFill>
                  <a:schemeClr val="bg1">
                    <a:lumMod val="95000"/>
                  </a:schemeClr>
                </a:solidFill>
              </a:rPr>
              <a:t>Regency, is the one of the farming areas using integrated </a:t>
            </a:r>
            <a:r>
              <a:rPr lang="id-ID" b="1" dirty="0">
                <a:solidFill>
                  <a:schemeClr val="bg1">
                    <a:lumMod val="95000"/>
                  </a:schemeClr>
                </a:solidFill>
              </a:rPr>
              <a:t>farming system between food crops, horticulture, and livestock. </a:t>
            </a:r>
          </a:p>
        </p:txBody>
      </p:sp>
      <p:sp>
        <p:nvSpPr>
          <p:cNvPr id="6" name="Rectangle 5"/>
          <p:cNvSpPr/>
          <p:nvPr/>
        </p:nvSpPr>
        <p:spPr>
          <a:xfrm>
            <a:off x="226168" y="4875465"/>
            <a:ext cx="5591449" cy="646331"/>
          </a:xfrm>
          <a:prstGeom prst="rect">
            <a:avLst/>
          </a:prstGeom>
          <a:solidFill>
            <a:schemeClr val="accent1">
              <a:lumMod val="60000"/>
              <a:lumOff val="40000"/>
            </a:schemeClr>
          </a:solidFill>
        </p:spPr>
        <p:txBody>
          <a:bodyPr wrap="square">
            <a:spAutoFit/>
          </a:bodyPr>
          <a:lstStyle/>
          <a:p>
            <a:pPr algn="ctr"/>
            <a:r>
              <a:rPr lang="id-ID" dirty="0" smtClean="0"/>
              <a:t>So, the </a:t>
            </a:r>
            <a:r>
              <a:rPr lang="id-ID" dirty="0"/>
              <a:t>marginal land has being a much-done alternative, such as farming on beach land.</a:t>
            </a:r>
          </a:p>
        </p:txBody>
      </p:sp>
      <p:sp>
        <p:nvSpPr>
          <p:cNvPr id="2" name="AutoShape 2" descr="Hasil gambar untuk alih fungsi lahan"/>
          <p:cNvSpPr>
            <a:spLocks noChangeAspect="1" noChangeArrowheads="1"/>
          </p:cNvSpPr>
          <p:nvPr/>
        </p:nvSpPr>
        <p:spPr bwMode="auto">
          <a:xfrm>
            <a:off x="155575" y="-1889125"/>
            <a:ext cx="6572250" cy="39433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3" name="AutoShape 4" descr="Hasil gambar untuk alih fungsi lahan"/>
          <p:cNvSpPr>
            <a:spLocks noChangeAspect="1" noChangeArrowheads="1"/>
          </p:cNvSpPr>
          <p:nvPr/>
        </p:nvSpPr>
        <p:spPr bwMode="auto">
          <a:xfrm>
            <a:off x="307975" y="-1736725"/>
            <a:ext cx="6572250" cy="39433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sp>
        <p:nvSpPr>
          <p:cNvPr id="4" name="AutoShape 6" descr="Hasil gambar untuk alih fungsi lahan"/>
          <p:cNvSpPr>
            <a:spLocks noChangeAspect="1" noChangeArrowheads="1"/>
          </p:cNvSpPr>
          <p:nvPr/>
        </p:nvSpPr>
        <p:spPr bwMode="auto">
          <a:xfrm>
            <a:off x="460375" y="-1584325"/>
            <a:ext cx="6572250" cy="394335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id-ID"/>
          </a:p>
        </p:txBody>
      </p:sp>
      <p:pic>
        <p:nvPicPr>
          <p:cNvPr id="3079" name="Picture 7"/>
          <p:cNvPicPr>
            <a:picLocks noChangeAspect="1" noChangeArrowheads="1"/>
          </p:cNvPicPr>
          <p:nvPr/>
        </p:nvPicPr>
        <p:blipFill>
          <a:blip r:embed="rId3">
            <a:extLst>
              <a:ext uri="{28A0092B-C50C-407E-A947-70E740481C1C}">
                <a14:useLocalDpi xmlns:a14="http://schemas.microsoft.com/office/drawing/2010/main" xmlns="" val="0"/>
              </a:ext>
            </a:extLst>
          </a:blip>
          <a:srcRect/>
          <a:stretch>
            <a:fillRect/>
          </a:stretch>
        </p:blipFill>
        <p:spPr bwMode="auto">
          <a:xfrm>
            <a:off x="179512" y="238378"/>
            <a:ext cx="5473353" cy="32840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Rectangle 6"/>
          <p:cNvSpPr/>
          <p:nvPr/>
        </p:nvSpPr>
        <p:spPr>
          <a:xfrm>
            <a:off x="803648" y="3586136"/>
            <a:ext cx="4200400" cy="646331"/>
          </a:xfrm>
          <a:prstGeom prst="rect">
            <a:avLst/>
          </a:prstGeom>
          <a:solidFill>
            <a:schemeClr val="accent1">
              <a:lumMod val="60000"/>
              <a:lumOff val="40000"/>
            </a:schemeClr>
          </a:solidFill>
        </p:spPr>
        <p:txBody>
          <a:bodyPr wrap="square">
            <a:spAutoFit/>
          </a:bodyPr>
          <a:lstStyle/>
          <a:p>
            <a:pPr algn="ctr"/>
            <a:r>
              <a:rPr lang="id-ID" dirty="0" smtClean="0"/>
              <a:t>Because of the reducing </a:t>
            </a:r>
            <a:r>
              <a:rPr lang="id-ID" dirty="0"/>
              <a:t>agricultural </a:t>
            </a:r>
            <a:r>
              <a:rPr lang="id-ID" dirty="0" smtClean="0"/>
              <a:t>land, </a:t>
            </a:r>
          </a:p>
          <a:p>
            <a:pPr algn="ctr"/>
            <a:r>
              <a:rPr lang="id-ID" dirty="0" smtClean="0"/>
              <a:t>the </a:t>
            </a:r>
            <a:r>
              <a:rPr lang="id-ID" dirty="0"/>
              <a:t>diversification of land is needed</a:t>
            </a:r>
          </a:p>
        </p:txBody>
      </p:sp>
      <p:sp>
        <p:nvSpPr>
          <p:cNvPr id="8" name="Down Arrow 7"/>
          <p:cNvSpPr/>
          <p:nvPr/>
        </p:nvSpPr>
        <p:spPr>
          <a:xfrm>
            <a:off x="2783768" y="4302734"/>
            <a:ext cx="492088" cy="498982"/>
          </a:xfrm>
          <a:prstGeom prst="down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Bent Arrow 9"/>
          <p:cNvSpPr/>
          <p:nvPr/>
        </p:nvSpPr>
        <p:spPr>
          <a:xfrm rot="5400000" flipH="1">
            <a:off x="5703142" y="3700609"/>
            <a:ext cx="1791643" cy="1562695"/>
          </a:xfrm>
          <a:prstGeom prst="bentArrow">
            <a:avLst>
              <a:gd name="adj1" fmla="val 15161"/>
              <a:gd name="adj2" fmla="val 25000"/>
              <a:gd name="adj3" fmla="val 50000"/>
              <a:gd name="adj4" fmla="val 43750"/>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Tree>
    <p:extLst>
      <p:ext uri="{BB962C8B-B14F-4D97-AF65-F5344CB8AC3E}">
        <p14:creationId xmlns:p14="http://schemas.microsoft.com/office/powerpoint/2010/main" xmlns="" val="3755638235"/>
      </p:ext>
    </p:extLst>
  </p:cSld>
  <p:clrMapOvr>
    <a:masterClrMapping/>
  </p:clrMapOvr>
  <mc:AlternateContent xmlns:mc="http://schemas.openxmlformats.org/markup-compatibility/2006">
    <mc:Choice xmlns:p14="http://schemas.microsoft.com/office/powerpoint/2010/main" xmlns="" Requires="p14">
      <p:transition spd="slow" p14:dur="1600">
        <p14:prism isContent="1" isInverted="1"/>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2448" y="481236"/>
            <a:ext cx="7174520" cy="792088"/>
          </a:xfrm>
          <a:solidFill>
            <a:schemeClr val="accent1">
              <a:lumMod val="50000"/>
            </a:schemeClr>
          </a:solidFill>
        </p:spPr>
        <p:txBody>
          <a:bodyPr/>
          <a:lstStyle/>
          <a:p>
            <a:r>
              <a:rPr lang="id-ID" dirty="0" smtClean="0">
                <a:solidFill>
                  <a:schemeClr val="bg1">
                    <a:lumMod val="95000"/>
                  </a:schemeClr>
                </a:solidFill>
              </a:rPr>
              <a:t>      The Purposes:</a:t>
            </a:r>
            <a:endParaRPr lang="id-ID" dirty="0">
              <a:solidFill>
                <a:schemeClr val="bg1">
                  <a:lumMod val="95000"/>
                </a:schemeClr>
              </a:solidFill>
            </a:endParaRPr>
          </a:p>
        </p:txBody>
      </p:sp>
      <p:sp>
        <p:nvSpPr>
          <p:cNvPr id="3" name="Content Placeholder 2"/>
          <p:cNvSpPr>
            <a:spLocks noGrp="1"/>
          </p:cNvSpPr>
          <p:nvPr>
            <p:ph idx="1"/>
          </p:nvPr>
        </p:nvSpPr>
        <p:spPr>
          <a:xfrm>
            <a:off x="3995936" y="1705372"/>
            <a:ext cx="3830414" cy="3600400"/>
          </a:xfrm>
        </p:spPr>
        <p:txBody>
          <a:bodyPr>
            <a:normAutofit/>
          </a:bodyPr>
          <a:lstStyle/>
          <a:p>
            <a:pPr indent="-342900">
              <a:buFont typeface="Wingdings" pitchFamily="2" charset="2"/>
              <a:buChar char="q"/>
              <a:tabLst>
                <a:tab pos="354013" algn="l"/>
              </a:tabLst>
            </a:pPr>
            <a:r>
              <a:rPr lang="id-ID" sz="2400" dirty="0" smtClean="0"/>
              <a:t>Knowing </a:t>
            </a:r>
            <a:r>
              <a:rPr lang="id-ID" sz="2400" dirty="0"/>
              <a:t>the </a:t>
            </a:r>
            <a:r>
              <a:rPr lang="en-US" sz="2400" dirty="0" smtClean="0"/>
              <a:t>revenue and cost</a:t>
            </a:r>
            <a:r>
              <a:rPr lang="id-ID" sz="2400" dirty="0" smtClean="0"/>
              <a:t> </a:t>
            </a:r>
            <a:r>
              <a:rPr lang="id-ID" sz="2400" dirty="0"/>
              <a:t>of farming in coastal </a:t>
            </a:r>
            <a:r>
              <a:rPr lang="id-ID" sz="2400" dirty="0" smtClean="0"/>
              <a:t>land</a:t>
            </a:r>
            <a:r>
              <a:rPr lang="id-ID" sz="2400" dirty="0" smtClean="0"/>
              <a:t>.</a:t>
            </a:r>
            <a:endParaRPr lang="en-US" sz="2400" dirty="0" smtClean="0"/>
          </a:p>
          <a:p>
            <a:pPr indent="-342900">
              <a:buFont typeface="Wingdings" pitchFamily="2" charset="2"/>
              <a:buChar char="q"/>
              <a:tabLst>
                <a:tab pos="354013" algn="l"/>
              </a:tabLst>
            </a:pPr>
            <a:endParaRPr lang="id-ID" sz="2400" dirty="0" smtClean="0"/>
          </a:p>
          <a:p>
            <a:pPr indent="-342900">
              <a:buFont typeface="Wingdings" pitchFamily="2" charset="2"/>
              <a:buChar char="q"/>
              <a:tabLst>
                <a:tab pos="354013" algn="l"/>
              </a:tabLst>
            </a:pPr>
            <a:r>
              <a:rPr lang="id-ID" sz="2400" dirty="0" smtClean="0"/>
              <a:t>Knowing </a:t>
            </a:r>
            <a:r>
              <a:rPr lang="id-ID" sz="2400" dirty="0"/>
              <a:t>the feasibility of </a:t>
            </a:r>
            <a:r>
              <a:rPr lang="id-ID" sz="2400" dirty="0" smtClean="0"/>
              <a:t>farming</a:t>
            </a:r>
            <a:endParaRPr lang="id-ID" sz="2400" dirty="0" smtClean="0">
              <a:solidFill>
                <a:srgbClr val="FF0000"/>
              </a:solidFill>
            </a:endParaRPr>
          </a:p>
        </p:txBody>
      </p:sp>
      <p:sp>
        <p:nvSpPr>
          <p:cNvPr id="4" name="Donut 3"/>
          <p:cNvSpPr/>
          <p:nvPr/>
        </p:nvSpPr>
        <p:spPr>
          <a:xfrm>
            <a:off x="277800" y="222192"/>
            <a:ext cx="1368152" cy="1296144"/>
          </a:xfrm>
          <a:prstGeom prst="donut">
            <a:avLst/>
          </a:prstGeom>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pic>
        <p:nvPicPr>
          <p:cNvPr id="4098" name="Picture 2" descr="Hasil gambar untuk research"/>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27584" y="1417340"/>
            <a:ext cx="2962275" cy="3943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514306901"/>
      </p:ext>
    </p:extLst>
  </p:cSld>
  <p:clrMapOvr>
    <a:masterClrMapping/>
  </p:clrMapOvr>
  <mc:AlternateContent xmlns:mc="http://schemas.openxmlformats.org/markup-compatibility/2006">
    <mc:Choice xmlns:p14="http://schemas.microsoft.com/office/powerpoint/2010/main" xmlns="" Requires="p14">
      <p:transition spd="slow" p14:dur="1600">
        <p14:prism dir="d" isContent="1" isInverted="1"/>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62448" y="1549524"/>
            <a:ext cx="7425976" cy="1379984"/>
          </a:xfrm>
        </p:spPr>
        <p:txBody>
          <a:bodyPr>
            <a:normAutofit/>
          </a:bodyPr>
          <a:lstStyle/>
          <a:p>
            <a:pPr marL="0" indent="0">
              <a:buNone/>
            </a:pPr>
            <a:r>
              <a:rPr lang="id-ID" dirty="0"/>
              <a:t>Farming is an activity in agriculture that organizes the various factors of production available to bring in large and continuous incomes for farmers and their </a:t>
            </a:r>
            <a:r>
              <a:rPr lang="id-ID" dirty="0" smtClean="0"/>
              <a:t>families</a:t>
            </a:r>
            <a:endParaRPr lang="id-ID" dirty="0"/>
          </a:p>
        </p:txBody>
      </p:sp>
      <p:sp>
        <p:nvSpPr>
          <p:cNvPr id="6" name="Title 1"/>
          <p:cNvSpPr txBox="1">
            <a:spLocks/>
          </p:cNvSpPr>
          <p:nvPr/>
        </p:nvSpPr>
        <p:spPr>
          <a:xfrm>
            <a:off x="962448" y="481236"/>
            <a:ext cx="7174520" cy="792088"/>
          </a:xfrm>
          <a:prstGeom prst="rect">
            <a:avLst/>
          </a:prstGeom>
          <a:solidFill>
            <a:schemeClr val="accent1">
              <a:lumMod val="50000"/>
            </a:schemeClr>
          </a:solidFill>
        </p:spPr>
        <p:txBody>
          <a:bodyPr vert="horz" lIns="91440" tIns="45720" rIns="91440" bIns="45720" rtlCol="0" anchor="ctr">
            <a:noAutofit/>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id-ID" dirty="0" smtClean="0">
                <a:solidFill>
                  <a:schemeClr val="bg1">
                    <a:lumMod val="95000"/>
                  </a:schemeClr>
                </a:solidFill>
              </a:rPr>
              <a:t>      Farming in Coastal Land</a:t>
            </a:r>
            <a:endParaRPr lang="id-ID" dirty="0">
              <a:solidFill>
                <a:schemeClr val="bg1">
                  <a:lumMod val="95000"/>
                </a:schemeClr>
              </a:solidFill>
            </a:endParaRPr>
          </a:p>
        </p:txBody>
      </p:sp>
      <p:sp>
        <p:nvSpPr>
          <p:cNvPr id="7" name="Donut 6"/>
          <p:cNvSpPr/>
          <p:nvPr/>
        </p:nvSpPr>
        <p:spPr>
          <a:xfrm>
            <a:off x="277800" y="222192"/>
            <a:ext cx="1368152" cy="1296144"/>
          </a:xfrm>
          <a:prstGeom prst="donut">
            <a:avLst/>
          </a:prstGeom>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2" name="Title 1"/>
          <p:cNvSpPr>
            <a:spLocks noGrp="1"/>
          </p:cNvSpPr>
          <p:nvPr>
            <p:ph type="title"/>
          </p:nvPr>
        </p:nvSpPr>
        <p:spPr>
          <a:xfrm>
            <a:off x="939600" y="3044536"/>
            <a:ext cx="7174520" cy="792088"/>
          </a:xfrm>
          <a:solidFill>
            <a:schemeClr val="accent1">
              <a:lumMod val="50000"/>
            </a:schemeClr>
          </a:solidFill>
        </p:spPr>
        <p:txBody>
          <a:bodyPr/>
          <a:lstStyle/>
          <a:p>
            <a:r>
              <a:rPr lang="id-ID" dirty="0" smtClean="0">
                <a:solidFill>
                  <a:schemeClr val="bg1">
                    <a:lumMod val="95000"/>
                  </a:schemeClr>
                </a:solidFill>
              </a:rPr>
              <a:t>      </a:t>
            </a:r>
            <a:r>
              <a:rPr lang="id-ID" dirty="0">
                <a:solidFill>
                  <a:schemeClr val="bg1">
                    <a:lumMod val="95000"/>
                  </a:schemeClr>
                </a:solidFill>
              </a:rPr>
              <a:t>Cost and Revenue Farm</a:t>
            </a:r>
          </a:p>
        </p:txBody>
      </p:sp>
      <p:sp>
        <p:nvSpPr>
          <p:cNvPr id="13" name="Donut 12"/>
          <p:cNvSpPr/>
          <p:nvPr/>
        </p:nvSpPr>
        <p:spPr>
          <a:xfrm>
            <a:off x="254952" y="2785492"/>
            <a:ext cx="1368152" cy="1296144"/>
          </a:xfrm>
          <a:prstGeom prst="donut">
            <a:avLst/>
          </a:prstGeom>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sp>
        <p:nvSpPr>
          <p:cNvPr id="14" name="Rectangle 13"/>
          <p:cNvSpPr/>
          <p:nvPr/>
        </p:nvSpPr>
        <p:spPr>
          <a:xfrm>
            <a:off x="962448" y="4081636"/>
            <a:ext cx="7174520" cy="769441"/>
          </a:xfrm>
          <a:prstGeom prst="rect">
            <a:avLst/>
          </a:prstGeom>
        </p:spPr>
        <p:txBody>
          <a:bodyPr wrap="square">
            <a:spAutoFit/>
          </a:bodyPr>
          <a:lstStyle/>
          <a:p>
            <a:r>
              <a:rPr lang="id-ID" sz="2200" dirty="0"/>
              <a:t>The cost of farming is the value of the use of factors of production, which affect the income of farmers. </a:t>
            </a:r>
          </a:p>
        </p:txBody>
      </p:sp>
    </p:spTree>
    <p:extLst>
      <p:ext uri="{BB962C8B-B14F-4D97-AF65-F5344CB8AC3E}">
        <p14:creationId xmlns:p14="http://schemas.microsoft.com/office/powerpoint/2010/main" xmlns="" val="714584913"/>
      </p:ext>
    </p:extLst>
  </p:cSld>
  <p:clrMapOvr>
    <a:masterClrMapping/>
  </p:clrMapOvr>
  <mc:AlternateContent xmlns:mc="http://schemas.openxmlformats.org/markup-compatibility/2006">
    <mc:Choice xmlns:p14="http://schemas.microsoft.com/office/powerpoint/2010/main" xmlns="" Requires="p14">
      <p:transition spd="slow" p14:dur="1600">
        <p14:prism dir="r" isContent="1" isInverted="1"/>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115301" y="1476096"/>
            <a:ext cx="3985091" cy="3541644"/>
          </a:xfrm>
        </p:spPr>
        <p:txBody>
          <a:bodyPr>
            <a:normAutofit/>
          </a:bodyPr>
          <a:lstStyle/>
          <a:p>
            <a:pPr marL="0" indent="0">
              <a:buNone/>
            </a:pPr>
            <a:r>
              <a:rPr lang="id-ID" dirty="0" smtClean="0"/>
              <a:t>The </a:t>
            </a:r>
            <a:r>
              <a:rPr lang="id-ID" dirty="0"/>
              <a:t>feasibility of farming can be measured by looking at its productivity. In this research, feasibility will only be measured based </a:t>
            </a:r>
            <a:r>
              <a:rPr lang="id-ID" dirty="0" smtClean="0"/>
              <a:t>on, </a:t>
            </a:r>
            <a:r>
              <a:rPr lang="id-ID" dirty="0"/>
              <a:t>because for land productivity is difficult to measure considering the land used for farming is a beach land that is basically not very suitable for food crops</a:t>
            </a:r>
            <a:r>
              <a:rPr lang="id-ID" dirty="0" smtClean="0"/>
              <a:t>.</a:t>
            </a:r>
            <a:endParaRPr lang="id-ID" dirty="0"/>
          </a:p>
        </p:txBody>
      </p:sp>
      <p:sp>
        <p:nvSpPr>
          <p:cNvPr id="5" name="Title 1"/>
          <p:cNvSpPr>
            <a:spLocks noGrp="1"/>
          </p:cNvSpPr>
          <p:nvPr>
            <p:ph type="title"/>
          </p:nvPr>
        </p:nvSpPr>
        <p:spPr>
          <a:xfrm>
            <a:off x="962448" y="481236"/>
            <a:ext cx="7174520" cy="792088"/>
          </a:xfrm>
          <a:solidFill>
            <a:schemeClr val="accent1">
              <a:lumMod val="50000"/>
            </a:schemeClr>
          </a:solidFill>
        </p:spPr>
        <p:txBody>
          <a:bodyPr/>
          <a:lstStyle/>
          <a:p>
            <a:r>
              <a:rPr lang="id-ID" dirty="0" smtClean="0">
                <a:solidFill>
                  <a:schemeClr val="bg1">
                    <a:lumMod val="95000"/>
                  </a:schemeClr>
                </a:solidFill>
              </a:rPr>
              <a:t>      Farm</a:t>
            </a:r>
            <a:r>
              <a:rPr lang="en-US" dirty="0" err="1" smtClean="0">
                <a:solidFill>
                  <a:schemeClr val="bg1">
                    <a:lumMod val="95000"/>
                  </a:schemeClr>
                </a:solidFill>
              </a:rPr>
              <a:t>ing</a:t>
            </a:r>
            <a:r>
              <a:rPr lang="id-ID" dirty="0" smtClean="0">
                <a:solidFill>
                  <a:schemeClr val="bg1">
                    <a:lumMod val="95000"/>
                  </a:schemeClr>
                </a:solidFill>
              </a:rPr>
              <a:t> </a:t>
            </a:r>
            <a:r>
              <a:rPr lang="en-US" dirty="0" smtClean="0">
                <a:solidFill>
                  <a:schemeClr val="bg1">
                    <a:lumMod val="95000"/>
                  </a:schemeClr>
                </a:solidFill>
              </a:rPr>
              <a:t>Feasibility</a:t>
            </a:r>
            <a:endParaRPr lang="id-ID" dirty="0">
              <a:solidFill>
                <a:schemeClr val="bg1">
                  <a:lumMod val="95000"/>
                </a:schemeClr>
              </a:solidFill>
            </a:endParaRPr>
          </a:p>
        </p:txBody>
      </p:sp>
      <p:sp>
        <p:nvSpPr>
          <p:cNvPr id="6" name="Donut 5"/>
          <p:cNvSpPr/>
          <p:nvPr/>
        </p:nvSpPr>
        <p:spPr>
          <a:xfrm>
            <a:off x="277800" y="222192"/>
            <a:ext cx="1368152" cy="1296144"/>
          </a:xfrm>
          <a:prstGeom prst="donut">
            <a:avLst/>
          </a:prstGeom>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pic>
        <p:nvPicPr>
          <p:cNvPr id="6146" name="Picture 2" descr="Gambar terkai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155575" y="1273324"/>
            <a:ext cx="3943350" cy="394335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594562221"/>
      </p:ext>
    </p:extLst>
  </p:cSld>
  <p:clrMapOvr>
    <a:masterClrMapping/>
  </p:clrMapOvr>
  <mc:AlternateContent xmlns:mc="http://schemas.openxmlformats.org/markup-compatibility/2006">
    <mc:Choice xmlns:p14="http://schemas.microsoft.com/office/powerpoint/2010/main" xmlns="" Requires="p14">
      <p:transition spd="slow" p14:dur="1600">
        <p14:prism dir="u" isContent="1" isInverted="1"/>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39552" y="626993"/>
            <a:ext cx="7776864" cy="646331"/>
          </a:xfrm>
          <a:prstGeom prst="rect">
            <a:avLst/>
          </a:prstGeom>
          <a:solidFill>
            <a:srgbClr val="FFC000"/>
          </a:solidFill>
        </p:spPr>
        <p:txBody>
          <a:bodyPr wrap="square">
            <a:spAutoFit/>
          </a:bodyPr>
          <a:lstStyle/>
          <a:p>
            <a:r>
              <a:rPr lang="id-ID" dirty="0"/>
              <a:t>This research uses descriptive </a:t>
            </a:r>
            <a:r>
              <a:rPr lang="id-ID" dirty="0" smtClean="0"/>
              <a:t>method and the </a:t>
            </a:r>
            <a:r>
              <a:rPr lang="id-ID" dirty="0"/>
              <a:t>technique of conducting this research was conducted by the field survey method </a:t>
            </a:r>
          </a:p>
        </p:txBody>
      </p:sp>
      <p:sp>
        <p:nvSpPr>
          <p:cNvPr id="5" name="Rectangle 4"/>
          <p:cNvSpPr/>
          <p:nvPr/>
        </p:nvSpPr>
        <p:spPr>
          <a:xfrm>
            <a:off x="555552" y="1850540"/>
            <a:ext cx="4016448" cy="3693319"/>
          </a:xfrm>
          <a:prstGeom prst="rect">
            <a:avLst/>
          </a:prstGeom>
        </p:spPr>
        <p:txBody>
          <a:bodyPr wrap="square">
            <a:spAutoFit/>
          </a:bodyPr>
          <a:lstStyle/>
          <a:p>
            <a:r>
              <a:rPr lang="id-ID" dirty="0" smtClean="0"/>
              <a:t>The </a:t>
            </a:r>
            <a:r>
              <a:rPr lang="id-ID" dirty="0"/>
              <a:t>object area of ​​research is taken </a:t>
            </a:r>
            <a:r>
              <a:rPr lang="id-ID" b="1" dirty="0" smtClean="0"/>
              <a:t>purposively</a:t>
            </a:r>
            <a:r>
              <a:rPr lang="id-ID" dirty="0" smtClean="0"/>
              <a:t> </a:t>
            </a:r>
            <a:r>
              <a:rPr lang="id-ID" dirty="0"/>
              <a:t>in </a:t>
            </a:r>
            <a:r>
              <a:rPr lang="id-ID" dirty="0" smtClean="0"/>
              <a:t>Kec</a:t>
            </a:r>
            <a:r>
              <a:rPr lang="en-US" dirty="0" smtClean="0"/>
              <a:t>am</a:t>
            </a:r>
            <a:r>
              <a:rPr lang="id-ID" dirty="0" smtClean="0"/>
              <a:t>atanSrandakan</a:t>
            </a:r>
            <a:r>
              <a:rPr lang="id-ID" dirty="0"/>
              <a:t>, Bantul regency. </a:t>
            </a:r>
          </a:p>
          <a:p>
            <a:r>
              <a:rPr lang="id-ID" dirty="0">
                <a:solidFill>
                  <a:srgbClr val="C00000"/>
                </a:solidFill>
              </a:rPr>
              <a:t>Farmer groups that manage farming in PandanSimo beach area that implement horticultural food cultivation in coastal land and join in cattle rearing with group cage system only exist in Poncosari village all used</a:t>
            </a:r>
            <a:r>
              <a:rPr lang="id-ID" dirty="0"/>
              <a:t> as </a:t>
            </a:r>
            <a:r>
              <a:rPr lang="id-ID" b="1" dirty="0"/>
              <a:t>respondent</a:t>
            </a:r>
            <a:r>
              <a:rPr lang="id-ID" dirty="0"/>
              <a:t>, besides also analyzed result of experiment of an Agribusiness company, </a:t>
            </a:r>
            <a:r>
              <a:rPr lang="en-US" b="1" dirty="0" smtClean="0"/>
              <a:t>4 </a:t>
            </a:r>
            <a:r>
              <a:rPr lang="id-ID" b="1" dirty="0" smtClean="0"/>
              <a:t>commodities </a:t>
            </a:r>
            <a:r>
              <a:rPr lang="id-ID" b="1" dirty="0"/>
              <a:t>in the coastal land </a:t>
            </a:r>
            <a:r>
              <a:rPr lang="id-ID" dirty="0"/>
              <a:t>of </a:t>
            </a:r>
            <a:r>
              <a:rPr lang="en-US" dirty="0" err="1" smtClean="0"/>
              <a:t>chilli</a:t>
            </a:r>
            <a:r>
              <a:rPr lang="en-US" dirty="0" smtClean="0"/>
              <a:t>,</a:t>
            </a:r>
            <a:r>
              <a:rPr lang="id-ID" dirty="0" smtClean="0"/>
              <a:t>rice </a:t>
            </a:r>
            <a:r>
              <a:rPr lang="en-US" dirty="0" smtClean="0"/>
              <a:t>of </a:t>
            </a:r>
            <a:r>
              <a:rPr lang="id-ID" dirty="0" smtClean="0"/>
              <a:t>rojolele</a:t>
            </a:r>
            <a:r>
              <a:rPr lang="id-ID" dirty="0"/>
              <a:t>, </a:t>
            </a:r>
            <a:r>
              <a:rPr lang="en-US" dirty="0" smtClean="0"/>
              <a:t>shallot </a:t>
            </a:r>
            <a:r>
              <a:rPr lang="id-ID" dirty="0" smtClean="0"/>
              <a:t>and </a:t>
            </a:r>
            <a:r>
              <a:rPr lang="id-ID" dirty="0"/>
              <a:t>peanut.</a:t>
            </a:r>
          </a:p>
        </p:txBody>
      </p:sp>
      <p:pic>
        <p:nvPicPr>
          <p:cNvPr id="5122" name="Picture 2" descr="Gambar terkai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4427984" y="1417340"/>
            <a:ext cx="3943350" cy="3943350"/>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507552" y="337220"/>
            <a:ext cx="7808864" cy="369332"/>
          </a:xfrm>
          <a:prstGeom prst="rect">
            <a:avLst/>
          </a:prstGeom>
          <a:solidFill>
            <a:srgbClr val="0070C0"/>
          </a:solidFill>
        </p:spPr>
        <p:txBody>
          <a:bodyPr wrap="square">
            <a:spAutoFit/>
          </a:bodyPr>
          <a:lstStyle/>
          <a:p>
            <a:r>
              <a:rPr lang="id-ID" b="1" i="1" dirty="0">
                <a:solidFill>
                  <a:schemeClr val="bg1">
                    <a:lumMod val="95000"/>
                  </a:schemeClr>
                </a:solidFill>
              </a:rPr>
              <a:t>Basic Method</a:t>
            </a:r>
          </a:p>
        </p:txBody>
      </p:sp>
      <p:sp>
        <p:nvSpPr>
          <p:cNvPr id="3" name="Rectangle 2"/>
          <p:cNvSpPr/>
          <p:nvPr/>
        </p:nvSpPr>
        <p:spPr>
          <a:xfrm>
            <a:off x="539552" y="1427931"/>
            <a:ext cx="4572000" cy="369332"/>
          </a:xfrm>
          <a:prstGeom prst="rect">
            <a:avLst/>
          </a:prstGeom>
          <a:solidFill>
            <a:srgbClr val="0070C0"/>
          </a:solidFill>
        </p:spPr>
        <p:txBody>
          <a:bodyPr>
            <a:spAutoFit/>
          </a:bodyPr>
          <a:lstStyle/>
          <a:p>
            <a:r>
              <a:rPr lang="id-ID" b="1" i="1" dirty="0">
                <a:solidFill>
                  <a:schemeClr val="bg1">
                    <a:lumMod val="95000"/>
                  </a:schemeClr>
                </a:solidFill>
              </a:rPr>
              <a:t>Sampling </a:t>
            </a:r>
            <a:r>
              <a:rPr lang="id-ID" b="1" i="1" dirty="0" smtClean="0">
                <a:solidFill>
                  <a:schemeClr val="bg1">
                    <a:lumMod val="95000"/>
                  </a:schemeClr>
                </a:solidFill>
              </a:rPr>
              <a:t>Technique</a:t>
            </a:r>
            <a:endParaRPr lang="id-ID" b="1" i="1" dirty="0">
              <a:solidFill>
                <a:schemeClr val="bg1">
                  <a:lumMod val="95000"/>
                </a:schemeClr>
              </a:solidFill>
            </a:endParaRPr>
          </a:p>
        </p:txBody>
      </p:sp>
    </p:spTree>
    <p:extLst>
      <p:ext uri="{BB962C8B-B14F-4D97-AF65-F5344CB8AC3E}">
        <p14:creationId xmlns:p14="http://schemas.microsoft.com/office/powerpoint/2010/main" xmlns="" val="3301271836"/>
      </p:ext>
    </p:extLst>
  </p:cSld>
  <p:clrMapOvr>
    <a:masterClrMapping/>
  </p:clrMapOvr>
  <mc:AlternateContent xmlns:mc="http://schemas.openxmlformats.org/markup-compatibility/2006">
    <mc:Choice xmlns:p14="http://schemas.microsoft.com/office/powerpoint/2010/main" xmlns="" Requires="p14">
      <p:transition spd="slow" p14:dur="1600">
        <p14:conveyor dir="l"/>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xmlns="" val="1586237655"/>
              </p:ext>
            </p:extLst>
          </p:nvPr>
        </p:nvGraphicFramePr>
        <p:xfrm>
          <a:off x="991832" y="1506532"/>
          <a:ext cx="7145136" cy="1776222"/>
        </p:xfrm>
        <a:graphic>
          <a:graphicData uri="http://schemas.openxmlformats.org/drawingml/2006/table">
            <a:tbl>
              <a:tblPr firstRow="1" firstCol="1" bandRow="1">
                <a:tableStyleId>{5C22544A-7EE6-4342-B048-85BDC9FD1C3A}</a:tableStyleId>
              </a:tblPr>
              <a:tblGrid>
                <a:gridCol w="1761454"/>
                <a:gridCol w="2760488"/>
                <a:gridCol w="2623194"/>
              </a:tblGrid>
              <a:tr h="374142">
                <a:tc>
                  <a:txBody>
                    <a:bodyPr/>
                    <a:lstStyle/>
                    <a:p>
                      <a:pPr algn="ctr">
                        <a:lnSpc>
                          <a:spcPct val="115000"/>
                        </a:lnSpc>
                        <a:spcAft>
                          <a:spcPts val="0"/>
                        </a:spcAft>
                      </a:pPr>
                      <a:r>
                        <a:rPr lang="id-ID" sz="1800" b="1" dirty="0">
                          <a:effectLst/>
                        </a:rPr>
                        <a:t> </a:t>
                      </a:r>
                      <a:endParaRPr lang="id-ID" sz="16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800" b="1" dirty="0" smtClean="0">
                          <a:effectLst/>
                        </a:rPr>
                        <a:t>Revenue </a:t>
                      </a:r>
                      <a:endParaRPr lang="id-ID" sz="1600" b="1" dirty="0">
                        <a:effectLst/>
                        <a:latin typeface="Calibri"/>
                        <a:ea typeface="Calibri"/>
                        <a:cs typeface="Times New Roman"/>
                      </a:endParaRPr>
                    </a:p>
                  </a:txBody>
                  <a:tcPr marL="68580" marR="68580" marT="0" marB="0" anchor="ctr"/>
                </a:tc>
                <a:tc>
                  <a:txBody>
                    <a:bodyPr/>
                    <a:lstStyle/>
                    <a:p>
                      <a:pPr algn="ctr">
                        <a:lnSpc>
                          <a:spcPct val="115000"/>
                        </a:lnSpc>
                        <a:spcAft>
                          <a:spcPts val="0"/>
                        </a:spcAft>
                      </a:pPr>
                      <a:r>
                        <a:rPr lang="en-US" sz="1800" b="1" dirty="0" smtClean="0">
                          <a:effectLst/>
                        </a:rPr>
                        <a:t>Cost           R/C</a:t>
                      </a:r>
                      <a:endParaRPr lang="id-ID" sz="1600" b="1" dirty="0">
                        <a:effectLst/>
                        <a:latin typeface="Calibri"/>
                        <a:ea typeface="Calibri"/>
                        <a:cs typeface="Times New Roman"/>
                      </a:endParaRPr>
                    </a:p>
                  </a:txBody>
                  <a:tcPr marL="68580" marR="68580" marT="0" marB="0" anchor="ctr"/>
                </a:tc>
              </a:tr>
              <a:tr h="254252">
                <a:tc>
                  <a:txBody>
                    <a:bodyPr/>
                    <a:lstStyle/>
                    <a:p>
                      <a:pPr>
                        <a:lnSpc>
                          <a:spcPct val="115000"/>
                        </a:lnSpc>
                        <a:spcAft>
                          <a:spcPts val="0"/>
                        </a:spcAft>
                      </a:pPr>
                      <a:r>
                        <a:rPr lang="en-US" sz="1600" b="1" dirty="0" err="1" smtClean="0">
                          <a:effectLst/>
                        </a:rPr>
                        <a:t>Chilli</a:t>
                      </a:r>
                      <a:r>
                        <a:rPr lang="en-US" sz="1600" b="1" dirty="0" smtClean="0">
                          <a:effectLst/>
                        </a:rPr>
                        <a:t>/ha</a:t>
                      </a:r>
                      <a:endParaRPr lang="id-ID"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Rp </a:t>
                      </a:r>
                      <a:r>
                        <a:rPr lang="id-ID" sz="1600" b="1" dirty="0" smtClean="0">
                          <a:solidFill>
                            <a:schemeClr val="accent1">
                              <a:lumMod val="50000"/>
                            </a:schemeClr>
                          </a:solidFill>
                          <a:effectLst/>
                        </a:rPr>
                        <a:t>1</a:t>
                      </a:r>
                      <a:r>
                        <a:rPr lang="en-US" sz="1600" b="1" dirty="0" smtClean="0">
                          <a:solidFill>
                            <a:schemeClr val="accent1">
                              <a:lumMod val="50000"/>
                            </a:schemeClr>
                          </a:solidFill>
                          <a:effectLst/>
                        </a:rPr>
                        <a:t>8</a:t>
                      </a:r>
                      <a:r>
                        <a:rPr lang="id-ID" sz="1600" b="1" dirty="0" smtClean="0">
                          <a:solidFill>
                            <a:schemeClr val="accent1">
                              <a:lumMod val="50000"/>
                            </a:schemeClr>
                          </a:solidFill>
                          <a:effectLst/>
                        </a:rPr>
                        <a:t>,</a:t>
                      </a:r>
                      <a:r>
                        <a:rPr lang="en-US" sz="1600" b="1" dirty="0" smtClean="0">
                          <a:solidFill>
                            <a:schemeClr val="accent1">
                              <a:lumMod val="50000"/>
                            </a:schemeClr>
                          </a:solidFill>
                          <a:effectLst/>
                        </a:rPr>
                        <a:t>960</a:t>
                      </a:r>
                      <a:r>
                        <a:rPr lang="id-ID" sz="1600" b="1" dirty="0" smtClean="0">
                          <a:solidFill>
                            <a:schemeClr val="accent1">
                              <a:lumMod val="50000"/>
                            </a:schemeClr>
                          </a:solidFill>
                          <a:effectLst/>
                        </a:rPr>
                        <a:t>,</a:t>
                      </a:r>
                      <a:r>
                        <a:rPr lang="en-US" sz="1600" b="1" dirty="0" smtClean="0">
                          <a:solidFill>
                            <a:schemeClr val="accent1">
                              <a:lumMod val="50000"/>
                            </a:schemeClr>
                          </a:solidFill>
                          <a:effectLst/>
                        </a:rPr>
                        <a:t>000</a:t>
                      </a:r>
                      <a:endParaRPr lang="id-ID" sz="1400" b="1" dirty="0">
                        <a:solidFill>
                          <a:schemeClr val="accent1">
                            <a:lumMod val="50000"/>
                          </a:schemeClr>
                        </a:solidFill>
                        <a:effectLst/>
                        <a:latin typeface="Calibri"/>
                        <a:ea typeface="Calibri"/>
                        <a:cs typeface="Times New Roman"/>
                      </a:endParaRPr>
                    </a:p>
                  </a:txBody>
                  <a:tcPr marL="68580" marR="68580" marT="0" marB="0"/>
                </a:tc>
                <a:tc>
                  <a:txBody>
                    <a:bodyPr/>
                    <a:lstStyle/>
                    <a:p>
                      <a:pPr>
                        <a:lnSpc>
                          <a:spcPct val="115000"/>
                        </a:lnSpc>
                        <a:spcAft>
                          <a:spcPts val="0"/>
                        </a:spcAft>
                        <a:tabLst>
                          <a:tab pos="629920" algn="l"/>
                        </a:tabLst>
                      </a:pPr>
                      <a:r>
                        <a:rPr lang="id-ID" sz="1600" b="1" dirty="0">
                          <a:solidFill>
                            <a:schemeClr val="accent1">
                              <a:lumMod val="50000"/>
                            </a:schemeClr>
                          </a:solidFill>
                          <a:effectLst/>
                        </a:rPr>
                        <a:t>Rp. </a:t>
                      </a:r>
                      <a:r>
                        <a:rPr lang="id-ID" sz="1600" b="1" dirty="0" smtClean="0">
                          <a:solidFill>
                            <a:schemeClr val="accent1">
                              <a:lumMod val="50000"/>
                            </a:schemeClr>
                          </a:solidFill>
                          <a:effectLst/>
                        </a:rPr>
                        <a:t>4</a:t>
                      </a:r>
                      <a:r>
                        <a:rPr lang="en-US" sz="1600" b="1" dirty="0" smtClean="0">
                          <a:solidFill>
                            <a:schemeClr val="accent1">
                              <a:lumMod val="50000"/>
                            </a:schemeClr>
                          </a:solidFill>
                          <a:effectLst/>
                        </a:rPr>
                        <a:t>,867</a:t>
                      </a:r>
                      <a:r>
                        <a:rPr lang="id-ID" sz="1600" b="1" dirty="0" smtClean="0">
                          <a:solidFill>
                            <a:schemeClr val="accent1">
                              <a:lumMod val="50000"/>
                            </a:schemeClr>
                          </a:solidFill>
                          <a:effectLst/>
                        </a:rPr>
                        <a:t>,</a:t>
                      </a:r>
                      <a:r>
                        <a:rPr lang="en-US" sz="1600" b="1" dirty="0" smtClean="0">
                          <a:solidFill>
                            <a:schemeClr val="accent1">
                              <a:lumMod val="50000"/>
                            </a:schemeClr>
                          </a:solidFill>
                          <a:effectLst/>
                        </a:rPr>
                        <a:t>000         3,89</a:t>
                      </a:r>
                      <a:endParaRPr lang="id-ID" sz="1400" b="1" dirty="0">
                        <a:solidFill>
                          <a:schemeClr val="accent1">
                            <a:lumMod val="50000"/>
                          </a:schemeClr>
                        </a:solidFill>
                        <a:effectLst/>
                        <a:latin typeface="Calibri"/>
                        <a:ea typeface="Calibri"/>
                        <a:cs typeface="Times New Roman"/>
                      </a:endParaRPr>
                    </a:p>
                  </a:txBody>
                  <a:tcPr marL="68580" marR="68580" marT="0" marB="0"/>
                </a:tc>
              </a:tr>
              <a:tr h="249261">
                <a:tc>
                  <a:txBody>
                    <a:bodyPr/>
                    <a:lstStyle/>
                    <a:p>
                      <a:pPr>
                        <a:lnSpc>
                          <a:spcPct val="115000"/>
                        </a:lnSpc>
                        <a:spcAft>
                          <a:spcPts val="0"/>
                        </a:spcAft>
                      </a:pPr>
                      <a:r>
                        <a:rPr lang="en-US" sz="1600" b="1" dirty="0" smtClean="0">
                          <a:effectLst/>
                        </a:rPr>
                        <a:t>Rice/ha</a:t>
                      </a:r>
                      <a:endParaRPr lang="id-ID"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smtClean="0">
                          <a:solidFill>
                            <a:schemeClr val="accent1">
                              <a:lumMod val="50000"/>
                            </a:schemeClr>
                          </a:solidFill>
                          <a:effectLst/>
                        </a:rPr>
                        <a:t>Rp</a:t>
                      </a:r>
                      <a:r>
                        <a:rPr lang="en-US" sz="1600" b="1" dirty="0" smtClean="0">
                          <a:solidFill>
                            <a:schemeClr val="accent1">
                              <a:lumMod val="50000"/>
                            </a:schemeClr>
                          </a:solidFill>
                          <a:effectLst/>
                        </a:rPr>
                        <a:t> 11,340,000</a:t>
                      </a:r>
                      <a:endParaRPr lang="id-ID" sz="1400" b="1" dirty="0">
                        <a:solidFill>
                          <a:schemeClr val="accent1">
                            <a:lumMod val="50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Rp. </a:t>
                      </a:r>
                      <a:r>
                        <a:rPr lang="en-US" sz="1600" b="1" smtClean="0">
                          <a:solidFill>
                            <a:schemeClr val="accent1">
                              <a:lumMod val="50000"/>
                            </a:schemeClr>
                          </a:solidFill>
                          <a:effectLst/>
                        </a:rPr>
                        <a:t>10,216,000       1,11</a:t>
                      </a:r>
                      <a:endParaRPr lang="id-ID" sz="1400" b="1" dirty="0">
                        <a:solidFill>
                          <a:schemeClr val="accent1">
                            <a:lumMod val="50000"/>
                          </a:schemeClr>
                        </a:solidFill>
                        <a:effectLst/>
                        <a:latin typeface="Calibri"/>
                        <a:ea typeface="Calibri"/>
                        <a:cs typeface="Times New Roman"/>
                      </a:endParaRPr>
                    </a:p>
                  </a:txBody>
                  <a:tcPr marL="68580" marR="68580" marT="0" marB="0"/>
                </a:tc>
              </a:tr>
              <a:tr h="230496">
                <a:tc>
                  <a:txBody>
                    <a:bodyPr/>
                    <a:lstStyle/>
                    <a:p>
                      <a:pPr>
                        <a:lnSpc>
                          <a:spcPct val="115000"/>
                        </a:lnSpc>
                        <a:spcAft>
                          <a:spcPts val="0"/>
                        </a:spcAft>
                      </a:pPr>
                      <a:r>
                        <a:rPr lang="en-US" sz="1600" b="1" dirty="0" smtClean="0">
                          <a:effectLst/>
                        </a:rPr>
                        <a:t>Shallot/ha</a:t>
                      </a:r>
                      <a:endParaRPr lang="id-ID"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b="1" dirty="0" err="1" smtClean="0">
                          <a:solidFill>
                            <a:schemeClr val="accent1">
                              <a:lumMod val="50000"/>
                            </a:schemeClr>
                          </a:solidFill>
                          <a:effectLst/>
                        </a:rPr>
                        <a:t>Rp</a:t>
                      </a:r>
                      <a:r>
                        <a:rPr lang="en-US" sz="1600" b="1" dirty="0" smtClean="0">
                          <a:solidFill>
                            <a:schemeClr val="accent1">
                              <a:lumMod val="50000"/>
                            </a:schemeClr>
                          </a:solidFill>
                          <a:effectLst/>
                        </a:rPr>
                        <a:t> 60,000,000</a:t>
                      </a:r>
                      <a:endParaRPr lang="id-ID" sz="1400" b="1" dirty="0">
                        <a:solidFill>
                          <a:schemeClr val="accent1">
                            <a:lumMod val="50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 </a:t>
                      </a:r>
                      <a:r>
                        <a:rPr lang="en-US" sz="1600" b="1" dirty="0" err="1" smtClean="0">
                          <a:solidFill>
                            <a:schemeClr val="accent1">
                              <a:lumMod val="50000"/>
                            </a:schemeClr>
                          </a:solidFill>
                          <a:effectLst/>
                        </a:rPr>
                        <a:t>Rp</a:t>
                      </a:r>
                      <a:r>
                        <a:rPr lang="en-US" sz="1600" b="1" dirty="0" smtClean="0">
                          <a:solidFill>
                            <a:schemeClr val="accent1">
                              <a:lumMod val="50000"/>
                            </a:schemeClr>
                          </a:solidFill>
                          <a:effectLst/>
                        </a:rPr>
                        <a:t> 22,900,000       2,62</a:t>
                      </a:r>
                      <a:endParaRPr lang="id-ID" sz="1400" b="1" dirty="0">
                        <a:solidFill>
                          <a:schemeClr val="accent1">
                            <a:lumMod val="50000"/>
                          </a:schemeClr>
                        </a:solidFill>
                        <a:effectLst/>
                        <a:latin typeface="Calibri"/>
                        <a:ea typeface="Calibri"/>
                        <a:cs typeface="Times New Roman"/>
                      </a:endParaRPr>
                    </a:p>
                  </a:txBody>
                  <a:tcPr marL="68580" marR="68580" marT="0" marB="0"/>
                </a:tc>
              </a:tr>
              <a:tr h="182614">
                <a:tc>
                  <a:txBody>
                    <a:bodyPr/>
                    <a:lstStyle/>
                    <a:p>
                      <a:pPr>
                        <a:lnSpc>
                          <a:spcPct val="115000"/>
                        </a:lnSpc>
                        <a:spcAft>
                          <a:spcPts val="0"/>
                        </a:spcAft>
                      </a:pPr>
                      <a:r>
                        <a:rPr lang="en-US" sz="1600" b="1" dirty="0" smtClean="0">
                          <a:effectLst/>
                        </a:rPr>
                        <a:t>Peanut/ha</a:t>
                      </a:r>
                      <a:endParaRPr lang="id-ID"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en-US" sz="1600" b="1" dirty="0" err="1" smtClean="0">
                          <a:solidFill>
                            <a:schemeClr val="accent1">
                              <a:lumMod val="50000"/>
                            </a:schemeClr>
                          </a:solidFill>
                          <a:effectLst/>
                        </a:rPr>
                        <a:t>Rp</a:t>
                      </a:r>
                      <a:r>
                        <a:rPr lang="en-US" sz="1600" b="1" dirty="0" smtClean="0">
                          <a:solidFill>
                            <a:schemeClr val="accent1">
                              <a:lumMod val="50000"/>
                            </a:schemeClr>
                          </a:solidFill>
                          <a:effectLst/>
                        </a:rPr>
                        <a:t> 25,000,000</a:t>
                      </a:r>
                      <a:endParaRPr lang="id-ID" sz="1400" b="1" dirty="0">
                        <a:solidFill>
                          <a:schemeClr val="accent1">
                            <a:lumMod val="50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 </a:t>
                      </a:r>
                      <a:r>
                        <a:rPr lang="en-US" sz="1600" b="1" dirty="0" err="1" smtClean="0">
                          <a:solidFill>
                            <a:schemeClr val="accent1">
                              <a:lumMod val="50000"/>
                            </a:schemeClr>
                          </a:solidFill>
                          <a:effectLst/>
                        </a:rPr>
                        <a:t>Rp</a:t>
                      </a:r>
                      <a:r>
                        <a:rPr lang="en-US" sz="1600" b="1" dirty="0" smtClean="0">
                          <a:solidFill>
                            <a:schemeClr val="accent1">
                              <a:lumMod val="50000"/>
                            </a:schemeClr>
                          </a:solidFill>
                          <a:effectLst/>
                        </a:rPr>
                        <a:t> 22,500,000       1,12</a:t>
                      </a:r>
                      <a:endParaRPr lang="id-ID" sz="1400" b="1" dirty="0">
                        <a:solidFill>
                          <a:schemeClr val="accent1">
                            <a:lumMod val="50000"/>
                          </a:schemeClr>
                        </a:solidFill>
                        <a:effectLst/>
                        <a:latin typeface="Calibri"/>
                        <a:ea typeface="Calibri"/>
                        <a:cs typeface="Times New Roman"/>
                      </a:endParaRPr>
                    </a:p>
                  </a:txBody>
                  <a:tcPr marL="68580" marR="68580" marT="0" marB="0"/>
                </a:tc>
              </a:tr>
              <a:tr h="235056">
                <a:tc>
                  <a:txBody>
                    <a:bodyPr/>
                    <a:lstStyle/>
                    <a:p>
                      <a:pPr>
                        <a:lnSpc>
                          <a:spcPct val="115000"/>
                        </a:lnSpc>
                        <a:spcAft>
                          <a:spcPts val="0"/>
                        </a:spcAft>
                      </a:pPr>
                      <a:r>
                        <a:rPr lang="en-US" sz="1600" b="1" dirty="0" smtClean="0">
                          <a:effectLst/>
                        </a:rPr>
                        <a:t>Cattle/unit</a:t>
                      </a:r>
                      <a:endParaRPr lang="id-ID" sz="1400" b="1" dirty="0">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Rp </a:t>
                      </a:r>
                      <a:r>
                        <a:rPr lang="en-US" sz="1600" b="1" dirty="0" smtClean="0">
                          <a:solidFill>
                            <a:schemeClr val="accent1">
                              <a:lumMod val="50000"/>
                            </a:schemeClr>
                          </a:solidFill>
                          <a:effectLst/>
                        </a:rPr>
                        <a:t>16,600,000</a:t>
                      </a:r>
                      <a:endParaRPr lang="id-ID" sz="1400" b="1" dirty="0">
                        <a:solidFill>
                          <a:schemeClr val="accent1">
                            <a:lumMod val="50000"/>
                          </a:schemeClr>
                        </a:solidFill>
                        <a:effectLst/>
                        <a:latin typeface="Calibri"/>
                        <a:ea typeface="Calibri"/>
                        <a:cs typeface="Times New Roman"/>
                      </a:endParaRPr>
                    </a:p>
                  </a:txBody>
                  <a:tcPr marL="68580" marR="68580" marT="0" marB="0"/>
                </a:tc>
                <a:tc>
                  <a:txBody>
                    <a:bodyPr/>
                    <a:lstStyle/>
                    <a:p>
                      <a:pPr>
                        <a:lnSpc>
                          <a:spcPct val="115000"/>
                        </a:lnSpc>
                        <a:spcAft>
                          <a:spcPts val="0"/>
                        </a:spcAft>
                      </a:pPr>
                      <a:r>
                        <a:rPr lang="id-ID" sz="1600" b="1" dirty="0">
                          <a:solidFill>
                            <a:schemeClr val="accent1">
                              <a:lumMod val="50000"/>
                            </a:schemeClr>
                          </a:solidFill>
                          <a:effectLst/>
                        </a:rPr>
                        <a:t> </a:t>
                      </a:r>
                      <a:r>
                        <a:rPr lang="en-US" sz="1600" b="1" dirty="0" err="1" smtClean="0">
                          <a:solidFill>
                            <a:schemeClr val="accent1">
                              <a:lumMod val="50000"/>
                            </a:schemeClr>
                          </a:solidFill>
                          <a:effectLst/>
                        </a:rPr>
                        <a:t>Rp</a:t>
                      </a:r>
                      <a:r>
                        <a:rPr lang="en-US" sz="1600" b="1" dirty="0" smtClean="0">
                          <a:solidFill>
                            <a:schemeClr val="accent1">
                              <a:lumMod val="50000"/>
                            </a:schemeClr>
                          </a:solidFill>
                          <a:effectLst/>
                        </a:rPr>
                        <a:t> 7,000,000         2,34</a:t>
                      </a:r>
                      <a:endParaRPr lang="id-ID" sz="1400" b="1" dirty="0">
                        <a:solidFill>
                          <a:schemeClr val="accent1">
                            <a:lumMod val="50000"/>
                          </a:schemeClr>
                        </a:solidFill>
                        <a:effectLst/>
                        <a:latin typeface="Calibri"/>
                        <a:ea typeface="Calibri"/>
                        <a:cs typeface="Times New Roman"/>
                      </a:endParaRPr>
                    </a:p>
                  </a:txBody>
                  <a:tcPr marL="68580" marR="68580" marT="0" marB="0"/>
                </a:tc>
              </a:tr>
            </a:tbl>
          </a:graphicData>
        </a:graphic>
      </p:graphicFrame>
      <p:sp>
        <p:nvSpPr>
          <p:cNvPr id="4" name="Title 1"/>
          <p:cNvSpPr txBox="1">
            <a:spLocks/>
          </p:cNvSpPr>
          <p:nvPr/>
        </p:nvSpPr>
        <p:spPr>
          <a:xfrm>
            <a:off x="962448" y="481236"/>
            <a:ext cx="7174520" cy="792088"/>
          </a:xfrm>
          <a:prstGeom prst="rect">
            <a:avLst/>
          </a:prstGeom>
          <a:solidFill>
            <a:schemeClr val="accent1">
              <a:lumMod val="50000"/>
            </a:schemeClr>
          </a:solidFill>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r>
              <a:rPr lang="id-ID" dirty="0" smtClean="0">
                <a:solidFill>
                  <a:schemeClr val="bg1"/>
                </a:solidFill>
              </a:rPr>
              <a:t>      Results </a:t>
            </a:r>
            <a:r>
              <a:rPr lang="id-ID" dirty="0">
                <a:solidFill>
                  <a:schemeClr val="bg1"/>
                </a:solidFill>
              </a:rPr>
              <a:t>and Findings</a:t>
            </a:r>
          </a:p>
          <a:p>
            <a:endParaRPr lang="id-ID" dirty="0">
              <a:solidFill>
                <a:schemeClr val="bg1"/>
              </a:solidFill>
            </a:endParaRPr>
          </a:p>
        </p:txBody>
      </p:sp>
      <p:sp>
        <p:nvSpPr>
          <p:cNvPr id="5" name="Donut 4"/>
          <p:cNvSpPr/>
          <p:nvPr/>
        </p:nvSpPr>
        <p:spPr>
          <a:xfrm>
            <a:off x="277800" y="222192"/>
            <a:ext cx="1368152" cy="1296144"/>
          </a:xfrm>
          <a:prstGeom prst="donut">
            <a:avLst/>
          </a:prstGeom>
          <a:ln>
            <a:noFill/>
          </a:ln>
          <a:effectLst>
            <a:innerShdw blurRad="63500" dist="50800" dir="54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solidFill>
                <a:schemeClr val="tx1"/>
              </a:solidFill>
            </a:endParaRPr>
          </a:p>
        </p:txBody>
      </p:sp>
      <p:pic>
        <p:nvPicPr>
          <p:cNvPr id="1026" name="Picture 2" descr="Gambar terkait"/>
          <p:cNvPicPr>
            <a:picLocks noChangeAspect="1" noChangeArrowheads="1"/>
          </p:cNvPicPr>
          <p:nvPr/>
        </p:nvPicPr>
        <p:blipFill>
          <a:blip r:embed="rId2">
            <a:extLst>
              <a:ext uri="{28A0092B-C50C-407E-A947-70E740481C1C}">
                <a14:useLocalDpi xmlns:a14="http://schemas.microsoft.com/office/drawing/2010/main" xmlns="" val="0"/>
              </a:ext>
            </a:extLst>
          </a:blip>
          <a:srcRect/>
          <a:stretch>
            <a:fillRect/>
          </a:stretch>
        </p:blipFill>
        <p:spPr bwMode="auto">
          <a:xfrm>
            <a:off x="962448" y="3357004"/>
            <a:ext cx="2376264" cy="2376264"/>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015843046"/>
      </p:ext>
    </p:extLst>
  </p:cSld>
  <p:clrMapOvr>
    <a:masterClrMapping/>
  </p:clrMapOvr>
  <mc:AlternateContent xmlns:mc="http://schemas.openxmlformats.org/markup-compatibility/2006">
    <mc:Choice xmlns:p14="http://schemas.microsoft.com/office/powerpoint/2010/main" xmlns="" Requires="p14">
      <p:transition spd="slow" p14:dur="1600">
        <p14:conveyor dir="r"/>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224980" y="1724569"/>
            <a:ext cx="7005488" cy="1631216"/>
          </a:xfrm>
          <a:prstGeom prst="rect">
            <a:avLst/>
          </a:prstGeom>
          <a:solidFill>
            <a:srgbClr val="FFC000"/>
          </a:solidFill>
        </p:spPr>
        <p:txBody>
          <a:bodyPr wrap="square">
            <a:spAutoFit/>
          </a:bodyPr>
          <a:lstStyle/>
          <a:p>
            <a:pPr algn="r"/>
            <a:r>
              <a:rPr lang="id-ID" sz="2000" dirty="0"/>
              <a:t>All farmers are the head of households who have the role of decision makers as well as managers of cow breeding business </a:t>
            </a:r>
            <a:r>
              <a:rPr lang="id-ID" sz="2000" dirty="0" smtClean="0"/>
              <a:t>activities. </a:t>
            </a:r>
            <a:r>
              <a:rPr lang="id-ID" sz="2000" dirty="0"/>
              <a:t>Age of most breeders between 30-39 years. The average breeder has been working on cattle breeding since the cattle group started in 1994 until today.</a:t>
            </a:r>
          </a:p>
        </p:txBody>
      </p:sp>
      <p:sp>
        <p:nvSpPr>
          <p:cNvPr id="5" name="Rectangle 4"/>
          <p:cNvSpPr/>
          <p:nvPr/>
        </p:nvSpPr>
        <p:spPr>
          <a:xfrm>
            <a:off x="930602" y="709454"/>
            <a:ext cx="7961878" cy="707886"/>
          </a:xfrm>
          <a:prstGeom prst="rect">
            <a:avLst/>
          </a:prstGeom>
          <a:solidFill>
            <a:srgbClr val="FFFF00"/>
          </a:solidFill>
        </p:spPr>
        <p:txBody>
          <a:bodyPr wrap="square">
            <a:spAutoFit/>
          </a:bodyPr>
          <a:lstStyle/>
          <a:p>
            <a:pPr algn="r"/>
            <a:r>
              <a:rPr lang="id-ID" sz="2000" dirty="0"/>
              <a:t>Pandan Mulyo cattle breeding livestock breeding business was established in </a:t>
            </a:r>
            <a:r>
              <a:rPr lang="id-ID" sz="2000" dirty="0" smtClean="0"/>
              <a:t>1994 with 134 </a:t>
            </a:r>
            <a:r>
              <a:rPr lang="id-ID" sz="2000" dirty="0"/>
              <a:t>members belonging to Madya class classification.</a:t>
            </a:r>
          </a:p>
        </p:txBody>
      </p:sp>
      <p:sp>
        <p:nvSpPr>
          <p:cNvPr id="8" name="Rectangle 7"/>
          <p:cNvSpPr/>
          <p:nvPr/>
        </p:nvSpPr>
        <p:spPr>
          <a:xfrm>
            <a:off x="782778" y="3738189"/>
            <a:ext cx="7533638" cy="400110"/>
          </a:xfrm>
          <a:prstGeom prst="rect">
            <a:avLst/>
          </a:prstGeom>
          <a:solidFill>
            <a:schemeClr val="accent3">
              <a:lumMod val="60000"/>
              <a:lumOff val="40000"/>
            </a:schemeClr>
          </a:solidFill>
        </p:spPr>
        <p:txBody>
          <a:bodyPr wrap="square">
            <a:spAutoFit/>
          </a:bodyPr>
          <a:lstStyle/>
          <a:p>
            <a:pPr algn="r"/>
            <a:endParaRPr lang="id-ID" sz="2000" dirty="0"/>
          </a:p>
        </p:txBody>
      </p:sp>
      <p:sp>
        <p:nvSpPr>
          <p:cNvPr id="9" name="Oval 8"/>
          <p:cNvSpPr/>
          <p:nvPr/>
        </p:nvSpPr>
        <p:spPr>
          <a:xfrm>
            <a:off x="-2087276" y="553244"/>
            <a:ext cx="3528392" cy="4508384"/>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0" name="Oval 9"/>
          <p:cNvSpPr/>
          <p:nvPr/>
        </p:nvSpPr>
        <p:spPr>
          <a:xfrm>
            <a:off x="14784" y="553244"/>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1" name="Oval 10"/>
          <p:cNvSpPr/>
          <p:nvPr/>
        </p:nvSpPr>
        <p:spPr>
          <a:xfrm>
            <a:off x="554844" y="1921396"/>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2" name="Oval 11"/>
          <p:cNvSpPr/>
          <p:nvPr/>
        </p:nvSpPr>
        <p:spPr>
          <a:xfrm>
            <a:off x="520246" y="3355785"/>
            <a:ext cx="1080120" cy="10801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xmlns="" val="3531495480"/>
      </p:ext>
    </p:extLst>
  </p:cSld>
  <p:clrMapOvr>
    <a:masterClrMapping/>
  </p:clrMapOvr>
  <mc:AlternateContent xmlns:mc="http://schemas.openxmlformats.org/markup-compatibility/2006">
    <mc:Choice xmlns:p14="http://schemas.microsoft.com/office/powerpoint/2010/main" xmlns="" Requires="p14">
      <p:transition spd="slow" p14:dur="2000">
        <p14:prism dir="u" isContent="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Gambar terkait"/>
          <p:cNvPicPr>
            <a:picLocks noChangeAspect="1" noChangeArrowheads="1"/>
          </p:cNvPicPr>
          <p:nvPr/>
        </p:nvPicPr>
        <p:blipFill rotWithShape="1">
          <a:blip r:embed="rId2">
            <a:extLst>
              <a:ext uri="{28A0092B-C50C-407E-A947-70E740481C1C}">
                <a14:useLocalDpi xmlns:a14="http://schemas.microsoft.com/office/drawing/2010/main" xmlns="" val="0"/>
              </a:ext>
            </a:extLst>
          </a:blip>
          <a:srcRect t="12903" r="2684"/>
          <a:stretch/>
        </p:blipFill>
        <p:spPr bwMode="auto">
          <a:xfrm>
            <a:off x="12192" y="1532"/>
            <a:ext cx="8450232" cy="5713468"/>
          </a:xfrm>
          <a:prstGeom prst="rect">
            <a:avLst/>
          </a:prstGeom>
          <a:noFill/>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107504" y="1921396"/>
            <a:ext cx="5400600" cy="2308324"/>
          </a:xfrm>
          <a:prstGeom prst="rect">
            <a:avLst/>
          </a:prstGeom>
        </p:spPr>
        <p:txBody>
          <a:bodyPr wrap="square">
            <a:spAutoFit/>
          </a:bodyPr>
          <a:lstStyle/>
          <a:p>
            <a:pPr marL="285750" indent="-285750">
              <a:buFont typeface="Wingdings" pitchFamily="2" charset="2"/>
              <a:buChar char="ü"/>
            </a:pPr>
            <a:r>
              <a:rPr lang="id-ID" dirty="0" smtClean="0"/>
              <a:t>Revenue </a:t>
            </a:r>
            <a:r>
              <a:rPr lang="id-ID" dirty="0" smtClean="0"/>
              <a:t>of farming </a:t>
            </a:r>
            <a:r>
              <a:rPr lang="id-ID" dirty="0"/>
              <a:t>in coastal </a:t>
            </a:r>
            <a:r>
              <a:rPr lang="id-ID" dirty="0" smtClean="0"/>
              <a:t>land </a:t>
            </a:r>
            <a:r>
              <a:rPr lang="en-US" dirty="0" smtClean="0"/>
              <a:t>of shallot is higher than another </a:t>
            </a:r>
            <a:r>
              <a:rPr lang="en-US" dirty="0" err="1" smtClean="0"/>
              <a:t>commodities,while</a:t>
            </a:r>
            <a:r>
              <a:rPr lang="en-US" dirty="0" smtClean="0"/>
              <a:t> the cost is higher too.</a:t>
            </a:r>
            <a:endParaRPr lang="id-ID" dirty="0" smtClean="0"/>
          </a:p>
          <a:p>
            <a:pPr marL="285750" indent="-285750">
              <a:buFont typeface="Wingdings" pitchFamily="2" charset="2"/>
              <a:buChar char="ü"/>
            </a:pPr>
            <a:r>
              <a:rPr lang="en-US" dirty="0" smtClean="0"/>
              <a:t>The </a:t>
            </a:r>
            <a:r>
              <a:rPr lang="id-ID" dirty="0" smtClean="0"/>
              <a:t>R/C </a:t>
            </a:r>
            <a:r>
              <a:rPr lang="id-ID" dirty="0"/>
              <a:t>analysis obtained results </a:t>
            </a:r>
            <a:r>
              <a:rPr lang="id-ID" dirty="0" smtClean="0"/>
              <a:t>3.89</a:t>
            </a:r>
            <a:r>
              <a:rPr lang="en-US" dirty="0" smtClean="0"/>
              <a:t>  for</a:t>
            </a:r>
            <a:r>
              <a:rPr lang="id-ID" dirty="0" smtClean="0"/>
              <a:t> </a:t>
            </a:r>
            <a:r>
              <a:rPr lang="id-ID" dirty="0"/>
              <a:t>chili farming in sand area </a:t>
            </a:r>
            <a:r>
              <a:rPr lang="en-US" dirty="0" smtClean="0"/>
              <a:t>, that </a:t>
            </a:r>
            <a:r>
              <a:rPr lang="id-ID" dirty="0" smtClean="0"/>
              <a:t>is </a:t>
            </a:r>
            <a:r>
              <a:rPr lang="en-US" dirty="0" smtClean="0"/>
              <a:t>higher than another</a:t>
            </a:r>
            <a:r>
              <a:rPr lang="id-ID" dirty="0" smtClean="0"/>
              <a:t>.</a:t>
            </a:r>
            <a:endParaRPr lang="id-ID" dirty="0" smtClean="0"/>
          </a:p>
          <a:p>
            <a:pPr marL="285750" indent="-285750">
              <a:buFont typeface="Wingdings" pitchFamily="2" charset="2"/>
              <a:buChar char="ü"/>
            </a:pPr>
            <a:r>
              <a:rPr lang="id-ID" dirty="0" smtClean="0"/>
              <a:t>For </a:t>
            </a:r>
            <a:r>
              <a:rPr lang="id-ID" dirty="0"/>
              <a:t>livestock business in the form of cattle breeding stock, which has the highest capital productivity is the business of providing </a:t>
            </a:r>
            <a:r>
              <a:rPr lang="en-US" dirty="0" smtClean="0"/>
              <a:t> </a:t>
            </a:r>
            <a:r>
              <a:rPr lang="id-ID" dirty="0" smtClean="0"/>
              <a:t>seedlings</a:t>
            </a:r>
            <a:r>
              <a:rPr lang="id-ID" dirty="0"/>
              <a:t>, </a:t>
            </a:r>
          </a:p>
        </p:txBody>
      </p:sp>
    </p:spTree>
    <p:extLst>
      <p:ext uri="{BB962C8B-B14F-4D97-AF65-F5344CB8AC3E}">
        <p14:creationId xmlns:p14="http://schemas.microsoft.com/office/powerpoint/2010/main" xmlns="" val="2353202717"/>
      </p:ext>
    </p:extLst>
  </p:cSld>
  <p:clrMapOvr>
    <a:masterClrMapping/>
  </p:clrMapOvr>
  <mc:AlternateContent xmlns:mc="http://schemas.openxmlformats.org/markup-compatibility/2006">
    <mc:Choice xmlns:p14="http://schemas.microsoft.com/office/powerpoint/2010/main" xmlns="" Requires="p14">
      <p:transition spd="slow" p14:dur="1600">
        <p14:prism dir="r" isContent="1"/>
      </p:transition>
    </mc:Choice>
    <mc:Fallback>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Adjacency">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513</TotalTime>
  <Words>449</Words>
  <Application>Microsoft Office PowerPoint</Application>
  <PresentationFormat>On-screen Show (16:10)</PresentationFormat>
  <Paragraphs>49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Adjacency</vt:lpstr>
      <vt:lpstr>Integrated Farming System on Coastal Land (The Case Study in Pandan Simo, Bantul, DIY)  Triwara Buddhi S, Triyono, Pujastuti S Dyah </vt:lpstr>
      <vt:lpstr>Slide 2</vt:lpstr>
      <vt:lpstr>      The Purposes:</vt:lpstr>
      <vt:lpstr>      Cost and Revenue Farm</vt:lpstr>
      <vt:lpstr>      Farming Feasibility</vt:lpstr>
      <vt:lpstr>Slide 6</vt:lpstr>
      <vt:lpstr>Slide 7</vt:lpstr>
      <vt:lpstr>Slide 8</vt:lpstr>
      <vt:lpstr>Slide 9</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Integrated Farming System on Coastal Land (The Case Study in Pandan Simo, Bantul, DIY)  Triwara Buddhi S, Triyono, Pujastuti S Dyah</dc:title>
  <dc:creator>sevi</dc:creator>
  <cp:lastModifiedBy>Triwara</cp:lastModifiedBy>
  <cp:revision>44</cp:revision>
  <dcterms:created xsi:type="dcterms:W3CDTF">2017-08-06T23:01:33Z</dcterms:created>
  <dcterms:modified xsi:type="dcterms:W3CDTF">2017-08-21T00:37:39Z</dcterms:modified>
</cp:coreProperties>
</file>