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xls" ContentType="application/vnd.ms-excel"/>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46"/>
  </p:notesMasterIdLst>
  <p:sldIdLst>
    <p:sldId id="257" r:id="rId3"/>
    <p:sldId id="297" r:id="rId4"/>
    <p:sldId id="323" r:id="rId5"/>
    <p:sldId id="324" r:id="rId6"/>
    <p:sldId id="325" r:id="rId7"/>
    <p:sldId id="326" r:id="rId8"/>
    <p:sldId id="327" r:id="rId9"/>
    <p:sldId id="328" r:id="rId10"/>
    <p:sldId id="322" r:id="rId11"/>
    <p:sldId id="313" r:id="rId12"/>
    <p:sldId id="299" r:id="rId13"/>
    <p:sldId id="316" r:id="rId14"/>
    <p:sldId id="300" r:id="rId15"/>
    <p:sldId id="302" r:id="rId16"/>
    <p:sldId id="312" r:id="rId17"/>
    <p:sldId id="307" r:id="rId18"/>
    <p:sldId id="315" r:id="rId19"/>
    <p:sldId id="321" r:id="rId20"/>
    <p:sldId id="296" r:id="rId21"/>
    <p:sldId id="258" r:id="rId22"/>
    <p:sldId id="292" r:id="rId23"/>
    <p:sldId id="285" r:id="rId24"/>
    <p:sldId id="298" r:id="rId25"/>
    <p:sldId id="275" r:id="rId26"/>
    <p:sldId id="276" r:id="rId27"/>
    <p:sldId id="278" r:id="rId28"/>
    <p:sldId id="279" r:id="rId29"/>
    <p:sldId id="280" r:id="rId30"/>
    <p:sldId id="281" r:id="rId31"/>
    <p:sldId id="282" r:id="rId32"/>
    <p:sldId id="272" r:id="rId33"/>
    <p:sldId id="273" r:id="rId34"/>
    <p:sldId id="274" r:id="rId35"/>
    <p:sldId id="320" r:id="rId36"/>
    <p:sldId id="317" r:id="rId37"/>
    <p:sldId id="318" r:id="rId38"/>
    <p:sldId id="319" r:id="rId39"/>
    <p:sldId id="264" r:id="rId40"/>
    <p:sldId id="287" r:id="rId41"/>
    <p:sldId id="288" r:id="rId42"/>
    <p:sldId id="289" r:id="rId43"/>
    <p:sldId id="290" r:id="rId44"/>
    <p:sldId id="291" r:id="rId45"/>
  </p:sldIdLst>
  <p:sldSz cx="4951413" cy="2700338"/>
  <p:notesSz cx="9144000" cy="6858000"/>
  <p:defaultTextStyle>
    <a:defPPr>
      <a:defRPr lang="en-US"/>
    </a:defPPr>
    <a:lvl1pPr marL="0" algn="l" defTabSz="437175" rtl="0" eaLnBrk="1" latinLnBrk="0" hangingPunct="1">
      <a:defRPr sz="900" kern="1200">
        <a:solidFill>
          <a:schemeClr val="tx1"/>
        </a:solidFill>
        <a:latin typeface="+mn-lt"/>
        <a:ea typeface="+mn-ea"/>
        <a:cs typeface="+mn-cs"/>
      </a:defRPr>
    </a:lvl1pPr>
    <a:lvl2pPr marL="218587" algn="l" defTabSz="437175" rtl="0" eaLnBrk="1" latinLnBrk="0" hangingPunct="1">
      <a:defRPr sz="900" kern="1200">
        <a:solidFill>
          <a:schemeClr val="tx1"/>
        </a:solidFill>
        <a:latin typeface="+mn-lt"/>
        <a:ea typeface="+mn-ea"/>
        <a:cs typeface="+mn-cs"/>
      </a:defRPr>
    </a:lvl2pPr>
    <a:lvl3pPr marL="437175" algn="l" defTabSz="437175" rtl="0" eaLnBrk="1" latinLnBrk="0" hangingPunct="1">
      <a:defRPr sz="900" kern="1200">
        <a:solidFill>
          <a:schemeClr val="tx1"/>
        </a:solidFill>
        <a:latin typeface="+mn-lt"/>
        <a:ea typeface="+mn-ea"/>
        <a:cs typeface="+mn-cs"/>
      </a:defRPr>
    </a:lvl3pPr>
    <a:lvl4pPr marL="655762" algn="l" defTabSz="437175" rtl="0" eaLnBrk="1" latinLnBrk="0" hangingPunct="1">
      <a:defRPr sz="900" kern="1200">
        <a:solidFill>
          <a:schemeClr val="tx1"/>
        </a:solidFill>
        <a:latin typeface="+mn-lt"/>
        <a:ea typeface="+mn-ea"/>
        <a:cs typeface="+mn-cs"/>
      </a:defRPr>
    </a:lvl4pPr>
    <a:lvl5pPr marL="874349" algn="l" defTabSz="437175" rtl="0" eaLnBrk="1" latinLnBrk="0" hangingPunct="1">
      <a:defRPr sz="900" kern="1200">
        <a:solidFill>
          <a:schemeClr val="tx1"/>
        </a:solidFill>
        <a:latin typeface="+mn-lt"/>
        <a:ea typeface="+mn-ea"/>
        <a:cs typeface="+mn-cs"/>
      </a:defRPr>
    </a:lvl5pPr>
    <a:lvl6pPr marL="1092937" algn="l" defTabSz="437175" rtl="0" eaLnBrk="1" latinLnBrk="0" hangingPunct="1">
      <a:defRPr sz="900" kern="1200">
        <a:solidFill>
          <a:schemeClr val="tx1"/>
        </a:solidFill>
        <a:latin typeface="+mn-lt"/>
        <a:ea typeface="+mn-ea"/>
        <a:cs typeface="+mn-cs"/>
      </a:defRPr>
    </a:lvl6pPr>
    <a:lvl7pPr marL="1311524" algn="l" defTabSz="437175" rtl="0" eaLnBrk="1" latinLnBrk="0" hangingPunct="1">
      <a:defRPr sz="900" kern="1200">
        <a:solidFill>
          <a:schemeClr val="tx1"/>
        </a:solidFill>
        <a:latin typeface="+mn-lt"/>
        <a:ea typeface="+mn-ea"/>
        <a:cs typeface="+mn-cs"/>
      </a:defRPr>
    </a:lvl7pPr>
    <a:lvl8pPr marL="1530111" algn="l" defTabSz="437175" rtl="0" eaLnBrk="1" latinLnBrk="0" hangingPunct="1">
      <a:defRPr sz="900" kern="1200">
        <a:solidFill>
          <a:schemeClr val="tx1"/>
        </a:solidFill>
        <a:latin typeface="+mn-lt"/>
        <a:ea typeface="+mn-ea"/>
        <a:cs typeface="+mn-cs"/>
      </a:defRPr>
    </a:lvl8pPr>
    <a:lvl9pPr marL="1748699" algn="l" defTabSz="437175" rtl="0" eaLnBrk="1" latinLnBrk="0" hangingPunct="1">
      <a:defRPr sz="9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97" d="100"/>
          <a:sy n="197" d="100"/>
        </p:scale>
        <p:origin x="-306" y="12"/>
      </p:cViewPr>
      <p:guideLst>
        <p:guide orient="horz" pos="851"/>
        <p:guide pos="156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slide" Target="slides/slide39.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slide" Target="slides/slide42.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viewProps" Target="viewProps.xml"/><Relationship Id="rId8" Type="http://schemas.openxmlformats.org/officeDocument/2006/relationships/slide" Target="slides/slide6.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9477837466578371"/>
          <c:y val="1.554718703640315E-2"/>
          <c:w val="0.59795238796084649"/>
          <c:h val="0.92725950017117464"/>
        </c:manualLayout>
      </c:layout>
      <c:pieChart>
        <c:varyColors val="1"/>
        <c:ser>
          <c:idx val="0"/>
          <c:order val="0"/>
          <c:tx>
            <c:strRef>
              <c:f>Sheet1!$B$1</c:f>
              <c:strCache>
                <c:ptCount val="1"/>
                <c:pt idx="0">
                  <c:v>Sales</c:v>
                </c:pt>
              </c:strCache>
            </c:strRef>
          </c:tx>
          <c:dLbls>
            <c:dLbl>
              <c:idx val="0"/>
              <c:layout>
                <c:manualLayout>
                  <c:x val="-0.15284518041861744"/>
                  <c:y val="0.27605241662999652"/>
                </c:manualLayout>
              </c:layout>
              <c:tx>
                <c:rich>
                  <a:bodyPr/>
                  <a:lstStyle/>
                  <a:p>
                    <a:r>
                      <a:rPr lang="id-ID" sz="1200" dirty="0"/>
                      <a:t>Tenaga Pengajar </a:t>
                    </a:r>
                    <a:r>
                      <a:rPr lang="en-US" sz="1200" dirty="0" smtClean="0"/>
                      <a:t>68.270</a:t>
                    </a:r>
                    <a:endParaRPr lang="id-ID" sz="1200" dirty="0"/>
                  </a:p>
                </c:rich>
              </c:tx>
              <c:showLegendKey val="0"/>
              <c:showVal val="1"/>
              <c:showCatName val="1"/>
              <c:showSerName val="0"/>
              <c:showPercent val="0"/>
              <c:showBubbleSize val="0"/>
            </c:dLbl>
            <c:dLbl>
              <c:idx val="1"/>
              <c:layout>
                <c:manualLayout>
                  <c:x val="-0.11711910052298874"/>
                  <c:y val="-0.11595747198780454"/>
                </c:manualLayout>
              </c:layout>
              <c:tx>
                <c:rich>
                  <a:bodyPr/>
                  <a:lstStyle/>
                  <a:p>
                    <a:r>
                      <a:rPr lang="id-ID" sz="1200" dirty="0"/>
                      <a:t>Asisten </a:t>
                    </a:r>
                    <a:r>
                      <a:rPr lang="id-ID" sz="1200" dirty="0" smtClean="0"/>
                      <a:t>Ahli 3</a:t>
                    </a:r>
                    <a:r>
                      <a:rPr lang="en-US" sz="1200" dirty="0" smtClean="0"/>
                      <a:t>9.579</a:t>
                    </a:r>
                    <a:endParaRPr lang="id-ID" sz="1200" dirty="0"/>
                  </a:p>
                </c:rich>
              </c:tx>
              <c:showLegendKey val="0"/>
              <c:showVal val="1"/>
              <c:showCatName val="1"/>
              <c:showSerName val="0"/>
              <c:showPercent val="0"/>
              <c:showBubbleSize val="0"/>
            </c:dLbl>
            <c:dLbl>
              <c:idx val="2"/>
              <c:layout>
                <c:manualLayout>
                  <c:x val="0.16022387265261009"/>
                  <c:y val="-0.15301708626795049"/>
                </c:manualLayout>
              </c:layout>
              <c:tx>
                <c:rich>
                  <a:bodyPr/>
                  <a:lstStyle/>
                  <a:p>
                    <a:r>
                      <a:rPr lang="id-ID" sz="1200" dirty="0" smtClean="0"/>
                      <a:t>Lektor</a:t>
                    </a:r>
                  </a:p>
                  <a:p>
                    <a:r>
                      <a:rPr lang="id-ID" sz="1200" dirty="0" smtClean="0"/>
                      <a:t> 4</a:t>
                    </a:r>
                    <a:r>
                      <a:rPr lang="en-US" sz="1200" dirty="0" smtClean="0"/>
                      <a:t>3.579</a:t>
                    </a:r>
                    <a:endParaRPr lang="id-ID" sz="1200" dirty="0"/>
                  </a:p>
                </c:rich>
              </c:tx>
              <c:showLegendKey val="0"/>
              <c:showVal val="1"/>
              <c:showCatName val="1"/>
              <c:showSerName val="0"/>
              <c:showPercent val="0"/>
              <c:showBubbleSize val="0"/>
            </c:dLbl>
            <c:dLbl>
              <c:idx val="3"/>
              <c:layout>
                <c:manualLayout>
                  <c:x val="0.12343256300665255"/>
                  <c:y val="0.13495895924133194"/>
                </c:manualLayout>
              </c:layout>
              <c:tx>
                <c:rich>
                  <a:bodyPr/>
                  <a:lstStyle/>
                  <a:p>
                    <a:r>
                      <a:rPr lang="id-ID" sz="1200" dirty="0"/>
                      <a:t>Lektor </a:t>
                    </a:r>
                    <a:r>
                      <a:rPr lang="id-ID" sz="1200" dirty="0" smtClean="0"/>
                      <a:t>Kepala </a:t>
                    </a:r>
                    <a:r>
                      <a:rPr lang="en-US" sz="1200" dirty="0" smtClean="0"/>
                      <a:t>31.027</a:t>
                    </a:r>
                    <a:endParaRPr lang="id-ID" sz="1200" dirty="0"/>
                  </a:p>
                </c:rich>
              </c:tx>
              <c:showLegendKey val="0"/>
              <c:showVal val="1"/>
              <c:showCatName val="1"/>
              <c:showSerName val="0"/>
              <c:showPercent val="0"/>
              <c:showBubbleSize val="0"/>
            </c:dLbl>
            <c:dLbl>
              <c:idx val="4"/>
              <c:layout>
                <c:manualLayout>
                  <c:x val="7.4048756401457805E-2"/>
                  <c:y val="3.5318769294083487E-2"/>
                </c:manualLayout>
              </c:layout>
              <c:tx>
                <c:rich>
                  <a:bodyPr/>
                  <a:lstStyle/>
                  <a:p>
                    <a:r>
                      <a:rPr lang="id-ID" sz="1200" dirty="0" smtClean="0"/>
                      <a:t>Profesor</a:t>
                    </a:r>
                    <a:r>
                      <a:rPr lang="id-ID" sz="1200" baseline="0" dirty="0" smtClean="0"/>
                      <a:t>  </a:t>
                    </a:r>
                  </a:p>
                  <a:p>
                    <a:r>
                      <a:rPr lang="en-US" sz="1200" dirty="0" smtClean="0"/>
                      <a:t>5.097</a:t>
                    </a:r>
                    <a:endParaRPr lang="id-ID" sz="1200" dirty="0"/>
                  </a:p>
                </c:rich>
              </c:tx>
              <c:showLegendKey val="0"/>
              <c:showVal val="1"/>
              <c:showCatName val="1"/>
              <c:showSerName val="0"/>
              <c:showPercent val="0"/>
              <c:showBubbleSize val="0"/>
            </c:dLbl>
            <c:numFmt formatCode="General" sourceLinked="0"/>
            <c:showLegendKey val="0"/>
            <c:showVal val="1"/>
            <c:showCatName val="1"/>
            <c:showSerName val="0"/>
            <c:showPercent val="0"/>
            <c:showBubbleSize val="0"/>
            <c:showLeaderLines val="0"/>
          </c:dLbls>
          <c:cat>
            <c:strRef>
              <c:f>Sheet1!$A$2:$A$6</c:f>
              <c:strCache>
                <c:ptCount val="5"/>
                <c:pt idx="0">
                  <c:v>Tenaga Pengajar </c:v>
                </c:pt>
                <c:pt idx="1">
                  <c:v>Asisten Ahli</c:v>
                </c:pt>
                <c:pt idx="2">
                  <c:v>Lektor</c:v>
                </c:pt>
                <c:pt idx="3">
                  <c:v>Lektor Kepala</c:v>
                </c:pt>
                <c:pt idx="4">
                  <c:v>Profesor</c:v>
                </c:pt>
              </c:strCache>
            </c:strRef>
          </c:cat>
          <c:val>
            <c:numRef>
              <c:f>Sheet1!$B$2:$B$6</c:f>
              <c:numCache>
                <c:formatCode>General</c:formatCode>
                <c:ptCount val="5"/>
                <c:pt idx="0">
                  <c:v>53859</c:v>
                </c:pt>
                <c:pt idx="1">
                  <c:v>37007</c:v>
                </c:pt>
                <c:pt idx="2">
                  <c:v>41734</c:v>
                </c:pt>
                <c:pt idx="3">
                  <c:v>29759</c:v>
                </c:pt>
                <c:pt idx="4">
                  <c:v>4792</c:v>
                </c:pt>
              </c:numCache>
            </c:numRef>
          </c:val>
        </c:ser>
        <c:dLbls>
          <c:showLegendKey val="0"/>
          <c:showVal val="0"/>
          <c:showCatName val="0"/>
          <c:showSerName val="0"/>
          <c:showPercent val="0"/>
          <c:showBubbleSize val="0"/>
          <c:showLeaderLines val="0"/>
        </c:dLbls>
        <c:firstSliceAng val="0"/>
      </c:pieChart>
    </c:plotArea>
    <c:plotVisOnly val="1"/>
    <c:dispBlanksAs val="zero"/>
    <c:showDLblsOverMax val="0"/>
  </c:chart>
  <c:txPr>
    <a:bodyPr/>
    <a:lstStyle/>
    <a:p>
      <a:pPr>
        <a:defRPr lang="en-US"/>
      </a:pPr>
      <a:endParaRPr lang="en-US"/>
    </a:p>
  </c:txPr>
  <c:externalData r:id="rId1">
    <c:autoUpdate val="0"/>
  </c:externalData>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EAB4D3F-9FB1-4C74-9627-F96CDE25435B}" type="doc">
      <dgm:prSet loTypeId="urn:microsoft.com/office/officeart/2005/8/layout/arrow2" loCatId="process" qsTypeId="urn:microsoft.com/office/officeart/2005/8/quickstyle/simple1" qsCatId="simple" csTypeId="urn:microsoft.com/office/officeart/2005/8/colors/accent1_2" csCatId="accent1" phldr="1"/>
      <dgm:spPr/>
    </dgm:pt>
    <dgm:pt modelId="{009EA87F-E4D0-4DD6-B822-806ABD9D99DC}">
      <dgm:prSet phldrT="[Text]" custT="1"/>
      <dgm:spPr/>
      <dgm:t>
        <a:bodyPr/>
        <a:lstStyle/>
        <a:p>
          <a:pPr algn="l">
            <a:spcAft>
              <a:spcPts val="0"/>
            </a:spcAft>
          </a:pPr>
          <a:r>
            <a:rPr lang="en-US" sz="800" b="1" dirty="0" smtClean="0"/>
            <a:t>s/d </a:t>
          </a:r>
          <a:r>
            <a:rPr lang="en-US" sz="800" b="1" dirty="0" err="1" smtClean="0"/>
            <a:t>Juni</a:t>
          </a:r>
          <a:r>
            <a:rPr lang="id-ID" sz="800" b="1" dirty="0" smtClean="0"/>
            <a:t> ‘</a:t>
          </a:r>
          <a:r>
            <a:rPr lang="en-US" sz="800" b="1" dirty="0" smtClean="0"/>
            <a:t>11</a:t>
          </a:r>
          <a:endParaRPr lang="id-ID" sz="800" b="1" dirty="0" smtClean="0"/>
        </a:p>
        <a:p>
          <a:pPr algn="l">
            <a:spcAft>
              <a:spcPts val="0"/>
            </a:spcAft>
          </a:pPr>
          <a:r>
            <a:rPr lang="en-US" sz="800" b="1" i="1" u="none" dirty="0" smtClean="0"/>
            <a:t>Full Paper</a:t>
          </a:r>
          <a:endParaRPr lang="id-ID" sz="800" b="1" i="1" u="none" dirty="0" smtClean="0"/>
        </a:p>
        <a:p>
          <a:pPr algn="l">
            <a:spcAft>
              <a:spcPts val="0"/>
            </a:spcAft>
          </a:pPr>
          <a:r>
            <a:rPr lang="id-ID" sz="800" b="0" i="0" dirty="0" smtClean="0"/>
            <a:t>KEPMENKOWASBANGPAN 38/1999 dan PERMENPAN 59/1987</a:t>
          </a:r>
          <a:endParaRPr lang="en-US" sz="800" b="0" i="0" dirty="0" smtClean="0"/>
        </a:p>
        <a:p>
          <a:pPr algn="l">
            <a:spcAft>
              <a:spcPts val="0"/>
            </a:spcAft>
          </a:pPr>
          <a:endParaRPr lang="en-US" sz="800" b="1" i="1" dirty="0"/>
        </a:p>
      </dgm:t>
    </dgm:pt>
    <dgm:pt modelId="{628AF34E-072F-4E1B-8BC3-63E8FE4C9249}" type="parTrans" cxnId="{8A72E712-BAA0-4B3B-B3CB-74A502356C77}">
      <dgm:prSet/>
      <dgm:spPr/>
      <dgm:t>
        <a:bodyPr/>
        <a:lstStyle/>
        <a:p>
          <a:endParaRPr lang="en-US" b="1"/>
        </a:p>
      </dgm:t>
    </dgm:pt>
    <dgm:pt modelId="{DAE709DD-A6AE-4361-ABDF-72621594CAE8}" type="sibTrans" cxnId="{8A72E712-BAA0-4B3B-B3CB-74A502356C77}">
      <dgm:prSet/>
      <dgm:spPr/>
      <dgm:t>
        <a:bodyPr/>
        <a:lstStyle/>
        <a:p>
          <a:endParaRPr lang="en-US" b="1"/>
        </a:p>
      </dgm:t>
    </dgm:pt>
    <dgm:pt modelId="{5EA399CB-AB4D-4E18-80BC-4B2A2DE0DF6D}">
      <dgm:prSet phldrT="[Text]" custT="1"/>
      <dgm:spPr/>
      <dgm:t>
        <a:bodyPr/>
        <a:lstStyle/>
        <a:p>
          <a:pPr>
            <a:spcAft>
              <a:spcPts val="0"/>
            </a:spcAft>
          </a:pPr>
          <a:r>
            <a:rPr lang="en-US" sz="800" b="1" dirty="0" err="1" smtClean="0"/>
            <a:t>Juli</a:t>
          </a:r>
          <a:r>
            <a:rPr lang="id-ID" sz="800" b="1" dirty="0" smtClean="0"/>
            <a:t> ‘</a:t>
          </a:r>
          <a:r>
            <a:rPr lang="en-US" sz="800" b="1" dirty="0" smtClean="0"/>
            <a:t>11 s/d </a:t>
          </a:r>
          <a:r>
            <a:rPr lang="id-ID" sz="800" b="1" dirty="0" smtClean="0"/>
            <a:t>Okt</a:t>
          </a:r>
          <a:r>
            <a:rPr lang="en-US" sz="800" b="1" dirty="0" smtClean="0"/>
            <a:t> </a:t>
          </a:r>
          <a:r>
            <a:rPr lang="id-ID" sz="800" b="1" dirty="0" smtClean="0"/>
            <a:t>’</a:t>
          </a:r>
          <a:r>
            <a:rPr lang="en-US" sz="800" b="1" dirty="0" smtClean="0"/>
            <a:t>1</a:t>
          </a:r>
          <a:r>
            <a:rPr lang="id-ID" sz="800" b="1" dirty="0" smtClean="0"/>
            <a:t>4</a:t>
          </a:r>
        </a:p>
        <a:p>
          <a:pPr>
            <a:spcAft>
              <a:spcPts val="0"/>
            </a:spcAft>
          </a:pPr>
          <a:r>
            <a:rPr lang="en-US" sz="800" b="1" i="1" u="none" dirty="0" smtClean="0"/>
            <a:t>Semi Online</a:t>
          </a:r>
          <a:endParaRPr lang="id-ID" sz="800" b="1" i="1" u="none" dirty="0" smtClean="0"/>
        </a:p>
        <a:p>
          <a:pPr>
            <a:spcAft>
              <a:spcPts val="0"/>
            </a:spcAft>
          </a:pPr>
          <a:r>
            <a:rPr lang="id-ID" sz="800" b="0" i="0" dirty="0" smtClean="0"/>
            <a:t>KEPMENKOWASBANGPAN 38/1999</a:t>
          </a:r>
          <a:endParaRPr lang="en-US" sz="800" b="0" i="0" dirty="0"/>
        </a:p>
      </dgm:t>
    </dgm:pt>
    <dgm:pt modelId="{A99F233E-1011-4AE2-94A6-3D954FCE32AD}" type="parTrans" cxnId="{BC745A75-029C-4D21-B109-0F056FC75D0C}">
      <dgm:prSet/>
      <dgm:spPr/>
      <dgm:t>
        <a:bodyPr/>
        <a:lstStyle/>
        <a:p>
          <a:endParaRPr lang="en-US" b="1"/>
        </a:p>
      </dgm:t>
    </dgm:pt>
    <dgm:pt modelId="{B413707D-22CE-42DA-A299-AF74D2BEA2A5}" type="sibTrans" cxnId="{BC745A75-029C-4D21-B109-0F056FC75D0C}">
      <dgm:prSet/>
      <dgm:spPr/>
      <dgm:t>
        <a:bodyPr/>
        <a:lstStyle/>
        <a:p>
          <a:endParaRPr lang="en-US" b="1"/>
        </a:p>
      </dgm:t>
    </dgm:pt>
    <dgm:pt modelId="{B1BF644D-C0ED-4734-B454-068CA78EFA57}">
      <dgm:prSet phldrT="[Text]" custT="1"/>
      <dgm:spPr/>
      <dgm:t>
        <a:bodyPr/>
        <a:lstStyle/>
        <a:p>
          <a:pPr algn="l">
            <a:lnSpc>
              <a:spcPct val="100000"/>
            </a:lnSpc>
            <a:spcAft>
              <a:spcPts val="0"/>
            </a:spcAft>
          </a:pPr>
          <a:r>
            <a:rPr lang="id-ID" sz="800" b="1" dirty="0" smtClean="0"/>
            <a:t>J</a:t>
          </a:r>
          <a:r>
            <a:rPr lang="en-US" sz="800" b="1" dirty="0" err="1" smtClean="0"/>
            <a:t>uli</a:t>
          </a:r>
          <a:r>
            <a:rPr lang="id-ID" sz="800" b="1" dirty="0" smtClean="0"/>
            <a:t> ‘</a:t>
          </a:r>
          <a:r>
            <a:rPr lang="en-US" sz="800" b="1" dirty="0" smtClean="0"/>
            <a:t>15</a:t>
          </a:r>
          <a:endParaRPr lang="id-ID" sz="800" b="1" i="1" u="none" dirty="0" smtClean="0"/>
        </a:p>
        <a:p>
          <a:pPr algn="l">
            <a:lnSpc>
              <a:spcPct val="100000"/>
            </a:lnSpc>
            <a:spcAft>
              <a:spcPts val="0"/>
            </a:spcAft>
          </a:pPr>
          <a:r>
            <a:rPr lang="en-US" sz="800" b="1" i="1" u="none" dirty="0" smtClean="0"/>
            <a:t>Online</a:t>
          </a:r>
          <a:r>
            <a:rPr lang="id-ID" sz="800" b="1" i="1" u="none" dirty="0" smtClean="0"/>
            <a:t> </a:t>
          </a:r>
          <a:r>
            <a:rPr lang="en-US" sz="800" b="1" i="1" dirty="0" smtClean="0"/>
            <a:t>(Paperless)</a:t>
          </a:r>
          <a:endParaRPr lang="id-ID" sz="800" b="1" i="1" dirty="0" smtClean="0"/>
        </a:p>
        <a:p>
          <a:pPr algn="l">
            <a:lnSpc>
              <a:spcPct val="100000"/>
            </a:lnSpc>
            <a:spcAft>
              <a:spcPts val="0"/>
            </a:spcAft>
          </a:pPr>
          <a:r>
            <a:rPr lang="id-ID" sz="800" b="0" i="0" dirty="0" smtClean="0"/>
            <a:t>PERMENPAN&amp;RB 17/2013</a:t>
          </a:r>
        </a:p>
        <a:p>
          <a:pPr algn="l">
            <a:lnSpc>
              <a:spcPct val="100000"/>
            </a:lnSpc>
            <a:spcAft>
              <a:spcPts val="0"/>
            </a:spcAft>
          </a:pPr>
          <a:r>
            <a:rPr lang="id-ID" sz="800" b="0" i="0" dirty="0" smtClean="0"/>
            <a:t>J</a:t>
          </a:r>
          <a:r>
            <a:rPr lang="en-US" sz="800" b="0" i="0" dirty="0" smtClean="0"/>
            <a:t>o</a:t>
          </a:r>
          <a:r>
            <a:rPr lang="id-ID" sz="800" b="0" i="0" dirty="0" smtClean="0"/>
            <a:t> 46/201</a:t>
          </a:r>
          <a:r>
            <a:rPr lang="en-US" sz="800" b="0" i="0" dirty="0" smtClean="0"/>
            <a:t>3</a:t>
          </a:r>
          <a:endParaRPr lang="id-ID" sz="800" b="0" i="0" dirty="0" smtClean="0"/>
        </a:p>
        <a:p>
          <a:pPr algn="ctr">
            <a:lnSpc>
              <a:spcPct val="100000"/>
            </a:lnSpc>
            <a:spcAft>
              <a:spcPts val="0"/>
            </a:spcAft>
          </a:pPr>
          <a:endParaRPr lang="en-US" sz="800" b="1" i="1" dirty="0"/>
        </a:p>
      </dgm:t>
    </dgm:pt>
    <dgm:pt modelId="{E3F135DE-AA5F-4DD4-85C7-51DAAE7B1D68}" type="parTrans" cxnId="{B097AB7F-A2F3-4784-A69F-1280B148A7D4}">
      <dgm:prSet/>
      <dgm:spPr/>
      <dgm:t>
        <a:bodyPr/>
        <a:lstStyle/>
        <a:p>
          <a:endParaRPr lang="en-US" b="1"/>
        </a:p>
      </dgm:t>
    </dgm:pt>
    <dgm:pt modelId="{3F834D9B-2E00-42F4-BBF8-C849CB4F583A}" type="sibTrans" cxnId="{B097AB7F-A2F3-4784-A69F-1280B148A7D4}">
      <dgm:prSet/>
      <dgm:spPr/>
      <dgm:t>
        <a:bodyPr/>
        <a:lstStyle/>
        <a:p>
          <a:endParaRPr lang="en-US" b="1"/>
        </a:p>
      </dgm:t>
    </dgm:pt>
    <dgm:pt modelId="{A66B952B-0AA8-435E-9FDF-14A167DB99E0}">
      <dgm:prSet phldrT="[Text]" custT="1"/>
      <dgm:spPr/>
      <dgm:t>
        <a:bodyPr/>
        <a:lstStyle/>
        <a:p>
          <a:r>
            <a:rPr lang="id-ID" sz="800" b="1" dirty="0" smtClean="0"/>
            <a:t>Nov</a:t>
          </a:r>
          <a:r>
            <a:rPr lang="en-US" sz="800" b="1" dirty="0" smtClean="0"/>
            <a:t> </a:t>
          </a:r>
          <a:r>
            <a:rPr lang="id-ID" sz="800" b="1" dirty="0" smtClean="0"/>
            <a:t>‘</a:t>
          </a:r>
          <a:r>
            <a:rPr lang="en-US" sz="800" b="1" dirty="0" smtClean="0"/>
            <a:t>1</a:t>
          </a:r>
          <a:r>
            <a:rPr lang="id-ID" sz="800" b="1" dirty="0" smtClean="0"/>
            <a:t>4 s/d Juni ‘15</a:t>
          </a:r>
          <a:endParaRPr lang="id-ID" sz="800" b="1" i="1" u="none" dirty="0" smtClean="0"/>
        </a:p>
        <a:p>
          <a:r>
            <a:rPr lang="en-US" sz="800" b="1" i="1" u="none" dirty="0" smtClean="0"/>
            <a:t>Semi Online </a:t>
          </a:r>
          <a:r>
            <a:rPr lang="id-ID" sz="800" b="1" i="1" u="none" dirty="0" smtClean="0"/>
            <a:t>(Less Paper)</a:t>
          </a:r>
        </a:p>
        <a:p>
          <a:r>
            <a:rPr lang="id-ID" sz="800" b="0" i="0" dirty="0" smtClean="0"/>
            <a:t>PERMENPAN&amp;RB 17/2013</a:t>
          </a:r>
        </a:p>
        <a:p>
          <a:r>
            <a:rPr lang="id-ID" sz="800" b="0" i="0" dirty="0" smtClean="0"/>
            <a:t>J</a:t>
          </a:r>
          <a:r>
            <a:rPr lang="en-US" sz="800" b="0" i="0" dirty="0" smtClean="0"/>
            <a:t>o</a:t>
          </a:r>
          <a:r>
            <a:rPr lang="id-ID" sz="800" b="0" i="0" dirty="0" smtClean="0"/>
            <a:t> 46/201</a:t>
          </a:r>
          <a:r>
            <a:rPr lang="en-US" sz="800" b="0" i="0" dirty="0" smtClean="0"/>
            <a:t>3</a:t>
          </a:r>
          <a:endParaRPr lang="en-US" sz="800" b="0" i="1" u="sng" dirty="0" smtClean="0"/>
        </a:p>
      </dgm:t>
    </dgm:pt>
    <dgm:pt modelId="{7A01CBDA-0EAA-4AFD-BDE3-9D16C7F7AB68}" type="parTrans" cxnId="{5A31AB72-448F-4E87-8035-9F9E8623D37D}">
      <dgm:prSet/>
      <dgm:spPr/>
      <dgm:t>
        <a:bodyPr/>
        <a:lstStyle/>
        <a:p>
          <a:endParaRPr lang="id-ID"/>
        </a:p>
      </dgm:t>
    </dgm:pt>
    <dgm:pt modelId="{9F50506C-2CCC-4244-9DF4-3C9B34DF8500}" type="sibTrans" cxnId="{5A31AB72-448F-4E87-8035-9F9E8623D37D}">
      <dgm:prSet/>
      <dgm:spPr/>
      <dgm:t>
        <a:bodyPr/>
        <a:lstStyle/>
        <a:p>
          <a:endParaRPr lang="id-ID"/>
        </a:p>
      </dgm:t>
    </dgm:pt>
    <dgm:pt modelId="{7BC53FBD-92A3-4059-A614-17C3BDAB39DB}" type="pres">
      <dgm:prSet presAssocID="{9EAB4D3F-9FB1-4C74-9627-F96CDE25435B}" presName="arrowDiagram" presStyleCnt="0">
        <dgm:presLayoutVars>
          <dgm:chMax val="5"/>
          <dgm:dir/>
          <dgm:resizeHandles val="exact"/>
        </dgm:presLayoutVars>
      </dgm:prSet>
      <dgm:spPr/>
    </dgm:pt>
    <dgm:pt modelId="{9F99E386-7FBD-4FF8-824A-612CCC90F507}" type="pres">
      <dgm:prSet presAssocID="{9EAB4D3F-9FB1-4C74-9627-F96CDE25435B}" presName="arrow" presStyleLbl="bgShp" presStyleIdx="0" presStyleCnt="1" custLinFactNeighborX="591" custLinFactNeighborY="-1187"/>
      <dgm:spPr/>
    </dgm:pt>
    <dgm:pt modelId="{8D6307FC-3721-4F04-8435-8C02C8A99BB4}" type="pres">
      <dgm:prSet presAssocID="{9EAB4D3F-9FB1-4C74-9627-F96CDE25435B}" presName="arrowDiagram4" presStyleCnt="0"/>
      <dgm:spPr/>
    </dgm:pt>
    <dgm:pt modelId="{48445A6C-63E2-4838-B1E2-FAE7EF2CED2B}" type="pres">
      <dgm:prSet presAssocID="{009EA87F-E4D0-4DD6-B822-806ABD9D99DC}" presName="bullet4a" presStyleLbl="node1" presStyleIdx="0" presStyleCnt="4"/>
      <dgm:spPr/>
    </dgm:pt>
    <dgm:pt modelId="{C02AFBCD-D480-4C77-8D48-021E83619D83}" type="pres">
      <dgm:prSet presAssocID="{009EA87F-E4D0-4DD6-B822-806ABD9D99DC}" presName="textBox4a" presStyleLbl="revTx" presStyleIdx="0" presStyleCnt="4" custScaleX="240238" custLinFactNeighborX="-31674" custLinFactNeighborY="8535">
        <dgm:presLayoutVars>
          <dgm:bulletEnabled val="1"/>
        </dgm:presLayoutVars>
      </dgm:prSet>
      <dgm:spPr/>
      <dgm:t>
        <a:bodyPr/>
        <a:lstStyle/>
        <a:p>
          <a:endParaRPr lang="id-ID"/>
        </a:p>
      </dgm:t>
    </dgm:pt>
    <dgm:pt modelId="{6621AA9E-E9D0-45ED-B2EE-6E558422F456}" type="pres">
      <dgm:prSet presAssocID="{5EA399CB-AB4D-4E18-80BC-4B2A2DE0DF6D}" presName="bullet4b" presStyleLbl="node1" presStyleIdx="1" presStyleCnt="4"/>
      <dgm:spPr/>
    </dgm:pt>
    <dgm:pt modelId="{A428F7C5-773C-4214-9866-777499917D08}" type="pres">
      <dgm:prSet presAssocID="{5EA399CB-AB4D-4E18-80BC-4B2A2DE0DF6D}" presName="textBox4b" presStyleLbl="revTx" presStyleIdx="1" presStyleCnt="4" custScaleX="176359" custScaleY="58781" custLinFactNeighborX="-88507" custLinFactNeighborY="-67362">
        <dgm:presLayoutVars>
          <dgm:bulletEnabled val="1"/>
        </dgm:presLayoutVars>
      </dgm:prSet>
      <dgm:spPr/>
      <dgm:t>
        <a:bodyPr/>
        <a:lstStyle/>
        <a:p>
          <a:endParaRPr lang="id-ID"/>
        </a:p>
      </dgm:t>
    </dgm:pt>
    <dgm:pt modelId="{953A2F19-F80F-40E5-A4B9-A31005AD80D6}" type="pres">
      <dgm:prSet presAssocID="{A66B952B-0AA8-435E-9FDF-14A167DB99E0}" presName="bullet4c" presStyleLbl="node1" presStyleIdx="2" presStyleCnt="4"/>
      <dgm:spPr/>
    </dgm:pt>
    <dgm:pt modelId="{FA5C3164-611E-4FB4-9929-8CDF96B052E1}" type="pres">
      <dgm:prSet presAssocID="{A66B952B-0AA8-435E-9FDF-14A167DB99E0}" presName="textBox4c" presStyleLbl="revTx" presStyleIdx="2" presStyleCnt="4" custScaleX="181041" custScaleY="48258" custLinFactNeighborX="3726" custLinFactNeighborY="-16004">
        <dgm:presLayoutVars>
          <dgm:bulletEnabled val="1"/>
        </dgm:presLayoutVars>
      </dgm:prSet>
      <dgm:spPr/>
      <dgm:t>
        <a:bodyPr/>
        <a:lstStyle/>
        <a:p>
          <a:endParaRPr lang="id-ID"/>
        </a:p>
      </dgm:t>
    </dgm:pt>
    <dgm:pt modelId="{70206968-2DD7-4E94-947E-0D57BE9B4A74}" type="pres">
      <dgm:prSet presAssocID="{B1BF644D-C0ED-4734-B454-068CA78EFA57}" presName="bullet4d" presStyleLbl="node1" presStyleIdx="3" presStyleCnt="4"/>
      <dgm:spPr/>
    </dgm:pt>
    <dgm:pt modelId="{22B51791-3131-4720-8103-5ABD62852185}" type="pres">
      <dgm:prSet presAssocID="{B1BF644D-C0ED-4734-B454-068CA78EFA57}" presName="textBox4d" presStyleLbl="revTx" presStyleIdx="3" presStyleCnt="4" custScaleX="196364" custScaleY="46031" custLinFactNeighborX="68587" custLinFactNeighborY="-43368">
        <dgm:presLayoutVars>
          <dgm:bulletEnabled val="1"/>
        </dgm:presLayoutVars>
      </dgm:prSet>
      <dgm:spPr/>
      <dgm:t>
        <a:bodyPr/>
        <a:lstStyle/>
        <a:p>
          <a:endParaRPr lang="id-ID"/>
        </a:p>
      </dgm:t>
    </dgm:pt>
  </dgm:ptLst>
  <dgm:cxnLst>
    <dgm:cxn modelId="{D9932B25-9B8B-488B-8D28-EA90DC393097}" type="presOf" srcId="{A66B952B-0AA8-435E-9FDF-14A167DB99E0}" destId="{FA5C3164-611E-4FB4-9929-8CDF96B052E1}" srcOrd="0" destOrd="0" presId="urn:microsoft.com/office/officeart/2005/8/layout/arrow2"/>
    <dgm:cxn modelId="{E4445C42-CB77-46C4-8F7C-44E7AD290426}" type="presOf" srcId="{B1BF644D-C0ED-4734-B454-068CA78EFA57}" destId="{22B51791-3131-4720-8103-5ABD62852185}" srcOrd="0" destOrd="0" presId="urn:microsoft.com/office/officeart/2005/8/layout/arrow2"/>
    <dgm:cxn modelId="{37AF8D1E-E5AE-4E59-8B8B-C8F7086477F9}" type="presOf" srcId="{5EA399CB-AB4D-4E18-80BC-4B2A2DE0DF6D}" destId="{A428F7C5-773C-4214-9866-777499917D08}" srcOrd="0" destOrd="0" presId="urn:microsoft.com/office/officeart/2005/8/layout/arrow2"/>
    <dgm:cxn modelId="{B097AB7F-A2F3-4784-A69F-1280B148A7D4}" srcId="{9EAB4D3F-9FB1-4C74-9627-F96CDE25435B}" destId="{B1BF644D-C0ED-4734-B454-068CA78EFA57}" srcOrd="3" destOrd="0" parTransId="{E3F135DE-AA5F-4DD4-85C7-51DAAE7B1D68}" sibTransId="{3F834D9B-2E00-42F4-BBF8-C849CB4F583A}"/>
    <dgm:cxn modelId="{BC745A75-029C-4D21-B109-0F056FC75D0C}" srcId="{9EAB4D3F-9FB1-4C74-9627-F96CDE25435B}" destId="{5EA399CB-AB4D-4E18-80BC-4B2A2DE0DF6D}" srcOrd="1" destOrd="0" parTransId="{A99F233E-1011-4AE2-94A6-3D954FCE32AD}" sibTransId="{B413707D-22CE-42DA-A299-AF74D2BEA2A5}"/>
    <dgm:cxn modelId="{5A31AB72-448F-4E87-8035-9F9E8623D37D}" srcId="{9EAB4D3F-9FB1-4C74-9627-F96CDE25435B}" destId="{A66B952B-0AA8-435E-9FDF-14A167DB99E0}" srcOrd="2" destOrd="0" parTransId="{7A01CBDA-0EAA-4AFD-BDE3-9D16C7F7AB68}" sibTransId="{9F50506C-2CCC-4244-9DF4-3C9B34DF8500}"/>
    <dgm:cxn modelId="{4F5FAE98-9980-4EBC-918B-5734620CB184}" type="presOf" srcId="{9EAB4D3F-9FB1-4C74-9627-F96CDE25435B}" destId="{7BC53FBD-92A3-4059-A614-17C3BDAB39DB}" srcOrd="0" destOrd="0" presId="urn:microsoft.com/office/officeart/2005/8/layout/arrow2"/>
    <dgm:cxn modelId="{8A72E712-BAA0-4B3B-B3CB-74A502356C77}" srcId="{9EAB4D3F-9FB1-4C74-9627-F96CDE25435B}" destId="{009EA87F-E4D0-4DD6-B822-806ABD9D99DC}" srcOrd="0" destOrd="0" parTransId="{628AF34E-072F-4E1B-8BC3-63E8FE4C9249}" sibTransId="{DAE709DD-A6AE-4361-ABDF-72621594CAE8}"/>
    <dgm:cxn modelId="{0E3FFE0F-90D9-4461-BE82-49ADFF6B91CD}" type="presOf" srcId="{009EA87F-E4D0-4DD6-B822-806ABD9D99DC}" destId="{C02AFBCD-D480-4C77-8D48-021E83619D83}" srcOrd="0" destOrd="0" presId="urn:microsoft.com/office/officeart/2005/8/layout/arrow2"/>
    <dgm:cxn modelId="{24465B88-9F31-4970-9FD5-250D3601164B}" type="presParOf" srcId="{7BC53FBD-92A3-4059-A614-17C3BDAB39DB}" destId="{9F99E386-7FBD-4FF8-824A-612CCC90F507}" srcOrd="0" destOrd="0" presId="urn:microsoft.com/office/officeart/2005/8/layout/arrow2"/>
    <dgm:cxn modelId="{5184CB02-8D24-4412-947D-91B784D1C303}" type="presParOf" srcId="{7BC53FBD-92A3-4059-A614-17C3BDAB39DB}" destId="{8D6307FC-3721-4F04-8435-8C02C8A99BB4}" srcOrd="1" destOrd="0" presId="urn:microsoft.com/office/officeart/2005/8/layout/arrow2"/>
    <dgm:cxn modelId="{F48D67B6-A4B8-4141-B673-9D2A1FAB3A89}" type="presParOf" srcId="{8D6307FC-3721-4F04-8435-8C02C8A99BB4}" destId="{48445A6C-63E2-4838-B1E2-FAE7EF2CED2B}" srcOrd="0" destOrd="0" presId="urn:microsoft.com/office/officeart/2005/8/layout/arrow2"/>
    <dgm:cxn modelId="{E273014E-A0EC-4036-941A-BEE2E3866DE2}" type="presParOf" srcId="{8D6307FC-3721-4F04-8435-8C02C8A99BB4}" destId="{C02AFBCD-D480-4C77-8D48-021E83619D83}" srcOrd="1" destOrd="0" presId="urn:microsoft.com/office/officeart/2005/8/layout/arrow2"/>
    <dgm:cxn modelId="{1C2FBC48-0201-4EAF-AAA0-99ABFEBB2FE8}" type="presParOf" srcId="{8D6307FC-3721-4F04-8435-8C02C8A99BB4}" destId="{6621AA9E-E9D0-45ED-B2EE-6E558422F456}" srcOrd="2" destOrd="0" presId="urn:microsoft.com/office/officeart/2005/8/layout/arrow2"/>
    <dgm:cxn modelId="{0F06C568-D731-42DD-9FC5-58546F7892E3}" type="presParOf" srcId="{8D6307FC-3721-4F04-8435-8C02C8A99BB4}" destId="{A428F7C5-773C-4214-9866-777499917D08}" srcOrd="3" destOrd="0" presId="urn:microsoft.com/office/officeart/2005/8/layout/arrow2"/>
    <dgm:cxn modelId="{6DB1ACAF-55CB-4655-BF49-2976F0213DDA}" type="presParOf" srcId="{8D6307FC-3721-4F04-8435-8C02C8A99BB4}" destId="{953A2F19-F80F-40E5-A4B9-A31005AD80D6}" srcOrd="4" destOrd="0" presId="urn:microsoft.com/office/officeart/2005/8/layout/arrow2"/>
    <dgm:cxn modelId="{7235CE10-80DD-487B-98CC-515BB5B81C60}" type="presParOf" srcId="{8D6307FC-3721-4F04-8435-8C02C8A99BB4}" destId="{FA5C3164-611E-4FB4-9929-8CDF96B052E1}" srcOrd="5" destOrd="0" presId="urn:microsoft.com/office/officeart/2005/8/layout/arrow2"/>
    <dgm:cxn modelId="{A2994B0D-435F-4BE3-A494-7F9796BC184B}" type="presParOf" srcId="{8D6307FC-3721-4F04-8435-8C02C8A99BB4}" destId="{70206968-2DD7-4E94-947E-0D57BE9B4A74}" srcOrd="6" destOrd="0" presId="urn:microsoft.com/office/officeart/2005/8/layout/arrow2"/>
    <dgm:cxn modelId="{C6E259E3-328D-4D22-ABC3-E507219212EF}" type="presParOf" srcId="{8D6307FC-3721-4F04-8435-8C02C8A99BB4}" destId="{22B51791-3131-4720-8103-5ABD62852185}" srcOrd="7" destOrd="0" presId="urn:microsoft.com/office/officeart/2005/8/layout/arrow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732F5646-13EB-46CF-A60E-6B26EB2E68DC}" type="datetimeFigureOut">
              <a:rPr lang="en-US" smtClean="0"/>
              <a:pPr/>
              <a:t>8/31/2017</a:t>
            </a:fld>
            <a:endParaRPr lang="en-US"/>
          </a:p>
        </p:txBody>
      </p:sp>
      <p:sp>
        <p:nvSpPr>
          <p:cNvPr id="4" name="Slide Image Placeholder 3"/>
          <p:cNvSpPr>
            <a:spLocks noGrp="1" noRot="1" noChangeAspect="1"/>
          </p:cNvSpPr>
          <p:nvPr>
            <p:ph type="sldImg" idx="2"/>
          </p:nvPr>
        </p:nvSpPr>
        <p:spPr>
          <a:xfrm>
            <a:off x="2214563" y="514350"/>
            <a:ext cx="4714875"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B3270612-E3AB-411A-AE36-95F0F93295EA}" type="slidenum">
              <a:rPr lang="en-US" smtClean="0"/>
              <a:pPr/>
              <a:t>‹#›</a:t>
            </a:fld>
            <a:endParaRPr lang="en-US"/>
          </a:p>
        </p:txBody>
      </p:sp>
    </p:spTree>
    <p:extLst>
      <p:ext uri="{BB962C8B-B14F-4D97-AF65-F5344CB8AC3E}">
        <p14:creationId xmlns:p14="http://schemas.microsoft.com/office/powerpoint/2010/main" val="768723027"/>
      </p:ext>
    </p:extLst>
  </p:cSld>
  <p:clrMap bg1="lt1" tx1="dk1" bg2="lt2" tx2="dk2" accent1="accent1" accent2="accent2" accent3="accent3" accent4="accent4" accent5="accent5" accent6="accent6" hlink="hlink" folHlink="folHlink"/>
  <p:notesStyle>
    <a:lvl1pPr marL="0" algn="l" defTabSz="437175" rtl="0" eaLnBrk="1" latinLnBrk="0" hangingPunct="1">
      <a:defRPr sz="600" kern="1200">
        <a:solidFill>
          <a:schemeClr val="tx1"/>
        </a:solidFill>
        <a:latin typeface="+mn-lt"/>
        <a:ea typeface="+mn-ea"/>
        <a:cs typeface="+mn-cs"/>
      </a:defRPr>
    </a:lvl1pPr>
    <a:lvl2pPr marL="218587" algn="l" defTabSz="437175" rtl="0" eaLnBrk="1" latinLnBrk="0" hangingPunct="1">
      <a:defRPr sz="600" kern="1200">
        <a:solidFill>
          <a:schemeClr val="tx1"/>
        </a:solidFill>
        <a:latin typeface="+mn-lt"/>
        <a:ea typeface="+mn-ea"/>
        <a:cs typeface="+mn-cs"/>
      </a:defRPr>
    </a:lvl2pPr>
    <a:lvl3pPr marL="437175" algn="l" defTabSz="437175" rtl="0" eaLnBrk="1" latinLnBrk="0" hangingPunct="1">
      <a:defRPr sz="600" kern="1200">
        <a:solidFill>
          <a:schemeClr val="tx1"/>
        </a:solidFill>
        <a:latin typeface="+mn-lt"/>
        <a:ea typeface="+mn-ea"/>
        <a:cs typeface="+mn-cs"/>
      </a:defRPr>
    </a:lvl3pPr>
    <a:lvl4pPr marL="655762" algn="l" defTabSz="437175" rtl="0" eaLnBrk="1" latinLnBrk="0" hangingPunct="1">
      <a:defRPr sz="600" kern="1200">
        <a:solidFill>
          <a:schemeClr val="tx1"/>
        </a:solidFill>
        <a:latin typeface="+mn-lt"/>
        <a:ea typeface="+mn-ea"/>
        <a:cs typeface="+mn-cs"/>
      </a:defRPr>
    </a:lvl4pPr>
    <a:lvl5pPr marL="874349" algn="l" defTabSz="437175" rtl="0" eaLnBrk="1" latinLnBrk="0" hangingPunct="1">
      <a:defRPr sz="600" kern="1200">
        <a:solidFill>
          <a:schemeClr val="tx1"/>
        </a:solidFill>
        <a:latin typeface="+mn-lt"/>
        <a:ea typeface="+mn-ea"/>
        <a:cs typeface="+mn-cs"/>
      </a:defRPr>
    </a:lvl5pPr>
    <a:lvl6pPr marL="1092937" algn="l" defTabSz="437175" rtl="0" eaLnBrk="1" latinLnBrk="0" hangingPunct="1">
      <a:defRPr sz="600" kern="1200">
        <a:solidFill>
          <a:schemeClr val="tx1"/>
        </a:solidFill>
        <a:latin typeface="+mn-lt"/>
        <a:ea typeface="+mn-ea"/>
        <a:cs typeface="+mn-cs"/>
      </a:defRPr>
    </a:lvl6pPr>
    <a:lvl7pPr marL="1311524" algn="l" defTabSz="437175" rtl="0" eaLnBrk="1" latinLnBrk="0" hangingPunct="1">
      <a:defRPr sz="600" kern="1200">
        <a:solidFill>
          <a:schemeClr val="tx1"/>
        </a:solidFill>
        <a:latin typeface="+mn-lt"/>
        <a:ea typeface="+mn-ea"/>
        <a:cs typeface="+mn-cs"/>
      </a:defRPr>
    </a:lvl7pPr>
    <a:lvl8pPr marL="1530111" algn="l" defTabSz="437175" rtl="0" eaLnBrk="1" latinLnBrk="0" hangingPunct="1">
      <a:defRPr sz="600" kern="1200">
        <a:solidFill>
          <a:schemeClr val="tx1"/>
        </a:solidFill>
        <a:latin typeface="+mn-lt"/>
        <a:ea typeface="+mn-ea"/>
        <a:cs typeface="+mn-cs"/>
      </a:defRPr>
    </a:lvl8pPr>
    <a:lvl9pPr marL="1748699" algn="l" defTabSz="437175" rtl="0" eaLnBrk="1" latinLnBrk="0" hangingPunct="1">
      <a:defRPr sz="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altLang="en-US" sz="1600" smtClean="0"/>
          </a:p>
        </p:txBody>
      </p:sp>
      <p:sp>
        <p:nvSpPr>
          <p:cNvPr id="2765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E90D3CC-8721-439F-8080-62C6437B733B}" type="slidenum">
              <a:rPr lang="id-ID" altLang="en-US" smtClean="0"/>
              <a:pPr fontAlgn="base">
                <a:spcBef>
                  <a:spcPct val="0"/>
                </a:spcBef>
                <a:spcAft>
                  <a:spcPct val="0"/>
                </a:spcAft>
                <a:defRPr/>
              </a:pPr>
              <a:t>2</a:t>
            </a:fld>
            <a:endParaRPr lang="id-ID" alt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altLang="en-US" sz="1600" smtClean="0"/>
          </a:p>
        </p:txBody>
      </p:sp>
      <p:sp>
        <p:nvSpPr>
          <p:cNvPr id="2765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E90D3CC-8721-439F-8080-62C6437B733B}" type="slidenum">
              <a:rPr lang="id-ID" altLang="en-US" smtClean="0"/>
              <a:pPr fontAlgn="base">
                <a:spcBef>
                  <a:spcPct val="0"/>
                </a:spcBef>
                <a:spcAft>
                  <a:spcPct val="0"/>
                </a:spcAft>
                <a:defRPr/>
              </a:pPr>
              <a:t>34</a:t>
            </a:fld>
            <a:endParaRPr lang="id-ID" alt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Diagram </a:t>
            </a:r>
            <a:r>
              <a:rPr lang="en-US" dirty="0" err="1" smtClean="0"/>
              <a:t>berikut</a:t>
            </a:r>
            <a:r>
              <a:rPr lang="en-US" dirty="0" smtClean="0"/>
              <a:t> </a:t>
            </a:r>
            <a:r>
              <a:rPr lang="en-US" dirty="0" err="1" smtClean="0"/>
              <a:t>menggambarkan</a:t>
            </a:r>
            <a:r>
              <a:rPr lang="en-US" dirty="0" smtClean="0"/>
              <a:t> </a:t>
            </a:r>
            <a:r>
              <a:rPr lang="en-US" dirty="0" err="1" smtClean="0"/>
              <a:t>jumlah</a:t>
            </a:r>
            <a:r>
              <a:rPr lang="en-US" baseline="0" dirty="0" smtClean="0"/>
              <a:t> </a:t>
            </a:r>
            <a:r>
              <a:rPr lang="en-US" baseline="0" dirty="0" err="1" smtClean="0"/>
              <a:t>dosen</a:t>
            </a:r>
            <a:r>
              <a:rPr lang="en-US" baseline="0" dirty="0" smtClean="0"/>
              <a:t> </a:t>
            </a:r>
            <a:r>
              <a:rPr lang="en-US" baseline="0" dirty="0" err="1" smtClean="0"/>
              <a:t>tetap</a:t>
            </a:r>
            <a:r>
              <a:rPr lang="en-US" baseline="0" dirty="0" smtClean="0"/>
              <a:t> </a:t>
            </a:r>
            <a:r>
              <a:rPr lang="en-US" baseline="0" dirty="0" err="1" smtClean="0"/>
              <a:t>menurut</a:t>
            </a:r>
            <a:r>
              <a:rPr lang="en-US" baseline="0" dirty="0" smtClean="0"/>
              <a:t> </a:t>
            </a:r>
            <a:r>
              <a:rPr lang="en-US" baseline="0" dirty="0" err="1" smtClean="0"/>
              <a:t>jabatan</a:t>
            </a:r>
            <a:r>
              <a:rPr lang="en-US" baseline="0" dirty="0" smtClean="0"/>
              <a:t> </a:t>
            </a:r>
            <a:r>
              <a:rPr lang="en-US" baseline="0" dirty="0" err="1" smtClean="0"/>
              <a:t>akademik</a:t>
            </a:r>
            <a:r>
              <a:rPr lang="en-US" baseline="0" dirty="0" smtClean="0"/>
              <a:t> </a:t>
            </a:r>
            <a:r>
              <a:rPr lang="en-US" baseline="0" dirty="0" err="1" smtClean="0"/>
              <a:t>nya</a:t>
            </a:r>
            <a:r>
              <a:rPr lang="en-US" baseline="0" dirty="0" smtClean="0"/>
              <a:t> per 15 September 2015</a:t>
            </a:r>
            <a:endParaRPr lang="en-US" dirty="0"/>
          </a:p>
        </p:txBody>
      </p:sp>
      <p:sp>
        <p:nvSpPr>
          <p:cNvPr id="4" name="Slide Number Placeholder 3"/>
          <p:cNvSpPr>
            <a:spLocks noGrp="1"/>
          </p:cNvSpPr>
          <p:nvPr>
            <p:ph type="sldNum" sz="quarter" idx="10"/>
          </p:nvPr>
        </p:nvSpPr>
        <p:spPr/>
        <p:txBody>
          <a:bodyPr/>
          <a:lstStyle/>
          <a:p>
            <a:fld id="{B3270612-E3AB-411A-AE36-95F0F93295EA}" type="slidenum">
              <a:rPr lang="en-US" smtClean="0"/>
              <a:pPr/>
              <a:t>10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B3270612-E3AB-411A-AE36-95F0F93295EA}" type="slidenum">
              <a:rPr lang="en-US" smtClean="0"/>
              <a:pPr/>
              <a:t>11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err="1" smtClean="0"/>
              <a:t>Grafik</a:t>
            </a:r>
            <a:r>
              <a:rPr lang="en-US" dirty="0" smtClean="0"/>
              <a:t> </a:t>
            </a:r>
            <a:r>
              <a:rPr lang="en-US" dirty="0" err="1" smtClean="0"/>
              <a:t>memberi</a:t>
            </a:r>
            <a:r>
              <a:rPr lang="en-US" baseline="0" dirty="0" smtClean="0"/>
              <a:t> </a:t>
            </a:r>
            <a:r>
              <a:rPr lang="en-US" baseline="0" dirty="0" err="1" smtClean="0"/>
              <a:t>gambaran</a:t>
            </a:r>
            <a:r>
              <a:rPr lang="en-US" baseline="0" dirty="0" smtClean="0"/>
              <a:t> </a:t>
            </a:r>
            <a:r>
              <a:rPr lang="en-US" baseline="0" dirty="0" err="1" smtClean="0"/>
              <a:t>kedudukan</a:t>
            </a:r>
            <a:r>
              <a:rPr lang="en-US" baseline="0" dirty="0" smtClean="0"/>
              <a:t> Indonesia </a:t>
            </a:r>
            <a:r>
              <a:rPr lang="en-US" baseline="0" dirty="0" err="1" smtClean="0"/>
              <a:t>diantara</a:t>
            </a:r>
            <a:r>
              <a:rPr lang="en-US" baseline="0" dirty="0" smtClean="0"/>
              <a:t> </a:t>
            </a:r>
            <a:r>
              <a:rPr lang="en-US" baseline="0" dirty="0" err="1" smtClean="0"/>
              <a:t>negara-negara</a:t>
            </a:r>
            <a:r>
              <a:rPr lang="en-US" baseline="0" dirty="0" smtClean="0"/>
              <a:t> </a:t>
            </a:r>
            <a:r>
              <a:rPr lang="en-US" baseline="0" dirty="0" err="1" smtClean="0"/>
              <a:t>dengan</a:t>
            </a:r>
            <a:r>
              <a:rPr lang="en-US" baseline="0" dirty="0" smtClean="0"/>
              <a:t> </a:t>
            </a:r>
            <a:r>
              <a:rPr lang="en-US" baseline="0" dirty="0" err="1" smtClean="0"/>
              <a:t>populasi</a:t>
            </a:r>
            <a:r>
              <a:rPr lang="en-US" baseline="0" dirty="0" smtClean="0"/>
              <a:t> </a:t>
            </a:r>
            <a:r>
              <a:rPr lang="en-US" baseline="0" dirty="0" err="1" smtClean="0"/>
              <a:t>penduduk</a:t>
            </a:r>
            <a:r>
              <a:rPr lang="en-US" baseline="0" dirty="0" smtClean="0"/>
              <a:t> </a:t>
            </a:r>
            <a:r>
              <a:rPr lang="en-US" baseline="0" dirty="0" err="1" smtClean="0"/>
              <a:t>terbesar</a:t>
            </a:r>
            <a:r>
              <a:rPr lang="en-US" baseline="0" dirty="0" smtClean="0"/>
              <a:t> </a:t>
            </a:r>
            <a:r>
              <a:rPr lang="en-US" baseline="0" dirty="0" err="1" smtClean="0"/>
              <a:t>di</a:t>
            </a:r>
            <a:r>
              <a:rPr lang="en-US" baseline="0" dirty="0" smtClean="0"/>
              <a:t> </a:t>
            </a:r>
            <a:r>
              <a:rPr lang="en-US" baseline="0" dirty="0" err="1" smtClean="0"/>
              <a:t>dunia</a:t>
            </a:r>
            <a:endParaRPr lang="en-US" dirty="0"/>
          </a:p>
        </p:txBody>
      </p:sp>
      <p:sp>
        <p:nvSpPr>
          <p:cNvPr id="4" name="Slide Number Placeholder 3"/>
          <p:cNvSpPr>
            <a:spLocks noGrp="1"/>
          </p:cNvSpPr>
          <p:nvPr>
            <p:ph type="sldNum" sz="quarter" idx="10"/>
          </p:nvPr>
        </p:nvSpPr>
        <p:spPr/>
        <p:txBody>
          <a:bodyPr/>
          <a:lstStyle/>
          <a:p>
            <a:fld id="{B3270612-E3AB-411A-AE36-95F0F93295EA}" type="slidenum">
              <a:rPr lang="en-US" smtClean="0"/>
              <a:pPr/>
              <a:t>12</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Diagram</a:t>
            </a:r>
            <a:r>
              <a:rPr lang="en-US" baseline="0" dirty="0" smtClean="0"/>
              <a:t> </a:t>
            </a:r>
            <a:r>
              <a:rPr lang="en-US" baseline="0" dirty="0" err="1" smtClean="0"/>
              <a:t>berikut</a:t>
            </a:r>
            <a:r>
              <a:rPr lang="en-US" baseline="0" dirty="0" smtClean="0"/>
              <a:t> </a:t>
            </a:r>
            <a:r>
              <a:rPr lang="en-US" baseline="0" dirty="0" err="1" smtClean="0"/>
              <a:t>menunjukkan</a:t>
            </a:r>
            <a:r>
              <a:rPr lang="en-US" baseline="0" dirty="0" smtClean="0"/>
              <a:t> trend yang </a:t>
            </a:r>
            <a:r>
              <a:rPr lang="en-US" baseline="0" dirty="0" err="1" smtClean="0"/>
              <a:t>benar</a:t>
            </a:r>
            <a:r>
              <a:rPr lang="en-US" baseline="0" dirty="0" smtClean="0"/>
              <a:t> </a:t>
            </a:r>
            <a:r>
              <a:rPr lang="en-US" baseline="0" dirty="0" err="1" smtClean="0"/>
              <a:t>dari</a:t>
            </a:r>
            <a:r>
              <a:rPr lang="en-US" baseline="0" dirty="0" smtClean="0"/>
              <a:t> ‘</a:t>
            </a:r>
            <a:r>
              <a:rPr lang="en-US" baseline="0" dirty="0" err="1" smtClean="0"/>
              <a:t>rekayasa</a:t>
            </a:r>
            <a:r>
              <a:rPr lang="en-US" baseline="0" dirty="0" smtClean="0"/>
              <a:t>’ </a:t>
            </a:r>
            <a:r>
              <a:rPr lang="en-US" baseline="0" dirty="0" err="1" smtClean="0"/>
              <a:t>pengembangan</a:t>
            </a:r>
            <a:r>
              <a:rPr lang="en-US" baseline="0" dirty="0" smtClean="0"/>
              <a:t> </a:t>
            </a:r>
            <a:r>
              <a:rPr lang="en-US" baseline="0" dirty="0" err="1" smtClean="0"/>
              <a:t>karir</a:t>
            </a:r>
            <a:r>
              <a:rPr lang="en-US" baseline="0" dirty="0" smtClean="0"/>
              <a:t> </a:t>
            </a:r>
            <a:r>
              <a:rPr lang="en-US" baseline="0" dirty="0" err="1" smtClean="0"/>
              <a:t>dosen</a:t>
            </a:r>
            <a:r>
              <a:rPr lang="en-US" baseline="0" dirty="0" smtClean="0"/>
              <a:t> </a:t>
            </a:r>
            <a:r>
              <a:rPr lang="en-US" baseline="0" dirty="0" err="1" smtClean="0"/>
              <a:t>dan</a:t>
            </a:r>
            <a:r>
              <a:rPr lang="en-US" baseline="0" dirty="0" smtClean="0"/>
              <a:t> </a:t>
            </a:r>
            <a:r>
              <a:rPr lang="en-US" baseline="0" dirty="0" err="1" smtClean="0"/>
              <a:t>produktivitas</a:t>
            </a:r>
            <a:r>
              <a:rPr lang="en-US" baseline="0" dirty="0" smtClean="0"/>
              <a:t> </a:t>
            </a:r>
            <a:r>
              <a:rPr lang="en-US" baseline="0" dirty="0" err="1" smtClean="0"/>
              <a:t>publikasi</a:t>
            </a:r>
            <a:r>
              <a:rPr lang="en-US" baseline="0" dirty="0" smtClean="0"/>
              <a:t> </a:t>
            </a:r>
            <a:r>
              <a:rPr lang="en-US" baseline="0" dirty="0" err="1" smtClean="0"/>
              <a:t>pada</a:t>
            </a:r>
            <a:r>
              <a:rPr lang="en-US" baseline="0" dirty="0" smtClean="0"/>
              <a:t> </a:t>
            </a:r>
            <a:r>
              <a:rPr lang="en-US" baseline="0" dirty="0" err="1" smtClean="0"/>
              <a:t>jurnal</a:t>
            </a:r>
            <a:r>
              <a:rPr lang="en-US" baseline="0" dirty="0" smtClean="0"/>
              <a:t> </a:t>
            </a:r>
            <a:r>
              <a:rPr lang="en-US" baseline="0" dirty="0" err="1" smtClean="0"/>
              <a:t>internasional</a:t>
            </a:r>
            <a:r>
              <a:rPr lang="en-US" baseline="0" dirty="0" smtClean="0"/>
              <a:t> </a:t>
            </a:r>
            <a:r>
              <a:rPr lang="en-US" baseline="0" dirty="0" err="1" smtClean="0"/>
              <a:t>terutama</a:t>
            </a:r>
            <a:r>
              <a:rPr lang="en-US" baseline="0" dirty="0" smtClean="0"/>
              <a:t> </a:t>
            </a:r>
            <a:r>
              <a:rPr lang="en-US" baseline="0" dirty="0" err="1" smtClean="0"/>
              <a:t>setelah</a:t>
            </a:r>
            <a:r>
              <a:rPr lang="en-US" baseline="0" dirty="0" smtClean="0"/>
              <a:t> </a:t>
            </a:r>
            <a:r>
              <a:rPr lang="en-US" baseline="0" dirty="0" err="1" smtClean="0"/>
              <a:t>tahun</a:t>
            </a:r>
            <a:r>
              <a:rPr lang="en-US" baseline="0" dirty="0" smtClean="0"/>
              <a:t> 2011</a:t>
            </a:r>
            <a:endParaRPr lang="en-US" dirty="0"/>
          </a:p>
        </p:txBody>
      </p:sp>
      <p:sp>
        <p:nvSpPr>
          <p:cNvPr id="4" name="Slide Number Placeholder 3"/>
          <p:cNvSpPr>
            <a:spLocks noGrp="1"/>
          </p:cNvSpPr>
          <p:nvPr>
            <p:ph type="sldNum" sz="quarter" idx="10"/>
          </p:nvPr>
        </p:nvSpPr>
        <p:spPr/>
        <p:txBody>
          <a:bodyPr/>
          <a:lstStyle/>
          <a:p>
            <a:fld id="{B3270612-E3AB-411A-AE36-95F0F93295EA}" type="slidenum">
              <a:rPr lang="en-US" smtClean="0"/>
              <a:pPr/>
              <a:t>16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altLang="en-US" sz="1600" smtClean="0"/>
          </a:p>
        </p:txBody>
      </p:sp>
      <p:sp>
        <p:nvSpPr>
          <p:cNvPr id="2765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E90D3CC-8721-439F-8080-62C6437B733B}" type="slidenum">
              <a:rPr lang="id-ID" altLang="en-US" smtClean="0"/>
              <a:pPr fontAlgn="base">
                <a:spcBef>
                  <a:spcPct val="0"/>
                </a:spcBef>
                <a:spcAft>
                  <a:spcPct val="0"/>
                </a:spcAft>
                <a:defRPr/>
              </a:pPr>
              <a:t>19</a:t>
            </a:fld>
            <a:endParaRPr lang="id-ID" alt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14563" y="514350"/>
            <a:ext cx="4714875" cy="2571750"/>
          </a:xfrm>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Full Paper (</a:t>
            </a:r>
            <a:r>
              <a:rPr lang="en-US" dirty="0" err="1" smtClean="0"/>
              <a:t>Layanan</a:t>
            </a:r>
            <a:r>
              <a:rPr lang="en-US" dirty="0" smtClean="0"/>
              <a:t> </a:t>
            </a:r>
            <a:r>
              <a:rPr lang="en-US" dirty="0" err="1" smtClean="0"/>
              <a:t>sampai</a:t>
            </a:r>
            <a:r>
              <a:rPr lang="en-US" dirty="0" smtClean="0"/>
              <a:t> </a:t>
            </a:r>
            <a:r>
              <a:rPr lang="en-US" dirty="0" err="1" smtClean="0"/>
              <a:t>dengan</a:t>
            </a:r>
            <a:r>
              <a:rPr lang="en-US" dirty="0" smtClean="0"/>
              <a:t> </a:t>
            </a:r>
            <a:r>
              <a:rPr lang="en-US" dirty="0" err="1" smtClean="0"/>
              <a:t>Juni</a:t>
            </a:r>
            <a:r>
              <a:rPr lang="en-US" dirty="0" smtClean="0"/>
              <a:t> 2011) </a:t>
            </a:r>
            <a:r>
              <a:rPr lang="en-US" dirty="0" smtClean="0">
                <a:sym typeface="Wingdings" pitchFamily="2" charset="2"/>
              </a:rPr>
              <a:t> Semi Online </a:t>
            </a:r>
            <a:r>
              <a:rPr lang="en-US" dirty="0" err="1" smtClean="0">
                <a:sym typeface="Wingdings" pitchFamily="2" charset="2"/>
              </a:rPr>
              <a:t>mulai</a:t>
            </a:r>
            <a:r>
              <a:rPr lang="en-US" dirty="0" smtClean="0">
                <a:sym typeface="Wingdings" pitchFamily="2" charset="2"/>
              </a:rPr>
              <a:t> </a:t>
            </a:r>
            <a:r>
              <a:rPr lang="en-US" dirty="0" err="1" smtClean="0">
                <a:sym typeface="Wingdings" pitchFamily="2" charset="2"/>
              </a:rPr>
              <a:t>Juli</a:t>
            </a:r>
            <a:r>
              <a:rPr lang="en-US" dirty="0" smtClean="0">
                <a:sym typeface="Wingdings" pitchFamily="2" charset="2"/>
              </a:rPr>
              <a:t> 2011 </a:t>
            </a:r>
            <a:r>
              <a:rPr lang="en-US" dirty="0" err="1" smtClean="0">
                <a:sym typeface="Wingdings" pitchFamily="2" charset="2"/>
              </a:rPr>
              <a:t>sampai</a:t>
            </a:r>
            <a:r>
              <a:rPr lang="en-US" dirty="0" smtClean="0">
                <a:sym typeface="Wingdings" pitchFamily="2" charset="2"/>
              </a:rPr>
              <a:t> </a:t>
            </a:r>
            <a:r>
              <a:rPr lang="id-ID" dirty="0" smtClean="0">
                <a:sym typeface="Wingdings" pitchFamily="2" charset="2"/>
              </a:rPr>
              <a:t>Oktober 2014</a:t>
            </a:r>
            <a:r>
              <a:rPr lang="en-US" dirty="0" smtClean="0">
                <a:sym typeface="Wingdings" pitchFamily="2" charset="2"/>
              </a:rPr>
              <a:t>  Semi Online</a:t>
            </a:r>
            <a:r>
              <a:rPr lang="id-ID" dirty="0" smtClean="0">
                <a:sym typeface="Wingdings" pitchFamily="2" charset="2"/>
              </a:rPr>
              <a:t> (Less Paper)</a:t>
            </a:r>
            <a:r>
              <a:rPr lang="en-US" dirty="0" smtClean="0">
                <a:sym typeface="Wingdings" pitchFamily="2" charset="2"/>
              </a:rPr>
              <a:t> </a:t>
            </a:r>
            <a:r>
              <a:rPr lang="en-US" dirty="0" err="1" smtClean="0">
                <a:sym typeface="Wingdings" pitchFamily="2" charset="2"/>
              </a:rPr>
              <a:t>mulai</a:t>
            </a:r>
            <a:r>
              <a:rPr lang="en-US" dirty="0" smtClean="0">
                <a:sym typeface="Wingdings" pitchFamily="2" charset="2"/>
              </a:rPr>
              <a:t> </a:t>
            </a:r>
            <a:r>
              <a:rPr lang="id-ID" dirty="0" smtClean="0">
                <a:sym typeface="Wingdings" pitchFamily="2" charset="2"/>
              </a:rPr>
              <a:t>November</a:t>
            </a:r>
            <a:r>
              <a:rPr lang="en-US" dirty="0" smtClean="0">
                <a:sym typeface="Wingdings" pitchFamily="2" charset="2"/>
              </a:rPr>
              <a:t> 201</a:t>
            </a:r>
            <a:r>
              <a:rPr lang="id-ID" dirty="0" smtClean="0">
                <a:sym typeface="Wingdings" pitchFamily="2" charset="2"/>
              </a:rPr>
              <a:t>4</a:t>
            </a:r>
            <a:r>
              <a:rPr lang="en-US" dirty="0" smtClean="0">
                <a:sym typeface="Wingdings" pitchFamily="2" charset="2"/>
              </a:rPr>
              <a:t> </a:t>
            </a:r>
            <a:r>
              <a:rPr lang="en-US" dirty="0" err="1" smtClean="0">
                <a:sym typeface="Wingdings" pitchFamily="2" charset="2"/>
              </a:rPr>
              <a:t>sampai</a:t>
            </a:r>
            <a:r>
              <a:rPr lang="en-US" dirty="0" smtClean="0">
                <a:sym typeface="Wingdings" pitchFamily="2" charset="2"/>
              </a:rPr>
              <a:t> </a:t>
            </a:r>
            <a:r>
              <a:rPr lang="id-ID" dirty="0" smtClean="0">
                <a:sym typeface="Wingdings" pitchFamily="2" charset="2"/>
              </a:rPr>
              <a:t>Juni 2015</a:t>
            </a:r>
            <a:r>
              <a:rPr lang="en-US" dirty="0" smtClean="0">
                <a:sym typeface="Wingdings" pitchFamily="2" charset="2"/>
              </a:rPr>
              <a:t> </a:t>
            </a:r>
            <a:r>
              <a:rPr lang="id-ID" dirty="0" smtClean="0">
                <a:sym typeface="Wingdings" pitchFamily="2" charset="2"/>
              </a:rPr>
              <a:t>  </a:t>
            </a:r>
            <a:r>
              <a:rPr lang="en-US" dirty="0" smtClean="0">
                <a:sym typeface="Wingdings" pitchFamily="2" charset="2"/>
              </a:rPr>
              <a:t>Online (Paperless) </a:t>
            </a:r>
            <a:r>
              <a:rPr lang="en-US" dirty="0" err="1" smtClean="0">
                <a:sym typeface="Wingdings" pitchFamily="2" charset="2"/>
              </a:rPr>
              <a:t>sejak</a:t>
            </a:r>
            <a:r>
              <a:rPr lang="en-US" dirty="0" smtClean="0">
                <a:sym typeface="Wingdings" pitchFamily="2" charset="2"/>
              </a:rPr>
              <a:t> </a:t>
            </a:r>
            <a:r>
              <a:rPr lang="en-US" dirty="0" err="1" smtClean="0">
                <a:sym typeface="Wingdings" pitchFamily="2" charset="2"/>
              </a:rPr>
              <a:t>Juli</a:t>
            </a:r>
            <a:r>
              <a:rPr lang="en-US" dirty="0" smtClean="0">
                <a:sym typeface="Wingdings" pitchFamily="2" charset="2"/>
              </a:rPr>
              <a:t> 2015</a:t>
            </a:r>
            <a:endParaRPr lang="id-ID" dirty="0" smtClean="0"/>
          </a:p>
          <a:p>
            <a:endParaRPr lang="en-US" dirty="0"/>
          </a:p>
        </p:txBody>
      </p:sp>
      <p:sp>
        <p:nvSpPr>
          <p:cNvPr id="4" name="Slide Number Placeholder 3"/>
          <p:cNvSpPr>
            <a:spLocks noGrp="1"/>
          </p:cNvSpPr>
          <p:nvPr>
            <p:ph type="sldNum" sz="quarter" idx="10"/>
          </p:nvPr>
        </p:nvSpPr>
        <p:spPr/>
        <p:txBody>
          <a:bodyPr/>
          <a:lstStyle/>
          <a:p>
            <a:fld id="{1B3CBF92-30C0-40B8-824B-C57020FFE4BD}" type="slidenum">
              <a:rPr lang="en-US" smtClean="0"/>
              <a:pPr/>
              <a:t>21</a:t>
            </a:fld>
            <a:endParaRPr lang="en-US"/>
          </a:p>
        </p:txBody>
      </p:sp>
    </p:spTree>
    <p:extLst>
      <p:ext uri="{BB962C8B-B14F-4D97-AF65-F5344CB8AC3E}">
        <p14:creationId xmlns:p14="http://schemas.microsoft.com/office/powerpoint/2010/main" val="4612669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Slide Image Placeholder 1"/>
          <p:cNvSpPr>
            <a:spLocks noGrp="1" noRot="1" noChangeAspect="1" noTextEdit="1"/>
          </p:cNvSpPr>
          <p:nvPr>
            <p:ph type="sldImg"/>
          </p:nvPr>
        </p:nvSpPr>
        <p:spPr bwMode="auto">
          <a:noFill/>
          <a:ln>
            <a:solidFill>
              <a:srgbClr val="000000"/>
            </a:solidFill>
            <a:miter lim="800000"/>
            <a:headEnd/>
            <a:tailEnd/>
          </a:ln>
        </p:spPr>
      </p:sp>
      <p:sp>
        <p:nvSpPr>
          <p:cNvPr id="2765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id-ID" altLang="en-US" sz="1600" smtClean="0"/>
          </a:p>
        </p:txBody>
      </p:sp>
      <p:sp>
        <p:nvSpPr>
          <p:cNvPr id="27652" name="Slide Number Placeholder 3"/>
          <p:cNvSpPr>
            <a:spLocks noGrp="1"/>
          </p:cNvSpPr>
          <p:nvPr>
            <p:ph type="sldNum" sz="quarter" idx="5"/>
          </p:nvPr>
        </p:nvSpPr>
        <p:spPr bwMode="auto">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fontAlgn="base">
              <a:spcBef>
                <a:spcPct val="0"/>
              </a:spcBef>
              <a:spcAft>
                <a:spcPct val="0"/>
              </a:spcAft>
              <a:defRPr/>
            </a:pPr>
            <a:fld id="{DE90D3CC-8721-439F-8080-62C6437B733B}" type="slidenum">
              <a:rPr lang="id-ID" altLang="en-US" smtClean="0"/>
              <a:pPr fontAlgn="base">
                <a:spcBef>
                  <a:spcPct val="0"/>
                </a:spcBef>
                <a:spcAft>
                  <a:spcPct val="0"/>
                </a:spcAft>
                <a:defRPr/>
              </a:pPr>
              <a:t>23</a:t>
            </a:fld>
            <a:endParaRPr lang="id-ID" alt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214563" y="514350"/>
            <a:ext cx="4714875" cy="2571750"/>
          </a:xfrm>
        </p:spPr>
      </p:sp>
      <p:sp>
        <p:nvSpPr>
          <p:cNvPr id="3" name="Notes Placeholder 2"/>
          <p:cNvSpPr>
            <a:spLocks noGrp="1"/>
          </p:cNvSpPr>
          <p:nvPr>
            <p:ph type="body" idx="1"/>
          </p:nvPr>
        </p:nvSpPr>
        <p:spPr/>
        <p:txBody>
          <a:bodyPr>
            <a:normAutofit/>
          </a:bodyPr>
          <a:lstStyle/>
          <a:p>
            <a:r>
              <a:rPr lang="id-ID" dirty="0" smtClean="0"/>
              <a:t>Lampiran dari Permen</a:t>
            </a:r>
            <a:r>
              <a:rPr lang="en-US" baseline="0" dirty="0" smtClean="0"/>
              <a:t> PAN</a:t>
            </a:r>
            <a:r>
              <a:rPr lang="id-ID" baseline="0" dirty="0" smtClean="0"/>
              <a:t> dan RB No. 46 Tahun 2013</a:t>
            </a:r>
            <a:endParaRPr lang="id-ID" dirty="0"/>
          </a:p>
        </p:txBody>
      </p:sp>
      <p:sp>
        <p:nvSpPr>
          <p:cNvPr id="4" name="Slide Number Placeholder 3"/>
          <p:cNvSpPr>
            <a:spLocks noGrp="1"/>
          </p:cNvSpPr>
          <p:nvPr>
            <p:ph type="sldNum" sz="quarter" idx="10"/>
          </p:nvPr>
        </p:nvSpPr>
        <p:spPr/>
        <p:txBody>
          <a:bodyPr/>
          <a:lstStyle/>
          <a:p>
            <a:fld id="{2F252268-1FE7-4738-9120-30962EBBC0FF}" type="slidenum">
              <a:rPr lang="id-ID" smtClean="0"/>
              <a:pPr/>
              <a:t>30</a:t>
            </a:fld>
            <a:endParaRPr lang="id-ID"/>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1356" y="838855"/>
            <a:ext cx="4208701" cy="578822"/>
          </a:xfrm>
        </p:spPr>
        <p:txBody>
          <a:bodyPr/>
          <a:lstStyle/>
          <a:p>
            <a:r>
              <a:rPr lang="en-US" smtClean="0"/>
              <a:t>Click to edit Master title style</a:t>
            </a:r>
            <a:endParaRPr lang="en-US"/>
          </a:p>
        </p:txBody>
      </p:sp>
      <p:sp>
        <p:nvSpPr>
          <p:cNvPr id="3" name="Subtitle 2"/>
          <p:cNvSpPr>
            <a:spLocks noGrp="1"/>
          </p:cNvSpPr>
          <p:nvPr>
            <p:ph type="subTitle" idx="1"/>
          </p:nvPr>
        </p:nvSpPr>
        <p:spPr>
          <a:xfrm>
            <a:off x="742712" y="1530192"/>
            <a:ext cx="3465989" cy="690086"/>
          </a:xfrm>
        </p:spPr>
        <p:txBody>
          <a:bodyPr/>
          <a:lstStyle>
            <a:lvl1pPr marL="0" indent="0" algn="ctr">
              <a:buNone/>
              <a:defRPr>
                <a:solidFill>
                  <a:schemeClr val="tx1">
                    <a:tint val="75000"/>
                  </a:schemeClr>
                </a:solidFill>
              </a:defRPr>
            </a:lvl1pPr>
            <a:lvl2pPr marL="218587" indent="0" algn="ctr">
              <a:buNone/>
              <a:defRPr>
                <a:solidFill>
                  <a:schemeClr val="tx1">
                    <a:tint val="75000"/>
                  </a:schemeClr>
                </a:solidFill>
              </a:defRPr>
            </a:lvl2pPr>
            <a:lvl3pPr marL="437175" indent="0" algn="ctr">
              <a:buNone/>
              <a:defRPr>
                <a:solidFill>
                  <a:schemeClr val="tx1">
                    <a:tint val="75000"/>
                  </a:schemeClr>
                </a:solidFill>
              </a:defRPr>
            </a:lvl3pPr>
            <a:lvl4pPr marL="655762" indent="0" algn="ctr">
              <a:buNone/>
              <a:defRPr>
                <a:solidFill>
                  <a:schemeClr val="tx1">
                    <a:tint val="75000"/>
                  </a:schemeClr>
                </a:solidFill>
              </a:defRPr>
            </a:lvl4pPr>
            <a:lvl5pPr marL="874349" indent="0" algn="ctr">
              <a:buNone/>
              <a:defRPr>
                <a:solidFill>
                  <a:schemeClr val="tx1">
                    <a:tint val="75000"/>
                  </a:schemeClr>
                </a:solidFill>
              </a:defRPr>
            </a:lvl5pPr>
            <a:lvl6pPr marL="1092937" indent="0" algn="ctr">
              <a:buNone/>
              <a:defRPr>
                <a:solidFill>
                  <a:schemeClr val="tx1">
                    <a:tint val="75000"/>
                  </a:schemeClr>
                </a:solidFill>
              </a:defRPr>
            </a:lvl6pPr>
            <a:lvl7pPr marL="1311524" indent="0" algn="ctr">
              <a:buNone/>
              <a:defRPr>
                <a:solidFill>
                  <a:schemeClr val="tx1">
                    <a:tint val="75000"/>
                  </a:schemeClr>
                </a:solidFill>
              </a:defRPr>
            </a:lvl7pPr>
            <a:lvl8pPr marL="1530111" indent="0" algn="ctr">
              <a:buNone/>
              <a:defRPr>
                <a:solidFill>
                  <a:schemeClr val="tx1">
                    <a:tint val="75000"/>
                  </a:schemeClr>
                </a:solidFill>
              </a:defRPr>
            </a:lvl8pPr>
            <a:lvl9pPr marL="1748699"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34E82D6-4979-4D0B-A8CE-343C129896C2}"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9E535E7-15B4-497C-A0AA-BF394DB37FB9}"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589774" y="108139"/>
            <a:ext cx="1114068" cy="23040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7571" y="108139"/>
            <a:ext cx="3259680" cy="23040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72658C-CE37-44D6-9E80-8B6A290E8BE9}"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371356" y="540068"/>
            <a:ext cx="4249963" cy="758845"/>
          </a:xfrm>
        </p:spPr>
        <p:txBody>
          <a:bodyPr anchor="b">
            <a:noAutofit/>
          </a:bodyPr>
          <a:lstStyle>
            <a:lvl1pPr>
              <a:defRPr sz="26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371356" y="1380173"/>
            <a:ext cx="3465989" cy="690086"/>
          </a:xfrm>
        </p:spPr>
        <p:txBody>
          <a:bodyPr/>
          <a:lstStyle>
            <a:lvl1pPr marL="0" indent="0" algn="l">
              <a:buNone/>
              <a:defRPr>
                <a:solidFill>
                  <a:schemeClr val="tx1">
                    <a:lumMod val="75000"/>
                    <a:lumOff val="25000"/>
                  </a:schemeClr>
                </a:solidFill>
              </a:defRPr>
            </a:lvl1pPr>
            <a:lvl2pPr marL="218587" indent="0" algn="ctr">
              <a:buNone/>
              <a:defRPr>
                <a:solidFill>
                  <a:schemeClr val="tx1">
                    <a:tint val="75000"/>
                  </a:schemeClr>
                </a:solidFill>
              </a:defRPr>
            </a:lvl2pPr>
            <a:lvl3pPr marL="437175" indent="0" algn="ctr">
              <a:buNone/>
              <a:defRPr>
                <a:solidFill>
                  <a:schemeClr val="tx1">
                    <a:tint val="75000"/>
                  </a:schemeClr>
                </a:solidFill>
              </a:defRPr>
            </a:lvl3pPr>
            <a:lvl4pPr marL="655762" indent="0" algn="ctr">
              <a:buNone/>
              <a:defRPr>
                <a:solidFill>
                  <a:schemeClr val="tx1">
                    <a:tint val="75000"/>
                  </a:schemeClr>
                </a:solidFill>
              </a:defRPr>
            </a:lvl4pPr>
            <a:lvl5pPr marL="874349" indent="0" algn="ctr">
              <a:buNone/>
              <a:defRPr>
                <a:solidFill>
                  <a:schemeClr val="tx1">
                    <a:tint val="75000"/>
                  </a:schemeClr>
                </a:solidFill>
              </a:defRPr>
            </a:lvl5pPr>
            <a:lvl6pPr marL="1092937" indent="0" algn="ctr">
              <a:buNone/>
              <a:defRPr>
                <a:solidFill>
                  <a:schemeClr val="tx1">
                    <a:tint val="75000"/>
                  </a:schemeClr>
                </a:solidFill>
              </a:defRPr>
            </a:lvl6pPr>
            <a:lvl7pPr marL="1311524" indent="0" algn="ctr">
              <a:buNone/>
              <a:defRPr>
                <a:solidFill>
                  <a:schemeClr val="tx1">
                    <a:tint val="75000"/>
                  </a:schemeClr>
                </a:solidFill>
              </a:defRPr>
            </a:lvl7pPr>
            <a:lvl8pPr marL="1530111" indent="0" algn="ctr">
              <a:buNone/>
              <a:defRPr>
                <a:solidFill>
                  <a:schemeClr val="tx1">
                    <a:tint val="75000"/>
                  </a:schemeClr>
                </a:solidFill>
              </a:defRPr>
            </a:lvl8pPr>
            <a:lvl9pPr marL="1748699"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343D0EAE-3490-469D-87E9-25CC1C139C73}"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371356" y="1338168"/>
            <a:ext cx="4249963" cy="62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81F4BFAE-2B2A-4937-9843-B7267162A84D}"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91128" y="930117"/>
            <a:ext cx="4208701" cy="866358"/>
          </a:xfrm>
        </p:spPr>
        <p:txBody>
          <a:bodyPr anchor="b">
            <a:normAutofit/>
          </a:bodyPr>
          <a:lstStyle>
            <a:lvl1pPr algn="l">
              <a:defRPr sz="23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391128" y="1821828"/>
            <a:ext cx="4208701" cy="590699"/>
          </a:xfrm>
        </p:spPr>
        <p:txBody>
          <a:bodyPr anchor="t">
            <a:normAutofit/>
          </a:bodyPr>
          <a:lstStyle>
            <a:lvl1pPr marL="0" indent="0">
              <a:buNone/>
              <a:defRPr sz="1100">
                <a:solidFill>
                  <a:schemeClr val="tx2"/>
                </a:solidFill>
              </a:defRPr>
            </a:lvl1pPr>
            <a:lvl2pPr marL="218587" indent="0">
              <a:buNone/>
              <a:defRPr sz="900">
                <a:solidFill>
                  <a:schemeClr val="tx1">
                    <a:tint val="75000"/>
                  </a:schemeClr>
                </a:solidFill>
              </a:defRPr>
            </a:lvl2pPr>
            <a:lvl3pPr marL="437175" indent="0">
              <a:buNone/>
              <a:defRPr sz="800">
                <a:solidFill>
                  <a:schemeClr val="tx1">
                    <a:tint val="75000"/>
                  </a:schemeClr>
                </a:solidFill>
              </a:defRPr>
            </a:lvl3pPr>
            <a:lvl4pPr marL="655762" indent="0">
              <a:buNone/>
              <a:defRPr sz="700">
                <a:solidFill>
                  <a:schemeClr val="tx1">
                    <a:tint val="75000"/>
                  </a:schemeClr>
                </a:solidFill>
              </a:defRPr>
            </a:lvl4pPr>
            <a:lvl5pPr marL="874349" indent="0">
              <a:buNone/>
              <a:defRPr sz="700">
                <a:solidFill>
                  <a:schemeClr val="tx1">
                    <a:tint val="75000"/>
                  </a:schemeClr>
                </a:solidFill>
              </a:defRPr>
            </a:lvl5pPr>
            <a:lvl6pPr marL="1092937" indent="0">
              <a:buNone/>
              <a:defRPr sz="700">
                <a:solidFill>
                  <a:schemeClr val="tx1">
                    <a:tint val="75000"/>
                  </a:schemeClr>
                </a:solidFill>
              </a:defRPr>
            </a:lvl6pPr>
            <a:lvl7pPr marL="1311524" indent="0">
              <a:buNone/>
              <a:defRPr sz="700">
                <a:solidFill>
                  <a:schemeClr val="tx1">
                    <a:tint val="75000"/>
                  </a:schemeClr>
                </a:solidFill>
              </a:defRPr>
            </a:lvl7pPr>
            <a:lvl8pPr marL="1530111" indent="0">
              <a:buNone/>
              <a:defRPr sz="700">
                <a:solidFill>
                  <a:schemeClr val="tx1">
                    <a:tint val="75000"/>
                  </a:schemeClr>
                </a:solidFill>
              </a:defRPr>
            </a:lvl8pPr>
            <a:lvl9pPr marL="1748699" indent="0">
              <a:buNone/>
              <a:defRPr sz="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3F7A6AB-ED89-425D-B785-B5CAB1AB453F}"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396113" y="1811027"/>
            <a:ext cx="4249963" cy="625"/>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7571" y="658882"/>
            <a:ext cx="2186874" cy="1857833"/>
          </a:xfrm>
        </p:spPr>
        <p:txBody>
          <a:bodyPr/>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2516968" y="658882"/>
            <a:ext cx="2186874" cy="1857833"/>
          </a:xfrm>
        </p:spPr>
        <p:txBody>
          <a:bodyPr/>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0DC0BD70-932D-4E47-B9D4-99FAAF3B35B8}" type="datetime1">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247570" y="660083"/>
            <a:ext cx="2129108" cy="251906"/>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1000" b="0">
                <a:solidFill>
                  <a:schemeClr val="tx2"/>
                </a:solidFill>
              </a:defRPr>
            </a:lvl1pPr>
            <a:lvl2pPr marL="218587" indent="0">
              <a:buNone/>
              <a:defRPr sz="1000" b="1"/>
            </a:lvl2pPr>
            <a:lvl3pPr marL="437175" indent="0">
              <a:buNone/>
              <a:defRPr sz="900" b="1"/>
            </a:lvl3pPr>
            <a:lvl4pPr marL="655762" indent="0">
              <a:buNone/>
              <a:defRPr sz="800" b="1"/>
            </a:lvl4pPr>
            <a:lvl5pPr marL="874349" indent="0">
              <a:buNone/>
              <a:defRPr sz="800" b="1"/>
            </a:lvl5pPr>
            <a:lvl6pPr marL="1092937" indent="0">
              <a:buNone/>
              <a:defRPr sz="800" b="1"/>
            </a:lvl6pPr>
            <a:lvl7pPr marL="1311524" indent="0">
              <a:buNone/>
              <a:defRPr sz="800" b="1"/>
            </a:lvl7pPr>
            <a:lvl8pPr marL="1530111" indent="0">
              <a:buNone/>
              <a:defRPr sz="800" b="1"/>
            </a:lvl8pPr>
            <a:lvl9pPr marL="1748699" indent="0">
              <a:buNone/>
              <a:defRPr sz="800" b="1"/>
            </a:lvl9pPr>
          </a:lstStyle>
          <a:p>
            <a:pPr lvl="0"/>
            <a:r>
              <a:rPr lang="en-US" smtClean="0"/>
              <a:t>Click to edit Master text styles</a:t>
            </a:r>
          </a:p>
        </p:txBody>
      </p:sp>
      <p:sp>
        <p:nvSpPr>
          <p:cNvPr id="4" name="Content Placeholder 3"/>
          <p:cNvSpPr>
            <a:spLocks noGrp="1"/>
          </p:cNvSpPr>
          <p:nvPr>
            <p:ph sz="half" idx="2"/>
          </p:nvPr>
        </p:nvSpPr>
        <p:spPr>
          <a:xfrm>
            <a:off x="247570" y="960120"/>
            <a:ext cx="2129108" cy="1555820"/>
          </a:xfrm>
        </p:spPr>
        <p:txBody>
          <a:bodyPr/>
          <a:lstStyle>
            <a:lvl1pPr>
              <a:defRPr sz="11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2574735" y="660083"/>
            <a:ext cx="2129108" cy="251906"/>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1000" b="0" kern="1200" dirty="0" smtClean="0">
                <a:solidFill>
                  <a:schemeClr val="tx2"/>
                </a:solidFill>
                <a:latin typeface="+mn-lt"/>
                <a:ea typeface="+mn-ea"/>
                <a:cs typeface="+mn-cs"/>
              </a:defRPr>
            </a:lvl1pPr>
            <a:lvl2pPr marL="218587" indent="0">
              <a:buNone/>
              <a:defRPr sz="1000" b="1"/>
            </a:lvl2pPr>
            <a:lvl3pPr marL="437175" indent="0">
              <a:buNone/>
              <a:defRPr sz="900" b="1"/>
            </a:lvl3pPr>
            <a:lvl4pPr marL="655762" indent="0">
              <a:buNone/>
              <a:defRPr sz="800" b="1"/>
            </a:lvl4pPr>
            <a:lvl5pPr marL="874349" indent="0">
              <a:buNone/>
              <a:defRPr sz="800" b="1"/>
            </a:lvl5pPr>
            <a:lvl6pPr marL="1092937" indent="0">
              <a:buNone/>
              <a:defRPr sz="800" b="1"/>
            </a:lvl6pPr>
            <a:lvl7pPr marL="1311524" indent="0">
              <a:buNone/>
              <a:defRPr sz="800" b="1"/>
            </a:lvl7pPr>
            <a:lvl8pPr marL="1530111" indent="0">
              <a:buNone/>
              <a:defRPr sz="800" b="1"/>
            </a:lvl8pPr>
            <a:lvl9pPr marL="1748699" indent="0">
              <a:buNone/>
              <a:defRPr sz="800" b="1"/>
            </a:lvl9pPr>
          </a:lstStyle>
          <a:p>
            <a:pPr lvl="0"/>
            <a:r>
              <a:rPr lang="en-US" smtClean="0"/>
              <a:t>Click to edit Master text styles</a:t>
            </a:r>
          </a:p>
        </p:txBody>
      </p:sp>
      <p:sp>
        <p:nvSpPr>
          <p:cNvPr id="6" name="Content Placeholder 5"/>
          <p:cNvSpPr>
            <a:spLocks noGrp="1"/>
          </p:cNvSpPr>
          <p:nvPr>
            <p:ph sz="quarter" idx="4"/>
          </p:nvPr>
        </p:nvSpPr>
        <p:spPr>
          <a:xfrm>
            <a:off x="2574735" y="960120"/>
            <a:ext cx="2129108" cy="1555820"/>
          </a:xfrm>
        </p:spPr>
        <p:txBody>
          <a:bodyPr/>
          <a:lstStyle>
            <a:lvl1pPr>
              <a:defRPr sz="11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436C2EC-DC25-45AA-B40C-523099462B6F}" type="datetime1">
              <a:rPr lang="en-US" smtClean="0"/>
              <a:pPr/>
              <a:t>8/31/2017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1548805" y="1592984"/>
            <a:ext cx="1854232" cy="43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7B1EC30-C682-4244-B404-F0D6D9AEFDEB}" type="datetime1">
              <a:rPr lang="en-US" smtClean="0"/>
              <a:pPr/>
              <a:t>8/31/2017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B20465-E540-49CF-9667-DE32D8934581}" type="datetime1">
              <a:rPr lang="en-US" smtClean="0"/>
              <a:pPr/>
              <a:t>8/31/2017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7570" y="311882"/>
            <a:ext cx="1158631" cy="496862"/>
          </a:xfrm>
        </p:spPr>
        <p:txBody>
          <a:bodyPr anchor="b">
            <a:noAutofit/>
          </a:bodyPr>
          <a:lstStyle>
            <a:lvl1pPr algn="l">
              <a:defRPr sz="1100" b="0"/>
            </a:lvl1pPr>
          </a:lstStyle>
          <a:p>
            <a:r>
              <a:rPr lang="en-US" smtClean="0"/>
              <a:t>Click to edit Master title style</a:t>
            </a:r>
            <a:endParaRPr lang="en-US" dirty="0"/>
          </a:p>
        </p:txBody>
      </p:sp>
      <p:sp>
        <p:nvSpPr>
          <p:cNvPr id="3" name="Content Placeholder 2"/>
          <p:cNvSpPr>
            <a:spLocks noGrp="1"/>
          </p:cNvSpPr>
          <p:nvPr>
            <p:ph idx="1"/>
          </p:nvPr>
        </p:nvSpPr>
        <p:spPr>
          <a:xfrm>
            <a:off x="1609209" y="311882"/>
            <a:ext cx="3094633" cy="2196275"/>
          </a:xfrm>
        </p:spPr>
        <p:txBody>
          <a:bodyPr/>
          <a:lstStyle>
            <a:lvl1pPr>
              <a:defRPr sz="15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47571" y="838905"/>
            <a:ext cx="1158631" cy="1670924"/>
          </a:xfrm>
        </p:spPr>
        <p:txBody>
          <a:bodyPr/>
          <a:lstStyle>
            <a:lvl1pPr marL="0" indent="0">
              <a:buNone/>
              <a:defRPr sz="700"/>
            </a:lvl1pPr>
            <a:lvl2pPr marL="218587" indent="0">
              <a:buNone/>
              <a:defRPr sz="600"/>
            </a:lvl2pPr>
            <a:lvl3pPr marL="437175" indent="0">
              <a:buNone/>
              <a:defRPr sz="500"/>
            </a:lvl3pPr>
            <a:lvl4pPr marL="655762" indent="0">
              <a:buNone/>
              <a:defRPr sz="400"/>
            </a:lvl4pPr>
            <a:lvl5pPr marL="874349" indent="0">
              <a:buNone/>
              <a:defRPr sz="400"/>
            </a:lvl5pPr>
            <a:lvl6pPr marL="1092937" indent="0">
              <a:buNone/>
              <a:defRPr sz="400"/>
            </a:lvl6pPr>
            <a:lvl7pPr marL="1311524" indent="0">
              <a:buNone/>
              <a:defRPr sz="400"/>
            </a:lvl7pPr>
            <a:lvl8pPr marL="1530111" indent="0">
              <a:buNone/>
              <a:defRPr sz="400"/>
            </a:lvl8pPr>
            <a:lvl9pPr marL="1748699" indent="0">
              <a:buNone/>
              <a:defRPr sz="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30DB323-65F1-48AF-BA46-5DD47B3AE0DB}" type="datetime1">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404941" y="1409589"/>
            <a:ext cx="2196275" cy="860"/>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AE12063-082C-4566-91A4-B78135DD855C}"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7571" y="312039"/>
            <a:ext cx="1160246" cy="498062"/>
          </a:xfrm>
        </p:spPr>
        <p:txBody>
          <a:bodyPr anchor="b">
            <a:normAutofit/>
          </a:bodyPr>
          <a:lstStyle>
            <a:lvl1pPr algn="l">
              <a:defRPr sz="1100" b="0"/>
            </a:lvl1pPr>
          </a:lstStyle>
          <a:p>
            <a:r>
              <a:rPr lang="en-US" smtClean="0"/>
              <a:t>Click to edit Master title style</a:t>
            </a:r>
            <a:endParaRPr lang="en-US" dirty="0"/>
          </a:p>
        </p:txBody>
      </p:sp>
      <p:sp>
        <p:nvSpPr>
          <p:cNvPr id="3" name="Picture Placeholder 2"/>
          <p:cNvSpPr>
            <a:spLocks noGrp="1"/>
          </p:cNvSpPr>
          <p:nvPr>
            <p:ph type="pic" idx="1"/>
          </p:nvPr>
        </p:nvSpPr>
        <p:spPr>
          <a:xfrm>
            <a:off x="1547917" y="330042"/>
            <a:ext cx="3197187" cy="2165805"/>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1500"/>
            </a:lvl1pPr>
            <a:lvl2pPr marL="218587" indent="0">
              <a:buNone/>
              <a:defRPr sz="1300"/>
            </a:lvl2pPr>
            <a:lvl3pPr marL="437175" indent="0">
              <a:buNone/>
              <a:defRPr sz="1100"/>
            </a:lvl3pPr>
            <a:lvl4pPr marL="655762" indent="0">
              <a:buNone/>
              <a:defRPr sz="1000"/>
            </a:lvl4pPr>
            <a:lvl5pPr marL="874349" indent="0">
              <a:buNone/>
              <a:defRPr sz="1000"/>
            </a:lvl5pPr>
            <a:lvl6pPr marL="1092937" indent="0">
              <a:buNone/>
              <a:defRPr sz="1000"/>
            </a:lvl6pPr>
            <a:lvl7pPr marL="1311524" indent="0">
              <a:buNone/>
              <a:defRPr sz="1000"/>
            </a:lvl7pPr>
            <a:lvl8pPr marL="1530111" indent="0">
              <a:buNone/>
              <a:defRPr sz="1000"/>
            </a:lvl8pPr>
            <a:lvl9pPr marL="1748699" indent="0">
              <a:buNone/>
              <a:defRPr sz="1000"/>
            </a:lvl9pPr>
          </a:lstStyle>
          <a:p>
            <a:r>
              <a:rPr lang="en-US" smtClean="0"/>
              <a:t>Click icon to add picture</a:t>
            </a:r>
            <a:endParaRPr lang="en-US" dirty="0"/>
          </a:p>
        </p:txBody>
      </p:sp>
      <p:sp>
        <p:nvSpPr>
          <p:cNvPr id="4" name="Text Placeholder 3"/>
          <p:cNvSpPr>
            <a:spLocks noGrp="1"/>
          </p:cNvSpPr>
          <p:nvPr>
            <p:ph type="body" sz="half" idx="2"/>
          </p:nvPr>
        </p:nvSpPr>
        <p:spPr>
          <a:xfrm>
            <a:off x="247570" y="840105"/>
            <a:ext cx="1158631" cy="1670609"/>
          </a:xfrm>
        </p:spPr>
        <p:txBody>
          <a:bodyPr/>
          <a:lstStyle>
            <a:lvl1pPr marL="0" indent="0">
              <a:buNone/>
              <a:defRPr sz="700"/>
            </a:lvl1pPr>
            <a:lvl2pPr marL="218587" indent="0">
              <a:buNone/>
              <a:defRPr sz="600"/>
            </a:lvl2pPr>
            <a:lvl3pPr marL="437175" indent="0">
              <a:buNone/>
              <a:defRPr sz="500"/>
            </a:lvl3pPr>
            <a:lvl4pPr marL="655762" indent="0">
              <a:buNone/>
              <a:defRPr sz="400"/>
            </a:lvl4pPr>
            <a:lvl5pPr marL="874349" indent="0">
              <a:buNone/>
              <a:defRPr sz="400"/>
            </a:lvl5pPr>
            <a:lvl6pPr marL="1092937" indent="0">
              <a:buNone/>
              <a:defRPr sz="400"/>
            </a:lvl6pPr>
            <a:lvl7pPr marL="1311524" indent="0">
              <a:buNone/>
              <a:defRPr sz="400"/>
            </a:lvl7pPr>
            <a:lvl8pPr marL="1530111" indent="0">
              <a:buNone/>
              <a:defRPr sz="400"/>
            </a:lvl8pPr>
            <a:lvl9pPr marL="1748699" indent="0">
              <a:buNone/>
              <a:defRPr sz="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BDDECA-BF09-407A-9811-7A202B7E32D2}" type="datetime1">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90696ED-6067-4C80-824B-80FCFF9D7BAB}"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589774" y="240030"/>
            <a:ext cx="1114068" cy="2310289"/>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47571" y="240030"/>
            <a:ext cx="3259680" cy="23102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988A49A-A4D0-4FCD-8F49-6D6A9D5FDBE9}"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91128" y="1735217"/>
            <a:ext cx="4208701" cy="536317"/>
          </a:xfrm>
        </p:spPr>
        <p:txBody>
          <a:bodyPr anchor="t"/>
          <a:lstStyle>
            <a:lvl1pPr algn="l">
              <a:defRPr sz="1900" b="1" cap="all"/>
            </a:lvl1pPr>
          </a:lstStyle>
          <a:p>
            <a:r>
              <a:rPr lang="en-US" smtClean="0"/>
              <a:t>Click to edit Master title style</a:t>
            </a:r>
            <a:endParaRPr lang="en-US"/>
          </a:p>
        </p:txBody>
      </p:sp>
      <p:sp>
        <p:nvSpPr>
          <p:cNvPr id="3" name="Text Placeholder 2"/>
          <p:cNvSpPr>
            <a:spLocks noGrp="1"/>
          </p:cNvSpPr>
          <p:nvPr>
            <p:ph type="body" idx="1"/>
          </p:nvPr>
        </p:nvSpPr>
        <p:spPr>
          <a:xfrm>
            <a:off x="391128" y="1144519"/>
            <a:ext cx="4208701" cy="590699"/>
          </a:xfrm>
        </p:spPr>
        <p:txBody>
          <a:bodyPr anchor="b"/>
          <a:lstStyle>
            <a:lvl1pPr marL="0" indent="0">
              <a:buNone/>
              <a:defRPr sz="1000">
                <a:solidFill>
                  <a:schemeClr val="tx1">
                    <a:tint val="75000"/>
                  </a:schemeClr>
                </a:solidFill>
              </a:defRPr>
            </a:lvl1pPr>
            <a:lvl2pPr marL="218587" indent="0">
              <a:buNone/>
              <a:defRPr sz="900">
                <a:solidFill>
                  <a:schemeClr val="tx1">
                    <a:tint val="75000"/>
                  </a:schemeClr>
                </a:solidFill>
              </a:defRPr>
            </a:lvl2pPr>
            <a:lvl3pPr marL="437175" indent="0">
              <a:buNone/>
              <a:defRPr sz="800">
                <a:solidFill>
                  <a:schemeClr val="tx1">
                    <a:tint val="75000"/>
                  </a:schemeClr>
                </a:solidFill>
              </a:defRPr>
            </a:lvl3pPr>
            <a:lvl4pPr marL="655762" indent="0">
              <a:buNone/>
              <a:defRPr sz="700">
                <a:solidFill>
                  <a:schemeClr val="tx1">
                    <a:tint val="75000"/>
                  </a:schemeClr>
                </a:solidFill>
              </a:defRPr>
            </a:lvl4pPr>
            <a:lvl5pPr marL="874349" indent="0">
              <a:buNone/>
              <a:defRPr sz="700">
                <a:solidFill>
                  <a:schemeClr val="tx1">
                    <a:tint val="75000"/>
                  </a:schemeClr>
                </a:solidFill>
              </a:defRPr>
            </a:lvl5pPr>
            <a:lvl6pPr marL="1092937" indent="0">
              <a:buNone/>
              <a:defRPr sz="700">
                <a:solidFill>
                  <a:schemeClr val="tx1">
                    <a:tint val="75000"/>
                  </a:schemeClr>
                </a:solidFill>
              </a:defRPr>
            </a:lvl6pPr>
            <a:lvl7pPr marL="1311524" indent="0">
              <a:buNone/>
              <a:defRPr sz="700">
                <a:solidFill>
                  <a:schemeClr val="tx1">
                    <a:tint val="75000"/>
                  </a:schemeClr>
                </a:solidFill>
              </a:defRPr>
            </a:lvl7pPr>
            <a:lvl8pPr marL="1530111" indent="0">
              <a:buNone/>
              <a:defRPr sz="700">
                <a:solidFill>
                  <a:schemeClr val="tx1">
                    <a:tint val="75000"/>
                  </a:schemeClr>
                </a:solidFill>
              </a:defRPr>
            </a:lvl8pPr>
            <a:lvl9pPr marL="1748699" indent="0">
              <a:buNone/>
              <a:defRPr sz="7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61AC0F-FF26-4021-966A-3DD681E44883}" type="datetime1">
              <a:rPr lang="en-US" smtClean="0"/>
              <a:pPr/>
              <a:t>8/31/2017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7571" y="630079"/>
            <a:ext cx="2186874" cy="1782098"/>
          </a:xfrm>
        </p:spPr>
        <p:txBody>
          <a:bodyPr/>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2516968" y="630079"/>
            <a:ext cx="2186874" cy="1782098"/>
          </a:xfrm>
        </p:spPr>
        <p:txBody>
          <a:bodyPr/>
          <a:lstStyle>
            <a:lvl1pPr>
              <a:defRPr sz="1300"/>
            </a:lvl1pPr>
            <a:lvl2pPr>
              <a:defRPr sz="1100"/>
            </a:lvl2pPr>
            <a:lvl3pPr>
              <a:defRPr sz="1000"/>
            </a:lvl3pPr>
            <a:lvl4pPr>
              <a:defRPr sz="900"/>
            </a:lvl4pPr>
            <a:lvl5pPr>
              <a:defRPr sz="900"/>
            </a:lvl5pPr>
            <a:lvl6pPr>
              <a:defRPr sz="900"/>
            </a:lvl6pPr>
            <a:lvl7pPr>
              <a:defRPr sz="900"/>
            </a:lvl7pPr>
            <a:lvl8pPr>
              <a:defRPr sz="900"/>
            </a:lvl8pPr>
            <a:lvl9pPr>
              <a:defRPr sz="9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F398BB4-8A51-4C09-BD07-FD7EFB9E60AB}" type="datetime1">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47571" y="604451"/>
            <a:ext cx="2187734" cy="251906"/>
          </a:xfrm>
        </p:spPr>
        <p:txBody>
          <a:bodyPr anchor="b"/>
          <a:lstStyle>
            <a:lvl1pPr marL="0" indent="0">
              <a:buNone/>
              <a:defRPr sz="1100" b="1"/>
            </a:lvl1pPr>
            <a:lvl2pPr marL="218587" indent="0">
              <a:buNone/>
              <a:defRPr sz="1000" b="1"/>
            </a:lvl2pPr>
            <a:lvl3pPr marL="437175" indent="0">
              <a:buNone/>
              <a:defRPr sz="900" b="1"/>
            </a:lvl3pPr>
            <a:lvl4pPr marL="655762" indent="0">
              <a:buNone/>
              <a:defRPr sz="800" b="1"/>
            </a:lvl4pPr>
            <a:lvl5pPr marL="874349" indent="0">
              <a:buNone/>
              <a:defRPr sz="800" b="1"/>
            </a:lvl5pPr>
            <a:lvl6pPr marL="1092937" indent="0">
              <a:buNone/>
              <a:defRPr sz="800" b="1"/>
            </a:lvl6pPr>
            <a:lvl7pPr marL="1311524" indent="0">
              <a:buNone/>
              <a:defRPr sz="800" b="1"/>
            </a:lvl7pPr>
            <a:lvl8pPr marL="1530111" indent="0">
              <a:buNone/>
              <a:defRPr sz="800" b="1"/>
            </a:lvl8pPr>
            <a:lvl9pPr marL="1748699" indent="0">
              <a:buNone/>
              <a:defRPr sz="800" b="1"/>
            </a:lvl9pPr>
          </a:lstStyle>
          <a:p>
            <a:pPr lvl="0"/>
            <a:r>
              <a:rPr lang="en-US" smtClean="0"/>
              <a:t>Click to edit Master text styles</a:t>
            </a:r>
          </a:p>
        </p:txBody>
      </p:sp>
      <p:sp>
        <p:nvSpPr>
          <p:cNvPr id="4" name="Content Placeholder 3"/>
          <p:cNvSpPr>
            <a:spLocks noGrp="1"/>
          </p:cNvSpPr>
          <p:nvPr>
            <p:ph sz="half" idx="2"/>
          </p:nvPr>
        </p:nvSpPr>
        <p:spPr>
          <a:xfrm>
            <a:off x="247571" y="856357"/>
            <a:ext cx="2187734" cy="1555820"/>
          </a:xfrm>
        </p:spPr>
        <p:txBody>
          <a:bodyPr/>
          <a:lstStyle>
            <a:lvl1pPr>
              <a:defRPr sz="11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2515249" y="604451"/>
            <a:ext cx="2188593" cy="251906"/>
          </a:xfrm>
        </p:spPr>
        <p:txBody>
          <a:bodyPr anchor="b"/>
          <a:lstStyle>
            <a:lvl1pPr marL="0" indent="0">
              <a:buNone/>
              <a:defRPr sz="1100" b="1"/>
            </a:lvl1pPr>
            <a:lvl2pPr marL="218587" indent="0">
              <a:buNone/>
              <a:defRPr sz="1000" b="1"/>
            </a:lvl2pPr>
            <a:lvl3pPr marL="437175" indent="0">
              <a:buNone/>
              <a:defRPr sz="900" b="1"/>
            </a:lvl3pPr>
            <a:lvl4pPr marL="655762" indent="0">
              <a:buNone/>
              <a:defRPr sz="800" b="1"/>
            </a:lvl4pPr>
            <a:lvl5pPr marL="874349" indent="0">
              <a:buNone/>
              <a:defRPr sz="800" b="1"/>
            </a:lvl5pPr>
            <a:lvl6pPr marL="1092937" indent="0">
              <a:buNone/>
              <a:defRPr sz="800" b="1"/>
            </a:lvl6pPr>
            <a:lvl7pPr marL="1311524" indent="0">
              <a:buNone/>
              <a:defRPr sz="800" b="1"/>
            </a:lvl7pPr>
            <a:lvl8pPr marL="1530111" indent="0">
              <a:buNone/>
              <a:defRPr sz="800" b="1"/>
            </a:lvl8pPr>
            <a:lvl9pPr marL="1748699" indent="0">
              <a:buNone/>
              <a:defRPr sz="800" b="1"/>
            </a:lvl9pPr>
          </a:lstStyle>
          <a:p>
            <a:pPr lvl="0"/>
            <a:r>
              <a:rPr lang="en-US" smtClean="0"/>
              <a:t>Click to edit Master text styles</a:t>
            </a:r>
          </a:p>
        </p:txBody>
      </p:sp>
      <p:sp>
        <p:nvSpPr>
          <p:cNvPr id="6" name="Content Placeholder 5"/>
          <p:cNvSpPr>
            <a:spLocks noGrp="1"/>
          </p:cNvSpPr>
          <p:nvPr>
            <p:ph sz="quarter" idx="4"/>
          </p:nvPr>
        </p:nvSpPr>
        <p:spPr>
          <a:xfrm>
            <a:off x="2515249" y="856357"/>
            <a:ext cx="2188593" cy="1555820"/>
          </a:xfrm>
        </p:spPr>
        <p:txBody>
          <a:bodyPr/>
          <a:lstStyle>
            <a:lvl1pPr>
              <a:defRPr sz="1100"/>
            </a:lvl1pPr>
            <a:lvl2pPr>
              <a:defRPr sz="1000"/>
            </a:lvl2pPr>
            <a:lvl3pPr>
              <a:defRPr sz="900"/>
            </a:lvl3pPr>
            <a:lvl4pPr>
              <a:defRPr sz="800"/>
            </a:lvl4pPr>
            <a:lvl5pPr>
              <a:defRPr sz="800"/>
            </a:lvl5pPr>
            <a:lvl6pPr>
              <a:defRPr sz="800"/>
            </a:lvl6pPr>
            <a:lvl7pPr>
              <a:defRPr sz="800"/>
            </a:lvl7pPr>
            <a:lvl8pPr>
              <a:defRPr sz="800"/>
            </a:lvl8pPr>
            <a:lvl9pPr>
              <a:defRPr sz="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13C9229-060F-4928-8AEF-ED2123389494}" type="datetime1">
              <a:rPr lang="en-US" smtClean="0"/>
              <a:pPr/>
              <a:t>8/31/2017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F41EDF1-3250-4A5F-AE71-660288A54E33}" type="datetime1">
              <a:rPr lang="en-US" smtClean="0"/>
              <a:pPr/>
              <a:t>8/31/2017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F07F844-4610-4C15-85D1-3BFEE5D2548E}" type="datetime1">
              <a:rPr lang="en-US" smtClean="0"/>
              <a:pPr/>
              <a:t>8/31/2017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47571" y="107514"/>
            <a:ext cx="1628981" cy="457557"/>
          </a:xfrm>
        </p:spPr>
        <p:txBody>
          <a:bodyPr anchor="b"/>
          <a:lstStyle>
            <a:lvl1pPr algn="l">
              <a:defRPr sz="1000" b="1"/>
            </a:lvl1pPr>
          </a:lstStyle>
          <a:p>
            <a:r>
              <a:rPr lang="en-US" smtClean="0"/>
              <a:t>Click to edit Master title style</a:t>
            </a:r>
            <a:endParaRPr lang="en-US"/>
          </a:p>
        </p:txBody>
      </p:sp>
      <p:sp>
        <p:nvSpPr>
          <p:cNvPr id="3" name="Content Placeholder 2"/>
          <p:cNvSpPr>
            <a:spLocks noGrp="1"/>
          </p:cNvSpPr>
          <p:nvPr>
            <p:ph idx="1"/>
          </p:nvPr>
        </p:nvSpPr>
        <p:spPr>
          <a:xfrm>
            <a:off x="1935865" y="107513"/>
            <a:ext cx="2767977" cy="2304664"/>
          </a:xfrm>
        </p:spPr>
        <p:txBody>
          <a:bodyPr/>
          <a:lstStyle>
            <a:lvl1pPr>
              <a:defRPr sz="1500"/>
            </a:lvl1pPr>
            <a:lvl2pPr>
              <a:defRPr sz="1300"/>
            </a:lvl2pPr>
            <a:lvl3pPr>
              <a:defRPr sz="1100"/>
            </a:lvl3pPr>
            <a:lvl4pPr>
              <a:defRPr sz="1000"/>
            </a:lvl4pPr>
            <a:lvl5pPr>
              <a:defRPr sz="1000"/>
            </a:lvl5pPr>
            <a:lvl6pPr>
              <a:defRPr sz="1000"/>
            </a:lvl6pPr>
            <a:lvl7pPr>
              <a:defRPr sz="1000"/>
            </a:lvl7pPr>
            <a:lvl8pPr>
              <a:defRPr sz="1000"/>
            </a:lvl8pPr>
            <a:lvl9pPr>
              <a:defRPr sz="1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247571" y="565071"/>
            <a:ext cx="1628981" cy="1847106"/>
          </a:xfrm>
        </p:spPr>
        <p:txBody>
          <a:bodyPr/>
          <a:lstStyle>
            <a:lvl1pPr marL="0" indent="0">
              <a:buNone/>
              <a:defRPr sz="700"/>
            </a:lvl1pPr>
            <a:lvl2pPr marL="218587" indent="0">
              <a:buNone/>
              <a:defRPr sz="600"/>
            </a:lvl2pPr>
            <a:lvl3pPr marL="437175" indent="0">
              <a:buNone/>
              <a:defRPr sz="500"/>
            </a:lvl3pPr>
            <a:lvl4pPr marL="655762" indent="0">
              <a:buNone/>
              <a:defRPr sz="400"/>
            </a:lvl4pPr>
            <a:lvl5pPr marL="874349" indent="0">
              <a:buNone/>
              <a:defRPr sz="400"/>
            </a:lvl5pPr>
            <a:lvl6pPr marL="1092937" indent="0">
              <a:buNone/>
              <a:defRPr sz="400"/>
            </a:lvl6pPr>
            <a:lvl7pPr marL="1311524" indent="0">
              <a:buNone/>
              <a:defRPr sz="400"/>
            </a:lvl7pPr>
            <a:lvl8pPr marL="1530111" indent="0">
              <a:buNone/>
              <a:defRPr sz="400"/>
            </a:lvl8pPr>
            <a:lvl9pPr marL="1748699" indent="0">
              <a:buNone/>
              <a:defRPr sz="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78E4BD8-57F6-478D-BA4B-CC626FCB946D}" type="datetime1">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70512" y="1890237"/>
            <a:ext cx="2970848" cy="223153"/>
          </a:xfrm>
        </p:spPr>
        <p:txBody>
          <a:bodyPr anchor="b"/>
          <a:lstStyle>
            <a:lvl1pPr algn="l">
              <a:defRPr sz="1000" b="1"/>
            </a:lvl1pPr>
          </a:lstStyle>
          <a:p>
            <a:r>
              <a:rPr lang="en-US" smtClean="0"/>
              <a:t>Click to edit Master title style</a:t>
            </a:r>
            <a:endParaRPr lang="en-US"/>
          </a:p>
        </p:txBody>
      </p:sp>
      <p:sp>
        <p:nvSpPr>
          <p:cNvPr id="3" name="Picture Placeholder 2"/>
          <p:cNvSpPr>
            <a:spLocks noGrp="1"/>
          </p:cNvSpPr>
          <p:nvPr>
            <p:ph type="pic" idx="1"/>
          </p:nvPr>
        </p:nvSpPr>
        <p:spPr>
          <a:xfrm>
            <a:off x="970512" y="241280"/>
            <a:ext cx="2970848" cy="1620203"/>
          </a:xfrm>
        </p:spPr>
        <p:txBody>
          <a:bodyPr/>
          <a:lstStyle>
            <a:lvl1pPr marL="0" indent="0">
              <a:buNone/>
              <a:defRPr sz="1500"/>
            </a:lvl1pPr>
            <a:lvl2pPr marL="218587" indent="0">
              <a:buNone/>
              <a:defRPr sz="1300"/>
            </a:lvl2pPr>
            <a:lvl3pPr marL="437175" indent="0">
              <a:buNone/>
              <a:defRPr sz="1100"/>
            </a:lvl3pPr>
            <a:lvl4pPr marL="655762" indent="0">
              <a:buNone/>
              <a:defRPr sz="1000"/>
            </a:lvl4pPr>
            <a:lvl5pPr marL="874349" indent="0">
              <a:buNone/>
              <a:defRPr sz="1000"/>
            </a:lvl5pPr>
            <a:lvl6pPr marL="1092937" indent="0">
              <a:buNone/>
              <a:defRPr sz="1000"/>
            </a:lvl6pPr>
            <a:lvl7pPr marL="1311524" indent="0">
              <a:buNone/>
              <a:defRPr sz="1000"/>
            </a:lvl7pPr>
            <a:lvl8pPr marL="1530111" indent="0">
              <a:buNone/>
              <a:defRPr sz="1000"/>
            </a:lvl8pPr>
            <a:lvl9pPr marL="1748699" indent="0">
              <a:buNone/>
              <a:defRPr sz="1000"/>
            </a:lvl9pPr>
          </a:lstStyle>
          <a:p>
            <a:endParaRPr lang="en-US"/>
          </a:p>
        </p:txBody>
      </p:sp>
      <p:sp>
        <p:nvSpPr>
          <p:cNvPr id="4" name="Text Placeholder 3"/>
          <p:cNvSpPr>
            <a:spLocks noGrp="1"/>
          </p:cNvSpPr>
          <p:nvPr>
            <p:ph type="body" sz="half" idx="2"/>
          </p:nvPr>
        </p:nvSpPr>
        <p:spPr>
          <a:xfrm>
            <a:off x="970512" y="2113390"/>
            <a:ext cx="2970848" cy="316914"/>
          </a:xfrm>
        </p:spPr>
        <p:txBody>
          <a:bodyPr/>
          <a:lstStyle>
            <a:lvl1pPr marL="0" indent="0">
              <a:buNone/>
              <a:defRPr sz="700"/>
            </a:lvl1pPr>
            <a:lvl2pPr marL="218587" indent="0">
              <a:buNone/>
              <a:defRPr sz="600"/>
            </a:lvl2pPr>
            <a:lvl3pPr marL="437175" indent="0">
              <a:buNone/>
              <a:defRPr sz="500"/>
            </a:lvl3pPr>
            <a:lvl4pPr marL="655762" indent="0">
              <a:buNone/>
              <a:defRPr sz="400"/>
            </a:lvl4pPr>
            <a:lvl5pPr marL="874349" indent="0">
              <a:buNone/>
              <a:defRPr sz="400"/>
            </a:lvl5pPr>
            <a:lvl6pPr marL="1092937" indent="0">
              <a:buNone/>
              <a:defRPr sz="400"/>
            </a:lvl6pPr>
            <a:lvl7pPr marL="1311524" indent="0">
              <a:buNone/>
              <a:defRPr sz="400"/>
            </a:lvl7pPr>
            <a:lvl8pPr marL="1530111" indent="0">
              <a:buNone/>
              <a:defRPr sz="400"/>
            </a:lvl8pPr>
            <a:lvl9pPr marL="1748699" indent="0">
              <a:buNone/>
              <a:defRPr sz="4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1ED5AC2-F746-4C55-8D46-B76E511F9C97}" type="datetime1">
              <a:rPr lang="en-US" smtClean="0"/>
              <a:pPr/>
              <a:t>8/31/2017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47571" y="108139"/>
            <a:ext cx="4456272" cy="450056"/>
          </a:xfrm>
          <a:prstGeom prst="rect">
            <a:avLst/>
          </a:prstGeom>
        </p:spPr>
        <p:txBody>
          <a:bodyPr vert="horz" lIns="43717" tIns="21859" rIns="43717" bIns="21859"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247571" y="630079"/>
            <a:ext cx="4456272" cy="1782098"/>
          </a:xfrm>
          <a:prstGeom prst="rect">
            <a:avLst/>
          </a:prstGeom>
        </p:spPr>
        <p:txBody>
          <a:bodyPr vert="horz" lIns="43717" tIns="21859" rIns="43717" bIns="2185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247570" y="2502813"/>
            <a:ext cx="1155330" cy="143768"/>
          </a:xfrm>
          <a:prstGeom prst="rect">
            <a:avLst/>
          </a:prstGeom>
        </p:spPr>
        <p:txBody>
          <a:bodyPr vert="horz" lIns="43717" tIns="21859" rIns="43717" bIns="21859" rtlCol="0" anchor="ctr"/>
          <a:lstStyle>
            <a:lvl1pPr algn="l">
              <a:defRPr sz="600">
                <a:solidFill>
                  <a:schemeClr val="tx1">
                    <a:tint val="75000"/>
                  </a:schemeClr>
                </a:solidFill>
              </a:defRPr>
            </a:lvl1pPr>
          </a:lstStyle>
          <a:p>
            <a:fld id="{63AA527A-CB1F-48C6-972B-9904B51235A1}" type="datetime1">
              <a:rPr lang="en-US" smtClean="0"/>
              <a:pPr/>
              <a:t>8/31/2017</a:t>
            </a:fld>
            <a:endParaRPr lang="en-US"/>
          </a:p>
        </p:txBody>
      </p:sp>
      <p:sp>
        <p:nvSpPr>
          <p:cNvPr id="5" name="Footer Placeholder 4"/>
          <p:cNvSpPr>
            <a:spLocks noGrp="1"/>
          </p:cNvSpPr>
          <p:nvPr>
            <p:ph type="ftr" sz="quarter" idx="3"/>
          </p:nvPr>
        </p:nvSpPr>
        <p:spPr>
          <a:xfrm>
            <a:off x="1691733" y="2502813"/>
            <a:ext cx="1567947" cy="143768"/>
          </a:xfrm>
          <a:prstGeom prst="rect">
            <a:avLst/>
          </a:prstGeom>
        </p:spPr>
        <p:txBody>
          <a:bodyPr vert="horz" lIns="43717" tIns="21859" rIns="43717" bIns="21859" rtlCol="0" anchor="ctr"/>
          <a:lstStyle>
            <a:lvl1pPr algn="ctr">
              <a:defRPr sz="6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3548513" y="2502813"/>
            <a:ext cx="1155330" cy="143768"/>
          </a:xfrm>
          <a:prstGeom prst="rect">
            <a:avLst/>
          </a:prstGeom>
        </p:spPr>
        <p:txBody>
          <a:bodyPr vert="horz" lIns="43717" tIns="21859" rIns="43717" bIns="21859" rtlCol="0" anchor="ctr"/>
          <a:lstStyle>
            <a:lvl1pPr algn="r">
              <a:defRPr sz="6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37175" rtl="0" eaLnBrk="1" latinLnBrk="0" hangingPunct="1">
        <a:spcBef>
          <a:spcPct val="0"/>
        </a:spcBef>
        <a:buNone/>
        <a:defRPr sz="2100" kern="1200">
          <a:solidFill>
            <a:schemeClr val="tx1"/>
          </a:solidFill>
          <a:latin typeface="+mj-lt"/>
          <a:ea typeface="+mj-ea"/>
          <a:cs typeface="+mj-cs"/>
        </a:defRPr>
      </a:lvl1pPr>
    </p:titleStyle>
    <p:bodyStyle>
      <a:lvl1pPr marL="163940" indent="-163940" algn="l" defTabSz="437175" rtl="0" eaLnBrk="1" latinLnBrk="0" hangingPunct="1">
        <a:spcBef>
          <a:spcPct val="20000"/>
        </a:spcBef>
        <a:buFont typeface="Arial" pitchFamily="34" charset="0"/>
        <a:buChar char="•"/>
        <a:defRPr sz="1500" kern="1200">
          <a:solidFill>
            <a:schemeClr val="tx1"/>
          </a:solidFill>
          <a:latin typeface="+mn-lt"/>
          <a:ea typeface="+mn-ea"/>
          <a:cs typeface="+mn-cs"/>
        </a:defRPr>
      </a:lvl1pPr>
      <a:lvl2pPr marL="355204" indent="-136617" algn="l" defTabSz="437175" rtl="0" eaLnBrk="1" latinLnBrk="0" hangingPunct="1">
        <a:spcBef>
          <a:spcPct val="20000"/>
        </a:spcBef>
        <a:buFont typeface="Arial" pitchFamily="34" charset="0"/>
        <a:buChar char="–"/>
        <a:defRPr sz="1300" kern="1200">
          <a:solidFill>
            <a:schemeClr val="tx1"/>
          </a:solidFill>
          <a:latin typeface="+mn-lt"/>
          <a:ea typeface="+mn-ea"/>
          <a:cs typeface="+mn-cs"/>
        </a:defRPr>
      </a:lvl2pPr>
      <a:lvl3pPr marL="546468" indent="-109294" algn="l" defTabSz="437175" rtl="0" eaLnBrk="1" latinLnBrk="0" hangingPunct="1">
        <a:spcBef>
          <a:spcPct val="20000"/>
        </a:spcBef>
        <a:buFont typeface="Arial" pitchFamily="34" charset="0"/>
        <a:buChar char="•"/>
        <a:defRPr sz="1100" kern="1200">
          <a:solidFill>
            <a:schemeClr val="tx1"/>
          </a:solidFill>
          <a:latin typeface="+mn-lt"/>
          <a:ea typeface="+mn-ea"/>
          <a:cs typeface="+mn-cs"/>
        </a:defRPr>
      </a:lvl3pPr>
      <a:lvl4pPr marL="765056" indent="-109294" algn="l" defTabSz="437175" rtl="0" eaLnBrk="1" latinLnBrk="0" hangingPunct="1">
        <a:spcBef>
          <a:spcPct val="20000"/>
        </a:spcBef>
        <a:buFont typeface="Arial" pitchFamily="34" charset="0"/>
        <a:buChar char="–"/>
        <a:defRPr sz="1000" kern="1200">
          <a:solidFill>
            <a:schemeClr val="tx1"/>
          </a:solidFill>
          <a:latin typeface="+mn-lt"/>
          <a:ea typeface="+mn-ea"/>
          <a:cs typeface="+mn-cs"/>
        </a:defRPr>
      </a:lvl4pPr>
      <a:lvl5pPr marL="983643" indent="-109294" algn="l" defTabSz="437175" rtl="0" eaLnBrk="1" latinLnBrk="0" hangingPunct="1">
        <a:spcBef>
          <a:spcPct val="20000"/>
        </a:spcBef>
        <a:buFont typeface="Arial" pitchFamily="34" charset="0"/>
        <a:buChar char="»"/>
        <a:defRPr sz="1000" kern="1200">
          <a:solidFill>
            <a:schemeClr val="tx1"/>
          </a:solidFill>
          <a:latin typeface="+mn-lt"/>
          <a:ea typeface="+mn-ea"/>
          <a:cs typeface="+mn-cs"/>
        </a:defRPr>
      </a:lvl5pPr>
      <a:lvl6pPr marL="1202230" indent="-109294" algn="l" defTabSz="437175" rtl="0" eaLnBrk="1" latinLnBrk="0" hangingPunct="1">
        <a:spcBef>
          <a:spcPct val="20000"/>
        </a:spcBef>
        <a:buFont typeface="Arial" pitchFamily="34" charset="0"/>
        <a:buChar char="•"/>
        <a:defRPr sz="1000" kern="1200">
          <a:solidFill>
            <a:schemeClr val="tx1"/>
          </a:solidFill>
          <a:latin typeface="+mn-lt"/>
          <a:ea typeface="+mn-ea"/>
          <a:cs typeface="+mn-cs"/>
        </a:defRPr>
      </a:lvl6pPr>
      <a:lvl7pPr marL="1420818" indent="-109294" algn="l" defTabSz="437175" rtl="0" eaLnBrk="1" latinLnBrk="0" hangingPunct="1">
        <a:spcBef>
          <a:spcPct val="20000"/>
        </a:spcBef>
        <a:buFont typeface="Arial" pitchFamily="34" charset="0"/>
        <a:buChar char="•"/>
        <a:defRPr sz="1000" kern="1200">
          <a:solidFill>
            <a:schemeClr val="tx1"/>
          </a:solidFill>
          <a:latin typeface="+mn-lt"/>
          <a:ea typeface="+mn-ea"/>
          <a:cs typeface="+mn-cs"/>
        </a:defRPr>
      </a:lvl7pPr>
      <a:lvl8pPr marL="1639405" indent="-109294" algn="l" defTabSz="437175" rtl="0" eaLnBrk="1" latinLnBrk="0" hangingPunct="1">
        <a:spcBef>
          <a:spcPct val="20000"/>
        </a:spcBef>
        <a:buFont typeface="Arial" pitchFamily="34" charset="0"/>
        <a:buChar char="•"/>
        <a:defRPr sz="1000" kern="1200">
          <a:solidFill>
            <a:schemeClr val="tx1"/>
          </a:solidFill>
          <a:latin typeface="+mn-lt"/>
          <a:ea typeface="+mn-ea"/>
          <a:cs typeface="+mn-cs"/>
        </a:defRPr>
      </a:lvl8pPr>
      <a:lvl9pPr marL="1857992" indent="-109294" algn="l" defTabSz="437175" rtl="0" eaLnBrk="1" latinLnBrk="0" hangingPunct="1">
        <a:spcBef>
          <a:spcPct val="20000"/>
        </a:spcBef>
        <a:buFont typeface="Arial" pitchFamily="34" charset="0"/>
        <a:buChar char="•"/>
        <a:defRPr sz="1000" kern="1200">
          <a:solidFill>
            <a:schemeClr val="tx1"/>
          </a:solidFill>
          <a:latin typeface="+mn-lt"/>
          <a:ea typeface="+mn-ea"/>
          <a:cs typeface="+mn-cs"/>
        </a:defRPr>
      </a:lvl9pPr>
    </p:bodyStyle>
    <p:otherStyle>
      <a:defPPr>
        <a:defRPr lang="en-US"/>
      </a:defPPr>
      <a:lvl1pPr marL="0" algn="l" defTabSz="437175" rtl="0" eaLnBrk="1" latinLnBrk="0" hangingPunct="1">
        <a:defRPr sz="900" kern="1200">
          <a:solidFill>
            <a:schemeClr val="tx1"/>
          </a:solidFill>
          <a:latin typeface="+mn-lt"/>
          <a:ea typeface="+mn-ea"/>
          <a:cs typeface="+mn-cs"/>
        </a:defRPr>
      </a:lvl1pPr>
      <a:lvl2pPr marL="218587" algn="l" defTabSz="437175" rtl="0" eaLnBrk="1" latinLnBrk="0" hangingPunct="1">
        <a:defRPr sz="900" kern="1200">
          <a:solidFill>
            <a:schemeClr val="tx1"/>
          </a:solidFill>
          <a:latin typeface="+mn-lt"/>
          <a:ea typeface="+mn-ea"/>
          <a:cs typeface="+mn-cs"/>
        </a:defRPr>
      </a:lvl2pPr>
      <a:lvl3pPr marL="437175" algn="l" defTabSz="437175" rtl="0" eaLnBrk="1" latinLnBrk="0" hangingPunct="1">
        <a:defRPr sz="900" kern="1200">
          <a:solidFill>
            <a:schemeClr val="tx1"/>
          </a:solidFill>
          <a:latin typeface="+mn-lt"/>
          <a:ea typeface="+mn-ea"/>
          <a:cs typeface="+mn-cs"/>
        </a:defRPr>
      </a:lvl3pPr>
      <a:lvl4pPr marL="655762" algn="l" defTabSz="437175" rtl="0" eaLnBrk="1" latinLnBrk="0" hangingPunct="1">
        <a:defRPr sz="900" kern="1200">
          <a:solidFill>
            <a:schemeClr val="tx1"/>
          </a:solidFill>
          <a:latin typeface="+mn-lt"/>
          <a:ea typeface="+mn-ea"/>
          <a:cs typeface="+mn-cs"/>
        </a:defRPr>
      </a:lvl4pPr>
      <a:lvl5pPr marL="874349" algn="l" defTabSz="437175" rtl="0" eaLnBrk="1" latinLnBrk="0" hangingPunct="1">
        <a:defRPr sz="900" kern="1200">
          <a:solidFill>
            <a:schemeClr val="tx1"/>
          </a:solidFill>
          <a:latin typeface="+mn-lt"/>
          <a:ea typeface="+mn-ea"/>
          <a:cs typeface="+mn-cs"/>
        </a:defRPr>
      </a:lvl5pPr>
      <a:lvl6pPr marL="1092937" algn="l" defTabSz="437175" rtl="0" eaLnBrk="1" latinLnBrk="0" hangingPunct="1">
        <a:defRPr sz="900" kern="1200">
          <a:solidFill>
            <a:schemeClr val="tx1"/>
          </a:solidFill>
          <a:latin typeface="+mn-lt"/>
          <a:ea typeface="+mn-ea"/>
          <a:cs typeface="+mn-cs"/>
        </a:defRPr>
      </a:lvl6pPr>
      <a:lvl7pPr marL="1311524" algn="l" defTabSz="437175" rtl="0" eaLnBrk="1" latinLnBrk="0" hangingPunct="1">
        <a:defRPr sz="900" kern="1200">
          <a:solidFill>
            <a:schemeClr val="tx1"/>
          </a:solidFill>
          <a:latin typeface="+mn-lt"/>
          <a:ea typeface="+mn-ea"/>
          <a:cs typeface="+mn-cs"/>
        </a:defRPr>
      </a:lvl7pPr>
      <a:lvl8pPr marL="1530111" algn="l" defTabSz="437175" rtl="0" eaLnBrk="1" latinLnBrk="0" hangingPunct="1">
        <a:defRPr sz="900" kern="1200">
          <a:solidFill>
            <a:schemeClr val="tx1"/>
          </a:solidFill>
          <a:latin typeface="+mn-lt"/>
          <a:ea typeface="+mn-ea"/>
          <a:cs typeface="+mn-cs"/>
        </a:defRPr>
      </a:lvl8pPr>
      <a:lvl9pPr marL="1748699" algn="l" defTabSz="437175" rtl="0" eaLnBrk="1" latinLnBrk="0" hangingPunct="1">
        <a:defRPr sz="9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86935"/>
            <a:ext cx="4951413" cy="90011"/>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p>
        </p:txBody>
      </p:sp>
      <p:sp>
        <p:nvSpPr>
          <p:cNvPr id="2" name="Title Placeholder 1"/>
          <p:cNvSpPr>
            <a:spLocks noGrp="1"/>
          </p:cNvSpPr>
          <p:nvPr>
            <p:ph type="title"/>
          </p:nvPr>
        </p:nvSpPr>
        <p:spPr>
          <a:xfrm>
            <a:off x="247571" y="210026"/>
            <a:ext cx="4456272" cy="390049"/>
          </a:xfrm>
          <a:prstGeom prst="rect">
            <a:avLst/>
          </a:prstGeom>
        </p:spPr>
        <p:txBody>
          <a:bodyPr vert="horz" lIns="43717" tIns="21859" rIns="43717" bIns="21859"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47571" y="630079"/>
            <a:ext cx="4456272" cy="1920240"/>
          </a:xfrm>
          <a:prstGeom prst="rect">
            <a:avLst/>
          </a:prstGeom>
        </p:spPr>
        <p:txBody>
          <a:bodyPr vert="horz" lIns="43717" tIns="21859" rIns="43717" bIns="2185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4951413" cy="14401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p>
        </p:txBody>
      </p:sp>
      <p:sp>
        <p:nvSpPr>
          <p:cNvPr id="4" name="Date Placeholder 3"/>
          <p:cNvSpPr>
            <a:spLocks noGrp="1"/>
          </p:cNvSpPr>
          <p:nvPr>
            <p:ph type="dt" sz="half" idx="2"/>
          </p:nvPr>
        </p:nvSpPr>
        <p:spPr>
          <a:xfrm>
            <a:off x="247571" y="7201"/>
            <a:ext cx="1567947" cy="129616"/>
          </a:xfrm>
          <a:prstGeom prst="rect">
            <a:avLst/>
          </a:prstGeom>
        </p:spPr>
        <p:txBody>
          <a:bodyPr vert="horz" lIns="43717" tIns="21859" rIns="43717" bIns="21859" rtlCol="0" anchor="ctr"/>
          <a:lstStyle>
            <a:lvl1pPr algn="l">
              <a:defRPr sz="600">
                <a:solidFill>
                  <a:srgbClr val="FFFFFF"/>
                </a:solidFill>
              </a:defRPr>
            </a:lvl1pPr>
          </a:lstStyle>
          <a:p>
            <a:fld id="{921247A8-0CEF-4471-92BC-2D0A484BF33A}" type="datetime1">
              <a:rPr lang="en-US" smtClean="0"/>
              <a:pPr/>
              <a:t>8/31/2017</a:t>
            </a:fld>
            <a:endParaRPr lang="en-US"/>
          </a:p>
        </p:txBody>
      </p:sp>
      <p:sp>
        <p:nvSpPr>
          <p:cNvPr id="5" name="Footer Placeholder 4"/>
          <p:cNvSpPr>
            <a:spLocks noGrp="1"/>
          </p:cNvSpPr>
          <p:nvPr>
            <p:ph type="ftr" sz="quarter" idx="3"/>
          </p:nvPr>
        </p:nvSpPr>
        <p:spPr>
          <a:xfrm>
            <a:off x="1856780" y="7201"/>
            <a:ext cx="2228136" cy="129616"/>
          </a:xfrm>
          <a:prstGeom prst="rect">
            <a:avLst/>
          </a:prstGeom>
        </p:spPr>
        <p:txBody>
          <a:bodyPr vert="horz" lIns="43717" tIns="21859" rIns="43717" bIns="21859" rtlCol="0" anchor="ctr"/>
          <a:lstStyle>
            <a:lvl1pPr algn="ctr">
              <a:defRPr sz="600">
                <a:solidFill>
                  <a:srgbClr val="FFFFFF"/>
                </a:solidFill>
              </a:defRPr>
            </a:lvl1pPr>
          </a:lstStyle>
          <a:p>
            <a:endParaRPr lang="en-US"/>
          </a:p>
        </p:txBody>
      </p:sp>
      <p:sp>
        <p:nvSpPr>
          <p:cNvPr id="6" name="Slide Number Placeholder 5"/>
          <p:cNvSpPr>
            <a:spLocks noGrp="1"/>
          </p:cNvSpPr>
          <p:nvPr>
            <p:ph type="sldNum" sz="quarter" idx="4"/>
          </p:nvPr>
        </p:nvSpPr>
        <p:spPr>
          <a:xfrm>
            <a:off x="4126177" y="7201"/>
            <a:ext cx="577665" cy="129616"/>
          </a:xfrm>
          <a:prstGeom prst="rect">
            <a:avLst/>
          </a:prstGeom>
        </p:spPr>
        <p:txBody>
          <a:bodyPr vert="horz" lIns="43717" tIns="21859" rIns="43717" bIns="21859" rtlCol="0" anchor="ctr"/>
          <a:lstStyle>
            <a:lvl1pPr algn="l">
              <a:defRPr sz="7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437175" rtl="0" eaLnBrk="1" latinLnBrk="0" hangingPunct="1">
        <a:spcBef>
          <a:spcPct val="0"/>
        </a:spcBef>
        <a:buNone/>
        <a:defRPr sz="1900" kern="1200" spc="-48" baseline="0">
          <a:solidFill>
            <a:schemeClr val="tx2"/>
          </a:solidFill>
          <a:latin typeface="+mj-lt"/>
          <a:ea typeface="+mj-ea"/>
          <a:cs typeface="+mj-cs"/>
        </a:defRPr>
      </a:lvl1pPr>
    </p:titleStyle>
    <p:bodyStyle>
      <a:lvl1pPr marL="87435" indent="-87435" algn="l" defTabSz="437175" rtl="0" eaLnBrk="1" latinLnBrk="0" hangingPunct="1">
        <a:spcBef>
          <a:spcPct val="20000"/>
        </a:spcBef>
        <a:buClr>
          <a:schemeClr val="accent1"/>
        </a:buClr>
        <a:buSzPct val="85000"/>
        <a:buFont typeface="Arial" pitchFamily="34" charset="0"/>
        <a:buChar char="•"/>
        <a:defRPr sz="1100" kern="1200">
          <a:solidFill>
            <a:schemeClr val="tx1"/>
          </a:solidFill>
          <a:latin typeface="+mn-lt"/>
          <a:ea typeface="+mn-ea"/>
          <a:cs typeface="+mn-cs"/>
        </a:defRPr>
      </a:lvl1pPr>
      <a:lvl2pPr marL="218587" indent="-87435" algn="l" defTabSz="437175" rtl="0" eaLnBrk="1" latinLnBrk="0" hangingPunct="1">
        <a:spcBef>
          <a:spcPct val="20000"/>
        </a:spcBef>
        <a:buClr>
          <a:schemeClr val="accent1"/>
        </a:buClr>
        <a:buSzPct val="85000"/>
        <a:buFont typeface="Arial" pitchFamily="34" charset="0"/>
        <a:buChar char="•"/>
        <a:defRPr sz="1000" kern="1200">
          <a:solidFill>
            <a:schemeClr val="tx1"/>
          </a:solidFill>
          <a:latin typeface="+mn-lt"/>
          <a:ea typeface="+mn-ea"/>
          <a:cs typeface="+mn-cs"/>
        </a:defRPr>
      </a:lvl2pPr>
      <a:lvl3pPr marL="349740" indent="-87435" algn="l" defTabSz="437175" rtl="0" eaLnBrk="1" latinLnBrk="0" hangingPunct="1">
        <a:spcBef>
          <a:spcPct val="20000"/>
        </a:spcBef>
        <a:buClr>
          <a:schemeClr val="accent1"/>
        </a:buClr>
        <a:buSzPct val="90000"/>
        <a:buFont typeface="Arial" pitchFamily="34" charset="0"/>
        <a:buChar char="•"/>
        <a:defRPr sz="900" kern="1200">
          <a:solidFill>
            <a:schemeClr val="tx1"/>
          </a:solidFill>
          <a:latin typeface="+mn-lt"/>
          <a:ea typeface="+mn-ea"/>
          <a:cs typeface="+mn-cs"/>
        </a:defRPr>
      </a:lvl3pPr>
      <a:lvl4pPr marL="480892" indent="-87435" algn="l" defTabSz="437175" rtl="0" eaLnBrk="1" latinLnBrk="0" hangingPunct="1">
        <a:spcBef>
          <a:spcPct val="20000"/>
        </a:spcBef>
        <a:buClr>
          <a:schemeClr val="accent1"/>
        </a:buClr>
        <a:buFont typeface="Arial" pitchFamily="34" charset="0"/>
        <a:buChar char="•"/>
        <a:defRPr sz="800" kern="1200">
          <a:solidFill>
            <a:schemeClr val="tx1"/>
          </a:solidFill>
          <a:latin typeface="+mn-lt"/>
          <a:ea typeface="+mn-ea"/>
          <a:cs typeface="+mn-cs"/>
        </a:defRPr>
      </a:lvl4pPr>
      <a:lvl5pPr marL="568327" indent="-65576" algn="l" defTabSz="437175" rtl="0" eaLnBrk="1" latinLnBrk="0" hangingPunct="1">
        <a:spcBef>
          <a:spcPct val="20000"/>
        </a:spcBef>
        <a:buClr>
          <a:schemeClr val="accent1"/>
        </a:buClr>
        <a:buSzPct val="100000"/>
        <a:buFont typeface="Arial" pitchFamily="34" charset="0"/>
        <a:buChar char="•"/>
        <a:defRPr sz="700" kern="1200" baseline="0">
          <a:solidFill>
            <a:schemeClr val="tx1"/>
          </a:solidFill>
          <a:latin typeface="+mn-lt"/>
          <a:ea typeface="+mn-ea"/>
          <a:cs typeface="+mn-cs"/>
        </a:defRPr>
      </a:lvl5pPr>
      <a:lvl6pPr marL="655762" indent="-87435" algn="l" defTabSz="437175" rtl="0" eaLnBrk="1" latinLnBrk="0" hangingPunct="1">
        <a:spcBef>
          <a:spcPct val="20000"/>
        </a:spcBef>
        <a:buClr>
          <a:schemeClr val="accent1"/>
        </a:buClr>
        <a:buFont typeface="Arial" pitchFamily="34" charset="0"/>
        <a:buChar char="•"/>
        <a:defRPr sz="600" kern="1200">
          <a:solidFill>
            <a:schemeClr val="tx1"/>
          </a:solidFill>
          <a:latin typeface="+mn-lt"/>
          <a:ea typeface="+mn-ea"/>
          <a:cs typeface="+mn-cs"/>
        </a:defRPr>
      </a:lvl6pPr>
      <a:lvl7pPr marL="743197" indent="-87435" algn="l" defTabSz="437175" rtl="0" eaLnBrk="1" latinLnBrk="0" hangingPunct="1">
        <a:spcBef>
          <a:spcPct val="20000"/>
        </a:spcBef>
        <a:buClr>
          <a:schemeClr val="accent1"/>
        </a:buClr>
        <a:buFont typeface="Arial" pitchFamily="34" charset="0"/>
        <a:buChar char="•"/>
        <a:defRPr sz="600" kern="1200">
          <a:solidFill>
            <a:schemeClr val="tx1"/>
          </a:solidFill>
          <a:latin typeface="+mn-lt"/>
          <a:ea typeface="+mn-ea"/>
          <a:cs typeface="+mn-cs"/>
        </a:defRPr>
      </a:lvl7pPr>
      <a:lvl8pPr marL="830632" indent="-87435" algn="l" defTabSz="437175" rtl="0" eaLnBrk="1" latinLnBrk="0" hangingPunct="1">
        <a:spcBef>
          <a:spcPct val="20000"/>
        </a:spcBef>
        <a:buClr>
          <a:schemeClr val="accent1"/>
        </a:buClr>
        <a:buFont typeface="Arial" pitchFamily="34" charset="0"/>
        <a:buChar char="•"/>
        <a:defRPr sz="600" kern="1200">
          <a:solidFill>
            <a:schemeClr val="tx1"/>
          </a:solidFill>
          <a:latin typeface="+mn-lt"/>
          <a:ea typeface="+mn-ea"/>
          <a:cs typeface="+mn-cs"/>
        </a:defRPr>
      </a:lvl8pPr>
      <a:lvl9pPr marL="918067" indent="-87435" algn="l" defTabSz="437175" rtl="0" eaLnBrk="1" latinLnBrk="0" hangingPunct="1">
        <a:spcBef>
          <a:spcPct val="20000"/>
        </a:spcBef>
        <a:buClr>
          <a:schemeClr val="accent1"/>
        </a:buClr>
        <a:buFont typeface="Arial" pitchFamily="34" charset="0"/>
        <a:buChar char="•"/>
        <a:defRPr sz="600" kern="1200">
          <a:solidFill>
            <a:schemeClr val="tx1"/>
          </a:solidFill>
          <a:latin typeface="+mn-lt"/>
          <a:ea typeface="+mn-ea"/>
          <a:cs typeface="+mn-cs"/>
        </a:defRPr>
      </a:lvl9pPr>
    </p:bodyStyle>
    <p:otherStyle>
      <a:defPPr>
        <a:defRPr lang="en-US"/>
      </a:defPPr>
      <a:lvl1pPr marL="0" algn="l" defTabSz="437175" rtl="0" eaLnBrk="1" latinLnBrk="0" hangingPunct="1">
        <a:defRPr sz="900" kern="1200">
          <a:solidFill>
            <a:schemeClr val="tx1"/>
          </a:solidFill>
          <a:latin typeface="+mn-lt"/>
          <a:ea typeface="+mn-ea"/>
          <a:cs typeface="+mn-cs"/>
        </a:defRPr>
      </a:lvl1pPr>
      <a:lvl2pPr marL="218587" algn="l" defTabSz="437175" rtl="0" eaLnBrk="1" latinLnBrk="0" hangingPunct="1">
        <a:defRPr sz="900" kern="1200">
          <a:solidFill>
            <a:schemeClr val="tx1"/>
          </a:solidFill>
          <a:latin typeface="+mn-lt"/>
          <a:ea typeface="+mn-ea"/>
          <a:cs typeface="+mn-cs"/>
        </a:defRPr>
      </a:lvl2pPr>
      <a:lvl3pPr marL="437175" algn="l" defTabSz="437175" rtl="0" eaLnBrk="1" latinLnBrk="0" hangingPunct="1">
        <a:defRPr sz="900" kern="1200">
          <a:solidFill>
            <a:schemeClr val="tx1"/>
          </a:solidFill>
          <a:latin typeface="+mn-lt"/>
          <a:ea typeface="+mn-ea"/>
          <a:cs typeface="+mn-cs"/>
        </a:defRPr>
      </a:lvl3pPr>
      <a:lvl4pPr marL="655762" algn="l" defTabSz="437175" rtl="0" eaLnBrk="1" latinLnBrk="0" hangingPunct="1">
        <a:defRPr sz="900" kern="1200">
          <a:solidFill>
            <a:schemeClr val="tx1"/>
          </a:solidFill>
          <a:latin typeface="+mn-lt"/>
          <a:ea typeface="+mn-ea"/>
          <a:cs typeface="+mn-cs"/>
        </a:defRPr>
      </a:lvl4pPr>
      <a:lvl5pPr marL="874349" algn="l" defTabSz="437175" rtl="0" eaLnBrk="1" latinLnBrk="0" hangingPunct="1">
        <a:defRPr sz="900" kern="1200">
          <a:solidFill>
            <a:schemeClr val="tx1"/>
          </a:solidFill>
          <a:latin typeface="+mn-lt"/>
          <a:ea typeface="+mn-ea"/>
          <a:cs typeface="+mn-cs"/>
        </a:defRPr>
      </a:lvl5pPr>
      <a:lvl6pPr marL="1092937" algn="l" defTabSz="437175" rtl="0" eaLnBrk="1" latinLnBrk="0" hangingPunct="1">
        <a:defRPr sz="900" kern="1200">
          <a:solidFill>
            <a:schemeClr val="tx1"/>
          </a:solidFill>
          <a:latin typeface="+mn-lt"/>
          <a:ea typeface="+mn-ea"/>
          <a:cs typeface="+mn-cs"/>
        </a:defRPr>
      </a:lvl6pPr>
      <a:lvl7pPr marL="1311524" algn="l" defTabSz="437175" rtl="0" eaLnBrk="1" latinLnBrk="0" hangingPunct="1">
        <a:defRPr sz="900" kern="1200">
          <a:solidFill>
            <a:schemeClr val="tx1"/>
          </a:solidFill>
          <a:latin typeface="+mn-lt"/>
          <a:ea typeface="+mn-ea"/>
          <a:cs typeface="+mn-cs"/>
        </a:defRPr>
      </a:lvl7pPr>
      <a:lvl8pPr marL="1530111" algn="l" defTabSz="437175" rtl="0" eaLnBrk="1" latinLnBrk="0" hangingPunct="1">
        <a:defRPr sz="900" kern="1200">
          <a:solidFill>
            <a:schemeClr val="tx1"/>
          </a:solidFill>
          <a:latin typeface="+mn-lt"/>
          <a:ea typeface="+mn-ea"/>
          <a:cs typeface="+mn-cs"/>
        </a:defRPr>
      </a:lvl8pPr>
      <a:lvl9pPr marL="1748699" algn="l" defTabSz="437175" rtl="0" eaLnBrk="1" latinLnBrk="0" hangingPunct="1">
        <a:defRPr sz="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6.png"/><Relationship Id="rId2" Type="http://schemas.openxmlformats.org/officeDocument/2006/relationships/slideLayout" Target="../slideLayouts/slideLayout13.xml"/><Relationship Id="rId1" Type="http://schemas.openxmlformats.org/officeDocument/2006/relationships/vmlDrawing" Target="../drawings/vmlDrawing1.vml"/><Relationship Id="rId6" Type="http://schemas.openxmlformats.org/officeDocument/2006/relationships/image" Target="../media/image9.png"/><Relationship Id="rId5" Type="http://schemas.openxmlformats.org/officeDocument/2006/relationships/oleObject" Target="../embeddings/Microsoft_Excel_97-2003_Worksheet1.xls"/><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12.png"/></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12.xml"/><Relationship Id="rId5" Type="http://schemas.openxmlformats.org/officeDocument/2006/relationships/image" Target="../media/image6.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20.png"/><Relationship Id="rId7" Type="http://schemas.openxmlformats.org/officeDocument/2006/relationships/diagramColors" Target="../diagrams/colors1.xm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2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 Target="slide39.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slide" Target="slide42.xml"/><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3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4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2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slide" Target="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46880" y="1993111"/>
            <a:ext cx="4061734" cy="413477"/>
          </a:xfrm>
          <a:prstGeom prst="rect">
            <a:avLst/>
          </a:prstGeom>
          <a:noFill/>
        </p:spPr>
        <p:txBody>
          <a:bodyPr wrap="square" lIns="43717" tIns="21859" rIns="43717" bIns="21859" rtlCol="0">
            <a:spAutoFit/>
          </a:bodyPr>
          <a:lstStyle/>
          <a:p>
            <a:pPr algn="ctr"/>
            <a:r>
              <a:rPr lang="en-US" sz="1200" b="1" dirty="0" smtClean="0"/>
              <a:t>DITJEN SUMBER DAYA IPTEK DAN DIKTI </a:t>
            </a:r>
          </a:p>
          <a:p>
            <a:pPr algn="ctr"/>
            <a:r>
              <a:rPr lang="en-US" sz="1200" dirty="0" smtClean="0"/>
              <a:t>PROFESSORSHIP</a:t>
            </a:r>
            <a:endParaRPr lang="en-US" sz="1200" dirty="0" smtClean="0"/>
          </a:p>
        </p:txBody>
      </p:sp>
      <p:sp>
        <p:nvSpPr>
          <p:cNvPr id="5" name="TextBox 4"/>
          <p:cNvSpPr txBox="1"/>
          <p:nvPr/>
        </p:nvSpPr>
        <p:spPr>
          <a:xfrm>
            <a:off x="359962" y="359365"/>
            <a:ext cx="4385143" cy="475032"/>
          </a:xfrm>
          <a:prstGeom prst="rect">
            <a:avLst/>
          </a:prstGeom>
          <a:noFill/>
        </p:spPr>
        <p:txBody>
          <a:bodyPr wrap="square" lIns="43717" tIns="21859" rIns="43717" bIns="21859" rtlCol="0">
            <a:spAutoFit/>
          </a:bodyPr>
          <a:lstStyle/>
          <a:p>
            <a:pPr algn="ctr"/>
            <a:r>
              <a:rPr lang="en-US" sz="1400" b="1" dirty="0" smtClean="0"/>
              <a:t>PENGEMBANGAN KARIER DOSEN </a:t>
            </a:r>
          </a:p>
          <a:p>
            <a:pPr algn="ctr"/>
            <a:r>
              <a:rPr lang="en-US" sz="1400" b="1" dirty="0" err="1" smtClean="0"/>
              <a:t>Menuju</a:t>
            </a:r>
            <a:r>
              <a:rPr lang="en-US" sz="1400" b="1" dirty="0" smtClean="0"/>
              <a:t> Yang BERKUALITAS </a:t>
            </a:r>
            <a:r>
              <a:rPr lang="en-US" sz="1400" b="1" dirty="0" err="1" smtClean="0"/>
              <a:t>dan</a:t>
            </a:r>
            <a:r>
              <a:rPr lang="en-US" sz="1400" b="1" dirty="0" smtClean="0"/>
              <a:t> PRODUKTIF</a:t>
            </a:r>
            <a:endParaRPr lang="en-US" sz="1400" b="1" dirty="0"/>
          </a:p>
        </p:txBody>
      </p:sp>
      <p:pic>
        <p:nvPicPr>
          <p:cNvPr id="6"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1904202" y="1064417"/>
            <a:ext cx="1149170" cy="7662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274398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8252" y="0"/>
            <a:ext cx="4643470" cy="431929"/>
          </a:xfrm>
        </p:spPr>
        <p:txBody>
          <a:bodyPr>
            <a:noAutofit/>
          </a:bodyPr>
          <a:lstStyle/>
          <a:p>
            <a:r>
              <a:rPr lang="en-US" sz="1300" b="1" dirty="0" smtClean="0">
                <a:solidFill>
                  <a:srgbClr val="0070C0"/>
                </a:solidFill>
                <a:latin typeface="+mn-lt"/>
              </a:rPr>
              <a:t>DATA DOSEN TETAP  BERDASARKAN JABATAN AKADEMIK</a:t>
            </a:r>
            <a:endParaRPr lang="en-US" sz="1300" b="1" dirty="0">
              <a:latin typeface="+mn-lt"/>
            </a:endParaRPr>
          </a:p>
        </p:txBody>
      </p:sp>
      <p:graphicFrame>
        <p:nvGraphicFramePr>
          <p:cNvPr id="4" name="Content Placeholder 3"/>
          <p:cNvGraphicFramePr>
            <a:graphicFrameLocks noGrp="1"/>
          </p:cNvGraphicFramePr>
          <p:nvPr>
            <p:ph idx="1"/>
          </p:nvPr>
        </p:nvGraphicFramePr>
        <p:xfrm>
          <a:off x="189690" y="564351"/>
          <a:ext cx="4415010" cy="2070259"/>
        </p:xfrm>
        <a:graphic>
          <a:graphicData uri="http://schemas.openxmlformats.org/drawingml/2006/chart">
            <c:chart xmlns:c="http://schemas.openxmlformats.org/drawingml/2006/chart" xmlns:r="http://schemas.openxmlformats.org/officeDocument/2006/relationships" r:id="rId3"/>
          </a:graphicData>
        </a:graphic>
      </p:graphicFrame>
      <p:sp>
        <p:nvSpPr>
          <p:cNvPr id="5" name="TextBox 4"/>
          <p:cNvSpPr txBox="1"/>
          <p:nvPr/>
        </p:nvSpPr>
        <p:spPr>
          <a:xfrm>
            <a:off x="2625135" y="2469506"/>
            <a:ext cx="2105063" cy="215444"/>
          </a:xfrm>
          <a:prstGeom prst="rect">
            <a:avLst/>
          </a:prstGeom>
          <a:noFill/>
        </p:spPr>
        <p:txBody>
          <a:bodyPr wrap="none" rtlCol="0">
            <a:spAutoFit/>
          </a:bodyPr>
          <a:lstStyle/>
          <a:p>
            <a:r>
              <a:rPr lang="en-US" sz="800" dirty="0" smtClean="0"/>
              <a:t>http://forlap.dikti.go.id 15 September 2015</a:t>
            </a:r>
            <a:endParaRPr lang="en-US" sz="800" dirty="0"/>
          </a:p>
        </p:txBody>
      </p:sp>
      <p:pic>
        <p:nvPicPr>
          <p:cNvPr id="6"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386" t="5822" r="6026" b="16923"/>
          <a:stretch/>
        </p:blipFill>
        <p:spPr bwMode="auto">
          <a:xfrm>
            <a:off x="4690283" y="0"/>
            <a:ext cx="261129" cy="17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10782"/>
            <a:ext cx="4951413" cy="272749"/>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p>
        </p:txBody>
      </p:sp>
      <p:cxnSp>
        <p:nvCxnSpPr>
          <p:cNvPr id="16" name="Straight Connector 15"/>
          <p:cNvCxnSpPr/>
          <p:nvPr/>
        </p:nvCxnSpPr>
        <p:spPr>
          <a:xfrm>
            <a:off x="82524" y="2566441"/>
            <a:ext cx="347027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58213" y="-10782"/>
            <a:ext cx="4456272" cy="257532"/>
          </a:xfrm>
          <a:prstGeom prst="rect">
            <a:avLst/>
          </a:prstGeom>
        </p:spPr>
        <p:txBody>
          <a:bodyPr vert="horz" lIns="43717" tIns="21859" rIns="43717" bIns="21859"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100" b="1" dirty="0" smtClean="0">
                <a:solidFill>
                  <a:srgbClr val="FFFF00"/>
                </a:solidFill>
              </a:rPr>
              <a:t>PROPORSI PUBLIKASI BERDASARKAN NEGARA  (10 BESAR)</a:t>
            </a:r>
            <a:endParaRPr lang="en-US" sz="1100" b="1" dirty="0">
              <a:solidFill>
                <a:srgbClr val="FFFF00"/>
              </a:solidFill>
            </a:endParaRPr>
          </a:p>
        </p:txBody>
      </p:sp>
      <p:pic>
        <p:nvPicPr>
          <p:cNvPr id="20" name="Picture 4"/>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024" r="821"/>
          <a:stretch/>
        </p:blipFill>
        <p:spPr bwMode="auto">
          <a:xfrm>
            <a:off x="0" y="207161"/>
            <a:ext cx="3331453" cy="17557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1"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96436" y="724456"/>
            <a:ext cx="1089930" cy="11057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2" name="TextBox 21"/>
          <p:cNvSpPr txBox="1"/>
          <p:nvPr/>
        </p:nvSpPr>
        <p:spPr>
          <a:xfrm>
            <a:off x="30947" y="2580522"/>
            <a:ext cx="4823262" cy="136478"/>
          </a:xfrm>
          <a:prstGeom prst="rect">
            <a:avLst/>
          </a:prstGeom>
          <a:noFill/>
        </p:spPr>
        <p:txBody>
          <a:bodyPr wrap="square" lIns="43717" tIns="21859" rIns="43717" bIns="21859" rtlCol="0">
            <a:spAutoFit/>
          </a:bodyPr>
          <a:lstStyle/>
          <a:p>
            <a:r>
              <a:rPr lang="id-ID" sz="600" dirty="0" smtClean="0">
                <a:latin typeface="Arial" pitchFamily="34" charset="0"/>
                <a:cs typeface="Arial" pitchFamily="34" charset="0"/>
              </a:rPr>
              <a:t>The Royal Society, Knowledge, networks and nations: Global scientific collaboration in the 21st century  (2011)</a:t>
            </a:r>
            <a:endParaRPr lang="en-US" sz="600" dirty="0">
              <a:latin typeface="Arial" pitchFamily="34" charset="0"/>
              <a:cs typeface="Arial" pitchFamily="34" charset="0"/>
            </a:endParaRPr>
          </a:p>
        </p:txBody>
      </p:sp>
      <p:sp>
        <p:nvSpPr>
          <p:cNvPr id="23" name="Slide Number Placeholder 1"/>
          <p:cNvSpPr>
            <a:spLocks noGrp="1"/>
          </p:cNvSpPr>
          <p:nvPr>
            <p:ph type="sldNum" sz="quarter" idx="12"/>
          </p:nvPr>
        </p:nvSpPr>
        <p:spPr>
          <a:xfrm>
            <a:off x="3548513" y="2502813"/>
            <a:ext cx="1155330" cy="143768"/>
          </a:xfrm>
        </p:spPr>
        <p:txBody>
          <a:bodyPr/>
          <a:lstStyle/>
          <a:p>
            <a:fld id="{F39CD914-836E-48FF-ADCD-1F633A2791FE}" type="slidenum">
              <a:rPr lang="en-US" smtClean="0"/>
              <a:pPr/>
              <a:t>11</a:t>
            </a:fld>
            <a:endParaRPr lang="en-US"/>
          </a:p>
        </p:txBody>
      </p:sp>
      <p:sp>
        <p:nvSpPr>
          <p:cNvPr id="9" name="TextBox 8"/>
          <p:cNvSpPr txBox="1"/>
          <p:nvPr/>
        </p:nvSpPr>
        <p:spPr>
          <a:xfrm>
            <a:off x="1761326" y="1993111"/>
            <a:ext cx="3079952" cy="598143"/>
          </a:xfrm>
          <a:prstGeom prst="rect">
            <a:avLst/>
          </a:prstGeom>
        </p:spPr>
        <p:style>
          <a:lnRef idx="1">
            <a:schemeClr val="accent3"/>
          </a:lnRef>
          <a:fillRef idx="2">
            <a:schemeClr val="accent3"/>
          </a:fillRef>
          <a:effectRef idx="1">
            <a:schemeClr val="accent3"/>
          </a:effectRef>
          <a:fontRef idx="minor">
            <a:schemeClr val="dk1"/>
          </a:fontRef>
        </p:style>
        <p:txBody>
          <a:bodyPr wrap="square" lIns="43717" tIns="21859" rIns="43717" bIns="21859" rtlCol="0">
            <a:spAutoFit/>
          </a:bodyPr>
          <a:lstStyle/>
          <a:p>
            <a:pPr marL="136617" indent="-136617">
              <a:buFont typeface="Wingdings" panose="05000000000000000000" pitchFamily="2" charset="2"/>
              <a:buChar char="§"/>
            </a:pPr>
            <a:r>
              <a:rPr lang="id-ID" dirty="0" smtClean="0">
                <a:solidFill>
                  <a:srgbClr val="C00000"/>
                </a:solidFill>
              </a:rPr>
              <a:t>Ada keterkaitan kuat antara produktivitas publikasi dengan kondisi ekonomi suatu negara</a:t>
            </a:r>
          </a:p>
          <a:p>
            <a:pPr marL="136617" indent="-136617">
              <a:buFont typeface="Wingdings" panose="05000000000000000000" pitchFamily="2" charset="2"/>
              <a:buChar char="§"/>
            </a:pPr>
            <a:r>
              <a:rPr lang="id-ID" dirty="0" smtClean="0">
                <a:solidFill>
                  <a:srgbClr val="0000FF"/>
                </a:solidFill>
              </a:rPr>
              <a:t>Publikasi pada Jurnal Internasional bereputasi merupakan salah satu tolok ukur daya saing bangsa</a:t>
            </a:r>
            <a:endParaRPr lang="en-US" dirty="0">
              <a:solidFill>
                <a:srgbClr val="0000FF"/>
              </a:solidFill>
            </a:endParaRPr>
          </a:p>
        </p:txBody>
      </p:sp>
      <p:sp>
        <p:nvSpPr>
          <p:cNvPr id="13" name="Bent-Up Arrow 12"/>
          <p:cNvSpPr/>
          <p:nvPr/>
        </p:nvSpPr>
        <p:spPr>
          <a:xfrm rot="5400000">
            <a:off x="1384619" y="1991917"/>
            <a:ext cx="330041" cy="366710"/>
          </a:xfrm>
          <a:prstGeom prst="bentUpArrow">
            <a:avLst/>
          </a:prstGeom>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p>
        </p:txBody>
      </p:sp>
      <p:pic>
        <p:nvPicPr>
          <p:cNvPr id="12" name="Picture 11"/>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386" t="5822" r="6026" b="16923"/>
          <a:stretch/>
        </p:blipFill>
        <p:spPr bwMode="auto">
          <a:xfrm>
            <a:off x="4690283" y="0"/>
            <a:ext cx="261129" cy="17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093531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Number Placeholder 3"/>
          <p:cNvSpPr>
            <a:spLocks noGrp="1"/>
          </p:cNvSpPr>
          <p:nvPr>
            <p:ph type="sldNum" sz="quarter" idx="12"/>
          </p:nvPr>
        </p:nvSpPr>
        <p:spPr bwMode="auto">
          <a:noFill/>
          <a:ln>
            <a:miter lim="800000"/>
            <a:headEnd/>
            <a:tailEnd/>
          </a:ln>
        </p:spPr>
        <p:txBody>
          <a:bodyPr/>
          <a:lstStyle/>
          <a:p>
            <a:fld id="{C755F716-EC02-42E2-8F2E-2271A61C8596}" type="slidenum">
              <a:rPr lang="en-US" smtClean="0"/>
              <a:pPr/>
              <a:t>12</a:t>
            </a:fld>
            <a:endParaRPr lang="en-US" smtClean="0"/>
          </a:p>
        </p:txBody>
      </p:sp>
      <p:sp>
        <p:nvSpPr>
          <p:cNvPr id="6" name="Title 8"/>
          <p:cNvSpPr txBox="1">
            <a:spLocks/>
          </p:cNvSpPr>
          <p:nvPr/>
        </p:nvSpPr>
        <p:spPr bwMode="auto">
          <a:xfrm>
            <a:off x="604314" y="329416"/>
            <a:ext cx="4255121" cy="311914"/>
          </a:xfrm>
          <a:prstGeom prst="rect">
            <a:avLst/>
          </a:prstGeom>
          <a:noFill/>
          <a:ln>
            <a:noFill/>
          </a:ln>
          <a:effectLst>
            <a:outerShdw blurRad="40000" dist="20000" dir="5400000" rotWithShape="0">
              <a:srgbClr val="808080">
                <a:alpha val="37999"/>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lIns="43717" tIns="21859" rIns="43717" bIns="21859" anchor="ctr"/>
          <a:lstStyle>
            <a:lvl1pPr eaLnBrk="0" hangingPunct="0">
              <a:defRPr>
                <a:solidFill>
                  <a:schemeClr val="tx1"/>
                </a:solidFill>
                <a:latin typeface="Calibri" charset="0"/>
                <a:ea typeface="MS PGothic" charset="0"/>
                <a:cs typeface="MS PGothic" charset="0"/>
              </a:defRPr>
            </a:lvl1pPr>
            <a:lvl2pPr marL="742950" indent="-285750" eaLnBrk="0" hangingPunct="0">
              <a:defRPr>
                <a:solidFill>
                  <a:schemeClr val="tx1"/>
                </a:solidFill>
                <a:latin typeface="Calibri" charset="0"/>
                <a:ea typeface="MS PGothic" charset="0"/>
                <a:cs typeface="MS PGothic" charset="0"/>
              </a:defRPr>
            </a:lvl2pPr>
            <a:lvl3pPr marL="1143000" indent="-228600" eaLnBrk="0" hangingPunct="0">
              <a:defRPr>
                <a:solidFill>
                  <a:schemeClr val="tx1"/>
                </a:solidFill>
                <a:latin typeface="Calibri" charset="0"/>
                <a:ea typeface="MS PGothic" charset="0"/>
                <a:cs typeface="MS PGothic" charset="0"/>
              </a:defRPr>
            </a:lvl3pPr>
            <a:lvl4pPr marL="1600200" indent="-228600" eaLnBrk="0" hangingPunct="0">
              <a:defRPr>
                <a:solidFill>
                  <a:schemeClr val="tx1"/>
                </a:solidFill>
                <a:latin typeface="Calibri" charset="0"/>
                <a:ea typeface="MS PGothic" charset="0"/>
                <a:cs typeface="MS PGothic" charset="0"/>
              </a:defRPr>
            </a:lvl4pPr>
            <a:lvl5pPr marL="2057400" indent="-228600" eaLnBrk="0" hangingPunct="0">
              <a:defRPr>
                <a:solidFill>
                  <a:schemeClr val="tx1"/>
                </a:solidFill>
                <a:latin typeface="Calibri"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Calibri"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Calibri"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Calibri"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Calibri" charset="0"/>
                <a:ea typeface="MS PGothic" charset="0"/>
                <a:cs typeface="MS PGothic" charset="0"/>
              </a:defRPr>
            </a:lvl9pPr>
          </a:lstStyle>
          <a:p>
            <a:pPr algn="ctr" eaLnBrk="1" hangingPunct="1">
              <a:defRPr/>
            </a:pPr>
            <a:r>
              <a:rPr lang="id-ID" sz="1100" i="1" dirty="0" smtClean="0"/>
              <a:t>Comparison of </a:t>
            </a:r>
            <a:r>
              <a:rPr lang="en-US" sz="1100" i="1" dirty="0" smtClean="0"/>
              <a:t> </a:t>
            </a:r>
            <a:r>
              <a:rPr lang="id-ID" sz="1100" i="1" dirty="0" smtClean="0"/>
              <a:t>Scopus-indexed publication among </a:t>
            </a:r>
          </a:p>
          <a:p>
            <a:pPr algn="ctr" eaLnBrk="1" hangingPunct="1">
              <a:defRPr/>
            </a:pPr>
            <a:r>
              <a:rPr lang="id-ID" sz="1100" i="1" dirty="0" smtClean="0"/>
              <a:t>big-population countries</a:t>
            </a:r>
            <a:endParaRPr lang="en-US" sz="1100" i="1" dirty="0" smtClean="0"/>
          </a:p>
          <a:p>
            <a:pPr algn="ctr" eaLnBrk="1" hangingPunct="1">
              <a:lnSpc>
                <a:spcPts val="1673"/>
              </a:lnSpc>
              <a:buClr>
                <a:srgbClr val="000000"/>
              </a:buClr>
              <a:buSzPct val="100000"/>
              <a:defRPr/>
            </a:pPr>
            <a:r>
              <a:rPr lang="en-US" sz="1700" b="1" dirty="0" smtClean="0">
                <a:solidFill>
                  <a:srgbClr val="FF0000"/>
                </a:solidFill>
                <a:effectLst>
                  <a:outerShdw blurRad="38100" dist="38100" dir="2700000" algn="tl">
                    <a:srgbClr val="DDDDDD"/>
                  </a:outerShdw>
                </a:effectLst>
              </a:rPr>
              <a:t/>
            </a:r>
            <a:br>
              <a:rPr lang="en-US" sz="1700" b="1" dirty="0" smtClean="0">
                <a:solidFill>
                  <a:srgbClr val="FF0000"/>
                </a:solidFill>
                <a:effectLst>
                  <a:outerShdw blurRad="38100" dist="38100" dir="2700000" algn="tl">
                    <a:srgbClr val="DDDDDD"/>
                  </a:outerShdw>
                </a:effectLst>
              </a:rPr>
            </a:br>
            <a:endParaRPr lang="id-ID" sz="1700" b="1" dirty="0" smtClean="0">
              <a:solidFill>
                <a:srgbClr val="FF0000"/>
              </a:solidFill>
              <a:effectLst>
                <a:outerShdw blurRad="38100" dist="38100" dir="2700000" algn="tl">
                  <a:srgbClr val="DDDDDD"/>
                </a:outerShdw>
              </a:effectLst>
            </a:endParaRPr>
          </a:p>
        </p:txBody>
      </p:sp>
      <p:graphicFrame>
        <p:nvGraphicFramePr>
          <p:cNvPr id="6148" name="Object 1"/>
          <p:cNvGraphicFramePr>
            <a:graphicFrameLocks/>
          </p:cNvGraphicFramePr>
          <p:nvPr/>
        </p:nvGraphicFramePr>
        <p:xfrm>
          <a:off x="535544" y="528192"/>
          <a:ext cx="4314434" cy="2003376"/>
        </p:xfrm>
        <a:graphic>
          <a:graphicData uri="http://schemas.openxmlformats.org/presentationml/2006/ole">
            <mc:AlternateContent xmlns:mc="http://schemas.openxmlformats.org/markup-compatibility/2006">
              <mc:Choice xmlns:v="urn:schemas-microsoft-com:vml" Requires="v">
                <p:oleObj spid="_x0000_s35843" r:id="rId5" imgW="7966813" imgH="5089739" progId="Excel.Sheet.8">
                  <p:embed/>
                </p:oleObj>
              </mc:Choice>
              <mc:Fallback>
                <p:oleObj r:id="rId5" imgW="7966813" imgH="5089739" progId="Excel.Sheet.8">
                  <p:embed/>
                  <p:pic>
                    <p:nvPicPr>
                      <p:cNvPr id="0" name="Object 1"/>
                      <p:cNvPicPr>
                        <a:picLocks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35544" y="528192"/>
                        <a:ext cx="4314434" cy="2003376"/>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 name="Picture 4"/>
          <p:cNvPicPr>
            <a:picLocks noChangeAspect="1" noChangeArrowheads="1"/>
          </p:cNvPicPr>
          <p:nvPr/>
        </p:nvPicPr>
        <p:blipFill rotWithShape="1">
          <a:blip r:embed="rId7" cstate="print">
            <a:extLst>
              <a:ext uri="{28A0092B-C50C-407E-A947-70E740481C1C}">
                <a14:useLocalDpi xmlns:a14="http://schemas.microsoft.com/office/drawing/2010/main" val="0"/>
              </a:ext>
            </a:extLst>
          </a:blip>
          <a:srcRect l="9386" t="5822" r="6026" b="16923"/>
          <a:stretch/>
        </p:blipFill>
        <p:spPr bwMode="auto">
          <a:xfrm>
            <a:off x="4690283" y="0"/>
            <a:ext cx="261129" cy="17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p:cNvSpPr/>
          <p:nvPr/>
        </p:nvSpPr>
        <p:spPr>
          <a:xfrm>
            <a:off x="0" y="-10782"/>
            <a:ext cx="4951413" cy="272749"/>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p>
        </p:txBody>
      </p:sp>
      <p:cxnSp>
        <p:nvCxnSpPr>
          <p:cNvPr id="16" name="Straight Connector 15"/>
          <p:cNvCxnSpPr/>
          <p:nvPr/>
        </p:nvCxnSpPr>
        <p:spPr>
          <a:xfrm>
            <a:off x="108385" y="2585697"/>
            <a:ext cx="347027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58213" y="-10782"/>
            <a:ext cx="4456272" cy="257532"/>
          </a:xfrm>
          <a:prstGeom prst="rect">
            <a:avLst/>
          </a:prstGeom>
        </p:spPr>
        <p:txBody>
          <a:bodyPr vert="horz" lIns="43717" tIns="21859" rIns="43717" bIns="21859"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100" b="1" dirty="0" smtClean="0">
                <a:solidFill>
                  <a:srgbClr val="FFFF00"/>
                </a:solidFill>
              </a:rPr>
              <a:t>FAKTA: INDONESIA ??? ... PERINGKAT PUBLIKASI</a:t>
            </a:r>
            <a:endParaRPr lang="en-US" sz="1100" b="1" dirty="0">
              <a:solidFill>
                <a:srgbClr val="FFFF00"/>
              </a:solidFill>
            </a:endParaRPr>
          </a:p>
        </p:txBody>
      </p:sp>
      <p:sp>
        <p:nvSpPr>
          <p:cNvPr id="23" name="Slide Number Placeholder 1"/>
          <p:cNvSpPr>
            <a:spLocks noGrp="1"/>
          </p:cNvSpPr>
          <p:nvPr>
            <p:ph type="sldNum" sz="quarter" idx="12"/>
          </p:nvPr>
        </p:nvSpPr>
        <p:spPr>
          <a:xfrm>
            <a:off x="3548513" y="2442806"/>
            <a:ext cx="1155330" cy="143768"/>
          </a:xfrm>
        </p:spPr>
        <p:txBody>
          <a:bodyPr/>
          <a:lstStyle/>
          <a:p>
            <a:fld id="{F39CD914-836E-48FF-ADCD-1F633A2791FE}" type="slidenum">
              <a:rPr lang="en-US" smtClean="0"/>
              <a:pPr/>
              <a:t>13</a:t>
            </a:fld>
            <a:endParaRPr lang="en-US"/>
          </a:p>
        </p:txBody>
      </p:sp>
      <p:pic>
        <p:nvPicPr>
          <p:cNvPr id="1026"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8950" t="11439" r="13673" b="55098"/>
          <a:stretch/>
        </p:blipFill>
        <p:spPr bwMode="auto">
          <a:xfrm>
            <a:off x="537635" y="347368"/>
            <a:ext cx="4042422" cy="9638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29235" t="11953" r="13703" b="60820"/>
          <a:stretch/>
        </p:blipFill>
        <p:spPr bwMode="auto">
          <a:xfrm>
            <a:off x="577665" y="1320166"/>
            <a:ext cx="4020252" cy="7842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29264" t="18657" r="13551" b="65485"/>
          <a:stretch/>
        </p:blipFill>
        <p:spPr bwMode="auto">
          <a:xfrm>
            <a:off x="577665" y="2123549"/>
            <a:ext cx="4028873" cy="45677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Rectangle 1"/>
          <p:cNvSpPr/>
          <p:nvPr/>
        </p:nvSpPr>
        <p:spPr>
          <a:xfrm>
            <a:off x="493192" y="2361798"/>
            <a:ext cx="4210650" cy="113400"/>
          </a:xfrm>
          <a:prstGeom prst="rect">
            <a:avLst/>
          </a:prstGeom>
          <a:no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p>
        </p:txBody>
      </p:sp>
      <p:sp>
        <p:nvSpPr>
          <p:cNvPr id="17" name="Rectangle 16"/>
          <p:cNvSpPr/>
          <p:nvPr/>
        </p:nvSpPr>
        <p:spPr>
          <a:xfrm>
            <a:off x="537533" y="1566475"/>
            <a:ext cx="4210650" cy="11340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p>
        </p:txBody>
      </p:sp>
      <p:sp>
        <p:nvSpPr>
          <p:cNvPr id="3" name="TextBox 2"/>
          <p:cNvSpPr txBox="1"/>
          <p:nvPr/>
        </p:nvSpPr>
        <p:spPr>
          <a:xfrm>
            <a:off x="71434" y="2574949"/>
            <a:ext cx="3275080" cy="151867"/>
          </a:xfrm>
          <a:prstGeom prst="rect">
            <a:avLst/>
          </a:prstGeom>
          <a:noFill/>
        </p:spPr>
        <p:txBody>
          <a:bodyPr wrap="square" lIns="43717" tIns="21859" rIns="43717" bIns="21859" rtlCol="0">
            <a:spAutoFit/>
          </a:bodyPr>
          <a:lstStyle/>
          <a:p>
            <a:r>
              <a:rPr lang="en-US" sz="700" dirty="0"/>
              <a:t>http://www.scimagojr.com</a:t>
            </a:r>
            <a:r>
              <a:rPr lang="en-US" sz="700" dirty="0" smtClean="0"/>
              <a:t>/</a:t>
            </a:r>
            <a:r>
              <a:rPr lang="id-ID" sz="700" dirty="0" smtClean="0"/>
              <a:t> ..... (21 November 2014)</a:t>
            </a:r>
            <a:endParaRPr lang="en-US" sz="700" dirty="0"/>
          </a:p>
        </p:txBody>
      </p:sp>
      <p:pic>
        <p:nvPicPr>
          <p:cNvPr id="13" name="Picture 12"/>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386" t="5822" r="6026" b="16923"/>
          <a:stretch/>
        </p:blipFill>
        <p:spPr bwMode="auto">
          <a:xfrm>
            <a:off x="4690283" y="0"/>
            <a:ext cx="261129" cy="17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460474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35074" t="19217" r="20282" b="27798"/>
          <a:stretch/>
        </p:blipFill>
        <p:spPr bwMode="auto">
          <a:xfrm>
            <a:off x="915871" y="330041"/>
            <a:ext cx="3334092" cy="16177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4" name="Rectangle 13"/>
          <p:cNvSpPr/>
          <p:nvPr/>
        </p:nvSpPr>
        <p:spPr>
          <a:xfrm>
            <a:off x="0" y="-10782"/>
            <a:ext cx="4951413" cy="272749"/>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solidFill>
                <a:prstClr val="white"/>
              </a:solidFill>
            </a:endParaRPr>
          </a:p>
        </p:txBody>
      </p:sp>
      <p:cxnSp>
        <p:nvCxnSpPr>
          <p:cNvPr id="16" name="Straight Connector 15"/>
          <p:cNvCxnSpPr/>
          <p:nvPr/>
        </p:nvCxnSpPr>
        <p:spPr>
          <a:xfrm>
            <a:off x="108385" y="2585697"/>
            <a:ext cx="347027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8" name="Title 1"/>
          <p:cNvSpPr txBox="1">
            <a:spLocks/>
          </p:cNvSpPr>
          <p:nvPr/>
        </p:nvSpPr>
        <p:spPr>
          <a:xfrm>
            <a:off x="58213" y="-10782"/>
            <a:ext cx="4456272" cy="257532"/>
          </a:xfrm>
          <a:prstGeom prst="rect">
            <a:avLst/>
          </a:prstGeom>
        </p:spPr>
        <p:txBody>
          <a:bodyPr vert="horz" lIns="43717" tIns="21859" rIns="43717" bIns="21859"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100" b="1" dirty="0" smtClean="0">
                <a:solidFill>
                  <a:srgbClr val="FFFF00"/>
                </a:solidFill>
              </a:rPr>
              <a:t>FAKTA: INDONESIA ??? ... PERINGKAT PUBLIKASI</a:t>
            </a:r>
            <a:endParaRPr lang="en-US" sz="1100" b="1" dirty="0">
              <a:solidFill>
                <a:srgbClr val="FFFF00"/>
              </a:solidFill>
            </a:endParaRPr>
          </a:p>
        </p:txBody>
      </p:sp>
      <p:sp>
        <p:nvSpPr>
          <p:cNvPr id="23" name="Slide Number Placeholder 1"/>
          <p:cNvSpPr>
            <a:spLocks noGrp="1"/>
          </p:cNvSpPr>
          <p:nvPr>
            <p:ph type="sldNum" sz="quarter" idx="12"/>
          </p:nvPr>
        </p:nvSpPr>
        <p:spPr>
          <a:xfrm>
            <a:off x="3548513" y="2442806"/>
            <a:ext cx="1155330" cy="143768"/>
          </a:xfrm>
        </p:spPr>
        <p:txBody>
          <a:bodyPr/>
          <a:lstStyle/>
          <a:p>
            <a:fld id="{F39CD914-836E-48FF-ADCD-1F633A2791FE}" type="slidenum">
              <a:rPr lang="en-US" smtClean="0">
                <a:solidFill>
                  <a:prstClr val="black">
                    <a:tint val="75000"/>
                  </a:prstClr>
                </a:solidFill>
              </a:rPr>
              <a:pPr/>
              <a:t>14</a:t>
            </a:fld>
            <a:endParaRPr lang="en-US">
              <a:solidFill>
                <a:prstClr val="black">
                  <a:tint val="75000"/>
                </a:prstClr>
              </a:solidFill>
            </a:endParaRPr>
          </a:p>
        </p:txBody>
      </p:sp>
      <p:sp>
        <p:nvSpPr>
          <p:cNvPr id="3" name="TextBox 2"/>
          <p:cNvSpPr txBox="1"/>
          <p:nvPr/>
        </p:nvSpPr>
        <p:spPr>
          <a:xfrm>
            <a:off x="71434" y="2574949"/>
            <a:ext cx="3275080" cy="151867"/>
          </a:xfrm>
          <a:prstGeom prst="rect">
            <a:avLst/>
          </a:prstGeom>
          <a:noFill/>
        </p:spPr>
        <p:txBody>
          <a:bodyPr wrap="square" lIns="43717" tIns="21859" rIns="43717" bIns="21859" rtlCol="0">
            <a:spAutoFit/>
          </a:bodyPr>
          <a:lstStyle/>
          <a:p>
            <a:r>
              <a:rPr lang="en-US" sz="700" dirty="0">
                <a:solidFill>
                  <a:prstClr val="black"/>
                </a:solidFill>
              </a:rPr>
              <a:t>http://www.scimagojr.com</a:t>
            </a:r>
            <a:r>
              <a:rPr lang="en-US" sz="700" dirty="0" smtClean="0">
                <a:solidFill>
                  <a:prstClr val="black"/>
                </a:solidFill>
              </a:rPr>
              <a:t>/</a:t>
            </a:r>
            <a:r>
              <a:rPr lang="id-ID" sz="700" dirty="0" smtClean="0">
                <a:solidFill>
                  <a:prstClr val="black"/>
                </a:solidFill>
              </a:rPr>
              <a:t> ..... (21 November 2014)</a:t>
            </a:r>
            <a:endParaRPr lang="en-US" sz="700" dirty="0">
              <a:solidFill>
                <a:prstClr val="black"/>
              </a:solidFill>
            </a:endParaRPr>
          </a:p>
        </p:txBody>
      </p:sp>
      <p:pic>
        <p:nvPicPr>
          <p:cNvPr id="2051"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30385" t="36334" r="43496" b="54524"/>
          <a:stretch/>
        </p:blipFill>
        <p:spPr bwMode="auto">
          <a:xfrm>
            <a:off x="883125" y="1986965"/>
            <a:ext cx="1840152" cy="26331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30087" t="71790" r="43557" b="18750"/>
          <a:stretch/>
        </p:blipFill>
        <p:spPr bwMode="auto">
          <a:xfrm>
            <a:off x="866497" y="2280285"/>
            <a:ext cx="1856780" cy="2725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Rectangle 3"/>
          <p:cNvSpPr/>
          <p:nvPr/>
        </p:nvSpPr>
        <p:spPr>
          <a:xfrm>
            <a:off x="1098672" y="1986965"/>
            <a:ext cx="827699" cy="58171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solidFill>
                <a:prstClr val="white"/>
              </a:solidFill>
            </a:endParaRPr>
          </a:p>
        </p:txBody>
      </p:sp>
      <p:sp>
        <p:nvSpPr>
          <p:cNvPr id="5" name="Left Brace 4"/>
          <p:cNvSpPr/>
          <p:nvPr/>
        </p:nvSpPr>
        <p:spPr>
          <a:xfrm>
            <a:off x="783974" y="2070259"/>
            <a:ext cx="82524" cy="180023"/>
          </a:xfrm>
          <a:prstGeom prst="leftBrace">
            <a:avLst/>
          </a:prstGeom>
        </p:spPr>
        <p:style>
          <a:lnRef idx="1">
            <a:schemeClr val="accent1"/>
          </a:lnRef>
          <a:fillRef idx="0">
            <a:schemeClr val="accent1"/>
          </a:fillRef>
          <a:effectRef idx="0">
            <a:schemeClr val="accent1"/>
          </a:effectRef>
          <a:fontRef idx="minor">
            <a:schemeClr val="tx1"/>
          </a:fontRef>
        </p:style>
        <p:txBody>
          <a:bodyPr lIns="43717" tIns="21859" rIns="43717" bIns="21859" rtlCol="0" anchor="ctr"/>
          <a:lstStyle/>
          <a:p>
            <a:pPr algn="ctr"/>
            <a:endParaRPr lang="en-US">
              <a:solidFill>
                <a:prstClr val="black"/>
              </a:solidFill>
            </a:endParaRPr>
          </a:p>
        </p:txBody>
      </p:sp>
      <p:sp>
        <p:nvSpPr>
          <p:cNvPr id="19" name="Left Brace 18"/>
          <p:cNvSpPr/>
          <p:nvPr/>
        </p:nvSpPr>
        <p:spPr>
          <a:xfrm>
            <a:off x="783974" y="2280285"/>
            <a:ext cx="82524" cy="240030"/>
          </a:xfrm>
          <a:prstGeom prst="leftBrace">
            <a:avLst/>
          </a:prstGeom>
        </p:spPr>
        <p:style>
          <a:lnRef idx="1">
            <a:schemeClr val="accent1"/>
          </a:lnRef>
          <a:fillRef idx="0">
            <a:schemeClr val="accent1"/>
          </a:fillRef>
          <a:effectRef idx="0">
            <a:schemeClr val="accent1"/>
          </a:effectRef>
          <a:fontRef idx="minor">
            <a:schemeClr val="tx1"/>
          </a:fontRef>
        </p:style>
        <p:txBody>
          <a:bodyPr lIns="43717" tIns="21859" rIns="43717" bIns="21859" rtlCol="0" anchor="ctr"/>
          <a:lstStyle/>
          <a:p>
            <a:pPr algn="ctr"/>
            <a:endParaRPr lang="en-US">
              <a:solidFill>
                <a:prstClr val="black"/>
              </a:solidFill>
            </a:endParaRPr>
          </a:p>
        </p:txBody>
      </p:sp>
      <p:sp>
        <p:nvSpPr>
          <p:cNvPr id="6" name="TextBox 5"/>
          <p:cNvSpPr txBox="1"/>
          <p:nvPr/>
        </p:nvSpPr>
        <p:spPr>
          <a:xfrm>
            <a:off x="412618" y="2070259"/>
            <a:ext cx="330094" cy="182644"/>
          </a:xfrm>
          <a:prstGeom prst="rect">
            <a:avLst/>
          </a:prstGeom>
          <a:noFill/>
        </p:spPr>
        <p:txBody>
          <a:bodyPr wrap="square" lIns="43717" tIns="21859" rIns="43717" bIns="21859" rtlCol="0">
            <a:spAutoFit/>
          </a:bodyPr>
          <a:lstStyle/>
          <a:p>
            <a:r>
              <a:rPr lang="id-ID" dirty="0" smtClean="0">
                <a:solidFill>
                  <a:prstClr val="black"/>
                </a:solidFill>
              </a:rPr>
              <a:t>~ 2X</a:t>
            </a:r>
            <a:endParaRPr lang="en-US" dirty="0">
              <a:solidFill>
                <a:prstClr val="black"/>
              </a:solidFill>
            </a:endParaRPr>
          </a:p>
        </p:txBody>
      </p:sp>
      <p:sp>
        <p:nvSpPr>
          <p:cNvPr id="20" name="TextBox 19"/>
          <p:cNvSpPr txBox="1"/>
          <p:nvPr/>
        </p:nvSpPr>
        <p:spPr>
          <a:xfrm>
            <a:off x="412618" y="2322828"/>
            <a:ext cx="330094" cy="182644"/>
          </a:xfrm>
          <a:prstGeom prst="rect">
            <a:avLst/>
          </a:prstGeom>
          <a:noFill/>
        </p:spPr>
        <p:txBody>
          <a:bodyPr wrap="square" lIns="43717" tIns="21859" rIns="43717" bIns="21859" rtlCol="0">
            <a:spAutoFit/>
          </a:bodyPr>
          <a:lstStyle/>
          <a:p>
            <a:r>
              <a:rPr lang="id-ID" dirty="0" smtClean="0">
                <a:solidFill>
                  <a:prstClr val="black"/>
                </a:solidFill>
              </a:rPr>
              <a:t>~ 6X</a:t>
            </a:r>
            <a:endParaRPr lang="en-US" dirty="0">
              <a:solidFill>
                <a:prstClr val="black"/>
              </a:solidFill>
            </a:endParaRPr>
          </a:p>
        </p:txBody>
      </p:sp>
      <p:sp>
        <p:nvSpPr>
          <p:cNvPr id="7" name="TextBox 6"/>
          <p:cNvSpPr txBox="1"/>
          <p:nvPr/>
        </p:nvSpPr>
        <p:spPr>
          <a:xfrm>
            <a:off x="3218419" y="2130267"/>
            <a:ext cx="1609209" cy="321144"/>
          </a:xfrm>
          <a:prstGeom prst="rect">
            <a:avLst/>
          </a:prstGeom>
        </p:spPr>
        <p:style>
          <a:lnRef idx="1">
            <a:schemeClr val="accent2"/>
          </a:lnRef>
          <a:fillRef idx="2">
            <a:schemeClr val="accent2"/>
          </a:fillRef>
          <a:effectRef idx="1">
            <a:schemeClr val="accent2"/>
          </a:effectRef>
          <a:fontRef idx="minor">
            <a:schemeClr val="dk1"/>
          </a:fontRef>
        </p:style>
        <p:txBody>
          <a:bodyPr wrap="square" lIns="43717" tIns="21859" rIns="43717" bIns="21859" rtlCol="0">
            <a:spAutoFit/>
          </a:bodyPr>
          <a:lstStyle/>
          <a:p>
            <a:r>
              <a:rPr lang="id-ID" dirty="0" smtClean="0">
                <a:solidFill>
                  <a:prstClr val="black"/>
                </a:solidFill>
              </a:rPr>
              <a:t>Jumlah dosen dan peneliti Indonesia &gt;&gt;&gt; Malaysia</a:t>
            </a:r>
            <a:endParaRPr lang="en-US" dirty="0">
              <a:solidFill>
                <a:prstClr val="black"/>
              </a:solidFill>
            </a:endParaRPr>
          </a:p>
        </p:txBody>
      </p:sp>
      <p:sp>
        <p:nvSpPr>
          <p:cNvPr id="9" name="Left-Right Arrow 8"/>
          <p:cNvSpPr/>
          <p:nvPr/>
        </p:nvSpPr>
        <p:spPr>
          <a:xfrm>
            <a:off x="2764539" y="2194528"/>
            <a:ext cx="412618" cy="150019"/>
          </a:xfrm>
          <a:prstGeom prst="leftRightArrow">
            <a:avLst/>
          </a:prstGeom>
          <a:noFill/>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solidFill>
                <a:prstClr val="white"/>
              </a:solidFill>
            </a:endParaRPr>
          </a:p>
        </p:txBody>
      </p:sp>
      <p:sp>
        <p:nvSpPr>
          <p:cNvPr id="24" name="Curved Up Arrow 23"/>
          <p:cNvSpPr/>
          <p:nvPr/>
        </p:nvSpPr>
        <p:spPr>
          <a:xfrm rot="14794942">
            <a:off x="3002189" y="1066776"/>
            <a:ext cx="449252" cy="389918"/>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solidFill>
                <a:prstClr val="black"/>
              </a:solidFill>
            </a:endParaRPr>
          </a:p>
        </p:txBody>
      </p:sp>
      <p:grpSp>
        <p:nvGrpSpPr>
          <p:cNvPr id="2" name="Group 1"/>
          <p:cNvGrpSpPr/>
          <p:nvPr/>
        </p:nvGrpSpPr>
        <p:grpSpPr>
          <a:xfrm>
            <a:off x="577665" y="300038"/>
            <a:ext cx="2339510" cy="538710"/>
            <a:chOff x="1066800" y="762000"/>
            <a:chExt cx="4320480" cy="1368152"/>
          </a:xfrm>
        </p:grpSpPr>
        <p:sp>
          <p:nvSpPr>
            <p:cNvPr id="26" name="Up Arrow 25"/>
            <p:cNvSpPr/>
            <p:nvPr/>
          </p:nvSpPr>
          <p:spPr>
            <a:xfrm>
              <a:off x="2856656" y="1698104"/>
              <a:ext cx="658416" cy="432048"/>
            </a:xfrm>
            <a:prstGeom prst="upArrow">
              <a:avLst/>
            </a:prstGeom>
            <a:solidFill>
              <a:schemeClr val="accent2">
                <a:lumMod val="60000"/>
                <a:lumOff val="40000"/>
              </a:schemeClr>
            </a:solidFill>
            <a:ln>
              <a:solidFill>
                <a:schemeClr val="accent2">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p:nvSpPr>
            <p:cNvPr id="27" name="TextBox 26"/>
            <p:cNvSpPr txBox="1"/>
            <p:nvPr/>
          </p:nvSpPr>
          <p:spPr>
            <a:xfrm>
              <a:off x="1066800" y="762000"/>
              <a:ext cx="4320480" cy="1094316"/>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id-ID" sz="1100" dirty="0" smtClean="0">
                  <a:solidFill>
                    <a:prstClr val="black"/>
                  </a:solidFill>
                </a:rPr>
                <a:t>Perlu peningkatan kuantitas dan kualitas publikasi</a:t>
              </a:r>
              <a:endParaRPr lang="en-US" sz="1100" dirty="0">
                <a:solidFill>
                  <a:prstClr val="black"/>
                </a:solidFill>
              </a:endParaRPr>
            </a:p>
          </p:txBody>
        </p:sp>
      </p:grpSp>
      <p:graphicFrame>
        <p:nvGraphicFramePr>
          <p:cNvPr id="22" name="Table 21"/>
          <p:cNvGraphicFramePr>
            <a:graphicFrameLocks noGrp="1"/>
          </p:cNvGraphicFramePr>
          <p:nvPr>
            <p:extLst>
              <p:ext uri="{D42A27DB-BD31-4B8C-83A1-F6EECF244321}">
                <p14:modId xmlns:p14="http://schemas.microsoft.com/office/powerpoint/2010/main" val="2973196707"/>
              </p:ext>
            </p:extLst>
          </p:nvPr>
        </p:nvGraphicFramePr>
        <p:xfrm>
          <a:off x="577665" y="881493"/>
          <a:ext cx="2307731" cy="762095"/>
        </p:xfrm>
        <a:graphic>
          <a:graphicData uri="http://schemas.openxmlformats.org/drawingml/2006/table">
            <a:tbl>
              <a:tblPr firstRow="1" bandRow="1">
                <a:tableStyleId>{5C22544A-7EE6-4342-B048-85BDC9FD1C3A}</a:tableStyleId>
              </a:tblPr>
              <a:tblGrid>
                <a:gridCol w="467902"/>
                <a:gridCol w="670074"/>
                <a:gridCol w="623869"/>
                <a:gridCol w="545886"/>
              </a:tblGrid>
              <a:tr h="146018">
                <a:tc>
                  <a:txBody>
                    <a:bodyPr/>
                    <a:lstStyle/>
                    <a:p>
                      <a:r>
                        <a:rPr lang="id-ID" sz="400" dirty="0" smtClean="0"/>
                        <a:t>PT</a:t>
                      </a:r>
                      <a:endParaRPr lang="en-US" sz="400" dirty="0"/>
                    </a:p>
                  </a:txBody>
                  <a:tcPr marL="49514" marR="49514" marT="18002" marB="18002"/>
                </a:tc>
                <a:tc>
                  <a:txBody>
                    <a:bodyPr/>
                    <a:lstStyle/>
                    <a:p>
                      <a:r>
                        <a:rPr lang="id-ID" sz="400" dirty="0" smtClean="0"/>
                        <a:t>2009</a:t>
                      </a:r>
                      <a:endParaRPr lang="en-US" sz="400" dirty="0"/>
                    </a:p>
                  </a:txBody>
                  <a:tcPr marL="49514" marR="49514" marT="18002" marB="18002"/>
                </a:tc>
                <a:tc>
                  <a:txBody>
                    <a:bodyPr/>
                    <a:lstStyle/>
                    <a:p>
                      <a:r>
                        <a:rPr lang="id-ID" sz="400" dirty="0" smtClean="0"/>
                        <a:t>2010</a:t>
                      </a:r>
                      <a:endParaRPr lang="en-US" sz="400" dirty="0"/>
                    </a:p>
                  </a:txBody>
                  <a:tcPr marL="49514" marR="49514" marT="18002" marB="18002"/>
                </a:tc>
                <a:tc>
                  <a:txBody>
                    <a:bodyPr/>
                    <a:lstStyle/>
                    <a:p>
                      <a:r>
                        <a:rPr lang="id-ID" sz="400" dirty="0" smtClean="0"/>
                        <a:t>2011</a:t>
                      </a:r>
                      <a:endParaRPr lang="en-US" sz="400" dirty="0"/>
                    </a:p>
                  </a:txBody>
                  <a:tcPr marL="49514" marR="49514" marT="18002" marB="18002"/>
                </a:tc>
              </a:tr>
              <a:tr h="146018">
                <a:tc>
                  <a:txBody>
                    <a:bodyPr/>
                    <a:lstStyle/>
                    <a:p>
                      <a:r>
                        <a:rPr lang="id-ID" sz="400" dirty="0" smtClean="0"/>
                        <a:t>PTN</a:t>
                      </a:r>
                      <a:endParaRPr lang="en-US" sz="400" dirty="0"/>
                    </a:p>
                  </a:txBody>
                  <a:tcPr marL="49514" marR="49514" marT="18002" marB="18002"/>
                </a:tc>
                <a:tc>
                  <a:txBody>
                    <a:bodyPr/>
                    <a:lstStyle/>
                    <a:p>
                      <a:r>
                        <a:rPr lang="id-ID" sz="400" dirty="0" smtClean="0"/>
                        <a:t>1627</a:t>
                      </a:r>
                      <a:endParaRPr lang="en-US" sz="400" dirty="0"/>
                    </a:p>
                  </a:txBody>
                  <a:tcPr marL="49514" marR="49514" marT="18002" marB="18002"/>
                </a:tc>
                <a:tc>
                  <a:txBody>
                    <a:bodyPr/>
                    <a:lstStyle/>
                    <a:p>
                      <a:r>
                        <a:rPr lang="id-ID" sz="400" dirty="0" smtClean="0"/>
                        <a:t>2132</a:t>
                      </a:r>
                      <a:endParaRPr lang="en-US" sz="400" dirty="0"/>
                    </a:p>
                  </a:txBody>
                  <a:tcPr marL="49514" marR="49514" marT="18002" marB="18002"/>
                </a:tc>
                <a:tc>
                  <a:txBody>
                    <a:bodyPr/>
                    <a:lstStyle/>
                    <a:p>
                      <a:r>
                        <a:rPr lang="id-ID" sz="400" dirty="0" smtClean="0"/>
                        <a:t>2777</a:t>
                      </a:r>
                      <a:endParaRPr lang="en-US" sz="400" dirty="0"/>
                    </a:p>
                  </a:txBody>
                  <a:tcPr marL="49514" marR="49514" marT="18002" marB="18002"/>
                </a:tc>
              </a:tr>
              <a:tr h="146018">
                <a:tc>
                  <a:txBody>
                    <a:bodyPr/>
                    <a:lstStyle/>
                    <a:p>
                      <a:r>
                        <a:rPr lang="id-ID" sz="400" dirty="0" smtClean="0"/>
                        <a:t>PTS</a:t>
                      </a:r>
                      <a:endParaRPr lang="en-US" sz="400" dirty="0"/>
                    </a:p>
                  </a:txBody>
                  <a:tcPr marL="49514" marR="49514" marT="18002" marB="18002"/>
                </a:tc>
                <a:tc>
                  <a:txBody>
                    <a:bodyPr/>
                    <a:lstStyle/>
                    <a:p>
                      <a:r>
                        <a:rPr lang="id-ID" sz="400" dirty="0" smtClean="0"/>
                        <a:t>254</a:t>
                      </a:r>
                      <a:endParaRPr lang="en-US" sz="400" dirty="0"/>
                    </a:p>
                  </a:txBody>
                  <a:tcPr marL="49514" marR="49514" marT="18002" marB="18002"/>
                </a:tc>
                <a:tc>
                  <a:txBody>
                    <a:bodyPr/>
                    <a:lstStyle/>
                    <a:p>
                      <a:r>
                        <a:rPr lang="id-ID" sz="400" dirty="0" smtClean="0"/>
                        <a:t>288</a:t>
                      </a:r>
                      <a:endParaRPr lang="en-US" sz="400" dirty="0"/>
                    </a:p>
                  </a:txBody>
                  <a:tcPr marL="49514" marR="49514" marT="18002" marB="18002"/>
                </a:tc>
                <a:tc>
                  <a:txBody>
                    <a:bodyPr/>
                    <a:lstStyle/>
                    <a:p>
                      <a:r>
                        <a:rPr lang="id-ID" sz="400" dirty="0" smtClean="0"/>
                        <a:t>429</a:t>
                      </a:r>
                      <a:endParaRPr lang="en-US" sz="400" dirty="0"/>
                    </a:p>
                  </a:txBody>
                  <a:tcPr marL="49514" marR="49514" marT="18002" marB="18002"/>
                </a:tc>
              </a:tr>
              <a:tr h="324041">
                <a:tc gridSpan="4">
                  <a:txBody>
                    <a:bodyPr/>
                    <a:lstStyle/>
                    <a:p>
                      <a:r>
                        <a:rPr lang="id-ID" sz="600" dirty="0" smtClean="0"/>
                        <a:t>Publikasi</a:t>
                      </a:r>
                      <a:r>
                        <a:rPr lang="id-ID" sz="600" baseline="0" dirty="0" smtClean="0"/>
                        <a:t> di jurnal internasional  </a:t>
                      </a:r>
                      <a:r>
                        <a:rPr lang="id-ID" sz="600" b="1" baseline="0" dirty="0" smtClean="0">
                          <a:solidFill>
                            <a:srgbClr val="FF0000"/>
                          </a:solidFill>
                        </a:rPr>
                        <a:t>(terindeks dan tidak terindeks Scopus)</a:t>
                      </a:r>
                      <a:r>
                        <a:rPr lang="id-ID" sz="600" baseline="0" dirty="0" smtClean="0"/>
                        <a:t> dosen tersertifikasi (DIKTI 2012)</a:t>
                      </a:r>
                      <a:endParaRPr lang="en-US" sz="600" dirty="0"/>
                    </a:p>
                  </a:txBody>
                  <a:tcPr marL="49514" marR="49514" marT="18002" marB="18002"/>
                </a:tc>
                <a:tc hMerge="1">
                  <a:txBody>
                    <a:bodyPr/>
                    <a:lstStyle/>
                    <a:p>
                      <a:endParaRPr lang="en-US" dirty="0"/>
                    </a:p>
                  </a:txBody>
                  <a:tcPr/>
                </a:tc>
                <a:tc hMerge="1">
                  <a:txBody>
                    <a:bodyPr/>
                    <a:lstStyle/>
                    <a:p>
                      <a:endParaRPr lang="en-US" dirty="0"/>
                    </a:p>
                  </a:txBody>
                  <a:tcPr/>
                </a:tc>
                <a:tc hMerge="1">
                  <a:txBody>
                    <a:bodyPr/>
                    <a:lstStyle/>
                    <a:p>
                      <a:endParaRPr lang="en-US" dirty="0"/>
                    </a:p>
                  </a:txBody>
                  <a:tcPr/>
                </a:tc>
              </a:tr>
            </a:tbl>
          </a:graphicData>
        </a:graphic>
      </p:graphicFrame>
      <p:pic>
        <p:nvPicPr>
          <p:cNvPr id="25" name="Picture 24"/>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9386" t="5822" r="6026" b="16923"/>
          <a:stretch/>
        </p:blipFill>
        <p:spPr bwMode="auto">
          <a:xfrm>
            <a:off x="4690283" y="0"/>
            <a:ext cx="261129" cy="17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883482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0"/>
                                        <p:tgtEl>
                                          <p:spTgt spid="24"/>
                                        </p:tgtEl>
                                      </p:cBhvr>
                                    </p:animEffect>
                                    <p:anim calcmode="lin" valueType="num">
                                      <p:cBhvr>
                                        <p:cTn id="8" dur="1000" fill="hold"/>
                                        <p:tgtEl>
                                          <p:spTgt spid="24"/>
                                        </p:tgtEl>
                                        <p:attrNameLst>
                                          <p:attrName>ppt_x</p:attrName>
                                        </p:attrNameLst>
                                      </p:cBhvr>
                                      <p:tavLst>
                                        <p:tav tm="0">
                                          <p:val>
                                            <p:strVal val="#ppt_x"/>
                                          </p:val>
                                        </p:tav>
                                        <p:tav tm="100000">
                                          <p:val>
                                            <p:strVal val="#ppt_x"/>
                                          </p:val>
                                        </p:tav>
                                      </p:tavLst>
                                    </p:anim>
                                    <p:anim calcmode="lin" valueType="num">
                                      <p:cBhvr>
                                        <p:cTn id="9" dur="1000" fill="hold"/>
                                        <p:tgtEl>
                                          <p:spTgt spid="2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1000"/>
                                        <p:tgtEl>
                                          <p:spTgt spid="22"/>
                                        </p:tgtEl>
                                      </p:cBhvr>
                                    </p:animEffect>
                                    <p:anim calcmode="lin" valueType="num">
                                      <p:cBhvr>
                                        <p:cTn id="13" dur="1000" fill="hold"/>
                                        <p:tgtEl>
                                          <p:spTgt spid="22"/>
                                        </p:tgtEl>
                                        <p:attrNameLst>
                                          <p:attrName>ppt_x</p:attrName>
                                        </p:attrNameLst>
                                      </p:cBhvr>
                                      <p:tavLst>
                                        <p:tav tm="0">
                                          <p:val>
                                            <p:strVal val="#ppt_x"/>
                                          </p:val>
                                        </p:tav>
                                        <p:tav tm="100000">
                                          <p:val>
                                            <p:strVal val="#ppt_x"/>
                                          </p:val>
                                        </p:tav>
                                      </p:tavLst>
                                    </p:anim>
                                    <p:anim calcmode="lin" valueType="num">
                                      <p:cBhvr>
                                        <p:cTn id="14"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812330" y="108138"/>
            <a:ext cx="3984368" cy="229404"/>
          </a:xfrm>
        </p:spPr>
        <p:txBody>
          <a:bodyPr/>
          <a:lstStyle/>
          <a:p>
            <a:r>
              <a:rPr lang="en-US" sz="1100" b="1" dirty="0" smtClean="0"/>
              <a:t>PERBANDINGAN JUMLAH </a:t>
            </a:r>
            <a:r>
              <a:rPr lang="id-ID" sz="1100" b="1" dirty="0" smtClean="0"/>
              <a:t>SITASI</a:t>
            </a:r>
            <a:r>
              <a:rPr lang="en-US" sz="1100" b="1" dirty="0" smtClean="0"/>
              <a:t> TERINDEKS DI SCOPUS</a:t>
            </a:r>
          </a:p>
        </p:txBody>
      </p:sp>
      <p:sp>
        <p:nvSpPr>
          <p:cNvPr id="10243" name="Content Placeholder 2"/>
          <p:cNvSpPr>
            <a:spLocks noGrp="1"/>
          </p:cNvSpPr>
          <p:nvPr>
            <p:ph idx="1"/>
          </p:nvPr>
        </p:nvSpPr>
        <p:spPr>
          <a:xfrm>
            <a:off x="116049" y="2419059"/>
            <a:ext cx="4456272" cy="168771"/>
          </a:xfrm>
        </p:spPr>
        <p:txBody>
          <a:bodyPr>
            <a:normAutofit fontScale="92500" lnSpcReduction="10000"/>
          </a:bodyPr>
          <a:lstStyle/>
          <a:p>
            <a:pPr>
              <a:buFont typeface="Arial" charset="0"/>
              <a:buNone/>
            </a:pPr>
            <a:r>
              <a:rPr lang="en-US" sz="1000" b="1" dirty="0" err="1" smtClean="0">
                <a:solidFill>
                  <a:srgbClr val="000099"/>
                </a:solidFill>
              </a:rPr>
              <a:t>Sumber</a:t>
            </a:r>
            <a:r>
              <a:rPr lang="en-US" sz="1000" b="1" dirty="0" smtClean="0">
                <a:solidFill>
                  <a:srgbClr val="000099"/>
                </a:solidFill>
              </a:rPr>
              <a:t>: SCIMAGO Journal Ranking (http://www.scimagojr.com)</a:t>
            </a:r>
          </a:p>
        </p:txBody>
      </p:sp>
      <p:pic>
        <p:nvPicPr>
          <p:cNvPr id="34817" name="Picture 1"/>
          <p:cNvPicPr>
            <a:picLocks noChangeAspect="1" noChangeArrowheads="1"/>
          </p:cNvPicPr>
          <p:nvPr/>
        </p:nvPicPr>
        <p:blipFill>
          <a:blip r:embed="rId2"/>
          <a:srcRect/>
          <a:stretch>
            <a:fillRect/>
          </a:stretch>
        </p:blipFill>
        <p:spPr bwMode="auto">
          <a:xfrm>
            <a:off x="0" y="421921"/>
            <a:ext cx="4393026" cy="1997139"/>
          </a:xfrm>
          <a:prstGeom prst="rect">
            <a:avLst/>
          </a:prstGeom>
          <a:noFill/>
          <a:ln w="9525">
            <a:noFill/>
            <a:miter lim="800000"/>
            <a:headEnd/>
            <a:tailEnd/>
          </a:ln>
          <a:effectLst/>
        </p:spPr>
      </p:pic>
      <p:pic>
        <p:nvPicPr>
          <p:cNvPr id="7" name="Picture 3"/>
          <p:cNvPicPr>
            <a:picLocks noChangeAspect="1" noChangeArrowheads="1"/>
          </p:cNvPicPr>
          <p:nvPr/>
        </p:nvPicPr>
        <p:blipFill>
          <a:blip r:embed="rId3"/>
          <a:srcRect/>
          <a:stretch>
            <a:fillRect/>
          </a:stretch>
        </p:blipFill>
        <p:spPr bwMode="auto">
          <a:xfrm>
            <a:off x="1121795" y="562565"/>
            <a:ext cx="1495739" cy="236280"/>
          </a:xfrm>
          <a:prstGeom prst="rect">
            <a:avLst/>
          </a:prstGeom>
          <a:noFill/>
          <a:ln w="9525">
            <a:noFill/>
            <a:miter lim="800000"/>
            <a:headEnd/>
            <a:tailEnd/>
          </a:ln>
        </p:spPr>
      </p:pic>
      <p:pic>
        <p:nvPicPr>
          <p:cNvPr id="6" name="Picture 5"/>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386" t="5822" r="6026" b="16923"/>
          <a:stretch/>
        </p:blipFill>
        <p:spPr bwMode="auto">
          <a:xfrm>
            <a:off x="4690283" y="0"/>
            <a:ext cx="261129" cy="17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F39CD914-836E-48FF-ADCD-1F633A2791FE}" type="slidenum">
              <a:rPr lang="en-US" smtClean="0"/>
              <a:pPr/>
              <a:t>16</a:t>
            </a:fld>
            <a:endParaRPr lang="en-US"/>
          </a:p>
        </p:txBody>
      </p:sp>
      <p:pic>
        <p:nvPicPr>
          <p:cNvPr id="1026" name="Picture 2"/>
          <p:cNvPicPr>
            <a:picLocks noChangeAspect="1" noChangeArrowheads="1"/>
          </p:cNvPicPr>
          <p:nvPr/>
        </p:nvPicPr>
        <p:blipFill>
          <a:blip r:embed="rId3"/>
          <a:srcRect/>
          <a:stretch>
            <a:fillRect/>
          </a:stretch>
        </p:blipFill>
        <p:spPr bwMode="auto">
          <a:xfrm>
            <a:off x="402303" y="225028"/>
            <a:ext cx="4146808" cy="2250282"/>
          </a:xfrm>
          <a:prstGeom prst="rect">
            <a:avLst/>
          </a:prstGeom>
          <a:noFill/>
          <a:ln w="9525">
            <a:noFill/>
            <a:miter lim="800000"/>
            <a:headEnd/>
            <a:tailEnd/>
          </a:ln>
          <a:effectLst/>
        </p:spPr>
      </p:pic>
      <p:pic>
        <p:nvPicPr>
          <p:cNvPr id="5" name="Picture 4"/>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386" t="5822" r="6026" b="16923"/>
          <a:stretch/>
        </p:blipFill>
        <p:spPr bwMode="auto">
          <a:xfrm>
            <a:off x="4690283" y="0"/>
            <a:ext cx="261129" cy="17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0" y="0"/>
            <a:ext cx="3904466" cy="257532"/>
          </a:xfrm>
          <a:prstGeom prst="rect">
            <a:avLst/>
          </a:prstGeom>
        </p:spPr>
        <p:txBody>
          <a:bodyPr vert="horz" lIns="43717" tIns="21859" rIns="43717" bIns="21859"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en-US" sz="1200" b="1" dirty="0" err="1" smtClean="0">
                <a:solidFill>
                  <a:srgbClr val="002060"/>
                </a:solidFill>
              </a:rPr>
              <a:t>Menuju</a:t>
            </a:r>
            <a:r>
              <a:rPr lang="en-US" sz="1200" b="1" dirty="0" smtClean="0">
                <a:solidFill>
                  <a:srgbClr val="002060"/>
                </a:solidFill>
              </a:rPr>
              <a:t> </a:t>
            </a:r>
            <a:r>
              <a:rPr lang="en-US" sz="1200" b="1" dirty="0" err="1" smtClean="0">
                <a:solidFill>
                  <a:srgbClr val="002060"/>
                </a:solidFill>
              </a:rPr>
              <a:t>Universitas</a:t>
            </a:r>
            <a:r>
              <a:rPr lang="en-US" sz="1200" b="1" dirty="0" smtClean="0">
                <a:solidFill>
                  <a:srgbClr val="002060"/>
                </a:solidFill>
              </a:rPr>
              <a:t> </a:t>
            </a:r>
            <a:r>
              <a:rPr lang="en-US" sz="1200" b="1" dirty="0" err="1" smtClean="0">
                <a:solidFill>
                  <a:srgbClr val="002060"/>
                </a:solidFill>
              </a:rPr>
              <a:t>Berkualitas</a:t>
            </a:r>
            <a:r>
              <a:rPr lang="en-US" sz="1200" b="1" dirty="0" smtClean="0">
                <a:solidFill>
                  <a:srgbClr val="002060"/>
                </a:solidFill>
              </a:rPr>
              <a:t> </a:t>
            </a:r>
            <a:r>
              <a:rPr lang="en-US" sz="1200" b="1" dirty="0" err="1" smtClean="0">
                <a:solidFill>
                  <a:srgbClr val="002060"/>
                </a:solidFill>
              </a:rPr>
              <a:t>dan</a:t>
            </a:r>
            <a:r>
              <a:rPr lang="en-US" sz="1200" b="1" dirty="0" smtClean="0">
                <a:solidFill>
                  <a:srgbClr val="002060"/>
                </a:solidFill>
              </a:rPr>
              <a:t> </a:t>
            </a:r>
            <a:r>
              <a:rPr lang="en-US" sz="1200" b="1" dirty="0" err="1" smtClean="0">
                <a:solidFill>
                  <a:srgbClr val="002060"/>
                </a:solidFill>
              </a:rPr>
              <a:t>Produktif</a:t>
            </a:r>
            <a:r>
              <a:rPr lang="en-US" sz="1200" b="1" dirty="0" smtClean="0">
                <a:solidFill>
                  <a:srgbClr val="002060"/>
                </a:solidFill>
              </a:rPr>
              <a:t> </a:t>
            </a:r>
            <a:endParaRPr lang="en-US" sz="1200" b="1" dirty="0">
              <a:solidFill>
                <a:srgbClr val="002060"/>
              </a:solidFill>
            </a:endParaRPr>
          </a:p>
        </p:txBody>
      </p:sp>
      <p:sp>
        <p:nvSpPr>
          <p:cNvPr id="9" name="TextBox 8"/>
          <p:cNvSpPr txBox="1"/>
          <p:nvPr/>
        </p:nvSpPr>
        <p:spPr>
          <a:xfrm>
            <a:off x="46814" y="635789"/>
            <a:ext cx="1397160" cy="459643"/>
          </a:xfrm>
          <a:prstGeom prst="rect">
            <a:avLst/>
          </a:prstGeom>
        </p:spPr>
        <p:style>
          <a:lnRef idx="1">
            <a:schemeClr val="accent5"/>
          </a:lnRef>
          <a:fillRef idx="2">
            <a:schemeClr val="accent5"/>
          </a:fillRef>
          <a:effectRef idx="1">
            <a:schemeClr val="accent5"/>
          </a:effectRef>
          <a:fontRef idx="minor">
            <a:schemeClr val="dk1"/>
          </a:fontRef>
        </p:style>
        <p:txBody>
          <a:bodyPr wrap="square" lIns="43717" tIns="21859" rIns="43717" bIns="21859" rtlCol="0">
            <a:spAutoFit/>
          </a:bodyPr>
          <a:lstStyle/>
          <a:p>
            <a:pPr marL="136617" indent="-136617">
              <a:buFont typeface="Wingdings" pitchFamily="2" charset="2"/>
              <a:buChar char="q"/>
            </a:pPr>
            <a:r>
              <a:rPr lang="id-ID" dirty="0" smtClean="0"/>
              <a:t>Pertumbuhan publikasi “tidur”</a:t>
            </a:r>
          </a:p>
          <a:p>
            <a:pPr marL="136617" indent="-136617">
              <a:buFont typeface="Wingdings" pitchFamily="2" charset="2"/>
              <a:buChar char="q"/>
            </a:pPr>
            <a:r>
              <a:rPr lang="id-ID" dirty="0" smtClean="0"/>
              <a:t>Jumlah doktor &lt; 10%</a:t>
            </a:r>
          </a:p>
        </p:txBody>
      </p:sp>
      <p:sp>
        <p:nvSpPr>
          <p:cNvPr id="10" name="TextBox 9"/>
          <p:cNvSpPr txBox="1"/>
          <p:nvPr/>
        </p:nvSpPr>
        <p:spPr>
          <a:xfrm>
            <a:off x="46814" y="1493045"/>
            <a:ext cx="1377997" cy="598143"/>
          </a:xfrm>
          <a:prstGeom prst="rect">
            <a:avLst/>
          </a:prstGeom>
        </p:spPr>
        <p:style>
          <a:lnRef idx="1">
            <a:schemeClr val="accent5"/>
          </a:lnRef>
          <a:fillRef idx="2">
            <a:schemeClr val="accent5"/>
          </a:fillRef>
          <a:effectRef idx="1">
            <a:schemeClr val="accent5"/>
          </a:effectRef>
          <a:fontRef idx="minor">
            <a:schemeClr val="dk1"/>
          </a:fontRef>
        </p:style>
        <p:txBody>
          <a:bodyPr wrap="square" lIns="43717" tIns="21859" rIns="43717" bIns="21859" rtlCol="0">
            <a:spAutoFit/>
          </a:bodyPr>
          <a:lstStyle/>
          <a:p>
            <a:pPr marL="136617" indent="-136617">
              <a:buFont typeface="Wingdings" pitchFamily="2" charset="2"/>
              <a:buChar char="q"/>
            </a:pPr>
            <a:r>
              <a:rPr lang="id-ID" dirty="0"/>
              <a:t>Jumlah PT yang mempunyai publikasi di Jurnal Internasional bereputasi </a:t>
            </a:r>
            <a:r>
              <a:rPr lang="id-ID" dirty="0" smtClean="0"/>
              <a:t> </a:t>
            </a:r>
            <a:r>
              <a:rPr lang="id-ID" dirty="0" smtClean="0">
                <a:sym typeface="Wingdings" pitchFamily="2" charset="2"/>
              </a:rPr>
              <a:t></a:t>
            </a:r>
            <a:r>
              <a:rPr lang="id-ID" dirty="0" smtClean="0"/>
              <a:t> rendah</a:t>
            </a:r>
            <a:endParaRPr lang="en-US" dirty="0"/>
          </a:p>
        </p:txBody>
      </p:sp>
      <p:sp>
        <p:nvSpPr>
          <p:cNvPr id="11" name="TextBox 10"/>
          <p:cNvSpPr txBox="1"/>
          <p:nvPr/>
        </p:nvSpPr>
        <p:spPr>
          <a:xfrm>
            <a:off x="3332962" y="350037"/>
            <a:ext cx="1488878" cy="875142"/>
          </a:xfrm>
          <a:prstGeom prst="rect">
            <a:avLst/>
          </a:prstGeom>
        </p:spPr>
        <p:style>
          <a:lnRef idx="1">
            <a:schemeClr val="accent6"/>
          </a:lnRef>
          <a:fillRef idx="2">
            <a:schemeClr val="accent6"/>
          </a:fillRef>
          <a:effectRef idx="1">
            <a:schemeClr val="accent6"/>
          </a:effectRef>
          <a:fontRef idx="minor">
            <a:schemeClr val="dk1"/>
          </a:fontRef>
        </p:style>
        <p:txBody>
          <a:bodyPr wrap="square" lIns="43717" tIns="21859" rIns="43717" bIns="21859" rtlCol="0">
            <a:spAutoFit/>
          </a:bodyPr>
          <a:lstStyle/>
          <a:p>
            <a:pPr marL="136617" indent="-136617">
              <a:buFont typeface="Wingdings" pitchFamily="2" charset="2"/>
              <a:buChar char="q"/>
            </a:pPr>
            <a:r>
              <a:rPr lang="id-ID" dirty="0" smtClean="0"/>
              <a:t>Pertumbuhan publikasi eksponensial “bangun”</a:t>
            </a:r>
          </a:p>
          <a:p>
            <a:pPr marL="136617" indent="-136617">
              <a:buFont typeface="Wingdings" pitchFamily="2" charset="2"/>
              <a:buChar char="q"/>
            </a:pPr>
            <a:r>
              <a:rPr lang="id-ID" dirty="0" smtClean="0"/>
              <a:t>Jumlah doktor meni</a:t>
            </a:r>
            <a:r>
              <a:rPr lang="en-US" dirty="0" smtClean="0"/>
              <a:t>n</a:t>
            </a:r>
            <a:r>
              <a:rPr lang="id-ID" dirty="0" smtClean="0"/>
              <a:t>gkat signifikan</a:t>
            </a:r>
          </a:p>
          <a:p>
            <a:pPr marL="136617" indent="-136617">
              <a:buFont typeface="Wingdings" pitchFamily="2" charset="2"/>
              <a:buChar char="q"/>
            </a:pPr>
            <a:r>
              <a:rPr lang="id-ID" dirty="0" smtClean="0"/>
              <a:t>Produktivitas saintifik profesor meningkat</a:t>
            </a:r>
          </a:p>
        </p:txBody>
      </p:sp>
      <p:sp>
        <p:nvSpPr>
          <p:cNvPr id="12" name="TextBox 11"/>
          <p:cNvSpPr txBox="1"/>
          <p:nvPr/>
        </p:nvSpPr>
        <p:spPr>
          <a:xfrm>
            <a:off x="3332962" y="1493045"/>
            <a:ext cx="1354016" cy="736642"/>
          </a:xfrm>
          <a:prstGeom prst="rect">
            <a:avLst/>
          </a:prstGeom>
        </p:spPr>
        <p:style>
          <a:lnRef idx="1">
            <a:schemeClr val="accent6"/>
          </a:lnRef>
          <a:fillRef idx="2">
            <a:schemeClr val="accent6"/>
          </a:fillRef>
          <a:effectRef idx="1">
            <a:schemeClr val="accent6"/>
          </a:effectRef>
          <a:fontRef idx="minor">
            <a:schemeClr val="dk1"/>
          </a:fontRef>
        </p:style>
        <p:txBody>
          <a:bodyPr wrap="square" lIns="43717" tIns="21859" rIns="43717" bIns="21859" rtlCol="0">
            <a:spAutoFit/>
          </a:bodyPr>
          <a:lstStyle/>
          <a:p>
            <a:pPr marL="136617" indent="-136617">
              <a:buFont typeface="Wingdings" pitchFamily="2" charset="2"/>
              <a:buChar char="q"/>
            </a:pPr>
            <a:r>
              <a:rPr lang="id-ID" dirty="0"/>
              <a:t>Jumlah PT yang mempunyai publikasi di Jurnal Internasional </a:t>
            </a:r>
            <a:r>
              <a:rPr lang="id-ID" dirty="0" smtClean="0"/>
              <a:t>bereputasi dan paten meningkat</a:t>
            </a:r>
            <a:endParaRPr lang="en-US" dirty="0"/>
          </a:p>
        </p:txBody>
      </p:sp>
      <p:sp>
        <p:nvSpPr>
          <p:cNvPr id="13" name="TextBox 12"/>
          <p:cNvSpPr txBox="1"/>
          <p:nvPr/>
        </p:nvSpPr>
        <p:spPr>
          <a:xfrm>
            <a:off x="1761326" y="1207293"/>
            <a:ext cx="1462194" cy="321144"/>
          </a:xfrm>
          <a:prstGeom prst="rect">
            <a:avLst/>
          </a:prstGeom>
          <a:noFill/>
          <a:ln>
            <a:solidFill>
              <a:schemeClr val="tx1"/>
            </a:solidFill>
          </a:ln>
        </p:spPr>
        <p:txBody>
          <a:bodyPr wrap="square" lIns="43717" tIns="21859" rIns="43717" bIns="21859" rtlCol="0">
            <a:spAutoFit/>
          </a:bodyPr>
          <a:lstStyle/>
          <a:p>
            <a:r>
              <a:rPr lang="id-ID" b="1" dirty="0" smtClean="0"/>
              <a:t>REKAYASA: </a:t>
            </a:r>
            <a:r>
              <a:rPr lang="id-ID" b="1" i="1" dirty="0" smtClean="0"/>
              <a:t>LEVERAGE SYSTEM</a:t>
            </a:r>
            <a:endParaRPr lang="en-US" b="1" i="1" dirty="0"/>
          </a:p>
        </p:txBody>
      </p:sp>
      <p:sp>
        <p:nvSpPr>
          <p:cNvPr id="14" name="TextBox 13"/>
          <p:cNvSpPr txBox="1"/>
          <p:nvPr/>
        </p:nvSpPr>
        <p:spPr>
          <a:xfrm>
            <a:off x="1618450" y="1921673"/>
            <a:ext cx="1737396" cy="213422"/>
          </a:xfrm>
          <a:prstGeom prst="rect">
            <a:avLst/>
          </a:prstGeom>
          <a:noFill/>
        </p:spPr>
        <p:txBody>
          <a:bodyPr wrap="square" lIns="43717" tIns="21859" rIns="43717" bIns="21859" rtlCol="0">
            <a:spAutoFit/>
          </a:bodyPr>
          <a:lstStyle/>
          <a:p>
            <a:pPr algn="ctr"/>
            <a:r>
              <a:rPr lang="id-ID" sz="1100" b="1" dirty="0" smtClean="0">
                <a:solidFill>
                  <a:srgbClr val="0000FF"/>
                </a:solidFill>
              </a:rPr>
              <a:t>Regulasi Pemerintah</a:t>
            </a:r>
            <a:endParaRPr lang="en-US" sz="1100" b="1" dirty="0">
              <a:solidFill>
                <a:srgbClr val="0000FF"/>
              </a:solidFill>
            </a:endParaRPr>
          </a:p>
        </p:txBody>
      </p:sp>
      <p:sp>
        <p:nvSpPr>
          <p:cNvPr id="15" name="Right Arrow 14"/>
          <p:cNvSpPr/>
          <p:nvPr/>
        </p:nvSpPr>
        <p:spPr>
          <a:xfrm>
            <a:off x="546880" y="1278731"/>
            <a:ext cx="1130763" cy="1984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p>
        </p:txBody>
      </p:sp>
      <p:sp>
        <p:nvSpPr>
          <p:cNvPr id="16" name="Right Arrow 15"/>
          <p:cNvSpPr/>
          <p:nvPr/>
        </p:nvSpPr>
        <p:spPr>
          <a:xfrm>
            <a:off x="3332962" y="1278731"/>
            <a:ext cx="1130763" cy="19847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p>
        </p:txBody>
      </p:sp>
      <p:sp>
        <p:nvSpPr>
          <p:cNvPr id="17" name="TextBox 16"/>
          <p:cNvSpPr txBox="1"/>
          <p:nvPr/>
        </p:nvSpPr>
        <p:spPr>
          <a:xfrm>
            <a:off x="1332698" y="510064"/>
            <a:ext cx="752712" cy="290366"/>
          </a:xfrm>
          <a:prstGeom prst="rect">
            <a:avLst/>
          </a:prstGeom>
          <a:noFill/>
        </p:spPr>
        <p:txBody>
          <a:bodyPr wrap="square" lIns="43717" tIns="21859" rIns="43717" bIns="21859" rtlCol="0">
            <a:spAutoFit/>
          </a:bodyPr>
          <a:lstStyle/>
          <a:p>
            <a:pPr algn="r"/>
            <a:r>
              <a:rPr lang="id-ID" sz="800" dirty="0" smtClean="0"/>
              <a:t>Peningkatan infrastruktur</a:t>
            </a:r>
            <a:endParaRPr lang="en-US" sz="800" dirty="0"/>
          </a:p>
        </p:txBody>
      </p:sp>
      <p:sp>
        <p:nvSpPr>
          <p:cNvPr id="18" name="TextBox 17"/>
          <p:cNvSpPr txBox="1"/>
          <p:nvPr/>
        </p:nvSpPr>
        <p:spPr>
          <a:xfrm>
            <a:off x="2104350" y="450057"/>
            <a:ext cx="720391" cy="413477"/>
          </a:xfrm>
          <a:prstGeom prst="rect">
            <a:avLst/>
          </a:prstGeom>
          <a:noFill/>
        </p:spPr>
        <p:txBody>
          <a:bodyPr wrap="square" lIns="43717" tIns="21859" rIns="43717" bIns="21859" rtlCol="0">
            <a:spAutoFit/>
          </a:bodyPr>
          <a:lstStyle/>
          <a:p>
            <a:r>
              <a:rPr lang="id-ID" sz="800" dirty="0" smtClean="0"/>
              <a:t>Peningkatan Kapasitas Peneliti</a:t>
            </a:r>
            <a:endParaRPr lang="en-US" sz="800" dirty="0"/>
          </a:p>
        </p:txBody>
      </p:sp>
      <p:sp>
        <p:nvSpPr>
          <p:cNvPr id="19" name="TextBox 18"/>
          <p:cNvSpPr txBox="1"/>
          <p:nvPr/>
        </p:nvSpPr>
        <p:spPr>
          <a:xfrm>
            <a:off x="2682015" y="556281"/>
            <a:ext cx="722385" cy="290366"/>
          </a:xfrm>
          <a:prstGeom prst="rect">
            <a:avLst/>
          </a:prstGeom>
          <a:noFill/>
        </p:spPr>
        <p:txBody>
          <a:bodyPr wrap="square" lIns="43717" tIns="21859" rIns="43717" bIns="21859" rtlCol="0">
            <a:spAutoFit/>
          </a:bodyPr>
          <a:lstStyle/>
          <a:p>
            <a:r>
              <a:rPr lang="id-ID" sz="800" dirty="0" smtClean="0"/>
              <a:t>Peningkatan Akses</a:t>
            </a:r>
            <a:endParaRPr lang="en-US" sz="800" dirty="0"/>
          </a:p>
        </p:txBody>
      </p:sp>
      <p:cxnSp>
        <p:nvCxnSpPr>
          <p:cNvPr id="20" name="Straight Arrow Connector 19"/>
          <p:cNvCxnSpPr/>
          <p:nvPr/>
        </p:nvCxnSpPr>
        <p:spPr>
          <a:xfrm>
            <a:off x="1975640" y="850103"/>
            <a:ext cx="0" cy="312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2475706" y="850103"/>
            <a:ext cx="0" cy="312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3047210" y="850103"/>
            <a:ext cx="0" cy="312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0800000">
            <a:off x="1904202" y="1564483"/>
            <a:ext cx="0" cy="312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rot="10800000">
            <a:off x="2475706" y="1564483"/>
            <a:ext cx="0" cy="312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rot="10800000">
            <a:off x="3047210" y="1564483"/>
            <a:ext cx="0" cy="31257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26" name="Picture 2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690283" y="0"/>
            <a:ext cx="261129" cy="17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0"/>
            <a:ext cx="4951413" cy="272749"/>
          </a:xfrm>
          <a:prstGeom prst="rect">
            <a:avLst/>
          </a:prstGeom>
          <a:gradFill flip="none" rotWithShape="1">
            <a:gsLst>
              <a:gs pos="0">
                <a:schemeClr val="accent1">
                  <a:shade val="30000"/>
                  <a:satMod val="115000"/>
                </a:schemeClr>
              </a:gs>
              <a:gs pos="50000">
                <a:schemeClr val="accent1">
                  <a:shade val="67500"/>
                  <a:satMod val="115000"/>
                </a:schemeClr>
              </a:gs>
              <a:gs pos="100000">
                <a:schemeClr val="accent1">
                  <a:shade val="100000"/>
                  <a:satMod val="115000"/>
                </a:schemeClr>
              </a:gs>
            </a:gsLst>
            <a:lin ang="5400000" scaled="1"/>
            <a:tileRect/>
          </a:gradFill>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solidFill>
                <a:prstClr val="white"/>
              </a:solidFill>
            </a:endParaRPr>
          </a:p>
        </p:txBody>
      </p:sp>
      <p:sp>
        <p:nvSpPr>
          <p:cNvPr id="9" name="Title 1"/>
          <p:cNvSpPr txBox="1">
            <a:spLocks/>
          </p:cNvSpPr>
          <p:nvPr/>
        </p:nvSpPr>
        <p:spPr bwMode="auto">
          <a:xfrm>
            <a:off x="82523" y="17570"/>
            <a:ext cx="3321877" cy="229404"/>
          </a:xfrm>
          <a:prstGeom prst="rect">
            <a:avLst/>
          </a:prstGeom>
          <a:noFill/>
          <a:ln w="9525">
            <a:noFill/>
            <a:miter lim="800000"/>
            <a:headEnd/>
            <a:tailEnd/>
          </a:ln>
        </p:spPr>
        <p:txBody>
          <a:bodyPr vert="horz" wrap="square" lIns="43717" tIns="21859" rIns="43717" bIns="21859" numCol="1" anchor="ctr" anchorCtr="0" compatLnSpc="1">
            <a:prstTxWarp prst="textNoShape">
              <a:avLst/>
            </a:prstTxWarp>
          </a:bodyPr>
          <a:lst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a:lstStyle>
          <a:p>
            <a:pPr algn="l"/>
            <a:r>
              <a:rPr lang="en-US" sz="1400" b="1" dirty="0" err="1" smtClean="0">
                <a:solidFill>
                  <a:srgbClr val="002060"/>
                </a:solidFill>
              </a:rPr>
              <a:t>Dasar</a:t>
            </a:r>
            <a:r>
              <a:rPr lang="en-US" sz="1400" b="1" dirty="0" smtClean="0">
                <a:solidFill>
                  <a:srgbClr val="002060"/>
                </a:solidFill>
              </a:rPr>
              <a:t> </a:t>
            </a:r>
            <a:r>
              <a:rPr lang="id-ID" sz="1400" b="1" dirty="0" smtClean="0">
                <a:solidFill>
                  <a:srgbClr val="002060"/>
                </a:solidFill>
              </a:rPr>
              <a:t>Pengembangan Karir Dosen</a:t>
            </a:r>
            <a:endParaRPr lang="en-US" sz="1400" b="1" dirty="0" smtClean="0">
              <a:solidFill>
                <a:srgbClr val="002060"/>
              </a:solidFill>
            </a:endParaRPr>
          </a:p>
        </p:txBody>
      </p:sp>
      <p:sp>
        <p:nvSpPr>
          <p:cNvPr id="3" name="Slide Number Placeholder 2"/>
          <p:cNvSpPr>
            <a:spLocks noGrp="1"/>
          </p:cNvSpPr>
          <p:nvPr>
            <p:ph type="sldNum" sz="quarter" idx="12"/>
          </p:nvPr>
        </p:nvSpPr>
        <p:spPr/>
        <p:txBody>
          <a:bodyPr/>
          <a:lstStyle/>
          <a:p>
            <a:fld id="{F39CD914-836E-48FF-ADCD-1F633A2791FE}" type="slidenum">
              <a:rPr lang="en-US" smtClean="0">
                <a:solidFill>
                  <a:prstClr val="black">
                    <a:tint val="75000"/>
                  </a:prstClr>
                </a:solidFill>
              </a:rPr>
              <a:pPr/>
              <a:t>18</a:t>
            </a:fld>
            <a:endParaRPr lang="en-US">
              <a:solidFill>
                <a:prstClr val="black">
                  <a:tint val="75000"/>
                </a:prstClr>
              </a:solidFill>
            </a:endParaRPr>
          </a:p>
        </p:txBody>
      </p:sp>
      <p:sp>
        <p:nvSpPr>
          <p:cNvPr id="6" name="TextBox 5"/>
          <p:cNvSpPr txBox="1"/>
          <p:nvPr/>
        </p:nvSpPr>
        <p:spPr>
          <a:xfrm>
            <a:off x="41262" y="307967"/>
            <a:ext cx="4745104" cy="2044693"/>
          </a:xfrm>
          <a:prstGeom prst="rect">
            <a:avLst/>
          </a:prstGeom>
          <a:solidFill>
            <a:schemeClr val="bg1"/>
          </a:solidFill>
        </p:spPr>
        <p:txBody>
          <a:bodyPr wrap="square" lIns="43717" tIns="21859" rIns="43717" bIns="21859" rtlCol="0">
            <a:spAutoFit/>
          </a:bodyPr>
          <a:lstStyle/>
          <a:p>
            <a:pPr marL="215551" indent="-215551">
              <a:buFont typeface="Wingdings" panose="05000000000000000000" pitchFamily="2" charset="2"/>
              <a:buChar char="q"/>
            </a:pPr>
            <a:r>
              <a:rPr lang="id-ID" sz="1000" dirty="0" smtClean="0">
                <a:solidFill>
                  <a:prstClr val="black"/>
                </a:solidFill>
              </a:rPr>
              <a:t>Revitalisasi fungsi P</a:t>
            </a:r>
            <a:r>
              <a:rPr lang="en-US" sz="1000" dirty="0" err="1" smtClean="0">
                <a:solidFill>
                  <a:prstClr val="black"/>
                </a:solidFill>
              </a:rPr>
              <a:t>endidikan</a:t>
            </a:r>
            <a:r>
              <a:rPr lang="en-US" sz="1000" dirty="0" smtClean="0">
                <a:solidFill>
                  <a:prstClr val="black"/>
                </a:solidFill>
              </a:rPr>
              <a:t> </a:t>
            </a:r>
            <a:r>
              <a:rPr lang="id-ID" sz="1000" dirty="0" smtClean="0">
                <a:solidFill>
                  <a:prstClr val="black"/>
                </a:solidFill>
              </a:rPr>
              <a:t>T</a:t>
            </a:r>
            <a:r>
              <a:rPr lang="en-US" sz="1000" dirty="0" err="1" smtClean="0">
                <a:solidFill>
                  <a:prstClr val="black"/>
                </a:solidFill>
              </a:rPr>
              <a:t>inggi</a:t>
            </a:r>
            <a:r>
              <a:rPr lang="id-ID" sz="1000" dirty="0" smtClean="0">
                <a:solidFill>
                  <a:prstClr val="black"/>
                </a:solidFill>
              </a:rPr>
              <a:t> antara lain </a:t>
            </a:r>
            <a:r>
              <a:rPr lang="en-US" sz="1000" dirty="0" err="1" smtClean="0">
                <a:solidFill>
                  <a:prstClr val="black"/>
                </a:solidFill>
              </a:rPr>
              <a:t>mengembangkan</a:t>
            </a:r>
            <a:r>
              <a:rPr lang="en-US" sz="1000" dirty="0" smtClean="0">
                <a:solidFill>
                  <a:prstClr val="black"/>
                </a:solidFill>
              </a:rPr>
              <a:t> </a:t>
            </a:r>
            <a:r>
              <a:rPr lang="en-US" sz="1000" dirty="0" err="1">
                <a:solidFill>
                  <a:prstClr val="black"/>
                </a:solidFill>
              </a:rPr>
              <a:t>Ilmu</a:t>
            </a:r>
            <a:r>
              <a:rPr lang="en-US" sz="1000" dirty="0">
                <a:solidFill>
                  <a:prstClr val="black"/>
                </a:solidFill>
              </a:rPr>
              <a:t> </a:t>
            </a:r>
            <a:r>
              <a:rPr lang="en-US" sz="1000" dirty="0" err="1">
                <a:solidFill>
                  <a:prstClr val="black"/>
                </a:solidFill>
              </a:rPr>
              <a:t>Pengetahuan</a:t>
            </a:r>
            <a:r>
              <a:rPr lang="en-US" sz="1000" dirty="0">
                <a:solidFill>
                  <a:prstClr val="black"/>
                </a:solidFill>
              </a:rPr>
              <a:t> </a:t>
            </a:r>
            <a:r>
              <a:rPr lang="en-US" sz="1000" dirty="0" err="1">
                <a:solidFill>
                  <a:prstClr val="black"/>
                </a:solidFill>
              </a:rPr>
              <a:t>dan</a:t>
            </a:r>
            <a:r>
              <a:rPr lang="en-US" sz="1000" dirty="0">
                <a:solidFill>
                  <a:prstClr val="black"/>
                </a:solidFill>
              </a:rPr>
              <a:t> </a:t>
            </a:r>
            <a:r>
              <a:rPr lang="en-US" sz="1000" dirty="0" err="1" smtClean="0">
                <a:solidFill>
                  <a:prstClr val="black"/>
                </a:solidFill>
              </a:rPr>
              <a:t>Teknologi</a:t>
            </a:r>
            <a:endParaRPr lang="id-ID" sz="1000" dirty="0" smtClean="0">
              <a:solidFill>
                <a:prstClr val="black"/>
              </a:solidFill>
            </a:endParaRPr>
          </a:p>
          <a:p>
            <a:pPr marL="215551" indent="-215551">
              <a:buFont typeface="Wingdings" panose="05000000000000000000" pitchFamily="2" charset="2"/>
              <a:buChar char="q"/>
            </a:pPr>
            <a:r>
              <a:rPr lang="id-ID" sz="1000" dirty="0" smtClean="0">
                <a:solidFill>
                  <a:srgbClr val="0000FF"/>
                </a:solidFill>
              </a:rPr>
              <a:t>Peningkatan kemanfaatan penelitian</a:t>
            </a:r>
          </a:p>
          <a:p>
            <a:pPr marL="215551" indent="-215551">
              <a:buFont typeface="Wingdings" panose="05000000000000000000" pitchFamily="2" charset="2"/>
              <a:buChar char="q"/>
            </a:pPr>
            <a:r>
              <a:rPr lang="id-ID" sz="1000" dirty="0" smtClean="0">
                <a:solidFill>
                  <a:srgbClr val="C00000"/>
                </a:solidFill>
              </a:rPr>
              <a:t>Peningkatan dana penelitian</a:t>
            </a:r>
            <a:r>
              <a:rPr lang="en-US" sz="1000" dirty="0" smtClean="0">
                <a:solidFill>
                  <a:srgbClr val="C00000"/>
                </a:solidFill>
              </a:rPr>
              <a:t> </a:t>
            </a:r>
            <a:r>
              <a:rPr lang="en-US" sz="1000" dirty="0" err="1" smtClean="0">
                <a:solidFill>
                  <a:srgbClr val="C00000"/>
                </a:solidFill>
              </a:rPr>
              <a:t>dengan</a:t>
            </a:r>
            <a:r>
              <a:rPr lang="en-US" sz="1000" dirty="0" smtClean="0">
                <a:solidFill>
                  <a:srgbClr val="C00000"/>
                </a:solidFill>
              </a:rPr>
              <a:t> </a:t>
            </a:r>
            <a:r>
              <a:rPr lang="en-US" sz="1000" dirty="0" err="1" smtClean="0">
                <a:solidFill>
                  <a:srgbClr val="C00000"/>
                </a:solidFill>
              </a:rPr>
              <a:t>alokasi</a:t>
            </a:r>
            <a:r>
              <a:rPr lang="en-US" sz="1000" dirty="0" smtClean="0">
                <a:solidFill>
                  <a:srgbClr val="C00000"/>
                </a:solidFill>
              </a:rPr>
              <a:t> paling </a:t>
            </a:r>
            <a:r>
              <a:rPr lang="en-US" sz="1000" dirty="0" err="1">
                <a:solidFill>
                  <a:srgbClr val="C00000"/>
                </a:solidFill>
              </a:rPr>
              <a:t>sedikit</a:t>
            </a:r>
            <a:r>
              <a:rPr lang="en-US" sz="1000" dirty="0">
                <a:solidFill>
                  <a:srgbClr val="C00000"/>
                </a:solidFill>
              </a:rPr>
              <a:t> 30% (</a:t>
            </a:r>
            <a:r>
              <a:rPr lang="en-US" sz="1000" dirty="0" err="1">
                <a:solidFill>
                  <a:srgbClr val="C00000"/>
                </a:solidFill>
              </a:rPr>
              <a:t>tiga</a:t>
            </a:r>
            <a:r>
              <a:rPr lang="id-ID" sz="1000" dirty="0">
                <a:solidFill>
                  <a:srgbClr val="C00000"/>
                </a:solidFill>
              </a:rPr>
              <a:t> </a:t>
            </a:r>
            <a:r>
              <a:rPr lang="it-IT" sz="1000" dirty="0">
                <a:solidFill>
                  <a:srgbClr val="C00000"/>
                </a:solidFill>
              </a:rPr>
              <a:t>puluh persen) dari dana </a:t>
            </a:r>
            <a:r>
              <a:rPr lang="en-US" sz="1000" dirty="0" smtClean="0">
                <a:solidFill>
                  <a:srgbClr val="C00000"/>
                </a:solidFill>
              </a:rPr>
              <a:t>BOPTN </a:t>
            </a:r>
            <a:r>
              <a:rPr lang="en-US" sz="1000" dirty="0" err="1" smtClean="0">
                <a:solidFill>
                  <a:srgbClr val="C00000"/>
                </a:solidFill>
              </a:rPr>
              <a:t>di</a:t>
            </a:r>
            <a:r>
              <a:rPr lang="en-US" sz="1000" dirty="0" smtClean="0">
                <a:solidFill>
                  <a:srgbClr val="C00000"/>
                </a:solidFill>
              </a:rPr>
              <a:t> </a:t>
            </a:r>
            <a:r>
              <a:rPr lang="en-US" sz="1000" dirty="0">
                <a:solidFill>
                  <a:srgbClr val="C00000"/>
                </a:solidFill>
              </a:rPr>
              <a:t>PTN </a:t>
            </a:r>
            <a:r>
              <a:rPr lang="en-US" sz="1000" dirty="0" err="1">
                <a:solidFill>
                  <a:srgbClr val="C00000"/>
                </a:solidFill>
              </a:rPr>
              <a:t>dan</a:t>
            </a:r>
            <a:r>
              <a:rPr lang="en-US" sz="1000" dirty="0">
                <a:solidFill>
                  <a:srgbClr val="C00000"/>
                </a:solidFill>
              </a:rPr>
              <a:t> PTS</a:t>
            </a:r>
            <a:endParaRPr lang="id-ID" sz="1000" dirty="0" smtClean="0">
              <a:solidFill>
                <a:srgbClr val="C00000"/>
              </a:solidFill>
            </a:endParaRPr>
          </a:p>
          <a:p>
            <a:pPr marL="215551" indent="-215551">
              <a:buFont typeface="Wingdings" panose="05000000000000000000" pitchFamily="2" charset="2"/>
              <a:buChar char="q"/>
            </a:pPr>
            <a:r>
              <a:rPr lang="en-US" sz="1000" dirty="0" err="1" smtClean="0">
                <a:solidFill>
                  <a:prstClr val="black"/>
                </a:solidFill>
              </a:rPr>
              <a:t>Dosen</a:t>
            </a:r>
            <a:r>
              <a:rPr lang="en-US" sz="1000" dirty="0" smtClean="0">
                <a:solidFill>
                  <a:prstClr val="black"/>
                </a:solidFill>
              </a:rPr>
              <a:t> </a:t>
            </a:r>
            <a:r>
              <a:rPr lang="en-US" sz="1000" dirty="0" err="1" smtClean="0">
                <a:solidFill>
                  <a:prstClr val="black"/>
                </a:solidFill>
              </a:rPr>
              <a:t>berkewajiban</a:t>
            </a:r>
            <a:r>
              <a:rPr lang="en-US" sz="1000" dirty="0" smtClean="0">
                <a:solidFill>
                  <a:prstClr val="black"/>
                </a:solidFill>
              </a:rPr>
              <a:t> </a:t>
            </a:r>
            <a:r>
              <a:rPr lang="en-US" sz="1000" dirty="0" err="1" smtClean="0">
                <a:solidFill>
                  <a:prstClr val="black"/>
                </a:solidFill>
              </a:rPr>
              <a:t>baik</a:t>
            </a:r>
            <a:r>
              <a:rPr lang="en-US" sz="1000" dirty="0" smtClean="0">
                <a:solidFill>
                  <a:prstClr val="black"/>
                </a:solidFill>
              </a:rPr>
              <a:t> </a:t>
            </a:r>
            <a:r>
              <a:rPr lang="en-US" sz="1000" dirty="0" err="1" smtClean="0">
                <a:solidFill>
                  <a:prstClr val="black"/>
                </a:solidFill>
              </a:rPr>
              <a:t>secara</a:t>
            </a:r>
            <a:r>
              <a:rPr lang="en-US" sz="1000" dirty="0" smtClean="0">
                <a:solidFill>
                  <a:prstClr val="black"/>
                </a:solidFill>
              </a:rPr>
              <a:t> </a:t>
            </a:r>
            <a:r>
              <a:rPr lang="en-US" sz="1000" dirty="0" err="1">
                <a:solidFill>
                  <a:prstClr val="black"/>
                </a:solidFill>
              </a:rPr>
              <a:t>perseorangan</a:t>
            </a:r>
            <a:r>
              <a:rPr lang="en-US" sz="1000" dirty="0">
                <a:solidFill>
                  <a:prstClr val="black"/>
                </a:solidFill>
              </a:rPr>
              <a:t> </a:t>
            </a:r>
            <a:r>
              <a:rPr lang="en-US" sz="1000" dirty="0" err="1">
                <a:solidFill>
                  <a:prstClr val="black"/>
                </a:solidFill>
              </a:rPr>
              <a:t>atau</a:t>
            </a:r>
            <a:r>
              <a:rPr lang="en-US" sz="1000" dirty="0">
                <a:solidFill>
                  <a:prstClr val="black"/>
                </a:solidFill>
              </a:rPr>
              <a:t> </a:t>
            </a:r>
            <a:r>
              <a:rPr lang="en-US" sz="1000" dirty="0" err="1">
                <a:solidFill>
                  <a:prstClr val="black"/>
                </a:solidFill>
              </a:rPr>
              <a:t>berkelompok</a:t>
            </a:r>
            <a:r>
              <a:rPr lang="en-US" sz="1000" dirty="0">
                <a:solidFill>
                  <a:prstClr val="black"/>
                </a:solidFill>
              </a:rPr>
              <a:t> </a:t>
            </a:r>
            <a:r>
              <a:rPr lang="en-US" sz="1000" dirty="0" err="1" smtClean="0">
                <a:solidFill>
                  <a:prstClr val="black"/>
                </a:solidFill>
              </a:rPr>
              <a:t>menulis</a:t>
            </a:r>
            <a:r>
              <a:rPr lang="en-US" sz="1000" dirty="0" smtClean="0">
                <a:solidFill>
                  <a:prstClr val="black"/>
                </a:solidFill>
              </a:rPr>
              <a:t> </a:t>
            </a:r>
            <a:r>
              <a:rPr lang="en-US" sz="1000" dirty="0" err="1">
                <a:solidFill>
                  <a:prstClr val="black"/>
                </a:solidFill>
              </a:rPr>
              <a:t>buku</a:t>
            </a:r>
            <a:r>
              <a:rPr lang="en-US" sz="1000" dirty="0">
                <a:solidFill>
                  <a:prstClr val="black"/>
                </a:solidFill>
              </a:rPr>
              <a:t> ajar </a:t>
            </a:r>
            <a:r>
              <a:rPr lang="en-US" sz="1000" dirty="0" err="1">
                <a:solidFill>
                  <a:prstClr val="black"/>
                </a:solidFill>
              </a:rPr>
              <a:t>atau</a:t>
            </a:r>
            <a:r>
              <a:rPr lang="en-US" sz="1000" dirty="0">
                <a:solidFill>
                  <a:prstClr val="black"/>
                </a:solidFill>
              </a:rPr>
              <a:t> </a:t>
            </a:r>
            <a:r>
              <a:rPr lang="en-US" sz="1000" dirty="0" err="1">
                <a:solidFill>
                  <a:prstClr val="black"/>
                </a:solidFill>
              </a:rPr>
              <a:t>buku</a:t>
            </a:r>
            <a:r>
              <a:rPr lang="en-US" sz="1000" dirty="0">
                <a:solidFill>
                  <a:prstClr val="black"/>
                </a:solidFill>
              </a:rPr>
              <a:t> </a:t>
            </a:r>
            <a:r>
              <a:rPr lang="en-US" sz="1000" dirty="0" err="1">
                <a:solidFill>
                  <a:prstClr val="black"/>
                </a:solidFill>
              </a:rPr>
              <a:t>teks</a:t>
            </a:r>
            <a:r>
              <a:rPr lang="en-US" sz="1000" dirty="0">
                <a:solidFill>
                  <a:prstClr val="black"/>
                </a:solidFill>
              </a:rPr>
              <a:t>, yang </a:t>
            </a:r>
            <a:r>
              <a:rPr lang="en-US" sz="1000" dirty="0" err="1">
                <a:solidFill>
                  <a:prstClr val="black"/>
                </a:solidFill>
              </a:rPr>
              <a:t>diterbitkan</a:t>
            </a:r>
            <a:r>
              <a:rPr lang="id-ID" sz="1000" dirty="0">
                <a:solidFill>
                  <a:prstClr val="black"/>
                </a:solidFill>
              </a:rPr>
              <a:t> </a:t>
            </a:r>
            <a:r>
              <a:rPr lang="fi-FI" sz="1000" dirty="0">
                <a:solidFill>
                  <a:prstClr val="black"/>
                </a:solidFill>
              </a:rPr>
              <a:t>oleh Perguruan Tinggi dan/atau publikasi ilmiah</a:t>
            </a:r>
            <a:r>
              <a:rPr lang="id-ID" sz="1000" dirty="0">
                <a:solidFill>
                  <a:prstClr val="black"/>
                </a:solidFill>
              </a:rPr>
              <a:t> </a:t>
            </a:r>
            <a:r>
              <a:rPr lang="en-US" sz="1000" dirty="0" err="1">
                <a:solidFill>
                  <a:prstClr val="black"/>
                </a:solidFill>
              </a:rPr>
              <a:t>sebagai</a:t>
            </a:r>
            <a:r>
              <a:rPr lang="en-US" sz="1000" dirty="0">
                <a:solidFill>
                  <a:prstClr val="black"/>
                </a:solidFill>
              </a:rPr>
              <a:t> </a:t>
            </a:r>
            <a:r>
              <a:rPr lang="en-US" sz="1000" dirty="0" err="1">
                <a:solidFill>
                  <a:prstClr val="black"/>
                </a:solidFill>
              </a:rPr>
              <a:t>salah</a:t>
            </a:r>
            <a:r>
              <a:rPr lang="en-US" sz="1000" dirty="0">
                <a:solidFill>
                  <a:prstClr val="black"/>
                </a:solidFill>
              </a:rPr>
              <a:t> </a:t>
            </a:r>
            <a:r>
              <a:rPr lang="en-US" sz="1000" dirty="0" err="1">
                <a:solidFill>
                  <a:prstClr val="black"/>
                </a:solidFill>
              </a:rPr>
              <a:t>satu</a:t>
            </a:r>
            <a:r>
              <a:rPr lang="en-US" sz="1000" dirty="0">
                <a:solidFill>
                  <a:prstClr val="black"/>
                </a:solidFill>
              </a:rPr>
              <a:t> </a:t>
            </a:r>
            <a:r>
              <a:rPr lang="en-US" sz="1000" dirty="0" err="1">
                <a:solidFill>
                  <a:prstClr val="black"/>
                </a:solidFill>
              </a:rPr>
              <a:t>sumber</a:t>
            </a:r>
            <a:r>
              <a:rPr lang="en-US" sz="1000" dirty="0">
                <a:solidFill>
                  <a:prstClr val="black"/>
                </a:solidFill>
              </a:rPr>
              <a:t> </a:t>
            </a:r>
            <a:r>
              <a:rPr lang="en-US" sz="1000" dirty="0" err="1">
                <a:solidFill>
                  <a:prstClr val="black"/>
                </a:solidFill>
              </a:rPr>
              <a:t>belajar</a:t>
            </a:r>
            <a:r>
              <a:rPr lang="en-US" sz="1000" dirty="0">
                <a:solidFill>
                  <a:prstClr val="black"/>
                </a:solidFill>
              </a:rPr>
              <a:t> </a:t>
            </a:r>
            <a:r>
              <a:rPr lang="en-US" sz="1000" dirty="0" err="1">
                <a:solidFill>
                  <a:prstClr val="black"/>
                </a:solidFill>
              </a:rPr>
              <a:t>dan</a:t>
            </a:r>
            <a:r>
              <a:rPr lang="en-US" sz="1000" dirty="0">
                <a:solidFill>
                  <a:prstClr val="black"/>
                </a:solidFill>
              </a:rPr>
              <a:t> </a:t>
            </a:r>
            <a:r>
              <a:rPr lang="en-US" sz="1000" dirty="0" err="1">
                <a:solidFill>
                  <a:prstClr val="black"/>
                </a:solidFill>
              </a:rPr>
              <a:t>untuk</a:t>
            </a:r>
            <a:r>
              <a:rPr lang="id-ID" sz="1000" dirty="0">
                <a:solidFill>
                  <a:prstClr val="black"/>
                </a:solidFill>
              </a:rPr>
              <a:t> </a:t>
            </a:r>
            <a:r>
              <a:rPr lang="en-US" sz="1000" dirty="0" err="1">
                <a:solidFill>
                  <a:prstClr val="black"/>
                </a:solidFill>
              </a:rPr>
              <a:t>pengembangan</a:t>
            </a:r>
            <a:r>
              <a:rPr lang="en-US" sz="1000" dirty="0">
                <a:solidFill>
                  <a:prstClr val="black"/>
                </a:solidFill>
              </a:rPr>
              <a:t> </a:t>
            </a:r>
            <a:r>
              <a:rPr lang="en-US" sz="1000" dirty="0" err="1">
                <a:solidFill>
                  <a:prstClr val="black"/>
                </a:solidFill>
              </a:rPr>
              <a:t>budaya</a:t>
            </a:r>
            <a:r>
              <a:rPr lang="en-US" sz="1000" dirty="0">
                <a:solidFill>
                  <a:prstClr val="black"/>
                </a:solidFill>
              </a:rPr>
              <a:t> </a:t>
            </a:r>
            <a:r>
              <a:rPr lang="en-US" sz="1000" dirty="0" err="1">
                <a:solidFill>
                  <a:prstClr val="black"/>
                </a:solidFill>
              </a:rPr>
              <a:t>akademik</a:t>
            </a:r>
            <a:r>
              <a:rPr lang="en-US" sz="1000" dirty="0">
                <a:solidFill>
                  <a:prstClr val="black"/>
                </a:solidFill>
              </a:rPr>
              <a:t> </a:t>
            </a:r>
            <a:r>
              <a:rPr lang="en-US" sz="1000" dirty="0" err="1">
                <a:solidFill>
                  <a:prstClr val="black"/>
                </a:solidFill>
              </a:rPr>
              <a:t>serta</a:t>
            </a:r>
            <a:r>
              <a:rPr lang="en-US" sz="1000" dirty="0">
                <a:solidFill>
                  <a:prstClr val="black"/>
                </a:solidFill>
              </a:rPr>
              <a:t> </a:t>
            </a:r>
            <a:r>
              <a:rPr lang="en-US" sz="1000" dirty="0" err="1">
                <a:solidFill>
                  <a:prstClr val="black"/>
                </a:solidFill>
              </a:rPr>
              <a:t>pembudayaan</a:t>
            </a:r>
            <a:r>
              <a:rPr lang="id-ID" sz="1000" dirty="0">
                <a:solidFill>
                  <a:prstClr val="black"/>
                </a:solidFill>
              </a:rPr>
              <a:t> </a:t>
            </a:r>
            <a:r>
              <a:rPr lang="sv-SE" sz="1000" dirty="0">
                <a:solidFill>
                  <a:prstClr val="black"/>
                </a:solidFill>
              </a:rPr>
              <a:t>kegiatan baca tulis bagi </a:t>
            </a:r>
            <a:r>
              <a:rPr lang="sv-SE" sz="1000" dirty="0" smtClean="0">
                <a:solidFill>
                  <a:prstClr val="black"/>
                </a:solidFill>
              </a:rPr>
              <a:t>sivitas akademika.</a:t>
            </a:r>
            <a:endParaRPr lang="id-ID" sz="1000" dirty="0" smtClean="0">
              <a:solidFill>
                <a:prstClr val="black"/>
              </a:solidFill>
            </a:endParaRPr>
          </a:p>
          <a:p>
            <a:pPr marL="215551" indent="-215551">
              <a:buFont typeface="Wingdings" panose="05000000000000000000" pitchFamily="2" charset="2"/>
              <a:buChar char="q"/>
            </a:pPr>
            <a:r>
              <a:rPr lang="en-US" sz="1000" dirty="0" err="1" smtClean="0">
                <a:solidFill>
                  <a:srgbClr val="0000FF"/>
                </a:solidFill>
              </a:rPr>
              <a:t>Dosen</a:t>
            </a:r>
            <a:r>
              <a:rPr lang="en-US" sz="1000" dirty="0" smtClean="0">
                <a:solidFill>
                  <a:srgbClr val="0000FF"/>
                </a:solidFill>
              </a:rPr>
              <a:t> </a:t>
            </a:r>
            <a:r>
              <a:rPr lang="en-US" sz="1000" dirty="0" err="1" smtClean="0">
                <a:solidFill>
                  <a:srgbClr val="0000FF"/>
                </a:solidFill>
              </a:rPr>
              <a:t>berkewajiban</a:t>
            </a:r>
            <a:r>
              <a:rPr lang="en-US" sz="1000" dirty="0" smtClean="0">
                <a:solidFill>
                  <a:srgbClr val="0000FF"/>
                </a:solidFill>
              </a:rPr>
              <a:t> </a:t>
            </a:r>
            <a:r>
              <a:rPr lang="en-US" sz="1000" dirty="0" err="1" smtClean="0">
                <a:solidFill>
                  <a:srgbClr val="0000FF"/>
                </a:solidFill>
              </a:rPr>
              <a:t>menyebarluaskan</a:t>
            </a:r>
            <a:r>
              <a:rPr lang="en-US" sz="1000" dirty="0" smtClean="0">
                <a:solidFill>
                  <a:srgbClr val="0000FF"/>
                </a:solidFill>
              </a:rPr>
              <a:t> </a:t>
            </a:r>
            <a:r>
              <a:rPr lang="en-US" sz="1000" dirty="0" err="1" smtClean="0">
                <a:solidFill>
                  <a:srgbClr val="0000FF"/>
                </a:solidFill>
              </a:rPr>
              <a:t>hasil</a:t>
            </a:r>
            <a:r>
              <a:rPr lang="en-US" sz="1000" dirty="0" smtClean="0">
                <a:solidFill>
                  <a:srgbClr val="0000FF"/>
                </a:solidFill>
              </a:rPr>
              <a:t> </a:t>
            </a:r>
            <a:r>
              <a:rPr lang="en-US" sz="1000" dirty="0" err="1" smtClean="0">
                <a:solidFill>
                  <a:srgbClr val="0000FF"/>
                </a:solidFill>
              </a:rPr>
              <a:t>penelitian</a:t>
            </a:r>
            <a:r>
              <a:rPr lang="en-US" sz="1000" dirty="0" smtClean="0">
                <a:solidFill>
                  <a:srgbClr val="0000FF"/>
                </a:solidFill>
              </a:rPr>
              <a:t> </a:t>
            </a:r>
            <a:r>
              <a:rPr lang="en-US" sz="1000" dirty="0" err="1" smtClean="0">
                <a:solidFill>
                  <a:srgbClr val="0000FF"/>
                </a:solidFill>
              </a:rPr>
              <a:t>melalui</a:t>
            </a:r>
            <a:r>
              <a:rPr lang="en-US" sz="1000" dirty="0" smtClean="0">
                <a:solidFill>
                  <a:srgbClr val="0000FF"/>
                </a:solidFill>
              </a:rPr>
              <a:t>  seminar, </a:t>
            </a:r>
            <a:r>
              <a:rPr lang="en-US" sz="1000" dirty="0" err="1" smtClean="0">
                <a:solidFill>
                  <a:srgbClr val="0000FF"/>
                </a:solidFill>
              </a:rPr>
              <a:t>publikasi</a:t>
            </a:r>
            <a:r>
              <a:rPr lang="en-US" sz="1000" dirty="0" smtClean="0">
                <a:solidFill>
                  <a:srgbClr val="0000FF"/>
                </a:solidFill>
              </a:rPr>
              <a:t>, </a:t>
            </a:r>
            <a:r>
              <a:rPr lang="en-US" sz="1000" dirty="0" err="1">
                <a:solidFill>
                  <a:srgbClr val="0000FF"/>
                </a:solidFill>
              </a:rPr>
              <a:t>dan</a:t>
            </a:r>
            <a:r>
              <a:rPr lang="en-US" sz="1000" dirty="0">
                <a:solidFill>
                  <a:srgbClr val="0000FF"/>
                </a:solidFill>
              </a:rPr>
              <a:t>/</a:t>
            </a:r>
            <a:r>
              <a:rPr lang="en-US" sz="1000" dirty="0" err="1">
                <a:solidFill>
                  <a:srgbClr val="0000FF"/>
                </a:solidFill>
              </a:rPr>
              <a:t>atau</a:t>
            </a:r>
            <a:r>
              <a:rPr lang="en-US" sz="1000" dirty="0">
                <a:solidFill>
                  <a:srgbClr val="0000FF"/>
                </a:solidFill>
              </a:rPr>
              <a:t> </a:t>
            </a:r>
            <a:r>
              <a:rPr lang="en-US" sz="1000" dirty="0" smtClean="0">
                <a:solidFill>
                  <a:srgbClr val="0000FF"/>
                </a:solidFill>
              </a:rPr>
              <a:t>paten, </a:t>
            </a:r>
            <a:r>
              <a:rPr lang="en-US" sz="1000" dirty="0" err="1">
                <a:solidFill>
                  <a:srgbClr val="0000FF"/>
                </a:solidFill>
              </a:rPr>
              <a:t>kecuali</a:t>
            </a:r>
            <a:r>
              <a:rPr lang="en-US" sz="1000" dirty="0">
                <a:solidFill>
                  <a:srgbClr val="0000FF"/>
                </a:solidFill>
              </a:rPr>
              <a:t> </a:t>
            </a:r>
            <a:r>
              <a:rPr lang="en-US" sz="1000" dirty="0" err="1">
                <a:solidFill>
                  <a:srgbClr val="0000FF"/>
                </a:solidFill>
              </a:rPr>
              <a:t>hasil</a:t>
            </a:r>
            <a:r>
              <a:rPr lang="en-US" sz="1000" dirty="0">
                <a:solidFill>
                  <a:srgbClr val="0000FF"/>
                </a:solidFill>
              </a:rPr>
              <a:t> </a:t>
            </a:r>
            <a:r>
              <a:rPr lang="en-US" sz="1000" dirty="0" err="1">
                <a:solidFill>
                  <a:srgbClr val="0000FF"/>
                </a:solidFill>
              </a:rPr>
              <a:t>Penelitian</a:t>
            </a:r>
            <a:r>
              <a:rPr lang="en-US" sz="1000" dirty="0">
                <a:solidFill>
                  <a:srgbClr val="0000FF"/>
                </a:solidFill>
              </a:rPr>
              <a:t> yang</a:t>
            </a:r>
            <a:r>
              <a:rPr lang="id-ID" sz="1000" dirty="0">
                <a:solidFill>
                  <a:srgbClr val="0000FF"/>
                </a:solidFill>
              </a:rPr>
              <a:t> </a:t>
            </a:r>
            <a:r>
              <a:rPr lang="en-US" sz="1000" dirty="0" err="1">
                <a:solidFill>
                  <a:srgbClr val="0000FF"/>
                </a:solidFill>
              </a:rPr>
              <a:t>bersifat</a:t>
            </a:r>
            <a:r>
              <a:rPr lang="en-US" sz="1000" dirty="0">
                <a:solidFill>
                  <a:srgbClr val="0000FF"/>
                </a:solidFill>
              </a:rPr>
              <a:t> </a:t>
            </a:r>
            <a:r>
              <a:rPr lang="en-US" sz="1000" dirty="0" err="1">
                <a:solidFill>
                  <a:srgbClr val="0000FF"/>
                </a:solidFill>
              </a:rPr>
              <a:t>rahasia</a:t>
            </a:r>
            <a:r>
              <a:rPr lang="en-US" sz="1000" dirty="0">
                <a:solidFill>
                  <a:srgbClr val="0000FF"/>
                </a:solidFill>
              </a:rPr>
              <a:t>, </a:t>
            </a:r>
            <a:r>
              <a:rPr lang="en-US" sz="1000" dirty="0" err="1">
                <a:solidFill>
                  <a:srgbClr val="0000FF"/>
                </a:solidFill>
              </a:rPr>
              <a:t>mengganggu</a:t>
            </a:r>
            <a:r>
              <a:rPr lang="en-US" sz="1000" dirty="0">
                <a:solidFill>
                  <a:srgbClr val="0000FF"/>
                </a:solidFill>
              </a:rPr>
              <a:t>, </a:t>
            </a:r>
            <a:r>
              <a:rPr lang="en-US" sz="1000" dirty="0" err="1">
                <a:solidFill>
                  <a:srgbClr val="0000FF"/>
                </a:solidFill>
              </a:rPr>
              <a:t>dan</a:t>
            </a:r>
            <a:r>
              <a:rPr lang="en-US" sz="1000" dirty="0">
                <a:solidFill>
                  <a:srgbClr val="0000FF"/>
                </a:solidFill>
              </a:rPr>
              <a:t>/</a:t>
            </a:r>
            <a:r>
              <a:rPr lang="en-US" sz="1000" dirty="0" err="1">
                <a:solidFill>
                  <a:srgbClr val="0000FF"/>
                </a:solidFill>
              </a:rPr>
              <a:t>atau</a:t>
            </a:r>
            <a:r>
              <a:rPr lang="id-ID" sz="1000" dirty="0">
                <a:solidFill>
                  <a:srgbClr val="0000FF"/>
                </a:solidFill>
              </a:rPr>
              <a:t> </a:t>
            </a:r>
            <a:r>
              <a:rPr lang="en-US" sz="1000" dirty="0" err="1">
                <a:solidFill>
                  <a:srgbClr val="0000FF"/>
                </a:solidFill>
              </a:rPr>
              <a:t>membahayakan</a:t>
            </a:r>
            <a:r>
              <a:rPr lang="en-US" sz="1000" dirty="0">
                <a:solidFill>
                  <a:srgbClr val="0000FF"/>
                </a:solidFill>
              </a:rPr>
              <a:t> </a:t>
            </a:r>
            <a:r>
              <a:rPr lang="en-US" sz="1000" dirty="0" err="1">
                <a:solidFill>
                  <a:srgbClr val="0000FF"/>
                </a:solidFill>
              </a:rPr>
              <a:t>kepentingan</a:t>
            </a:r>
            <a:r>
              <a:rPr lang="en-US" sz="1000" dirty="0">
                <a:solidFill>
                  <a:srgbClr val="0000FF"/>
                </a:solidFill>
              </a:rPr>
              <a:t> </a:t>
            </a:r>
            <a:r>
              <a:rPr lang="en-US" sz="1000" dirty="0" err="1">
                <a:solidFill>
                  <a:srgbClr val="0000FF"/>
                </a:solidFill>
              </a:rPr>
              <a:t>umum</a:t>
            </a:r>
            <a:r>
              <a:rPr lang="en-US" sz="1000" dirty="0" smtClean="0">
                <a:solidFill>
                  <a:srgbClr val="0000FF"/>
                </a:solidFill>
              </a:rPr>
              <a:t>.</a:t>
            </a:r>
            <a:endParaRPr lang="en-US" sz="1000" dirty="0">
              <a:solidFill>
                <a:srgbClr val="0000FF"/>
              </a:solidFill>
            </a:endParaRPr>
          </a:p>
        </p:txBody>
      </p:sp>
      <p:sp>
        <p:nvSpPr>
          <p:cNvPr id="8" name="TextBox 7"/>
          <p:cNvSpPr txBox="1"/>
          <p:nvPr/>
        </p:nvSpPr>
        <p:spPr>
          <a:xfrm>
            <a:off x="2332830" y="2533082"/>
            <a:ext cx="2618583" cy="167256"/>
          </a:xfrm>
          <a:prstGeom prst="rect">
            <a:avLst/>
          </a:prstGeom>
          <a:noFill/>
        </p:spPr>
        <p:txBody>
          <a:bodyPr wrap="square" lIns="43717" tIns="21859" rIns="43717" bIns="21859" rtlCol="0">
            <a:spAutoFit/>
          </a:bodyPr>
          <a:lstStyle/>
          <a:p>
            <a:r>
              <a:rPr lang="en-US" sz="800" dirty="0" err="1" smtClean="0">
                <a:solidFill>
                  <a:prstClr val="black"/>
                </a:solidFill>
              </a:rPr>
              <a:t>Sumber</a:t>
            </a:r>
            <a:r>
              <a:rPr lang="en-US" sz="800" dirty="0" smtClean="0">
                <a:solidFill>
                  <a:prstClr val="black"/>
                </a:solidFill>
              </a:rPr>
              <a:t>: </a:t>
            </a:r>
            <a:r>
              <a:rPr lang="id-ID" sz="800" dirty="0" smtClean="0">
                <a:solidFill>
                  <a:prstClr val="black"/>
                </a:solidFill>
              </a:rPr>
              <a:t>UU RI N</a:t>
            </a:r>
            <a:r>
              <a:rPr lang="en-US" sz="800" dirty="0" smtClean="0">
                <a:solidFill>
                  <a:prstClr val="black"/>
                </a:solidFill>
              </a:rPr>
              <a:t>o</a:t>
            </a:r>
            <a:r>
              <a:rPr lang="id-ID" sz="800" dirty="0" smtClean="0">
                <a:solidFill>
                  <a:prstClr val="black"/>
                </a:solidFill>
              </a:rPr>
              <a:t>. 12/2012 tentang Pendidikan Tinggi</a:t>
            </a:r>
            <a:endParaRPr lang="en-US" sz="800" dirty="0">
              <a:solidFill>
                <a:prstClr val="black"/>
              </a:solidFill>
            </a:endParaRPr>
          </a:p>
        </p:txBody>
      </p:sp>
      <p:pic>
        <p:nvPicPr>
          <p:cNvPr id="10"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497533" y="0"/>
            <a:ext cx="453880" cy="3026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1" name="Straight Connector 10"/>
          <p:cNvCxnSpPr/>
          <p:nvPr/>
        </p:nvCxnSpPr>
        <p:spPr>
          <a:xfrm>
            <a:off x="1481140" y="2493177"/>
            <a:ext cx="347027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8829236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9"/>
          <p:cNvSpPr txBox="1">
            <a:spLocks noChangeArrowheads="1"/>
          </p:cNvSpPr>
          <p:nvPr/>
        </p:nvSpPr>
        <p:spPr bwMode="auto">
          <a:xfrm>
            <a:off x="127224" y="1063258"/>
            <a:ext cx="4697825" cy="290362"/>
          </a:xfrm>
          <a:prstGeom prst="rect">
            <a:avLst/>
          </a:prstGeom>
          <a:noFill/>
          <a:ln w="9525">
            <a:noFill/>
            <a:miter lim="800000"/>
            <a:headEnd/>
            <a:tailEnd/>
          </a:ln>
        </p:spPr>
        <p:txBody>
          <a:bodyPr lIns="43714" tIns="21857" rIns="43714" bIns="21857">
            <a:spAutoFit/>
          </a:bodyPr>
          <a:lstStyle/>
          <a:p>
            <a:pPr algn="ctr">
              <a:defRPr/>
            </a:pPr>
            <a:r>
              <a:rPr lang="en-US" sz="1600" b="1" dirty="0" err="1" smtClean="0">
                <a:solidFill>
                  <a:schemeClr val="accent1">
                    <a:lumMod val="75000"/>
                  </a:schemeClr>
                </a:solidFill>
                <a:latin typeface="+mj-lt"/>
              </a:rPr>
              <a:t>Perubahan</a:t>
            </a:r>
            <a:r>
              <a:rPr lang="en-US" sz="1600" b="1" dirty="0" smtClean="0">
                <a:solidFill>
                  <a:schemeClr val="accent1">
                    <a:lumMod val="75000"/>
                  </a:schemeClr>
                </a:solidFill>
                <a:latin typeface="+mj-lt"/>
              </a:rPr>
              <a:t> </a:t>
            </a:r>
            <a:r>
              <a:rPr lang="en-US" sz="1600" b="1" dirty="0" err="1" smtClean="0">
                <a:solidFill>
                  <a:schemeClr val="accent1">
                    <a:lumMod val="75000"/>
                  </a:schemeClr>
                </a:solidFill>
                <a:latin typeface="+mj-lt"/>
              </a:rPr>
              <a:t>Paradigma</a:t>
            </a:r>
            <a:r>
              <a:rPr lang="en-US" sz="1600" b="1" dirty="0" smtClean="0">
                <a:solidFill>
                  <a:schemeClr val="accent1">
                    <a:lumMod val="75000"/>
                  </a:schemeClr>
                </a:solidFill>
                <a:latin typeface="+mj-lt"/>
              </a:rPr>
              <a:t> </a:t>
            </a:r>
            <a:r>
              <a:rPr lang="en-US" sz="1600" b="1" dirty="0" err="1" smtClean="0">
                <a:solidFill>
                  <a:schemeClr val="accent1">
                    <a:lumMod val="75000"/>
                  </a:schemeClr>
                </a:solidFill>
                <a:latin typeface="+mj-lt"/>
              </a:rPr>
              <a:t>Sistem</a:t>
            </a:r>
            <a:r>
              <a:rPr lang="en-US" sz="1600" b="1" dirty="0" smtClean="0">
                <a:solidFill>
                  <a:schemeClr val="accent1">
                    <a:lumMod val="75000"/>
                  </a:schemeClr>
                </a:solidFill>
                <a:latin typeface="+mj-lt"/>
              </a:rPr>
              <a:t> </a:t>
            </a:r>
            <a:r>
              <a:rPr lang="en-US" sz="1600" b="1" dirty="0" err="1" smtClean="0">
                <a:solidFill>
                  <a:schemeClr val="accent1">
                    <a:lumMod val="75000"/>
                  </a:schemeClr>
                </a:solidFill>
                <a:latin typeface="+mj-lt"/>
              </a:rPr>
              <a:t>Karier</a:t>
            </a:r>
            <a:r>
              <a:rPr lang="en-US" sz="1600" b="1" dirty="0" smtClean="0">
                <a:solidFill>
                  <a:schemeClr val="accent1">
                    <a:lumMod val="75000"/>
                  </a:schemeClr>
                </a:solidFill>
                <a:latin typeface="+mj-lt"/>
              </a:rPr>
              <a:t> </a:t>
            </a:r>
            <a:r>
              <a:rPr lang="en-US" sz="1600" b="1" dirty="0" err="1" smtClean="0">
                <a:solidFill>
                  <a:schemeClr val="accent1">
                    <a:lumMod val="75000"/>
                  </a:schemeClr>
                </a:solidFill>
                <a:latin typeface="+mj-lt"/>
              </a:rPr>
              <a:t>Dosen</a:t>
            </a:r>
            <a:endParaRPr lang="fi-FI" sz="1600" dirty="0">
              <a:solidFill>
                <a:schemeClr val="accent6">
                  <a:lumMod val="75000"/>
                </a:schemeClr>
              </a:solidFill>
              <a:latin typeface="+mj-lt"/>
            </a:endParaRPr>
          </a:p>
        </p:txBody>
      </p:sp>
      <p:sp>
        <p:nvSpPr>
          <p:cNvPr id="3076" name="TextBox 6"/>
          <p:cNvSpPr txBox="1">
            <a:spLocks noChangeArrowheads="1"/>
          </p:cNvSpPr>
          <p:nvPr/>
        </p:nvSpPr>
        <p:spPr bwMode="auto">
          <a:xfrm>
            <a:off x="2242749" y="739468"/>
            <a:ext cx="354164" cy="398084"/>
          </a:xfrm>
          <a:prstGeom prst="rect">
            <a:avLst/>
          </a:prstGeom>
          <a:noFill/>
          <a:ln w="9525">
            <a:noFill/>
            <a:miter lim="800000"/>
            <a:headEnd/>
            <a:tailEnd/>
          </a:ln>
        </p:spPr>
        <p:txBody>
          <a:bodyPr lIns="43714" tIns="21857" rIns="43714" bIns="21857">
            <a:spAutoFit/>
          </a:bodyPr>
          <a:lstStyle/>
          <a:p>
            <a:pPr algn="ctr"/>
            <a:r>
              <a:rPr lang="en-US" altLang="en-US" sz="2300" b="1" dirty="0" smtClean="0">
                <a:solidFill>
                  <a:srgbClr val="FAC090"/>
                </a:solidFill>
                <a:latin typeface="Arial Rounded MT Bold" pitchFamily="34" charset="0"/>
              </a:rPr>
              <a:t>B</a:t>
            </a:r>
            <a:endParaRPr lang="id-ID" altLang="en-US" sz="2300" b="1" dirty="0">
              <a:solidFill>
                <a:srgbClr val="FAC090"/>
              </a:solidFill>
              <a:latin typeface="Arial Rounded MT Bold" pitchFamily="34" charset="0"/>
            </a:endParaRPr>
          </a:p>
        </p:txBody>
      </p:sp>
      <p:sp>
        <p:nvSpPr>
          <p:cNvPr id="8" name="Rounded Rectangle 7"/>
          <p:cNvSpPr/>
          <p:nvPr/>
        </p:nvSpPr>
        <p:spPr>
          <a:xfrm>
            <a:off x="2223838" y="739468"/>
            <a:ext cx="392846" cy="323791"/>
          </a:xfrm>
          <a:prstGeom prst="roundRect">
            <a:avLst/>
          </a:prstGeom>
          <a:noFill/>
          <a:ln w="3175">
            <a:solidFill>
              <a:schemeClr val="bg2">
                <a:lumMod val="50000"/>
              </a:schemeClr>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lIns="43714" tIns="21857" rIns="43714" bIns="21857" anchor="ctr"/>
          <a:lstStyle/>
          <a:p>
            <a:pPr algn="ctr">
              <a:defRPr/>
            </a:pPr>
            <a:endParaRPr lang="id-ID" dirty="0">
              <a:solidFill>
                <a:prstClr val="white"/>
              </a:solidFill>
            </a:endParaRPr>
          </a:p>
        </p:txBody>
      </p:sp>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386" t="5822" r="6026" b="16923"/>
          <a:stretch/>
        </p:blipFill>
        <p:spPr bwMode="auto">
          <a:xfrm>
            <a:off x="2118516" y="207161"/>
            <a:ext cx="577666" cy="38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9"/>
          <p:cNvSpPr txBox="1">
            <a:spLocks noChangeArrowheads="1"/>
          </p:cNvSpPr>
          <p:nvPr/>
        </p:nvSpPr>
        <p:spPr bwMode="auto">
          <a:xfrm>
            <a:off x="127224" y="1063258"/>
            <a:ext cx="4697825" cy="551972"/>
          </a:xfrm>
          <a:prstGeom prst="rect">
            <a:avLst/>
          </a:prstGeom>
          <a:noFill/>
          <a:ln w="9525">
            <a:noFill/>
            <a:miter lim="800000"/>
            <a:headEnd/>
            <a:tailEnd/>
          </a:ln>
        </p:spPr>
        <p:txBody>
          <a:bodyPr lIns="43714" tIns="21857" rIns="43714" bIns="21857">
            <a:spAutoFit/>
          </a:bodyPr>
          <a:lstStyle/>
          <a:p>
            <a:pPr algn="ctr">
              <a:defRPr/>
            </a:pPr>
            <a:r>
              <a:rPr lang="en-US" sz="1900" b="1" dirty="0" err="1" smtClean="0">
                <a:solidFill>
                  <a:schemeClr val="accent1">
                    <a:lumMod val="75000"/>
                  </a:schemeClr>
                </a:solidFill>
                <a:latin typeface="+mj-lt"/>
              </a:rPr>
              <a:t>Pendahuluan</a:t>
            </a:r>
            <a:r>
              <a:rPr lang="en-US" sz="1900" b="1" dirty="0" smtClean="0">
                <a:solidFill>
                  <a:schemeClr val="accent1">
                    <a:lumMod val="75000"/>
                  </a:schemeClr>
                </a:solidFill>
                <a:latin typeface="+mj-lt"/>
              </a:rPr>
              <a:t>: </a:t>
            </a:r>
          </a:p>
          <a:p>
            <a:pPr algn="ctr">
              <a:defRPr/>
            </a:pPr>
            <a:r>
              <a:rPr lang="en-US" sz="1400" b="1" dirty="0" err="1" smtClean="0">
                <a:solidFill>
                  <a:schemeClr val="accent1">
                    <a:lumMod val="75000"/>
                  </a:schemeClr>
                </a:solidFill>
                <a:latin typeface="+mj-lt"/>
              </a:rPr>
              <a:t>Kuantitas</a:t>
            </a:r>
            <a:r>
              <a:rPr lang="en-US" sz="1400" b="1" dirty="0" smtClean="0">
                <a:solidFill>
                  <a:schemeClr val="accent1">
                    <a:lumMod val="75000"/>
                  </a:schemeClr>
                </a:solidFill>
                <a:latin typeface="+mj-lt"/>
              </a:rPr>
              <a:t>, </a:t>
            </a:r>
            <a:r>
              <a:rPr lang="en-US" sz="1400" b="1" dirty="0" err="1" smtClean="0">
                <a:solidFill>
                  <a:schemeClr val="accent1">
                    <a:lumMod val="75000"/>
                  </a:schemeClr>
                </a:solidFill>
                <a:latin typeface="+mj-lt"/>
              </a:rPr>
              <a:t>Kualitas</a:t>
            </a:r>
            <a:r>
              <a:rPr lang="en-US" sz="1400" b="1" dirty="0" smtClean="0">
                <a:solidFill>
                  <a:schemeClr val="accent1">
                    <a:lumMod val="75000"/>
                  </a:schemeClr>
                </a:solidFill>
                <a:latin typeface="+mj-lt"/>
              </a:rPr>
              <a:t> </a:t>
            </a:r>
            <a:r>
              <a:rPr lang="en-US" sz="1400" b="1" dirty="0" err="1" smtClean="0">
                <a:solidFill>
                  <a:schemeClr val="accent1">
                    <a:lumMod val="75000"/>
                  </a:schemeClr>
                </a:solidFill>
                <a:latin typeface="+mj-lt"/>
              </a:rPr>
              <a:t>dan</a:t>
            </a:r>
            <a:r>
              <a:rPr lang="en-US" sz="1400" b="1" dirty="0" smtClean="0">
                <a:solidFill>
                  <a:schemeClr val="accent1">
                    <a:lumMod val="75000"/>
                  </a:schemeClr>
                </a:solidFill>
                <a:latin typeface="+mj-lt"/>
              </a:rPr>
              <a:t> </a:t>
            </a:r>
            <a:r>
              <a:rPr lang="en-US" sz="1400" b="1" dirty="0" err="1" smtClean="0">
                <a:solidFill>
                  <a:schemeClr val="accent1">
                    <a:lumMod val="75000"/>
                  </a:schemeClr>
                </a:solidFill>
                <a:latin typeface="+mj-lt"/>
              </a:rPr>
              <a:t>Produktivitas</a:t>
            </a:r>
            <a:endParaRPr lang="fi-FI" sz="1400" dirty="0">
              <a:solidFill>
                <a:schemeClr val="accent6">
                  <a:lumMod val="75000"/>
                </a:schemeClr>
              </a:solidFill>
              <a:latin typeface="+mj-lt"/>
            </a:endParaRPr>
          </a:p>
        </p:txBody>
      </p:sp>
      <p:cxnSp>
        <p:nvCxnSpPr>
          <p:cNvPr id="9" name="Straight Connector 8"/>
          <p:cNvCxnSpPr/>
          <p:nvPr/>
        </p:nvCxnSpPr>
        <p:spPr>
          <a:xfrm>
            <a:off x="539841" y="1349544"/>
            <a:ext cx="3913852" cy="0"/>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076" name="TextBox 6"/>
          <p:cNvSpPr txBox="1">
            <a:spLocks noChangeArrowheads="1"/>
          </p:cNvSpPr>
          <p:nvPr/>
        </p:nvSpPr>
        <p:spPr bwMode="auto">
          <a:xfrm>
            <a:off x="2242749" y="739468"/>
            <a:ext cx="354164" cy="398084"/>
          </a:xfrm>
          <a:prstGeom prst="rect">
            <a:avLst/>
          </a:prstGeom>
          <a:noFill/>
          <a:ln w="9525">
            <a:noFill/>
            <a:miter lim="800000"/>
            <a:headEnd/>
            <a:tailEnd/>
          </a:ln>
        </p:spPr>
        <p:txBody>
          <a:bodyPr lIns="43714" tIns="21857" rIns="43714" bIns="21857">
            <a:spAutoFit/>
          </a:bodyPr>
          <a:lstStyle/>
          <a:p>
            <a:pPr algn="ctr"/>
            <a:r>
              <a:rPr lang="en-US" altLang="en-US" sz="2300" b="1" dirty="0" smtClean="0">
                <a:solidFill>
                  <a:srgbClr val="FAC090"/>
                </a:solidFill>
                <a:latin typeface="Arial Rounded MT Bold" pitchFamily="34" charset="0"/>
              </a:rPr>
              <a:t>A</a:t>
            </a:r>
            <a:endParaRPr lang="id-ID" altLang="en-US" sz="2300" b="1" dirty="0">
              <a:solidFill>
                <a:srgbClr val="FAC090"/>
              </a:solidFill>
              <a:latin typeface="Arial Rounded MT Bold" pitchFamily="34" charset="0"/>
            </a:endParaRPr>
          </a:p>
        </p:txBody>
      </p:sp>
      <p:sp>
        <p:nvSpPr>
          <p:cNvPr id="8" name="Rounded Rectangle 7"/>
          <p:cNvSpPr/>
          <p:nvPr/>
        </p:nvSpPr>
        <p:spPr>
          <a:xfrm>
            <a:off x="2223838" y="739468"/>
            <a:ext cx="392846" cy="323791"/>
          </a:xfrm>
          <a:prstGeom prst="roundRect">
            <a:avLst/>
          </a:prstGeom>
          <a:noFill/>
          <a:ln w="3175">
            <a:solidFill>
              <a:schemeClr val="bg2">
                <a:lumMod val="50000"/>
              </a:schemeClr>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lIns="43714" tIns="21857" rIns="43714" bIns="21857" anchor="ctr"/>
          <a:lstStyle/>
          <a:p>
            <a:pPr algn="ctr">
              <a:defRPr/>
            </a:pPr>
            <a:endParaRPr lang="id-ID" dirty="0">
              <a:solidFill>
                <a:prstClr val="white"/>
              </a:solidFill>
            </a:endParaRPr>
          </a:p>
        </p:txBody>
      </p:sp>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386" t="5822" r="6026" b="16923"/>
          <a:stretch/>
        </p:blipFill>
        <p:spPr bwMode="auto">
          <a:xfrm>
            <a:off x="2118516" y="207161"/>
            <a:ext cx="577666" cy="38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AutoShape 2" descr="data:image/jpeg;base64,/9j/4AAQSkZJRgABAQAAAQABAAD/2wBDAAkGBwgHBgkIBwgKCgkLDRYPDQwMDRsUFRAWIB0iIiAdHx8kKDQsJCYxJx8fLT0tMTU3Ojo6Iys/RD84QzQ5Ojf/2wBDAQoKCg0MDRoPDxo3JR8lNzc3Nzc3Nzc3Nzc3Nzc3Nzc3Nzc3Nzc3Nzc3Nzc3Nzc3Nzc3Nzc3Nzc3Nzc3Nzc3Nzf/wAARCACfAKMDASIAAhEBAxEB/8QAHAAAAgMBAQEBAAAAAAAAAAAAAAYEBQcDAQII/8QARBAAAQMDAgMFBQUGBAMJAAAAAQIDBAAFEQYhEjFBBxNRYXEUIoGRoRUyUrHBIyRCcoLRM2Ki8BZUk0Njc4OSssLS4f/EABoBAAIDAQEAAAAAAAAAAAAAAAAEAgMFAQb/xAAxEQACAgEDAgQEBQQDAAAAAAABAgADEQQSIQUxIkFRYRMUMnFCgZGhsRUjUuEzNNH/2gAMAwEAAhEDEQA/ANxoooohCiiiiEKKK8JohPa8yBUK6XaDaIipdzlMxmE81urCRnwHifKsuvXajc7045D0TBUlvcKuMpGEp80pP659Kup09lx8AkWYL3mpXS6QLXHMi5TGIzQ/jeWEis8ufa9FdecjaWtUu6PJOO+Ke7Z9c8/mBSeNOmfJE3Uk5+6S/wDvVkIT5AeHly8qu2mm2Ww2y2ltsckpAAHwrWp6Wi82HMVfVAcLOkbtSv8Aa3FHUtiS5GJJD0DfgHgQSQfXIp/01rOxakbSq2T21uEZLC/dcT6pO9Z+Kprnpm3z3O/QhUaUCCmQweFQPj4fHnU7um1PyvBkU1X+U3oEHlXtYfbdY6s0moJugN8tgOO9SMPNgY5+Xrn1FabpXWll1RHC7ZKQXQMrjrOHEeqf15Vk36S2n6hxG1cN2jHRXgOa9paThRRRRCFFFFEIUUUUQhRRRRCFFB5VGmzY0CK5KmvoYYaSVOOLOAkDxo5hJGRz6Vnuse02Ha31WywN/at13TwNHLbRBweJQ6jwHxxSrqbW121o45b9NKdt9nBKXppBSt3yT1A8ufjjkeVns0K0M91Ea94jC3CPeX6/2rX0vTs+K39ItbeF4HeQF2e4X6aLjq+Yqa9zRGScNtZ6AD9PiTV3+wisAZbZZQNuSUpAqnOpoK5kRholxiStTXtII4EuJ/gPXPL1BGM0pahfmqYkwrmoSZltkiU2pbezzBODkDbYlOR4Z8Kds1KVJ/b5xF/hvYfFxHWZf7fGtzs9L6JDDKglZjqC8E+h865Xa+t2y4W5h5LaWJfFxPrc4Q3gAjPzpYiQX0pvMB2CCq4xw7Heit4YOEkpSANknOeZ/wD22dsUy5w9PmY20lcMj2pp8hXGkYB5ZByBn41WL7rAdo5/3z+06aq1PMsLFfk3abdGUBruYa0hDqF8QWk8W+f6a+bJqRq73GVFajLbS17zbylZDyc4yBjYfOoS9MSGReE26QxGauHAAlDZHdpGcgAbb5NRWLJdLHclSIfHPZRAWyzhKEKScgpSRnJ360fF1C7dw4HeG2ps4MZ4VyhTVSURnkrVGWW3diOEjb++9V1z00xIkpmW51dvuCTxJfZON/MD15ikl+BJtrqLStSm1XaO07JdWrdvBKl7fD6VbN366xYxvAKVWx2SGGISx75QBgKSfHb471xNdnw2L9534JXlDH7TnabcLPIbtmtWSEnARcWxlKv5gB9R8RWsQZsadHQ/EfbeaWkKS4hQUlQPUEVjs1qFK4oEsMOFSSrulkFRA24sc+vOqaA/e9ByDKs63JtpJy7BWo5bHPKeePUfEHnVep6er+Krg+ksq1GeGn6EyDyopb0hq626ogJkwXRx8ltK++2rwI/3mmMHIrFZSpIMbzPaKKK5CFFFFEIUV5mq7UF5hWG2PXK4vBqOynJPVR6JA6k8gK6AScCE8v8AfINgtr1wujyWo7Y681HokDqTWJXSfdO0KcJVyLsOxIVmNCSrBdH4leJ5b/LqaJL8/Xd0TeL2lTVsbVmDCztj8SvHO3r6c73ACQAAAOgGK39HohUNz/V/ESuv/Cs4KVGt0MqJQxGYRvtwpSBSZqvUTzkQBhb8P3kPw3kK92Uj9COeD4fPrqWRHu93FmuEt63R054OJGEyF9DxcsDerG3My57Miyajhd4lpA4ZKAAhxPIEeCtjy8OnXltrXE1ocf8Avv6SCKEwzd5RRLRNuE5+JOYBgzkiSiZGSAkODk4M8ic4I577eNM9t08liQ7LuUpdxlOtdyVPpHCEZzjh+H+81aQYjMCK1FjJKWWk8KQTk15YLS5ftQzbbNvMu3rS0HYaIzaOF1vkokqSSVA8x4EVxq69KgdwTO72uYqpxCVLiwGkrkvtR2ieFJWsIHoOVcBMfuMqLA082zPmygVIy4A02gEAuLUOgzyG56Va6etf2P2qOWvUIbn99A47XJcbAAAI4xw8uPY5PPCRyBqz0lbWrd2uasSxHZYZciRnGkNgAYKRxEAcveBJpW7qbnIrGBLE0q92OZS3i06i042mZdBBlW7iSl5+JxIVHztlSVE5TkjcHbnyqN9owRJET2xj2g/9l3g4vlWoa2DJ0bfPahxMi3vlY8uA/WkAQLFaew5mZcbcwrit6HAQ2A4t5eOAhQGQeJQ36c6hT1K1BhuZJ9MjduJBmQ401stS2EOpII94bjPPB6UrTtIyGSy7aZa3VMrywxOdKm2B4p8SP95pugaZmJ0YzftS6hkwD7Ol3uo8dGRxAcAIUCSskgYHU4qLaDOVbWFXQIEspJcCBgb8tvHGM+dPJZTrGxtPHnFyr0DOfymfwWnI9ymy5iXBLtkVxciQt7jLjytkYPhg7CmvTGo4t0ZjxS8p6aGUl5QZUEhXUE4x+nOpGoLE1c2MoSO9SsOlGeFL5AOAvAyRSfcBeZExuzynVx5bjiCyxCwhgNnmskbnGDt5VTizStxyP5/3LcpcvvGidaJltn/bWmXVRpqTlbCThDw6jHLfw/I71pXZ9r6LqaOY749muTAw/HXnIPLIJ5jb1HWk5iSwp9UNMlLkhpAK0lWVY5ZNVN9sa5Ehu6WlxUa6sHiQ4ggd4R0Pnjbw6Ham9Rpk1K5HeQqvKna038HNe1nvZtr5vUDKoFwCY92jDheZO3FjYqT8eY6GtBBBGa89ZW1bbW7x4EHtPaKKKhOyPNlMQojsqW6hphpBW44tWAkDmSawq63B/tBvpuEgLRp+IsiHHWMd6oc1KHXP0GB4029uL7q7dZ7cHFojTJ6G3wnbjT4fPf5VVMtIYZQ0ygIaQOFCE8kitnpmnXHxT3iuptKjAn1gDYbDpVRqK5IiNsQgtxMicsstFogKR4q38Mirj0qkummYN3nKk3AuvDug222FFIb3O4x19c1o3iwphO8SrK7stKS4w9SPwnLRNhRrilfutTeIJLe/3iOefT603wWPZIUeLxqWWW0o4lHJOABn6VWWKIu2yZEJd3XMQlCVNsOAFbQ35nn6VdVXpqgPHzn3k7Xz4YVX3gyYrbN0t+063L9oZwfvgfeQfJScj5VYUYHUZ8jV9tYsQofOVoxVgRLPtRlN/Zml9YwMKRCnsul1JH+A4PeGfA4SNvGrE5R2yRnmXFd1MsigoY2VwrBBz/VVPpi0Oag7LLrpZK21SIjzsZlTyjhPvd43xHc7BQ6bbVP17MVZnbK1aGC9q2WwYEJSSSlpB4eNwjlgYByR5nYGvJkEHBmwDmXfao8trs8vqmyQTFKT6EgH6E0nasjrWns+0O4UupcSyqXgZC0MoSMEHmDhR+FQ5dpu2ix7Lq64O33TF6WGrg6eJBiOKIwvOSQnPXIG3IHAOgStMiZrm16jLrSo8GCtppIJ4gtW3F4EcKlDfxrkIu9os4zdRQbMg/u8FoTH09FOKylseeMLV68NVFRI8xy6XO73Z3H71NWlrc7NN+4gf6Sf6ql16Tp9QSgH15mZqG3PCqS/2lUlftkWUmE8EFEiSB73c4yQD0Ow38Ku65SnmY8Zx2SpKWUJJWVcgKZtrV1w0qRirZEzbSs5uHJlybZDccK3AFyJSwltlkHfKvxH/ea0qO+1KYQ+wsONOJCkqB2INLkbSkGU6mRJkmXCzxxY6DwtISeWyefr1pkZabYaQ0yhLbaBhKUJwAPIUroqrEBDdpdqHVjxKW/2h9yS1eLOss3aMeJCknHeeR+GR8cGtM7O9ZM6ntnvjup7B4JLJ2KFeQ8D/vlShVD+0tGvrLLtyi25NUpuQkcnAAMkjx3+lGu0621k+Yk9NaQdpn6AFFRmHyplBUCSRvRXnI/M57dWlJstqmJG0e4tqUfAEK/XFVlNPbHCEzQdwxzZCXgeo4VA/lmk+C8JEKO8ndLjaVA+OQK3+ltmnHpEdWOQZ3rnJebjR3X3jhtpClqPgAMmulK/aDLdbswhRgpT0tWCE9EAjJ+ZSPjTt9nw6y/pFq13MBOuikLfhSbs+n9vcH1OZI3CBslPoN6Y6jW2KmDb40VG6WWkozjngbn571JooTZWAe8LG3MTCiigc6tMhLTs0eMbWF7hlS+GXFZlIT/DxJJbWfX7lSru43A7abPIlvBLc22ORmAo7d4FZ+BIOPP5UvW+aLTq+wTVAlL75gLO5wHQOH/UlPzrt2iWd7WvaJbbRCmOQlW+I48JYbKgl0FJwNxuMoOfPxrzGtTZewmrQ26sGNPbDKjxezu7CSpI75tLTYJ3UsqGAPln4VPQ6jT3Zy245xKRb7QnkRk8DQ+u1ZhrPSOuNSWWVN1HcI+bYe7iQ4yQoSlZCSs4Vso5GM7+Q6tOt7wzd+zq2Ro5KDdnWY62knBb4SFOoOOXDwKSaWCljgSwnAzFyxMKi2WCyse+lhHHn8RGT9anUUV65F2qBMdjkkwr4faQ+y406kKbcSUqSeoIwa+6PSpEZGJwHBzFXQ764/t9jfUSu3unuyerZJ/X86aqTJ5Fs7QIslAIanNJbdIBOFH3QT4bhP1pzpXSHCmv/E4/Lylt3cN6wNUbmXu0XT7I37tDjn+lX/1q8qp0w0J3ae67wZTDihGT0UrHL4FVS1TbaWPtJacZebfHRhhAx0orq2nhbSPAUV5aacqtWwBctOXGGRkvR1oA8yNqxrRUkydNxCo5U2C2fgTj6Yrenk8Tah4isFsrP2ZqLUFmO3cSi63v/AvcDHkMfOtfpL8skV1S5XMvK4Q7S5fbleoUYJExu0AxlL5BanQQD5EtgV3FRIGpoWktaxJFxc4ItxjKjvLwT3RSoFCj5ZUQac6j/wBc/lF9N/yT5ttyamsq3DchpRRIYUcLZcGykqHkQa5uXeOZqYEJDtwnK3EaIjvFY23ONkjcczWkTYeib+8zKmNWWc8+AG3FFtSl55eZpggW2FbWAxb4jEZofwMthA+lZ56pbswBz6xgaRN2ZkVzses4tjl3R2PaIKGGi6WX3lOOBI3OSn3c49R51WWiZdQm2pvUeMkXKH7XFkR1HCkjGUqSeSgCPLenHt6uy7bokxGOIO3F9LGU8+Ee8r54A+NVepowi32yW5toNptFmHEEnq4QkJHp3SvmKr0+qva5ctJWU1hDxKqREk6lmuafs7ZVKSEOPySvhTC3ylZI34tsgDf05196VYGious74zNVcXWlpgQX3gol98/e2zuO8UBz/hPKpdvdns6Rsmn9OOhF81GgzZssfeYaX95zbcEApSn023qg1V7RHnxrVpWGZFk0UpqVMUVJ/avZClKV4nZQ5fj6YpfUXm6zcZZXWEXAjDYbTc7MZ+jdSTg+dRxXZUOSkY4ZOMuJHmCUqHLcedLOn9OybbZ4uoGFvXSMz3jM9jOXbc8D+0UlOfeBwM43xg71p+ro6dW6LiX2xArnRQi425WcHiG5SceIyCPEUoR7o1ZfY+0CwpIsV1WEX6HnIjukgd4kAdFE+ueW+1SOUYMO4k2UMMGcpU9Ddu9sjoMkLCO5S2f8RSyEpAPmVAVHtUPVtw1bOsLv2REkRWEvFDgWsKScbpIIJwTgnlmuV9jfZruomLc6lbEaQmfC4cEJzwvhO2NuIbDwIq6v1xVau2jTt2aWUwb1AQyVq5K4iQEj490fjWjqtZaQpU4BEWqpTkHnmRrgzerChS9RWvuoyec6GovMepGOJI8yMedetzYrzPfNSmFNYyFpcBHzrZykKBBAIOxpXvVm0VFkMP3mBZmXnF8LKn20JKlc9s865V1O1RhhmdfSo3biZqq0/aemdQamdKkxW0spgrH8YacClrHgCr3R4gHyqyByAfHepvajrKyC2sabt8lmQ9MkNNPIjEKSyzxAnONskbAedQsY2HSmumOzl3PnKdUAoUCHmTjzqP2OMe23W9XNQB76WUJVnoMn/wCQrhfpnsFmlyQcKQ2Qn+Y7D6kU09jVtEPTENRHvOpLxOOfFuPpirepPtpx6zukXuZo45CivaK89Hp8nlWL6/iJtHaTDn4CW7mwWVqxgFxOACfUcI+FbUazntttK5emBcI4/b255MhJHgNlfDG/9NN6Gz4d4PrIWLuUiUfPnVVepsayyLffZUVMlMJ7hWypAV3jbnurAztnkR5jHWp8KSiZDZkt7pdQFj4iudzgs3OA9CkA928nhJHMHoR6c639RX8SplEzK22OCY72Rvs8fbYvVtasTatnEvcLaFtk+Od0n1p1G/KsP0pqzRK0hN70mxHuUVzgckx7YHG1rSfvDAJScjOMbeJrXbDemL5DVLix5bTPeFCDJYU0XAAPeSFb8O/PyNeVxia0Q+1tpT2qdDtrdDcf7SClFSQUlQUgpGfE4I+Ndtd2C6t6hN8tsJdwjPx0MSY7OO9QUFRStIJAUCFEEc8451K7ZrPMn6ZZuNsBVMtElMxtAGSoJ5/Ln8KZNI6lgaqsbFzty8pX7rrf8TSxzSodD+YIPWp1u1bBl7icZQwwYidj+mrla1Xi7XGHKjl1tMe3szSe8bZTk8O5PCnPCMf5ak9jK4bfZm5OmqQgOOyHZjzhHvbnKlE/5QOdaYrcYrILzFc0LeLnDfixZekr2hx4x5D/AHIacAyttKztxK5pSSM42xwnMDOxk7F0Ib0FHSyHfZzJfLHeDCi2XDwn5VR9n8CPcne0OxgB63OXFxKE4KQCvjCgPThSM+Wa+XO1FAtCYWldPvR5IS0xDjzSlniKjwo7tsElYT1xgDbJ3p10Bpk6YsXs8h0PT5LhkzXhyW8rHFjyGMDYcs43ohMi05pLVUe0SbKLLLROfWpJlSVpDDY4QkHiySQAkYABpm7ZYybXbNIKYSlT8K4NNtLUMHCUjbyBKRWt5rKb1KTrztMt1nguFdqsC/aprqE5Sp8KwEZ8sY8/e8Km1jMAD5SIUAkjzmrCl7Uz2lH3EQNTOWla0J79DE1SMpG44gFdOYpgzgb7+lZjftbaZmoUL7o26yJUdRSI8q1pWoeYJJTj41CSi3qG46TuOobbY9LRYYjxXTNeehspSlbqU4QAocwMknpkAVZZzvVDpxyDdpEu+w7XGtzb57lmNHbCUttp9AOJRO5PoOlX1ei6dXspyfPmZuqbc+Is62KpSbfZ2s95OkAHG+Eg7/U/Q1t2l4iIlubbQnhQhIQkeAAx+lYzp5r7d7RHXyOKPa0d2nH4zkZ/93yFbxCaDUZtIHIUh1S3NgT0jdCbUkiiiisyXwqFd4bVwt0iJIQFtPNqQtJ6gjBqbXiqASORCfn7SgdgKnWKUf3i2vqRvtxIJJB/P5imCuPaZB+wNaQL42giNcP3aUocuL+Enzx9E12r1entFtYf1mXqE2vIDOqDoO6e1rjrkWi4LKpbSEgqaeAADiSepAwQTvjNPls7R7Zdn4jFqt13kuyHAhXDDUlLIIyVKUrCQB5E/GkyXFYmx1xpTSXWVjCkqGQakWy7akszaY8C6MyIadktT2ONaB0AWkgkeuT51lazQOXL1jIMZp1C7cNNePvZBG1ZrP7O5tjuq7voK8ItHeHL8F4cUdzfPLOw6Yxt0IqLK1Vq55Z7qZaYzeN8RFrI891ClZanr9JWl+Zd9Tvp2Uw1ksJI6FKcNj0JzSR0li/X4fuZcLlP08yRce0nX0K4rgxmrHcltpy45b21vNpPVJVxAcQ6jzqum68m6n1Ppe26qs6IzMe4NrdTkgOKJCQohW3CCckb5GRTLE09qzuu7i6YjxGEfcQ9ObQSMdEoCgPnVPqaxXN62qVqGwSrd3OVNz2nEPpjkH7xKDxBPU7DYdMVI00bfDZ4vtxOB3zyvEae3SczZ7dYbi2yyqfGuSFsKJ4VpSkFSgCN+E4SD03HXFKjva3rmYgy7dYoyImMjLC3M+YORkfCq5mTdNYXOKb0lN7kW9HdxY9vSFhYOMuuHPCnOBzIzjltTe3YNYrRxI09GaGThD1xQFAeYSkgZ8jUa6qsZtbH7zrO/wCAZnxZpWt9fW8p/wCJ7PbI608LyLe2VSEEjdCkkgpI8iPWtF0jpa16TtggWlnhSfeddXut1Xio/pyFZPc7Lc2imTedKT47oOPa4K0vLQM9FNHjx8OtSLLf7y2gpsmqXZKGyQpi4tB9SDnkonhcGOWCTXflSxxWwb9j+kPi4+oYmo6ovx0/GakqtdwnMrXwOGE13hZH4lJznHpWe6p7VnJTqLHp23To8yVhKpMpotllBOCtKDuSBnc4Ax1ro7qXWTrXAm5WtkqGC43CUVDzGV4zVYxCCJj06VIfmT3hhyVJUFLKfwjAwlPkNqtp6fazeMYEg+pQDg5nSFEZgxGosZHAy0nhQny/3vXK8Tk222SJasZbbJSM81dB88VMpX1Mld4vNt0+wfddX3snGdkDxPhjPxxW+dqL7CI1rveOHY5Z1MWpEt8Zfmq9oWrxB+79N/ia1kDAqn03DTGhICUBICQEjwAq5rytthscsfOaoGBiFFFFVzsKKKKIRY7QdPjUWmJsIJBeUjiZJ2w4N07+GfpWW6XuC51sCJORMiq7iQg8wpO2/wAvnmt3WApJB5EViWubYrSms03ZAItt1VwSNtm3Oh+PP/1Vq9Mv2saj+UX1Fe5ZNqPOkqjMhTbDsh1biW2mmscS1qOAN9h61Iqp1Q87GtSX40hEd9qQwpt5zIQ2rvE4Kv8AKOta2oYrUzDuBEKwGcAxwtHZ65LQmVrCXxpB4vs6M5wsJHQOK5r89wnyq0f13oyw93a4ctlTqfdah21gunI24QEDAPkcUgT5BvSkmXKueoikZ4ZJMG35znPABxufl51IZbnIZ7pM0Q2SMFi1sJioIzt7ycr/ANVefXT6jUHdj9ZomyusYjwdcynAHImkNQvsqJAWY6W8/wBKlAj4iubfabp9MxEK8NzrO87kJFxjKbQrG33uWPPl50kC1xPvKbW4rqt11a1H1UokmvruZkdlTcKa4thQPHDnkyYzg/CUKJKR/KRVz9NuUZGDILqqzNAuGodIaMiLfW/BholLL3dxUAqfUeaglPPpvUJntDXLdKbdpPUUpvAId9lDSVenGRSFbYphvOOWi1xNPrUolb7DntD6j1CFLThtHljPpUhduYeWXJS5ElwnJckSFuqz6qO3wqFXT7rBnt951tSi+8eH+0i1W4JN+gXe05+8uTCUUJPhxIyD8K8kQNHa9SJdvlsLmpT7syC4G5De2wPUjf7qgR5UlIhqZVxwp9xhqzn93lrCfigkpPxFQp9vMl9t2db4c/usYfjD2OYk+KXEe4o89lJG/WizQX18gZ+06uorbgyzuFuu2nLgxBu6m5MeSpSYs5r3SsgZ4XEdFYBORsfKulUrtyVMudniOXm6S22e8WiHdI2H2FBPCFF1I4XE46gk77+V1Wr093erx9xE9SqhxtnKVIbiRnZD6uFppJWs+QqN2VWp253CXqGUj3pa+FkEbobB3/ID+mqfUSnrzc4mnIKjxvLC5Sh/A3z/AC3+XjW06UtLdtt7LTSOBttAShPgAKp6nftT4Y7n+Jfpa8DcZdsoCG0pSMACulFFYUchRRRRCFFFFEIVR6usEbUNlkwJScpdTgEc0noR5g71eV4RnY11WKkEQn57Q7f9ONCDcrLLlNxj3aJMYcfGkcjjptXg1la8lExmZF8n2Nj8ia3t+3x3t1NjPjVdJ05Ff+8lJ/mGa1E6o2MMuYu2mQmZE1qiyvjiFxaGei8p/MVJavFsd/w7hFV/5qf70/StBWiSD30GG4fFTCT+lU8vsrsLpybcwP8Aw1rR+RFXr1Ss91lfyg8jKBM2Ir7suOfR1P8AevsPMnk62f6xU5fZLYukMj0kL/U1xV2S2T/l3P8Arqqf9Tp95z5T3nDvmhzdbA/nFfCpkVP3pTA9XU/3qSOyWyf8u5/11V1R2S2Lb90UfWQv9DR/U6feHyfvKtd2tzYyufFT6vJ/vUZzUdmbGVXFg/yq4vypmj9ldhbXkW9sn/O64r81VbxuzyzsEKRboSSOvcpJ+dQbqtY7Azvyg9Zmrms7TsI/tEpX4WWTkfPFeovl1mJP2Xpyes42U+O7T8+X1rZI2mYjOOFCE4/CkCp7VqitnPBk+dUt1Q/hXEmumUTOOzTSMmKt+4XZINxlr4nVZzwDOyR08/l4VqjaAhASBgAYr5aZbaGG0hNdazLLGscs0YAwMQoooqE7CiiiiE//2Q=="/>
          <p:cNvSpPr>
            <a:spLocks noChangeAspect="1" noChangeArrowheads="1"/>
          </p:cNvSpPr>
          <p:nvPr/>
        </p:nvSpPr>
        <p:spPr bwMode="auto">
          <a:xfrm>
            <a:off x="84243" y="-56882"/>
            <a:ext cx="165047" cy="120015"/>
          </a:xfrm>
          <a:prstGeom prst="rect">
            <a:avLst/>
          </a:prstGeom>
          <a:noFill/>
          <a:ln w="9525">
            <a:noFill/>
            <a:miter lim="800000"/>
            <a:headEnd/>
            <a:tailEnd/>
          </a:ln>
        </p:spPr>
        <p:txBody>
          <a:bodyPr lIns="43717" tIns="21859" rIns="43717" bIns="21859"/>
          <a:lstStyle/>
          <a:p>
            <a:pPr eaLnBrk="1" hangingPunct="1"/>
            <a:endParaRPr lang="en-US" altLang="en-US"/>
          </a:p>
        </p:txBody>
      </p:sp>
      <p:sp>
        <p:nvSpPr>
          <p:cNvPr id="4099" name="AutoShape 4" descr="data:image/jpeg;base64,/9j/4AAQSkZJRgABAQAAAQABAAD/2wBDAAkGBwgHBgkIBwgKCgkLDRYPDQwMDRsUFRAWIB0iIiAdHx8kKDQsJCYxJx8fLT0tMTU3Ojo6Iys/RD84QzQ5Ojf/2wBDAQoKCg0MDRoPDxo3JR8lNzc3Nzc3Nzc3Nzc3Nzc3Nzc3Nzc3Nzc3Nzc3Nzc3Nzc3Nzc3Nzc3Nzc3Nzc3Nzc3Nzf/wAARCACfAKMDASIAAhEBAxEB/8QAHAAAAgMBAQEBAAAAAAAAAAAAAAYEBQcDAQII/8QARBAAAQMDAgMFBQUGBAMJAAAAAQIDBAAFEQYhEjFBBxNRYXEUIoGRoRUyUrHBIyRCcoLRM2Ki8BZUk0Njc4OSssLS4f/EABoBAAIDAQEAAAAAAAAAAAAAAAAEAgMFAQb/xAAxEQACAgEDAgQEBQQDAAAAAAABAgADEQQSIQUxIkFRYRMUMnFCgZGhsRUjUuEzNNH/2gAMAwEAAhEDEQA/ANxoooohCiiiiEKKK8JohPa8yBUK6XaDaIipdzlMxmE81urCRnwHifKsuvXajc7045D0TBUlvcKuMpGEp80pP659Kup09lx8AkWYL3mpXS6QLXHMi5TGIzQ/jeWEis8ufa9FdecjaWtUu6PJOO+Ke7Z9c8/mBSeNOmfJE3Uk5+6S/wDvVkIT5AeHly8qu2mm2Ww2y2ltsckpAAHwrWp6Wi82HMVfVAcLOkbtSv8Aa3FHUtiS5GJJD0DfgHgQSQfXIp/01rOxakbSq2T21uEZLC/dcT6pO9Z+Kprnpm3z3O/QhUaUCCmQweFQPj4fHnU7um1PyvBkU1X+U3oEHlXtYfbdY6s0moJugN8tgOO9SMPNgY5+Xrn1FabpXWll1RHC7ZKQXQMrjrOHEeqf15Vk36S2n6hxG1cN2jHRXgOa9paThRRRRCFFFFEIUUUUQhRRRRCFFB5VGmzY0CK5KmvoYYaSVOOLOAkDxo5hJGRz6Vnuse02Ha31WywN/at13TwNHLbRBweJQ6jwHxxSrqbW121o45b9NKdt9nBKXppBSt3yT1A8ufjjkeVns0K0M91Ea94jC3CPeX6/2rX0vTs+K39ItbeF4HeQF2e4X6aLjq+Yqa9zRGScNtZ6AD9PiTV3+wisAZbZZQNuSUpAqnOpoK5kRholxiStTXtII4EuJ/gPXPL1BGM0pahfmqYkwrmoSZltkiU2pbezzBODkDbYlOR4Z8Kds1KVJ/b5xF/hvYfFxHWZf7fGtzs9L6JDDKglZjqC8E+h865Xa+t2y4W5h5LaWJfFxPrc4Q3gAjPzpYiQX0pvMB2CCq4xw7Heit4YOEkpSANknOeZ/wD22dsUy5w9PmY20lcMj2pp8hXGkYB5ZByBn41WL7rAdo5/3z+06aq1PMsLFfk3abdGUBruYa0hDqF8QWk8W+f6a+bJqRq73GVFajLbS17zbylZDyc4yBjYfOoS9MSGReE26QxGauHAAlDZHdpGcgAbb5NRWLJdLHclSIfHPZRAWyzhKEKScgpSRnJ360fF1C7dw4HeG2ps4MZ4VyhTVSURnkrVGWW3diOEjb++9V1z00xIkpmW51dvuCTxJfZON/MD15ikl+BJtrqLStSm1XaO07JdWrdvBKl7fD6VbN366xYxvAKVWx2SGGISx75QBgKSfHb471xNdnw2L9534JXlDH7TnabcLPIbtmtWSEnARcWxlKv5gB9R8RWsQZsadHQ/EfbeaWkKS4hQUlQPUEVjs1qFK4oEsMOFSSrulkFRA24sc+vOqaA/e9ByDKs63JtpJy7BWo5bHPKeePUfEHnVep6er+Krg+ksq1GeGn6EyDyopb0hq626ogJkwXRx8ltK++2rwI/3mmMHIrFZSpIMbzPaKKK5CFFFFEIUV5mq7UF5hWG2PXK4vBqOynJPVR6JA6k8gK6AScCE8v8AfINgtr1wujyWo7Y681HokDqTWJXSfdO0KcJVyLsOxIVmNCSrBdH4leJ5b/LqaJL8/Xd0TeL2lTVsbVmDCztj8SvHO3r6c73ACQAAAOgGK39HohUNz/V/ESuv/Cs4KVGt0MqJQxGYRvtwpSBSZqvUTzkQBhb8P3kPw3kK92Uj9COeD4fPrqWRHu93FmuEt63R054OJGEyF9DxcsDerG3My57Miyajhd4lpA4ZKAAhxPIEeCtjy8OnXltrXE1ocf8Avv6SCKEwzd5RRLRNuE5+JOYBgzkiSiZGSAkODk4M8ic4I577eNM9t08liQ7LuUpdxlOtdyVPpHCEZzjh+H+81aQYjMCK1FjJKWWk8KQTk15YLS5ftQzbbNvMu3rS0HYaIzaOF1vkokqSSVA8x4EVxq69KgdwTO72uYqpxCVLiwGkrkvtR2ieFJWsIHoOVcBMfuMqLA082zPmygVIy4A02gEAuLUOgzyG56Va6etf2P2qOWvUIbn99A47XJcbAAAI4xw8uPY5PPCRyBqz0lbWrd2uasSxHZYZciRnGkNgAYKRxEAcveBJpW7qbnIrGBLE0q92OZS3i06i042mZdBBlW7iSl5+JxIVHztlSVE5TkjcHbnyqN9owRJET2xj2g/9l3g4vlWoa2DJ0bfPahxMi3vlY8uA/WkAQLFaew5mZcbcwrit6HAQ2A4t5eOAhQGQeJQ36c6hT1K1BhuZJ9MjduJBmQ401stS2EOpII94bjPPB6UrTtIyGSy7aZa3VMrywxOdKm2B4p8SP95pugaZmJ0YzftS6hkwD7Ol3uo8dGRxAcAIUCSskgYHU4qLaDOVbWFXQIEspJcCBgb8tvHGM+dPJZTrGxtPHnFyr0DOfymfwWnI9ymy5iXBLtkVxciQt7jLjytkYPhg7CmvTGo4t0ZjxS8p6aGUl5QZUEhXUE4x+nOpGoLE1c2MoSO9SsOlGeFL5AOAvAyRSfcBeZExuzynVx5bjiCyxCwhgNnmskbnGDt5VTizStxyP5/3LcpcvvGidaJltn/bWmXVRpqTlbCThDw6jHLfw/I71pXZ9r6LqaOY749muTAw/HXnIPLIJ5jb1HWk5iSwp9UNMlLkhpAK0lWVY5ZNVN9sa5Ehu6WlxUa6sHiQ4ggd4R0Pnjbw6Ham9Rpk1K5HeQqvKna038HNe1nvZtr5vUDKoFwCY92jDheZO3FjYqT8eY6GtBBBGa89ZW1bbW7x4EHtPaKKKhOyPNlMQojsqW6hphpBW44tWAkDmSawq63B/tBvpuEgLRp+IsiHHWMd6oc1KHXP0GB4029uL7q7dZ7cHFojTJ6G3wnbjT4fPf5VVMtIYZQ0ygIaQOFCE8kitnpmnXHxT3iuptKjAn1gDYbDpVRqK5IiNsQgtxMicsstFogKR4q38Mirj0qkummYN3nKk3AuvDug222FFIb3O4x19c1o3iwphO8SrK7stKS4w9SPwnLRNhRrilfutTeIJLe/3iOefT603wWPZIUeLxqWWW0o4lHJOABn6VWWKIu2yZEJd3XMQlCVNsOAFbQ35nn6VdVXpqgPHzn3k7Xz4YVX3gyYrbN0t+063L9oZwfvgfeQfJScj5VYUYHUZ8jV9tYsQofOVoxVgRLPtRlN/Zml9YwMKRCnsul1JH+A4PeGfA4SNvGrE5R2yRnmXFd1MsigoY2VwrBBz/VVPpi0Oag7LLrpZK21SIjzsZlTyjhPvd43xHc7BQ6bbVP17MVZnbK1aGC9q2WwYEJSSSlpB4eNwjlgYByR5nYGvJkEHBmwDmXfao8trs8vqmyQTFKT6EgH6E0nasjrWns+0O4UupcSyqXgZC0MoSMEHmDhR+FQ5dpu2ix7Lq64O33TF6WGrg6eJBiOKIwvOSQnPXIG3IHAOgStMiZrm16jLrSo8GCtppIJ4gtW3F4EcKlDfxrkIu9os4zdRQbMg/u8FoTH09FOKylseeMLV68NVFRI8xy6XO73Z3H71NWlrc7NN+4gf6Sf6ql16Tp9QSgH15mZqG3PCqS/2lUlftkWUmE8EFEiSB73c4yQD0Ow38Ku65SnmY8Zx2SpKWUJJWVcgKZtrV1w0qRirZEzbSs5uHJlybZDccK3AFyJSwltlkHfKvxH/ea0qO+1KYQ+wsONOJCkqB2INLkbSkGU6mRJkmXCzxxY6DwtISeWyefr1pkZabYaQ0yhLbaBhKUJwAPIUroqrEBDdpdqHVjxKW/2h9yS1eLOss3aMeJCknHeeR+GR8cGtM7O9ZM6ntnvjup7B4JLJ2KFeQ8D/vlShVD+0tGvrLLtyi25NUpuQkcnAAMkjx3+lGu0621k+Yk9NaQdpn6AFFRmHyplBUCSRvRXnI/M57dWlJstqmJG0e4tqUfAEK/XFVlNPbHCEzQdwxzZCXgeo4VA/lmk+C8JEKO8ndLjaVA+OQK3+ltmnHpEdWOQZ3rnJebjR3X3jhtpClqPgAMmulK/aDLdbswhRgpT0tWCE9EAjJ+ZSPjTt9nw6y/pFq13MBOuikLfhSbs+n9vcH1OZI3CBslPoN6Y6jW2KmDb40VG6WWkozjngbn571JooTZWAe8LG3MTCiigc6tMhLTs0eMbWF7hlS+GXFZlIT/DxJJbWfX7lSru43A7abPIlvBLc22ORmAo7d4FZ+BIOPP5UvW+aLTq+wTVAlL75gLO5wHQOH/UlPzrt2iWd7WvaJbbRCmOQlW+I48JYbKgl0FJwNxuMoOfPxrzGtTZewmrQ26sGNPbDKjxezu7CSpI75tLTYJ3UsqGAPln4VPQ6jT3Zy245xKRb7QnkRk8DQ+u1ZhrPSOuNSWWVN1HcI+bYe7iQ4yQoSlZCSs4Vso5GM7+Q6tOt7wzd+zq2Ro5KDdnWY62knBb4SFOoOOXDwKSaWCljgSwnAzFyxMKi2WCyse+lhHHn8RGT9anUUV65F2qBMdjkkwr4faQ+y406kKbcSUqSeoIwa+6PSpEZGJwHBzFXQ764/t9jfUSu3unuyerZJ/X86aqTJ5Fs7QIslAIanNJbdIBOFH3QT4bhP1pzpXSHCmv/E4/Lylt3cN6wNUbmXu0XT7I37tDjn+lX/1q8qp0w0J3ae67wZTDihGT0UrHL4FVS1TbaWPtJacZebfHRhhAx0orq2nhbSPAUV5aacqtWwBctOXGGRkvR1oA8yNqxrRUkydNxCo5U2C2fgTj6Yrenk8Tah4isFsrP2ZqLUFmO3cSi63v/AvcDHkMfOtfpL8skV1S5XMvK4Q7S5fbleoUYJExu0AxlL5BanQQD5EtgV3FRIGpoWktaxJFxc4ItxjKjvLwT3RSoFCj5ZUQac6j/wBc/lF9N/yT5ttyamsq3DchpRRIYUcLZcGykqHkQa5uXeOZqYEJDtwnK3EaIjvFY23ONkjcczWkTYeib+8zKmNWWc8+AG3FFtSl55eZpggW2FbWAxb4jEZofwMthA+lZ56pbswBz6xgaRN2ZkVzses4tjl3R2PaIKGGi6WX3lOOBI3OSn3c49R51WWiZdQm2pvUeMkXKH7XFkR1HCkjGUqSeSgCPLenHt6uy7bokxGOIO3F9LGU8+Ee8r54A+NVepowi32yW5toNptFmHEEnq4QkJHp3SvmKr0+qva5ctJWU1hDxKqREk6lmuafs7ZVKSEOPySvhTC3ylZI34tsgDf05196VYGious74zNVcXWlpgQX3gol98/e2zuO8UBz/hPKpdvdns6Rsmn9OOhF81GgzZssfeYaX95zbcEApSn023qg1V7RHnxrVpWGZFk0UpqVMUVJ/avZClKV4nZQ5fj6YpfUXm6zcZZXWEXAjDYbTc7MZ+jdSTg+dRxXZUOSkY4ZOMuJHmCUqHLcedLOn9OybbZ4uoGFvXSMz3jM9jOXbc8D+0UlOfeBwM43xg71p+ro6dW6LiX2xArnRQi425WcHiG5SceIyCPEUoR7o1ZfY+0CwpIsV1WEX6HnIjukgd4kAdFE+ueW+1SOUYMO4k2UMMGcpU9Ddu9sjoMkLCO5S2f8RSyEpAPmVAVHtUPVtw1bOsLv2REkRWEvFDgWsKScbpIIJwTgnlmuV9jfZruomLc6lbEaQmfC4cEJzwvhO2NuIbDwIq6v1xVau2jTt2aWUwb1AQyVq5K4iQEj490fjWjqtZaQpU4BEWqpTkHnmRrgzerChS9RWvuoyec6GovMepGOJI8yMedetzYrzPfNSmFNYyFpcBHzrZykKBBAIOxpXvVm0VFkMP3mBZmXnF8LKn20JKlc9s865V1O1RhhmdfSo3biZqq0/aemdQamdKkxW0spgrH8YacClrHgCr3R4gHyqyByAfHepvajrKyC2sabt8lmQ9MkNNPIjEKSyzxAnONskbAedQsY2HSmumOzl3PnKdUAoUCHmTjzqP2OMe23W9XNQB76WUJVnoMn/wCQrhfpnsFmlyQcKQ2Qn+Y7D6kU09jVtEPTENRHvOpLxOOfFuPpirepPtpx6zukXuZo45CivaK89Hp8nlWL6/iJtHaTDn4CW7mwWVqxgFxOACfUcI+FbUazntttK5emBcI4/b255MhJHgNlfDG/9NN6Gz4d4PrIWLuUiUfPnVVepsayyLffZUVMlMJ7hWypAV3jbnurAztnkR5jHWp8KSiZDZkt7pdQFj4iudzgs3OA9CkA928nhJHMHoR6c639RX8SplEzK22OCY72Rvs8fbYvVtasTatnEvcLaFtk+Od0n1p1G/KsP0pqzRK0hN70mxHuUVzgckx7YHG1rSfvDAJScjOMbeJrXbDemL5DVLix5bTPeFCDJYU0XAAPeSFb8O/PyNeVxia0Q+1tpT2qdDtrdDcf7SClFSQUlQUgpGfE4I+Ndtd2C6t6hN8tsJdwjPx0MSY7OO9QUFRStIJAUCFEEc8451K7ZrPMn6ZZuNsBVMtElMxtAGSoJ5/Ln8KZNI6lgaqsbFzty8pX7rrf8TSxzSodD+YIPWp1u1bBl7icZQwwYidj+mrla1Xi7XGHKjl1tMe3szSe8bZTk8O5PCnPCMf5ak9jK4bfZm5OmqQgOOyHZjzhHvbnKlE/5QOdaYrcYrILzFc0LeLnDfixZekr2hx4x5D/AHIacAyttKztxK5pSSM42xwnMDOxk7F0Ib0FHSyHfZzJfLHeDCi2XDwn5VR9n8CPcne0OxgB63OXFxKE4KQCvjCgPThSM+Wa+XO1FAtCYWldPvR5IS0xDjzSlniKjwo7tsElYT1xgDbJ3p10Bpk6YsXs8h0PT5LhkzXhyW8rHFjyGMDYcs43ohMi05pLVUe0SbKLLLROfWpJlSVpDDY4QkHiySQAkYABpm7ZYybXbNIKYSlT8K4NNtLUMHCUjbyBKRWt5rKb1KTrztMt1nguFdqsC/aprqE5Sp8KwEZ8sY8/e8Km1jMAD5SIUAkjzmrCl7Uz2lH3EQNTOWla0J79DE1SMpG44gFdOYpgzgb7+lZjftbaZmoUL7o26yJUdRSI8q1pWoeYJJTj41CSi3qG46TuOobbY9LRYYjxXTNeehspSlbqU4QAocwMknpkAVZZzvVDpxyDdpEu+w7XGtzb57lmNHbCUttp9AOJRO5PoOlX1ei6dXspyfPmZuqbc+Is62KpSbfZ2s95OkAHG+Eg7/U/Q1t2l4iIlubbQnhQhIQkeAAx+lYzp5r7d7RHXyOKPa0d2nH4zkZ/93yFbxCaDUZtIHIUh1S3NgT0jdCbUkiiiisyXwqFd4bVwt0iJIQFtPNqQtJ6gjBqbXiqASORCfn7SgdgKnWKUf3i2vqRvtxIJJB/P5imCuPaZB+wNaQL42giNcP3aUocuL+Enzx9E12r1entFtYf1mXqE2vIDOqDoO6e1rjrkWi4LKpbSEgqaeAADiSepAwQTvjNPls7R7Zdn4jFqt13kuyHAhXDDUlLIIyVKUrCQB5E/GkyXFYmx1xpTSXWVjCkqGQakWy7akszaY8C6MyIadktT2ONaB0AWkgkeuT51lazQOXL1jIMZp1C7cNNePvZBG1ZrP7O5tjuq7voK8ItHeHL8F4cUdzfPLOw6Yxt0IqLK1Vq55Z7qZaYzeN8RFrI891ClZanr9JWl+Zd9Tvp2Uw1ksJI6FKcNj0JzSR0li/X4fuZcLlP08yRce0nX0K4rgxmrHcltpy45b21vNpPVJVxAcQ6jzqum68m6n1Ppe26qs6IzMe4NrdTkgOKJCQohW3CCckb5GRTLE09qzuu7i6YjxGEfcQ9ObQSMdEoCgPnVPqaxXN62qVqGwSrd3OVNz2nEPpjkH7xKDxBPU7DYdMVI00bfDZ4vtxOB3zyvEae3SczZ7dYbi2yyqfGuSFsKJ4VpSkFSgCN+E4SD03HXFKjva3rmYgy7dYoyImMjLC3M+YORkfCq5mTdNYXOKb0lN7kW9HdxY9vSFhYOMuuHPCnOBzIzjltTe3YNYrRxI09GaGThD1xQFAeYSkgZ8jUa6qsZtbH7zrO/wCAZnxZpWt9fW8p/wCJ7PbI608LyLe2VSEEjdCkkgpI8iPWtF0jpa16TtggWlnhSfeddXut1Xio/pyFZPc7Lc2imTedKT47oOPa4K0vLQM9FNHjx8OtSLLf7y2gpsmqXZKGyQpi4tB9SDnkonhcGOWCTXflSxxWwb9j+kPi4+oYmo6ovx0/GakqtdwnMrXwOGE13hZH4lJznHpWe6p7VnJTqLHp23To8yVhKpMpotllBOCtKDuSBnc4Ax1ro7qXWTrXAm5WtkqGC43CUVDzGV4zVYxCCJj06VIfmT3hhyVJUFLKfwjAwlPkNqtp6fazeMYEg+pQDg5nSFEZgxGosZHAy0nhQny/3vXK8Tk222SJasZbbJSM81dB88VMpX1Mld4vNt0+wfddX3snGdkDxPhjPxxW+dqL7CI1rveOHY5Z1MWpEt8Zfmq9oWrxB+79N/ia1kDAqn03DTGhICUBICQEjwAq5rytthscsfOaoGBiFFFFVzsKKKKIRY7QdPjUWmJsIJBeUjiZJ2w4N07+GfpWW6XuC51sCJORMiq7iQg8wpO2/wAvnmt3WApJB5EViWubYrSms03ZAItt1VwSNtm3Oh+PP/1Vq9Mv2saj+UX1Fe5ZNqPOkqjMhTbDsh1biW2mmscS1qOAN9h61Iqp1Q87GtSX40hEd9qQwpt5zIQ2rvE4Kv8AKOta2oYrUzDuBEKwGcAxwtHZ65LQmVrCXxpB4vs6M5wsJHQOK5r89wnyq0f13oyw93a4ctlTqfdah21gunI24QEDAPkcUgT5BvSkmXKueoikZ4ZJMG35znPABxufl51IZbnIZ7pM0Q2SMFi1sJioIzt7ycr/ANVefXT6jUHdj9ZomyusYjwdcynAHImkNQvsqJAWY6W8/wBKlAj4iubfabp9MxEK8NzrO87kJFxjKbQrG33uWPPl50kC1xPvKbW4rqt11a1H1UokmvruZkdlTcKa4thQPHDnkyYzg/CUKJKR/KRVz9NuUZGDILqqzNAuGodIaMiLfW/BholLL3dxUAqfUeaglPPpvUJntDXLdKbdpPUUpvAId9lDSVenGRSFbYphvOOWi1xNPrUolb7DntD6j1CFLThtHljPpUhduYeWXJS5ElwnJckSFuqz6qO3wqFXT7rBnt951tSi+8eH+0i1W4JN+gXe05+8uTCUUJPhxIyD8K8kQNHa9SJdvlsLmpT7syC4G5De2wPUjf7qgR5UlIhqZVxwp9xhqzn93lrCfigkpPxFQp9vMl9t2db4c/usYfjD2OYk+KXEe4o89lJG/WizQX18gZ+06uorbgyzuFuu2nLgxBu6m5MeSpSYs5r3SsgZ4XEdFYBORsfKulUrtyVMudniOXm6S22e8WiHdI2H2FBPCFF1I4XE46gk77+V1Wr093erx9xE9SqhxtnKVIbiRnZD6uFppJWs+QqN2VWp253CXqGUj3pa+FkEbobB3/ID+mqfUSnrzc4mnIKjxvLC5Sh/A3z/AC3+XjW06UtLdtt7LTSOBttAShPgAKp6nftT4Y7n+Jfpa8DcZdsoCG0pSMACulFFYUchRRRRCFFFFEIVR6usEbUNlkwJScpdTgEc0noR5g71eV4RnY11WKkEQn57Q7f9ONCDcrLLlNxj3aJMYcfGkcjjptXg1la8lExmZF8n2Nj8ia3t+3x3t1NjPjVdJ05Ff+8lJ/mGa1E6o2MMuYu2mQmZE1qiyvjiFxaGei8p/MVJavFsd/w7hFV/5qf70/StBWiSD30GG4fFTCT+lU8vsrsLpybcwP8Aw1rR+RFXr1Ss91lfyg8jKBM2Ir7suOfR1P8AevsPMnk62f6xU5fZLYukMj0kL/U1xV2S2T/l3P8Arqqf9Tp95z5T3nDvmhzdbA/nFfCpkVP3pTA9XU/3qSOyWyf8u5/11V1R2S2Lb90UfWQv9DR/U6feHyfvKtd2tzYyufFT6vJ/vUZzUdmbGVXFg/yq4vypmj9ldhbXkW9sn/O64r81VbxuzyzsEKRboSSOvcpJ+dQbqtY7Azvyg9Zmrms7TsI/tEpX4WWTkfPFeovl1mJP2Xpyes42U+O7T8+X1rZI2mYjOOFCE4/CkCp7VqitnPBk+dUt1Q/hXEmumUTOOzTSMmKt+4XZINxlr4nVZzwDOyR08/l4VqjaAhASBgAYr5aZbaGG0hNdazLLGscs0YAwMQoooqE7CiiiiE//2Q=="/>
          <p:cNvSpPr>
            <a:spLocks noChangeAspect="1" noChangeArrowheads="1"/>
          </p:cNvSpPr>
          <p:nvPr/>
        </p:nvSpPr>
        <p:spPr bwMode="auto">
          <a:xfrm>
            <a:off x="166766" y="3126"/>
            <a:ext cx="165047" cy="120015"/>
          </a:xfrm>
          <a:prstGeom prst="rect">
            <a:avLst/>
          </a:prstGeom>
          <a:noFill/>
          <a:ln w="9525">
            <a:noFill/>
            <a:miter lim="800000"/>
            <a:headEnd/>
            <a:tailEnd/>
          </a:ln>
        </p:spPr>
        <p:txBody>
          <a:bodyPr lIns="43717" tIns="21859" rIns="43717" bIns="21859"/>
          <a:lstStyle/>
          <a:p>
            <a:pPr eaLnBrk="1" hangingPunct="1"/>
            <a:endParaRPr lang="en-US" altLang="en-US"/>
          </a:p>
        </p:txBody>
      </p:sp>
      <p:sp>
        <p:nvSpPr>
          <p:cNvPr id="13" name="Freeform 12"/>
          <p:cNvSpPr/>
          <p:nvPr/>
        </p:nvSpPr>
        <p:spPr>
          <a:xfrm>
            <a:off x="281097" y="357545"/>
            <a:ext cx="1483705" cy="1330166"/>
          </a:xfrm>
          <a:custGeom>
            <a:avLst/>
            <a:gdLst>
              <a:gd name="connsiteX0" fmla="*/ 0 w 2740521"/>
              <a:gd name="connsiteY0" fmla="*/ 0 h 3377719"/>
              <a:gd name="connsiteX1" fmla="*/ 2740521 w 2740521"/>
              <a:gd name="connsiteY1" fmla="*/ 0 h 3377719"/>
              <a:gd name="connsiteX2" fmla="*/ 2740521 w 2740521"/>
              <a:gd name="connsiteY2" fmla="*/ 3377719 h 3377719"/>
              <a:gd name="connsiteX3" fmla="*/ 0 w 2740521"/>
              <a:gd name="connsiteY3" fmla="*/ 3377719 h 3377719"/>
              <a:gd name="connsiteX4" fmla="*/ 0 w 2740521"/>
              <a:gd name="connsiteY4" fmla="*/ 0 h 3377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0521" h="3377719">
                <a:moveTo>
                  <a:pt x="0" y="0"/>
                </a:moveTo>
                <a:lnTo>
                  <a:pt x="2740521" y="0"/>
                </a:lnTo>
                <a:lnTo>
                  <a:pt x="2740521" y="3377719"/>
                </a:lnTo>
                <a:lnTo>
                  <a:pt x="0" y="3377719"/>
                </a:lnTo>
                <a:lnTo>
                  <a:pt x="0" y="0"/>
                </a:lnTo>
                <a:close/>
              </a:path>
            </a:pathLst>
          </a:custGeom>
          <a:solidFill>
            <a:schemeClr val="accent4">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38253" tIns="38253" rIns="38253" bIns="38253" spcCol="607" anchor="ctr"/>
          <a:lstStyle/>
          <a:p>
            <a:pPr algn="ctr" defTabSz="446282">
              <a:lnSpc>
                <a:spcPct val="90000"/>
              </a:lnSpc>
              <a:spcAft>
                <a:spcPct val="35000"/>
              </a:spcAft>
              <a:defRPr/>
            </a:pPr>
            <a:r>
              <a:rPr lang="id-ID" sz="1000" b="1" dirty="0"/>
              <a:t>PERUBAHAN LANDASAN HUKUM (10 TAHUN TERAKHIR)</a:t>
            </a:r>
          </a:p>
          <a:p>
            <a:pPr marL="85006" indent="-85006" defTabSz="446282">
              <a:lnSpc>
                <a:spcPct val="90000"/>
              </a:lnSpc>
              <a:spcAft>
                <a:spcPct val="35000"/>
              </a:spcAft>
              <a:buFont typeface="Wingdings" pitchFamily="2" charset="2"/>
              <a:buChar char="§"/>
              <a:defRPr/>
            </a:pPr>
            <a:r>
              <a:rPr lang="id-ID" sz="1000" dirty="0">
                <a:solidFill>
                  <a:srgbClr val="FFFF00"/>
                </a:solidFill>
              </a:rPr>
              <a:t>UU NO. 20/2003 :  SISDIKNAS </a:t>
            </a:r>
          </a:p>
          <a:p>
            <a:pPr marL="85006" indent="-85006" defTabSz="446282">
              <a:lnSpc>
                <a:spcPct val="90000"/>
              </a:lnSpc>
              <a:spcAft>
                <a:spcPct val="35000"/>
              </a:spcAft>
              <a:buFont typeface="Wingdings" pitchFamily="2" charset="2"/>
              <a:buChar char="§"/>
              <a:defRPr/>
            </a:pPr>
            <a:r>
              <a:rPr lang="id-ID" sz="1000" dirty="0">
                <a:solidFill>
                  <a:srgbClr val="FFFF00"/>
                </a:solidFill>
              </a:rPr>
              <a:t>UU NO.14/2005 :  GURU DAN DOSEN</a:t>
            </a:r>
          </a:p>
          <a:p>
            <a:pPr marL="85006" indent="-85006" defTabSz="446282">
              <a:lnSpc>
                <a:spcPct val="90000"/>
              </a:lnSpc>
              <a:spcAft>
                <a:spcPct val="35000"/>
              </a:spcAft>
              <a:buFont typeface="Wingdings" pitchFamily="2" charset="2"/>
              <a:buChar char="§"/>
              <a:defRPr/>
            </a:pPr>
            <a:r>
              <a:rPr lang="id-ID" sz="1000" dirty="0">
                <a:solidFill>
                  <a:srgbClr val="FFFF00"/>
                </a:solidFill>
              </a:rPr>
              <a:t>UU NO. 12/2012 :   DIKTI</a:t>
            </a:r>
          </a:p>
        </p:txBody>
      </p:sp>
      <p:sp>
        <p:nvSpPr>
          <p:cNvPr id="14" name="Freeform 13"/>
          <p:cNvSpPr/>
          <p:nvPr/>
        </p:nvSpPr>
        <p:spPr>
          <a:xfrm>
            <a:off x="1716663" y="357545"/>
            <a:ext cx="1483705" cy="1330166"/>
          </a:xfrm>
          <a:custGeom>
            <a:avLst/>
            <a:gdLst>
              <a:gd name="connsiteX0" fmla="*/ 0 w 2740521"/>
              <a:gd name="connsiteY0" fmla="*/ 0 h 3377719"/>
              <a:gd name="connsiteX1" fmla="*/ 2740521 w 2740521"/>
              <a:gd name="connsiteY1" fmla="*/ 0 h 3377719"/>
              <a:gd name="connsiteX2" fmla="*/ 2740521 w 2740521"/>
              <a:gd name="connsiteY2" fmla="*/ 3377719 h 3377719"/>
              <a:gd name="connsiteX3" fmla="*/ 0 w 2740521"/>
              <a:gd name="connsiteY3" fmla="*/ 3377719 h 3377719"/>
              <a:gd name="connsiteX4" fmla="*/ 0 w 2740521"/>
              <a:gd name="connsiteY4" fmla="*/ 0 h 3377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0521" h="3377719">
                <a:moveTo>
                  <a:pt x="0" y="0"/>
                </a:moveTo>
                <a:lnTo>
                  <a:pt x="2740521" y="0"/>
                </a:lnTo>
                <a:lnTo>
                  <a:pt x="2740521" y="3377719"/>
                </a:lnTo>
                <a:lnTo>
                  <a:pt x="0" y="3377719"/>
                </a:lnTo>
                <a:lnTo>
                  <a:pt x="0" y="0"/>
                </a:lnTo>
                <a:close/>
              </a:path>
            </a:pathLst>
          </a:custGeom>
          <a:solidFill>
            <a:schemeClr val="tx2">
              <a:lumMod val="75000"/>
            </a:schemeClr>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38253" tIns="38253" rIns="38253" bIns="38253" spcCol="607" anchor="ctr"/>
          <a:lstStyle/>
          <a:p>
            <a:pPr algn="ctr" defTabSz="446282">
              <a:lnSpc>
                <a:spcPct val="90000"/>
              </a:lnSpc>
              <a:spcAft>
                <a:spcPct val="35000"/>
              </a:spcAft>
              <a:defRPr/>
            </a:pPr>
            <a:r>
              <a:rPr lang="id-ID" sz="1000" b="1" dirty="0"/>
              <a:t>PERUBAHAN LANDASAN KONSEP</a:t>
            </a:r>
          </a:p>
          <a:p>
            <a:pPr marL="136617" indent="-136617" defTabSz="446282">
              <a:lnSpc>
                <a:spcPct val="90000"/>
              </a:lnSpc>
              <a:spcAft>
                <a:spcPct val="35000"/>
              </a:spcAft>
              <a:buFont typeface="Wingdings" pitchFamily="2" charset="2"/>
              <a:buChar char="§"/>
              <a:defRPr/>
            </a:pPr>
            <a:r>
              <a:rPr lang="id-ID" sz="700" dirty="0">
                <a:solidFill>
                  <a:srgbClr val="FFFF00"/>
                </a:solidFill>
              </a:rPr>
              <a:t>DARI HAK DOSEN MENUJU PENGHARGAAN PRESTASI AKADEMIK  </a:t>
            </a:r>
            <a:r>
              <a:rPr lang="id-ID" sz="700" dirty="0" smtClean="0">
                <a:solidFill>
                  <a:srgbClr val="FFFF00"/>
                </a:solidFill>
              </a:rPr>
              <a:t>DOSEN</a:t>
            </a:r>
            <a:endParaRPr lang="en-US" sz="700" dirty="0" smtClean="0">
              <a:solidFill>
                <a:srgbClr val="FFFF00"/>
              </a:solidFill>
            </a:endParaRPr>
          </a:p>
          <a:p>
            <a:pPr marL="136617" indent="-136617" defTabSz="446282">
              <a:lnSpc>
                <a:spcPct val="90000"/>
              </a:lnSpc>
              <a:spcAft>
                <a:spcPct val="35000"/>
              </a:spcAft>
              <a:buFont typeface="Wingdings" pitchFamily="2" charset="2"/>
              <a:buChar char="§"/>
              <a:defRPr/>
            </a:pPr>
            <a:r>
              <a:rPr lang="en-US" sz="700" dirty="0" smtClean="0">
                <a:solidFill>
                  <a:srgbClr val="FFFF00"/>
                </a:solidFill>
              </a:rPr>
              <a:t>TIDAK ADA PERBEDAAN  DOSEN JALUR VOKASI, PROFESI  DAN DOSEN JALUR AKADEMIK</a:t>
            </a:r>
          </a:p>
          <a:p>
            <a:pPr marL="136617" indent="-136617" defTabSz="446282">
              <a:lnSpc>
                <a:spcPct val="90000"/>
              </a:lnSpc>
              <a:spcAft>
                <a:spcPct val="35000"/>
              </a:spcAft>
              <a:buFont typeface="Wingdings" pitchFamily="2" charset="2"/>
              <a:buChar char="§"/>
              <a:defRPr/>
            </a:pPr>
            <a:r>
              <a:rPr lang="id-ID" sz="700" dirty="0">
                <a:solidFill>
                  <a:srgbClr val="FFFF00"/>
                </a:solidFill>
              </a:rPr>
              <a:t>DARI TUGAS UTAMA MENGAJAR MENJADI PENDIDIK PROFESIONAL DAN ILMUWAN</a:t>
            </a:r>
          </a:p>
        </p:txBody>
      </p:sp>
      <p:sp>
        <p:nvSpPr>
          <p:cNvPr id="15" name="Freeform 14"/>
          <p:cNvSpPr/>
          <p:nvPr/>
        </p:nvSpPr>
        <p:spPr>
          <a:xfrm>
            <a:off x="3200367" y="357545"/>
            <a:ext cx="1486283" cy="1330166"/>
          </a:xfrm>
          <a:custGeom>
            <a:avLst/>
            <a:gdLst>
              <a:gd name="connsiteX0" fmla="*/ 0 w 2740521"/>
              <a:gd name="connsiteY0" fmla="*/ 0 h 3377719"/>
              <a:gd name="connsiteX1" fmla="*/ 2740521 w 2740521"/>
              <a:gd name="connsiteY1" fmla="*/ 0 h 3377719"/>
              <a:gd name="connsiteX2" fmla="*/ 2740521 w 2740521"/>
              <a:gd name="connsiteY2" fmla="*/ 3377719 h 3377719"/>
              <a:gd name="connsiteX3" fmla="*/ 0 w 2740521"/>
              <a:gd name="connsiteY3" fmla="*/ 3377719 h 3377719"/>
              <a:gd name="connsiteX4" fmla="*/ 0 w 2740521"/>
              <a:gd name="connsiteY4" fmla="*/ 0 h 33777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40521" h="3377719">
                <a:moveTo>
                  <a:pt x="0" y="0"/>
                </a:moveTo>
                <a:lnTo>
                  <a:pt x="2740521" y="0"/>
                </a:lnTo>
                <a:lnTo>
                  <a:pt x="2740521" y="3377719"/>
                </a:lnTo>
                <a:lnTo>
                  <a:pt x="0" y="3377719"/>
                </a:lnTo>
                <a:lnTo>
                  <a:pt x="0" y="0"/>
                </a:lnTo>
                <a:close/>
              </a:path>
            </a:pathLst>
          </a:custGeom>
          <a:solidFill>
            <a:schemeClr val="accent5">
              <a:lumMod val="50000"/>
            </a:schemeClr>
          </a:solidFill>
          <a:effectLst>
            <a:outerShdw blurRad="50800" dist="38100" dir="2700000" algn="tl" rotWithShape="0">
              <a:prstClr val="black">
                <a:alpha val="40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lIns="38253" tIns="38253" rIns="38253" bIns="38253" spcCol="607" anchor="ctr"/>
          <a:lstStyle/>
          <a:p>
            <a:pPr algn="ctr" defTabSz="446282">
              <a:lnSpc>
                <a:spcPct val="90000"/>
              </a:lnSpc>
              <a:spcAft>
                <a:spcPct val="35000"/>
              </a:spcAft>
              <a:defRPr/>
            </a:pPr>
            <a:r>
              <a:rPr lang="id-ID" sz="1000" b="1" dirty="0"/>
              <a:t>PERUBAHAN LANDASAN  TEKNIS</a:t>
            </a:r>
          </a:p>
          <a:p>
            <a:pPr marL="85006" indent="-85006" defTabSz="446282">
              <a:lnSpc>
                <a:spcPct val="90000"/>
              </a:lnSpc>
              <a:spcAft>
                <a:spcPct val="35000"/>
              </a:spcAft>
              <a:buFont typeface="Wingdings" pitchFamily="2" charset="2"/>
              <a:buChar char="§"/>
              <a:defRPr/>
            </a:pPr>
            <a:r>
              <a:rPr lang="id-ID" sz="1000" dirty="0">
                <a:solidFill>
                  <a:srgbClr val="FFFF00"/>
                </a:solidFill>
              </a:rPr>
              <a:t>DARI SENTRALISASI MENUJU OTONOMI DAN PENJAMINAN MUTU</a:t>
            </a:r>
          </a:p>
          <a:p>
            <a:pPr marL="85006" indent="-85006" defTabSz="446282">
              <a:lnSpc>
                <a:spcPct val="90000"/>
              </a:lnSpc>
              <a:spcAft>
                <a:spcPct val="35000"/>
              </a:spcAft>
              <a:buFont typeface="Wingdings" pitchFamily="2" charset="2"/>
              <a:buChar char="§"/>
              <a:tabLst>
                <a:tab pos="1200712" algn="l"/>
              </a:tabLst>
              <a:defRPr/>
            </a:pPr>
            <a:r>
              <a:rPr lang="id-ID" sz="1000" dirty="0">
                <a:solidFill>
                  <a:srgbClr val="FFFF00"/>
                </a:solidFill>
              </a:rPr>
              <a:t>DARI </a:t>
            </a:r>
            <a:r>
              <a:rPr lang="id-ID" sz="1000" i="1" dirty="0">
                <a:solidFill>
                  <a:srgbClr val="FFFF00"/>
                </a:solidFill>
              </a:rPr>
              <a:t>FULL PAPER </a:t>
            </a:r>
            <a:r>
              <a:rPr lang="id-ID" sz="1000" dirty="0">
                <a:solidFill>
                  <a:srgbClr val="FFFF00"/>
                </a:solidFill>
              </a:rPr>
              <a:t>MENUJU  SISTEM </a:t>
            </a:r>
            <a:r>
              <a:rPr lang="id-ID" sz="1000" i="1" dirty="0" smtClean="0">
                <a:solidFill>
                  <a:srgbClr val="FFFF00"/>
                </a:solidFill>
              </a:rPr>
              <a:t>PAPERLESS</a:t>
            </a:r>
            <a:endParaRPr lang="id-ID" sz="1000" i="1" dirty="0">
              <a:solidFill>
                <a:srgbClr val="FFFF00"/>
              </a:solidFill>
            </a:endParaRPr>
          </a:p>
        </p:txBody>
      </p:sp>
      <p:sp>
        <p:nvSpPr>
          <p:cNvPr id="4104" name="Title 1"/>
          <p:cNvSpPr txBox="1">
            <a:spLocks/>
          </p:cNvSpPr>
          <p:nvPr/>
        </p:nvSpPr>
        <p:spPr bwMode="auto">
          <a:xfrm>
            <a:off x="66191" y="42505"/>
            <a:ext cx="4678913" cy="257532"/>
          </a:xfrm>
          <a:prstGeom prst="rect">
            <a:avLst/>
          </a:prstGeom>
          <a:noFill/>
          <a:ln w="9525">
            <a:noFill/>
            <a:miter lim="800000"/>
            <a:headEnd/>
            <a:tailEnd/>
          </a:ln>
        </p:spPr>
        <p:txBody>
          <a:bodyPr lIns="43717" tIns="21859" rIns="43717" bIns="21859" anchor="ctr"/>
          <a:lstStyle/>
          <a:p>
            <a:pPr eaLnBrk="1" hangingPunct="1"/>
            <a:r>
              <a:rPr lang="id-ID" altLang="en-US" sz="1300" b="1" dirty="0"/>
              <a:t>LANDASAN </a:t>
            </a:r>
            <a:r>
              <a:rPr lang="id-ID" altLang="en-US" sz="1300" b="1" dirty="0" smtClean="0"/>
              <a:t>PERUBAHAN</a:t>
            </a:r>
            <a:r>
              <a:rPr lang="en-US" altLang="en-US" sz="1300" b="1" dirty="0" smtClean="0"/>
              <a:t> ATURAN  JABATAN AKADEMIK DOSEN</a:t>
            </a:r>
            <a:endParaRPr lang="en-US" altLang="en-US" sz="1300" b="1" dirty="0"/>
          </a:p>
        </p:txBody>
      </p:sp>
      <p:sp>
        <p:nvSpPr>
          <p:cNvPr id="8" name="TextBox 7"/>
          <p:cNvSpPr txBox="1"/>
          <p:nvPr/>
        </p:nvSpPr>
        <p:spPr>
          <a:xfrm>
            <a:off x="761194" y="1902140"/>
            <a:ext cx="3548513" cy="798198"/>
          </a:xfrm>
          <a:prstGeom prst="rect">
            <a:avLst/>
          </a:prstGeom>
          <a:solidFill>
            <a:schemeClr val="accent2">
              <a:lumMod val="50000"/>
            </a:schemeClr>
          </a:solidFill>
          <a:effectLst>
            <a:outerShdw blurRad="50800" dist="38100" dir="2700000" algn="tl" rotWithShape="0">
              <a:prstClr val="black">
                <a:alpha val="40000"/>
              </a:prstClr>
            </a:outerShdw>
          </a:effectLst>
        </p:spPr>
        <p:txBody>
          <a:bodyPr lIns="43717" tIns="21859" rIns="43717" bIns="21859">
            <a:spAutoFit/>
          </a:bodyPr>
          <a:lstStyle/>
          <a:p>
            <a:pPr marL="255019" indent="-255019">
              <a:buFont typeface="Wingdings" pitchFamily="2" charset="2"/>
              <a:buChar char="q"/>
              <a:defRPr/>
            </a:pPr>
            <a:r>
              <a:rPr lang="id-ID" sz="1100" i="1" dirty="0" smtClean="0">
                <a:solidFill>
                  <a:schemeClr val="bg1"/>
                </a:solidFill>
                <a:effectLst>
                  <a:outerShdw blurRad="38100" dist="38100" dir="2700000" algn="tl">
                    <a:srgbClr val="000000">
                      <a:alpha val="43137"/>
                    </a:srgbClr>
                  </a:outerShdw>
                </a:effectLst>
              </a:rPr>
              <a:t>Excellen</a:t>
            </a:r>
            <a:r>
              <a:rPr lang="en-US" sz="1100" i="1" dirty="0" smtClean="0">
                <a:solidFill>
                  <a:schemeClr val="bg1"/>
                </a:solidFill>
                <a:effectLst>
                  <a:outerShdw blurRad="38100" dist="38100" dir="2700000" algn="tl">
                    <a:srgbClr val="000000">
                      <a:alpha val="43137"/>
                    </a:srgbClr>
                  </a:outerShdw>
                </a:effectLst>
              </a:rPr>
              <a:t>t</a:t>
            </a:r>
            <a:r>
              <a:rPr lang="id-ID" sz="1100" i="1" dirty="0" smtClean="0">
                <a:solidFill>
                  <a:schemeClr val="bg1"/>
                </a:solidFill>
                <a:effectLst>
                  <a:outerShdw blurRad="38100" dist="38100" dir="2700000" algn="tl">
                    <a:srgbClr val="000000">
                      <a:alpha val="43137"/>
                    </a:srgbClr>
                  </a:outerShdw>
                </a:effectLst>
              </a:rPr>
              <a:t> </a:t>
            </a:r>
            <a:r>
              <a:rPr lang="id-ID" sz="1100" i="1" dirty="0">
                <a:solidFill>
                  <a:schemeClr val="bg1"/>
                </a:solidFill>
                <a:effectLst>
                  <a:outerShdw blurRad="38100" dist="38100" dir="2700000" algn="tl">
                    <a:srgbClr val="000000">
                      <a:alpha val="43137"/>
                    </a:srgbClr>
                  </a:outerShdw>
                </a:effectLst>
              </a:rPr>
              <a:t>University</a:t>
            </a:r>
            <a:r>
              <a:rPr lang="id-ID" sz="1100" dirty="0">
                <a:solidFill>
                  <a:schemeClr val="bg1"/>
                </a:solidFill>
                <a:effectLst>
                  <a:outerShdw blurRad="38100" dist="38100" dir="2700000" algn="tl">
                    <a:srgbClr val="000000">
                      <a:alpha val="43137"/>
                    </a:srgbClr>
                  </a:outerShdw>
                </a:effectLst>
              </a:rPr>
              <a:t>:</a:t>
            </a:r>
          </a:p>
          <a:p>
            <a:pPr marL="254260">
              <a:defRPr/>
            </a:pPr>
            <a:r>
              <a:rPr lang="en-US" b="1" i="1" dirty="0" smtClean="0">
                <a:solidFill>
                  <a:srgbClr val="FFFF00"/>
                </a:solidFill>
                <a:effectLst>
                  <a:outerShdw blurRad="38100" dist="38100" dir="2700000" algn="tl">
                    <a:srgbClr val="000000">
                      <a:alpha val="43137"/>
                    </a:srgbClr>
                  </a:outerShdw>
                </a:effectLst>
                <a:latin typeface="+mn-lt"/>
              </a:rPr>
              <a:t>Research qualities: </a:t>
            </a:r>
            <a:r>
              <a:rPr lang="en-US" b="1" i="1" dirty="0" smtClean="0">
                <a:solidFill>
                  <a:srgbClr val="FFFF00"/>
                </a:solidFill>
                <a:effectLst>
                  <a:outerShdw blurRad="38100" dist="38100" dir="2700000" algn="tl">
                    <a:srgbClr val="000000">
                      <a:alpha val="43137"/>
                    </a:srgbClr>
                  </a:outerShdw>
                </a:effectLst>
              </a:rPr>
              <a:t>Number </a:t>
            </a:r>
            <a:r>
              <a:rPr lang="en-US" b="1" i="1" dirty="0">
                <a:solidFill>
                  <a:srgbClr val="FFFF00"/>
                </a:solidFill>
                <a:effectLst>
                  <a:outerShdw blurRad="38100" dist="38100" dir="2700000" algn="tl">
                    <a:srgbClr val="000000">
                      <a:alpha val="43137"/>
                    </a:srgbClr>
                  </a:outerShdw>
                </a:effectLst>
              </a:rPr>
              <a:t>of publication per </a:t>
            </a:r>
            <a:r>
              <a:rPr lang="en-US" b="1" i="1" dirty="0" smtClean="0">
                <a:solidFill>
                  <a:srgbClr val="FFFF00"/>
                </a:solidFill>
                <a:effectLst>
                  <a:outerShdw blurRad="38100" dist="38100" dir="2700000" algn="tl">
                    <a:srgbClr val="000000">
                      <a:alpha val="43137"/>
                    </a:srgbClr>
                  </a:outerShdw>
                </a:effectLst>
              </a:rPr>
              <a:t>staff, </a:t>
            </a:r>
            <a:r>
              <a:rPr lang="en-US" b="1" i="1" dirty="0" smtClean="0">
                <a:solidFill>
                  <a:srgbClr val="FFFF00"/>
                </a:solidFill>
                <a:effectLst>
                  <a:outerShdw blurRad="38100" dist="38100" dir="2700000" algn="tl">
                    <a:srgbClr val="000000">
                      <a:alpha val="43137"/>
                    </a:srgbClr>
                  </a:outerShdw>
                </a:effectLst>
                <a:latin typeface="+mn-lt"/>
              </a:rPr>
              <a:t>Citations </a:t>
            </a:r>
            <a:r>
              <a:rPr lang="en-US" b="1" i="1" dirty="0">
                <a:solidFill>
                  <a:srgbClr val="FFFF00"/>
                </a:solidFill>
                <a:effectLst>
                  <a:outerShdw blurRad="38100" dist="38100" dir="2700000" algn="tl">
                    <a:srgbClr val="000000">
                      <a:alpha val="43137"/>
                    </a:srgbClr>
                  </a:outerShdw>
                </a:effectLst>
                <a:latin typeface="+mn-lt"/>
              </a:rPr>
              <a:t>per staff </a:t>
            </a:r>
            <a:r>
              <a:rPr lang="en-US" b="1" i="1" dirty="0" smtClean="0">
                <a:solidFill>
                  <a:srgbClr val="FFFF00"/>
                </a:solidFill>
                <a:effectLst>
                  <a:outerShdw blurRad="38100" dist="38100" dir="2700000" algn="tl">
                    <a:srgbClr val="000000">
                      <a:alpha val="43137"/>
                    </a:srgbClr>
                  </a:outerShdw>
                </a:effectLst>
                <a:latin typeface="+mn-lt"/>
              </a:rPr>
              <a:t>member </a:t>
            </a:r>
            <a:r>
              <a:rPr lang="id-ID" b="1" i="1" dirty="0" smtClean="0">
                <a:solidFill>
                  <a:srgbClr val="FFFF00"/>
                </a:solidFill>
                <a:effectLst>
                  <a:outerShdw blurRad="38100" dist="38100" dir="2700000" algn="tl">
                    <a:srgbClr val="000000">
                      <a:alpha val="43137"/>
                    </a:srgbClr>
                  </a:outerShdw>
                </a:effectLst>
                <a:latin typeface="+mn-lt"/>
              </a:rPr>
              <a:t>(</a:t>
            </a:r>
            <a:r>
              <a:rPr lang="id-ID" b="1" i="1" dirty="0">
                <a:solidFill>
                  <a:srgbClr val="FFFF00"/>
                </a:solidFill>
                <a:effectLst>
                  <a:outerShdw blurRad="38100" dist="38100" dir="2700000" algn="tl">
                    <a:srgbClr val="000000">
                      <a:alpha val="43137"/>
                    </a:srgbClr>
                  </a:outerShdw>
                </a:effectLst>
                <a:latin typeface="+mn-lt"/>
              </a:rPr>
              <a:t>www.scopus.com</a:t>
            </a:r>
            <a:r>
              <a:rPr lang="id-ID" b="1" i="1" dirty="0" smtClean="0">
                <a:solidFill>
                  <a:srgbClr val="FFFF00"/>
                </a:solidFill>
                <a:effectLst>
                  <a:outerShdw blurRad="38100" dist="38100" dir="2700000" algn="tl">
                    <a:srgbClr val="000000">
                      <a:alpha val="43137"/>
                    </a:srgbClr>
                  </a:outerShdw>
                </a:effectLst>
                <a:latin typeface="+mn-lt"/>
              </a:rPr>
              <a:t>)</a:t>
            </a:r>
            <a:r>
              <a:rPr lang="en-US" b="1" i="1" dirty="0" smtClean="0">
                <a:solidFill>
                  <a:srgbClr val="FFFF00"/>
                </a:solidFill>
                <a:effectLst>
                  <a:outerShdw blurRad="38100" dist="38100" dir="2700000" algn="tl">
                    <a:srgbClr val="000000">
                      <a:alpha val="43137"/>
                    </a:srgbClr>
                  </a:outerShdw>
                </a:effectLst>
                <a:latin typeface="+mn-lt"/>
              </a:rPr>
              <a:t>, number of professor, professor productivity in publication</a:t>
            </a:r>
            <a:endParaRPr lang="en-US" b="1" i="1" dirty="0">
              <a:solidFill>
                <a:srgbClr val="FFFF00"/>
              </a:solidFill>
              <a:effectLst>
                <a:outerShdw blurRad="38100" dist="38100" dir="2700000" algn="tl">
                  <a:srgbClr val="000000">
                    <a:alpha val="43137"/>
                  </a:srgbClr>
                </a:outerShdw>
              </a:effectLst>
              <a:latin typeface="+mn-lt"/>
            </a:endParaRPr>
          </a:p>
          <a:p>
            <a:pPr marL="254260" indent="-254260">
              <a:buFont typeface="Wingdings" pitchFamily="2" charset="2"/>
              <a:buChar char="q"/>
              <a:defRPr/>
            </a:pPr>
            <a:r>
              <a:rPr lang="id-ID" sz="1100" i="1" dirty="0">
                <a:solidFill>
                  <a:schemeClr val="bg1"/>
                </a:solidFill>
                <a:effectLst>
                  <a:outerShdw blurRad="38100" dist="38100" dir="2700000" algn="tl">
                    <a:srgbClr val="000000">
                      <a:alpha val="43137"/>
                    </a:srgbClr>
                  </a:outerShdw>
                </a:effectLst>
              </a:rPr>
              <a:t>Information technology development</a:t>
            </a:r>
            <a:endParaRPr lang="en-US" i="1" dirty="0">
              <a:solidFill>
                <a:schemeClr val="bg1"/>
              </a:solidFill>
              <a:effectLst>
                <a:outerShdw blurRad="38100" dist="38100" dir="2700000" algn="tl">
                  <a:srgbClr val="000000">
                    <a:alpha val="43137"/>
                  </a:srgbClr>
                </a:outerShdw>
              </a:effectLst>
              <a:latin typeface="+mn-lt"/>
            </a:endParaRPr>
          </a:p>
        </p:txBody>
      </p:sp>
      <p:sp>
        <p:nvSpPr>
          <p:cNvPr id="9" name="Up Arrow 8"/>
          <p:cNvSpPr/>
          <p:nvPr/>
        </p:nvSpPr>
        <p:spPr>
          <a:xfrm>
            <a:off x="2189954" y="1707359"/>
            <a:ext cx="740993" cy="183773"/>
          </a:xfrm>
          <a:prstGeom prst="upArrow">
            <a:avLst/>
          </a:prstGeom>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anchor="ctr"/>
          <a:lstStyle/>
          <a:p>
            <a:pPr algn="ctr">
              <a:defRPr/>
            </a:pPr>
            <a:endParaRPr lang="en-US" dirty="0"/>
          </a:p>
        </p:txBody>
      </p:sp>
      <p:sp>
        <p:nvSpPr>
          <p:cNvPr id="2" name="Slide Number Placeholder 1"/>
          <p:cNvSpPr>
            <a:spLocks noGrp="1"/>
          </p:cNvSpPr>
          <p:nvPr>
            <p:ph type="sldNum" sz="quarter" idx="12"/>
          </p:nvPr>
        </p:nvSpPr>
        <p:spPr/>
        <p:txBody>
          <a:bodyPr/>
          <a:lstStyle/>
          <a:p>
            <a:fld id="{4D857F61-8354-4939-8DFE-37DAA2601B1B}" type="slidenum">
              <a:rPr lang="en-US"/>
              <a:pPr/>
              <a:t>20</a:t>
            </a:fld>
            <a:endParaRPr lang="en-US"/>
          </a:p>
        </p:txBody>
      </p:sp>
      <p:pic>
        <p:nvPicPr>
          <p:cNvPr id="18" name="Picture 17"/>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690283" y="0"/>
            <a:ext cx="261129" cy="1741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12" name="Straight Connector 11"/>
          <p:cNvCxnSpPr/>
          <p:nvPr/>
        </p:nvCxnSpPr>
        <p:spPr>
          <a:xfrm>
            <a:off x="118252" y="278599"/>
            <a:ext cx="4286280" cy="158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908932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097195" y="94711"/>
            <a:ext cx="680819" cy="4875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ounded Rectangle 6"/>
          <p:cNvSpPr/>
          <p:nvPr/>
        </p:nvSpPr>
        <p:spPr>
          <a:xfrm>
            <a:off x="292164" y="2484295"/>
            <a:ext cx="4406077" cy="141766"/>
          </a:xfrm>
          <a:prstGeom prst="roundRect">
            <a:avLst/>
          </a:prstGeom>
          <a:solidFill>
            <a:schemeClr val="tx2">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lIns="48866" tIns="24433" rIns="48866" bIns="24433" rtlCol="0" anchor="ctr"/>
          <a:lstStyle/>
          <a:p>
            <a:pPr algn="r"/>
            <a:r>
              <a:rPr lang="id-ID" sz="700" dirty="0" smtClean="0">
                <a:solidFill>
                  <a:schemeClr val="bg1"/>
                </a:solidFill>
              </a:rPr>
              <a:t>Sumber : Paparan Dirjen Sumber Daya Iptek dan Dikti 2015</a:t>
            </a:r>
            <a:endParaRPr lang="en-US" sz="700" dirty="0">
              <a:solidFill>
                <a:schemeClr val="bg1"/>
              </a:solidFill>
            </a:endParaRPr>
          </a:p>
        </p:txBody>
      </p:sp>
      <p:graphicFrame>
        <p:nvGraphicFramePr>
          <p:cNvPr id="3" name="Diagram 2"/>
          <p:cNvGraphicFramePr/>
          <p:nvPr>
            <p:extLst>
              <p:ext uri="{D42A27DB-BD31-4B8C-83A1-F6EECF244321}">
                <p14:modId xmlns:p14="http://schemas.microsoft.com/office/powerpoint/2010/main" val="4047482431"/>
              </p:ext>
            </p:extLst>
          </p:nvPr>
        </p:nvGraphicFramePr>
        <p:xfrm>
          <a:off x="194060" y="301551"/>
          <a:ext cx="4369878" cy="198472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1" name="Title 4"/>
          <p:cNvSpPr>
            <a:spLocks noGrp="1"/>
          </p:cNvSpPr>
          <p:nvPr>
            <p:ph type="title"/>
          </p:nvPr>
        </p:nvSpPr>
        <p:spPr>
          <a:xfrm>
            <a:off x="118252" y="0"/>
            <a:ext cx="3585457" cy="313336"/>
          </a:xfrm>
        </p:spPr>
        <p:txBody>
          <a:bodyPr>
            <a:noAutofit/>
          </a:bodyPr>
          <a:lstStyle/>
          <a:p>
            <a:pPr algn="l"/>
            <a:r>
              <a:rPr lang="en-US" sz="1400" b="1" dirty="0" smtClean="0"/>
              <a:t>TATA KELOLA LAYANAN KENAIKAN JABATAN</a:t>
            </a:r>
            <a:endParaRPr lang="en-US" sz="1400" b="1" dirty="0"/>
          </a:p>
        </p:txBody>
      </p:sp>
      <p:cxnSp>
        <p:nvCxnSpPr>
          <p:cNvPr id="6" name="Straight Connector 5"/>
          <p:cNvCxnSpPr/>
          <p:nvPr/>
        </p:nvCxnSpPr>
        <p:spPr>
          <a:xfrm>
            <a:off x="189690" y="278599"/>
            <a:ext cx="3143272" cy="1588"/>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5905597"/>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graphicEl>
                                              <a:dgm id="{9F99E386-7FBD-4FF8-824A-612CCC90F507}"/>
                                            </p:graphicEl>
                                          </p:spTgt>
                                        </p:tgtEl>
                                        <p:attrNameLst>
                                          <p:attrName>style.visibility</p:attrName>
                                        </p:attrNameLst>
                                      </p:cBhvr>
                                      <p:to>
                                        <p:strVal val="visible"/>
                                      </p:to>
                                    </p:set>
                                    <p:anim calcmode="lin" valueType="num">
                                      <p:cBhvr additive="base">
                                        <p:cTn id="7" dur="500" fill="hold"/>
                                        <p:tgtEl>
                                          <p:spTgt spid="3">
                                            <p:graphicEl>
                                              <a:dgm id="{9F99E386-7FBD-4FF8-824A-612CCC90F507}"/>
                                            </p:graphic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graphicEl>
                                              <a:dgm id="{9F99E386-7FBD-4FF8-824A-612CCC90F507}"/>
                                            </p:graphic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graphicEl>
                                              <a:dgm id="{48445A6C-63E2-4838-B1E2-FAE7EF2CED2B}"/>
                                            </p:graphicEl>
                                          </p:spTgt>
                                        </p:tgtEl>
                                        <p:attrNameLst>
                                          <p:attrName>style.visibility</p:attrName>
                                        </p:attrNameLst>
                                      </p:cBhvr>
                                      <p:to>
                                        <p:strVal val="visible"/>
                                      </p:to>
                                    </p:set>
                                    <p:anim calcmode="lin" valueType="num">
                                      <p:cBhvr additive="base">
                                        <p:cTn id="13" dur="500" fill="hold"/>
                                        <p:tgtEl>
                                          <p:spTgt spid="3">
                                            <p:graphicEl>
                                              <a:dgm id="{48445A6C-63E2-4838-B1E2-FAE7EF2CED2B}"/>
                                            </p:graphic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graphicEl>
                                              <a:dgm id="{48445A6C-63E2-4838-B1E2-FAE7EF2CED2B}"/>
                                            </p:graphicEl>
                                          </p:spTgt>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3">
                                            <p:graphicEl>
                                              <a:dgm id="{C02AFBCD-D480-4C77-8D48-021E83619D83}"/>
                                            </p:graphicEl>
                                          </p:spTgt>
                                        </p:tgtEl>
                                        <p:attrNameLst>
                                          <p:attrName>style.visibility</p:attrName>
                                        </p:attrNameLst>
                                      </p:cBhvr>
                                      <p:to>
                                        <p:strVal val="visible"/>
                                      </p:to>
                                    </p:set>
                                    <p:anim calcmode="lin" valueType="num">
                                      <p:cBhvr additive="base">
                                        <p:cTn id="17" dur="500" fill="hold"/>
                                        <p:tgtEl>
                                          <p:spTgt spid="3">
                                            <p:graphicEl>
                                              <a:dgm id="{C02AFBCD-D480-4C77-8D48-021E83619D83}"/>
                                            </p:graphic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graphicEl>
                                              <a:dgm id="{C02AFBCD-D480-4C77-8D48-021E83619D83}"/>
                                            </p:graphic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3">
                                            <p:graphicEl>
                                              <a:dgm id="{6621AA9E-E9D0-45ED-B2EE-6E558422F456}"/>
                                            </p:graphicEl>
                                          </p:spTgt>
                                        </p:tgtEl>
                                        <p:attrNameLst>
                                          <p:attrName>style.visibility</p:attrName>
                                        </p:attrNameLst>
                                      </p:cBhvr>
                                      <p:to>
                                        <p:strVal val="visible"/>
                                      </p:to>
                                    </p:set>
                                    <p:anim calcmode="lin" valueType="num">
                                      <p:cBhvr additive="base">
                                        <p:cTn id="23" dur="500" fill="hold"/>
                                        <p:tgtEl>
                                          <p:spTgt spid="3">
                                            <p:graphicEl>
                                              <a:dgm id="{6621AA9E-E9D0-45ED-B2EE-6E558422F456}"/>
                                            </p:graphic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graphicEl>
                                              <a:dgm id="{6621AA9E-E9D0-45ED-B2EE-6E558422F456}"/>
                                            </p:graphicEl>
                                          </p:spTgt>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3">
                                            <p:graphicEl>
                                              <a:dgm id="{A428F7C5-773C-4214-9866-777499917D08}"/>
                                            </p:graphicEl>
                                          </p:spTgt>
                                        </p:tgtEl>
                                        <p:attrNameLst>
                                          <p:attrName>style.visibility</p:attrName>
                                        </p:attrNameLst>
                                      </p:cBhvr>
                                      <p:to>
                                        <p:strVal val="visible"/>
                                      </p:to>
                                    </p:set>
                                    <p:anim calcmode="lin" valueType="num">
                                      <p:cBhvr additive="base">
                                        <p:cTn id="27" dur="500" fill="hold"/>
                                        <p:tgtEl>
                                          <p:spTgt spid="3">
                                            <p:graphicEl>
                                              <a:dgm id="{A428F7C5-773C-4214-9866-777499917D08}"/>
                                            </p:graphic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graphicEl>
                                              <a:dgm id="{A428F7C5-773C-4214-9866-777499917D08}"/>
                                            </p:graphic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graphicEl>
                                              <a:dgm id="{953A2F19-F80F-40E5-A4B9-A31005AD80D6}"/>
                                            </p:graphicEl>
                                          </p:spTgt>
                                        </p:tgtEl>
                                        <p:attrNameLst>
                                          <p:attrName>style.visibility</p:attrName>
                                        </p:attrNameLst>
                                      </p:cBhvr>
                                      <p:to>
                                        <p:strVal val="visible"/>
                                      </p:to>
                                    </p:set>
                                    <p:anim calcmode="lin" valueType="num">
                                      <p:cBhvr additive="base">
                                        <p:cTn id="33" dur="500" fill="hold"/>
                                        <p:tgtEl>
                                          <p:spTgt spid="3">
                                            <p:graphicEl>
                                              <a:dgm id="{953A2F19-F80F-40E5-A4B9-A31005AD80D6}"/>
                                            </p:graphic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graphicEl>
                                              <a:dgm id="{953A2F19-F80F-40E5-A4B9-A31005AD80D6}"/>
                                            </p:graphicEl>
                                          </p:spTgt>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3">
                                            <p:graphicEl>
                                              <a:dgm id="{FA5C3164-611E-4FB4-9929-8CDF96B052E1}"/>
                                            </p:graphicEl>
                                          </p:spTgt>
                                        </p:tgtEl>
                                        <p:attrNameLst>
                                          <p:attrName>style.visibility</p:attrName>
                                        </p:attrNameLst>
                                      </p:cBhvr>
                                      <p:to>
                                        <p:strVal val="visible"/>
                                      </p:to>
                                    </p:set>
                                    <p:anim calcmode="lin" valueType="num">
                                      <p:cBhvr additive="base">
                                        <p:cTn id="37" dur="500" fill="hold"/>
                                        <p:tgtEl>
                                          <p:spTgt spid="3">
                                            <p:graphicEl>
                                              <a:dgm id="{FA5C3164-611E-4FB4-9929-8CDF96B052E1}"/>
                                            </p:graphic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graphicEl>
                                              <a:dgm id="{FA5C3164-611E-4FB4-9929-8CDF96B052E1}"/>
                                            </p:graphic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graphicEl>
                                              <a:dgm id="{70206968-2DD7-4E94-947E-0D57BE9B4A74}"/>
                                            </p:graphicEl>
                                          </p:spTgt>
                                        </p:tgtEl>
                                        <p:attrNameLst>
                                          <p:attrName>style.visibility</p:attrName>
                                        </p:attrNameLst>
                                      </p:cBhvr>
                                      <p:to>
                                        <p:strVal val="visible"/>
                                      </p:to>
                                    </p:set>
                                    <p:anim calcmode="lin" valueType="num">
                                      <p:cBhvr additive="base">
                                        <p:cTn id="43" dur="500" fill="hold"/>
                                        <p:tgtEl>
                                          <p:spTgt spid="3">
                                            <p:graphicEl>
                                              <a:dgm id="{70206968-2DD7-4E94-947E-0D57BE9B4A74}"/>
                                            </p:graphic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graphicEl>
                                              <a:dgm id="{70206968-2DD7-4E94-947E-0D57BE9B4A74}"/>
                                            </p:graphicEl>
                                          </p:spTgt>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3">
                                            <p:graphicEl>
                                              <a:dgm id="{22B51791-3131-4720-8103-5ABD62852185}"/>
                                            </p:graphicEl>
                                          </p:spTgt>
                                        </p:tgtEl>
                                        <p:attrNameLst>
                                          <p:attrName>style.visibility</p:attrName>
                                        </p:attrNameLst>
                                      </p:cBhvr>
                                      <p:to>
                                        <p:strVal val="visible"/>
                                      </p:to>
                                    </p:set>
                                    <p:anim calcmode="lin" valueType="num">
                                      <p:cBhvr additive="base">
                                        <p:cTn id="47" dur="500" fill="hold"/>
                                        <p:tgtEl>
                                          <p:spTgt spid="3">
                                            <p:graphicEl>
                                              <a:dgm id="{22B51791-3131-4720-8103-5ABD62852185}"/>
                                            </p:graphicEl>
                                          </p:spTgt>
                                        </p:tgtEl>
                                        <p:attrNameLst>
                                          <p:attrName>ppt_x</p:attrName>
                                        </p:attrNameLst>
                                      </p:cBhvr>
                                      <p:tavLst>
                                        <p:tav tm="0">
                                          <p:val>
                                            <p:strVal val="#ppt_x"/>
                                          </p:val>
                                        </p:tav>
                                        <p:tav tm="100000">
                                          <p:val>
                                            <p:strVal val="#ppt_x"/>
                                          </p:val>
                                        </p:tav>
                                      </p:tavLst>
                                    </p:anim>
                                    <p:anim calcmode="lin" valueType="num">
                                      <p:cBhvr additive="base">
                                        <p:cTn id="48" dur="500" fill="hold"/>
                                        <p:tgtEl>
                                          <p:spTgt spid="3">
                                            <p:graphicEl>
                                              <a:dgm id="{22B51791-3131-4720-8103-5ABD62852185}"/>
                                            </p:graphic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3" grpId="0">
        <p:bldSub>
          <a:bldDgm bld="one"/>
        </p:bldSub>
      </p:bldGraphic>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22</a:t>
            </a:fld>
            <a:endParaRPr lang="en-US"/>
          </a:p>
        </p:txBody>
      </p:sp>
      <p:sp>
        <p:nvSpPr>
          <p:cNvPr id="3" name="TextBox 2"/>
          <p:cNvSpPr txBox="1"/>
          <p:nvPr/>
        </p:nvSpPr>
        <p:spPr>
          <a:xfrm>
            <a:off x="198506" y="60008"/>
            <a:ext cx="4494475" cy="2175370"/>
          </a:xfrm>
          <a:prstGeom prst="rect">
            <a:avLst/>
          </a:prstGeom>
          <a:noFill/>
        </p:spPr>
        <p:txBody>
          <a:bodyPr wrap="square" lIns="35972" tIns="17986" rIns="35972" bIns="17986" rtlCol="0">
            <a:spAutoFit/>
          </a:bodyPr>
          <a:lstStyle/>
          <a:p>
            <a:r>
              <a:rPr lang="en-US" sz="1600" b="1" i="1" dirty="0" smtClean="0"/>
              <a:t>Review:</a:t>
            </a:r>
          </a:p>
          <a:p>
            <a:r>
              <a:rPr lang="en-US" sz="1100" b="1" dirty="0" smtClean="0"/>
              <a:t>PERATURAN PERUNDANGAN TERKAIT KENAIKAN JABATAN  </a:t>
            </a:r>
            <a:r>
              <a:rPr lang="en-US" sz="1100" b="1" dirty="0" err="1" smtClean="0"/>
              <a:t>dan</a:t>
            </a:r>
            <a:r>
              <a:rPr lang="en-US" sz="1100" b="1" dirty="0" smtClean="0"/>
              <a:t> PANGKAT  DOSEN</a:t>
            </a:r>
          </a:p>
          <a:p>
            <a:endParaRPr lang="en-US" sz="1100" b="1" dirty="0"/>
          </a:p>
          <a:p>
            <a:pPr marL="359725" lvl="1" indent="-179862">
              <a:buFont typeface="Wingdings" pitchFamily="2" charset="2"/>
              <a:buChar char="q"/>
            </a:pPr>
            <a:r>
              <a:rPr lang="en-US" sz="1000" b="1" dirty="0" smtClean="0"/>
              <a:t>PERMENPANRB 17-2013  </a:t>
            </a:r>
            <a:r>
              <a:rPr lang="en-US" sz="1000" b="1" dirty="0" err="1" smtClean="0"/>
              <a:t>tgl</a:t>
            </a:r>
            <a:r>
              <a:rPr lang="en-US" sz="1000" b="1" dirty="0" smtClean="0"/>
              <a:t> 15 </a:t>
            </a:r>
            <a:r>
              <a:rPr lang="en-US" sz="1000" b="1" dirty="0" err="1" smtClean="0"/>
              <a:t>Maret</a:t>
            </a:r>
            <a:r>
              <a:rPr lang="en-US" sz="1000" b="1" dirty="0" smtClean="0"/>
              <a:t> 2013 </a:t>
            </a:r>
            <a:r>
              <a:rPr lang="en-US" sz="1000" b="1" dirty="0" err="1" smtClean="0"/>
              <a:t>dan</a:t>
            </a:r>
            <a:r>
              <a:rPr lang="en-US" sz="1000" b="1" dirty="0" smtClean="0"/>
              <a:t> REVISINYA 46 -2013 </a:t>
            </a:r>
            <a:r>
              <a:rPr lang="en-US" sz="1000" b="1" dirty="0" err="1" smtClean="0"/>
              <a:t>tgl</a:t>
            </a:r>
            <a:r>
              <a:rPr lang="en-US" sz="1000" b="1" dirty="0" smtClean="0"/>
              <a:t>  27 </a:t>
            </a:r>
            <a:r>
              <a:rPr lang="en-US" sz="1000" b="1" dirty="0" err="1" smtClean="0"/>
              <a:t>Desember</a:t>
            </a:r>
            <a:r>
              <a:rPr lang="en-US" sz="1000" b="1" dirty="0" smtClean="0"/>
              <a:t> 2013</a:t>
            </a:r>
          </a:p>
          <a:p>
            <a:pPr marL="359725" lvl="1" indent="-179862">
              <a:buFont typeface="Wingdings" pitchFamily="2" charset="2"/>
              <a:buChar char="q"/>
            </a:pPr>
            <a:endParaRPr lang="en-US" sz="1000" b="1" dirty="0"/>
          </a:p>
          <a:p>
            <a:pPr marL="359725" lvl="1" indent="-179862">
              <a:buFont typeface="Wingdings" pitchFamily="2" charset="2"/>
              <a:buChar char="q"/>
            </a:pPr>
            <a:r>
              <a:rPr lang="en-US" sz="1000" b="1" dirty="0" smtClean="0"/>
              <a:t>PERATURAN BERSAMA MENDIKBUD DAN </a:t>
            </a:r>
            <a:r>
              <a:rPr lang="en-US" sz="1000" b="1" dirty="0" err="1" smtClean="0"/>
              <a:t>Ka</a:t>
            </a:r>
            <a:r>
              <a:rPr lang="en-US" sz="1000" b="1" dirty="0" smtClean="0"/>
              <a:t> BKN  NO 4  </a:t>
            </a:r>
            <a:r>
              <a:rPr lang="en-US" sz="1000" b="1" dirty="0" err="1" smtClean="0"/>
              <a:t>dan</a:t>
            </a:r>
            <a:r>
              <a:rPr lang="en-US" sz="1000" b="1" dirty="0" smtClean="0"/>
              <a:t> 24 </a:t>
            </a:r>
            <a:r>
              <a:rPr lang="en-US" sz="1000" b="1" dirty="0" err="1" smtClean="0"/>
              <a:t>tanggal</a:t>
            </a:r>
            <a:r>
              <a:rPr lang="en-US" sz="1000" b="1" dirty="0" smtClean="0"/>
              <a:t> 12 </a:t>
            </a:r>
            <a:r>
              <a:rPr lang="en-US" sz="1000" b="1" dirty="0" err="1" smtClean="0"/>
              <a:t>Agustus</a:t>
            </a:r>
            <a:r>
              <a:rPr lang="en-US" sz="1000" b="1" dirty="0" smtClean="0"/>
              <a:t> 2014</a:t>
            </a:r>
          </a:p>
          <a:p>
            <a:pPr marL="359725" lvl="1" indent="-179862">
              <a:buFont typeface="Wingdings" pitchFamily="2" charset="2"/>
              <a:buChar char="q"/>
            </a:pPr>
            <a:endParaRPr lang="en-US" sz="1000" b="1" dirty="0"/>
          </a:p>
          <a:p>
            <a:pPr marL="359725" lvl="1" indent="-179862">
              <a:buFont typeface="Wingdings" pitchFamily="2" charset="2"/>
              <a:buChar char="q"/>
            </a:pPr>
            <a:r>
              <a:rPr lang="en-US" sz="1000" b="1" dirty="0" smtClean="0"/>
              <a:t>PERMENDIKBUD  No 92 -2014  TGL 17  September 2014</a:t>
            </a:r>
          </a:p>
          <a:p>
            <a:pPr marL="359725" lvl="1" indent="-179862">
              <a:buFont typeface="Wingdings" pitchFamily="2" charset="2"/>
              <a:buChar char="q"/>
            </a:pPr>
            <a:endParaRPr lang="en-US" sz="1000" b="1" dirty="0"/>
          </a:p>
          <a:p>
            <a:pPr marL="359725" lvl="1" indent="-179862">
              <a:buFont typeface="Wingdings" pitchFamily="2" charset="2"/>
              <a:buChar char="q"/>
            </a:pPr>
            <a:r>
              <a:rPr lang="en-US" sz="1000" b="1" dirty="0" smtClean="0"/>
              <a:t>PERATURAN DIRJEN DIKTI PEDOMAN OPERASIONAL  </a:t>
            </a:r>
            <a:r>
              <a:rPr lang="en-US" sz="1000" b="1" dirty="0" err="1" smtClean="0"/>
              <a:t>Desember</a:t>
            </a:r>
            <a:r>
              <a:rPr lang="en-US" sz="1000" b="1" dirty="0" smtClean="0"/>
              <a:t> 2014 </a:t>
            </a:r>
            <a:endParaRPr lang="en-US" sz="1000" b="1" dirty="0"/>
          </a:p>
        </p:txBody>
      </p:sp>
      <p:pic>
        <p:nvPicPr>
          <p:cNvPr id="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19438" y="113826"/>
            <a:ext cx="342290" cy="2282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48477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9"/>
          <p:cNvSpPr txBox="1">
            <a:spLocks noChangeArrowheads="1"/>
          </p:cNvSpPr>
          <p:nvPr/>
        </p:nvSpPr>
        <p:spPr bwMode="auto">
          <a:xfrm>
            <a:off x="127224" y="1063258"/>
            <a:ext cx="4697825" cy="336529"/>
          </a:xfrm>
          <a:prstGeom prst="rect">
            <a:avLst/>
          </a:prstGeom>
          <a:noFill/>
          <a:ln w="9525">
            <a:noFill/>
            <a:miter lim="800000"/>
            <a:headEnd/>
            <a:tailEnd/>
          </a:ln>
        </p:spPr>
        <p:txBody>
          <a:bodyPr lIns="43714" tIns="21857" rIns="43714" bIns="21857">
            <a:spAutoFit/>
          </a:bodyPr>
          <a:lstStyle/>
          <a:p>
            <a:pPr algn="ctr">
              <a:defRPr/>
            </a:pPr>
            <a:r>
              <a:rPr lang="en-US" sz="1900" b="1" dirty="0" err="1" smtClean="0">
                <a:solidFill>
                  <a:schemeClr val="accent1">
                    <a:lumMod val="75000"/>
                  </a:schemeClr>
                </a:solidFill>
                <a:latin typeface="+mj-lt"/>
              </a:rPr>
              <a:t>Sistem</a:t>
            </a:r>
            <a:r>
              <a:rPr lang="en-US" sz="1900" b="1" dirty="0" smtClean="0">
                <a:solidFill>
                  <a:schemeClr val="accent1">
                    <a:lumMod val="75000"/>
                  </a:schemeClr>
                </a:solidFill>
                <a:latin typeface="+mj-lt"/>
              </a:rPr>
              <a:t> </a:t>
            </a:r>
            <a:r>
              <a:rPr lang="en-US" sz="1900" b="1" dirty="0" err="1" smtClean="0">
                <a:solidFill>
                  <a:schemeClr val="accent1">
                    <a:lumMod val="75000"/>
                  </a:schemeClr>
                </a:solidFill>
                <a:latin typeface="+mj-lt"/>
              </a:rPr>
              <a:t>Kenaikan</a:t>
            </a:r>
            <a:r>
              <a:rPr lang="en-US" sz="1900" b="1" dirty="0" smtClean="0">
                <a:solidFill>
                  <a:schemeClr val="accent1">
                    <a:lumMod val="75000"/>
                  </a:schemeClr>
                </a:solidFill>
                <a:latin typeface="+mj-lt"/>
              </a:rPr>
              <a:t> </a:t>
            </a:r>
            <a:r>
              <a:rPr lang="en-US" sz="1900" b="1" dirty="0" err="1" smtClean="0">
                <a:solidFill>
                  <a:schemeClr val="accent1">
                    <a:lumMod val="75000"/>
                  </a:schemeClr>
                </a:solidFill>
                <a:latin typeface="+mj-lt"/>
              </a:rPr>
              <a:t>Jabatan</a:t>
            </a:r>
            <a:r>
              <a:rPr lang="en-US" sz="1900" b="1" dirty="0" smtClean="0">
                <a:solidFill>
                  <a:schemeClr val="accent1">
                    <a:lumMod val="75000"/>
                  </a:schemeClr>
                </a:solidFill>
                <a:latin typeface="+mj-lt"/>
              </a:rPr>
              <a:t> </a:t>
            </a:r>
            <a:r>
              <a:rPr lang="en-US" sz="1900" b="1" dirty="0" err="1" smtClean="0">
                <a:solidFill>
                  <a:schemeClr val="accent1">
                    <a:lumMod val="75000"/>
                  </a:schemeClr>
                </a:solidFill>
                <a:latin typeface="+mj-lt"/>
              </a:rPr>
              <a:t>Akademik</a:t>
            </a:r>
            <a:r>
              <a:rPr lang="en-US" sz="1900" b="1" dirty="0" smtClean="0">
                <a:solidFill>
                  <a:schemeClr val="accent1">
                    <a:lumMod val="75000"/>
                  </a:schemeClr>
                </a:solidFill>
                <a:latin typeface="+mj-lt"/>
              </a:rPr>
              <a:t> </a:t>
            </a:r>
            <a:r>
              <a:rPr lang="en-US" sz="1900" b="1" dirty="0" err="1" smtClean="0">
                <a:solidFill>
                  <a:schemeClr val="accent1">
                    <a:lumMod val="75000"/>
                  </a:schemeClr>
                </a:solidFill>
                <a:latin typeface="+mj-lt"/>
              </a:rPr>
              <a:t>Profesor</a:t>
            </a:r>
            <a:endParaRPr lang="fi-FI" sz="1900" dirty="0">
              <a:solidFill>
                <a:schemeClr val="accent6">
                  <a:lumMod val="75000"/>
                </a:schemeClr>
              </a:solidFill>
              <a:latin typeface="+mj-lt"/>
            </a:endParaRPr>
          </a:p>
        </p:txBody>
      </p:sp>
      <p:cxnSp>
        <p:nvCxnSpPr>
          <p:cNvPr id="9" name="Straight Connector 8"/>
          <p:cNvCxnSpPr/>
          <p:nvPr/>
        </p:nvCxnSpPr>
        <p:spPr>
          <a:xfrm>
            <a:off x="261128" y="1350169"/>
            <a:ext cx="4429156" cy="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076" name="TextBox 6"/>
          <p:cNvSpPr txBox="1">
            <a:spLocks noChangeArrowheads="1"/>
          </p:cNvSpPr>
          <p:nvPr/>
        </p:nvSpPr>
        <p:spPr bwMode="auto">
          <a:xfrm>
            <a:off x="2242749" y="739468"/>
            <a:ext cx="354164" cy="398084"/>
          </a:xfrm>
          <a:prstGeom prst="rect">
            <a:avLst/>
          </a:prstGeom>
          <a:noFill/>
          <a:ln w="9525">
            <a:noFill/>
            <a:miter lim="800000"/>
            <a:headEnd/>
            <a:tailEnd/>
          </a:ln>
        </p:spPr>
        <p:txBody>
          <a:bodyPr lIns="43714" tIns="21857" rIns="43714" bIns="21857">
            <a:spAutoFit/>
          </a:bodyPr>
          <a:lstStyle/>
          <a:p>
            <a:pPr algn="ctr"/>
            <a:r>
              <a:rPr lang="en-US" altLang="en-US" sz="2300" b="1" dirty="0" smtClean="0">
                <a:solidFill>
                  <a:srgbClr val="FAC090"/>
                </a:solidFill>
                <a:latin typeface="Arial Rounded MT Bold" pitchFamily="34" charset="0"/>
              </a:rPr>
              <a:t>C</a:t>
            </a:r>
            <a:endParaRPr lang="id-ID" altLang="en-US" sz="2300" b="1" dirty="0">
              <a:solidFill>
                <a:srgbClr val="FAC090"/>
              </a:solidFill>
              <a:latin typeface="Arial Rounded MT Bold" pitchFamily="34" charset="0"/>
            </a:endParaRPr>
          </a:p>
        </p:txBody>
      </p:sp>
      <p:sp>
        <p:nvSpPr>
          <p:cNvPr id="8" name="Rounded Rectangle 7"/>
          <p:cNvSpPr/>
          <p:nvPr/>
        </p:nvSpPr>
        <p:spPr>
          <a:xfrm>
            <a:off x="2223838" y="739468"/>
            <a:ext cx="392846" cy="323791"/>
          </a:xfrm>
          <a:prstGeom prst="roundRect">
            <a:avLst/>
          </a:prstGeom>
          <a:noFill/>
          <a:ln w="3175">
            <a:solidFill>
              <a:schemeClr val="bg2">
                <a:lumMod val="50000"/>
              </a:schemeClr>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lIns="43714" tIns="21857" rIns="43714" bIns="21857" anchor="ctr"/>
          <a:lstStyle/>
          <a:p>
            <a:pPr algn="ctr">
              <a:defRPr/>
            </a:pPr>
            <a:endParaRPr lang="id-ID" dirty="0">
              <a:solidFill>
                <a:prstClr val="white"/>
              </a:solidFill>
            </a:endParaRPr>
          </a:p>
        </p:txBody>
      </p:sp>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386" t="5822" r="6026" b="16923"/>
          <a:stretch/>
        </p:blipFill>
        <p:spPr bwMode="auto">
          <a:xfrm>
            <a:off x="2118516" y="207161"/>
            <a:ext cx="577666" cy="38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58454" y="-10627"/>
            <a:ext cx="4678914" cy="257533"/>
          </a:xfrm>
          <a:prstGeom prst="rect">
            <a:avLst/>
          </a:prstGeom>
          <a:solidFill>
            <a:srgbClr val="FF0000"/>
          </a:solidFill>
        </p:spPr>
        <p:txBody>
          <a:bodyPr lIns="43717" tIns="21859" rIns="43717" bIns="21859"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200" b="1" dirty="0" smtClean="0">
                <a:solidFill>
                  <a:srgbClr val="FFFF00"/>
                </a:solidFill>
              </a:rPr>
              <a:t>PERBANDINGAN </a:t>
            </a:r>
            <a:r>
              <a:rPr lang="en-US" sz="1200" b="1" dirty="0" smtClean="0">
                <a:solidFill>
                  <a:srgbClr val="FFFF00"/>
                </a:solidFill>
              </a:rPr>
              <a:t>KEMENKOWASBANGPAN</a:t>
            </a:r>
            <a:r>
              <a:rPr lang="id-ID" sz="1200" b="1" dirty="0" smtClean="0">
                <a:solidFill>
                  <a:srgbClr val="FFFF00"/>
                </a:solidFill>
              </a:rPr>
              <a:t> DAN PERMEN</a:t>
            </a:r>
            <a:r>
              <a:rPr lang="en-US" sz="1200" b="1" dirty="0" smtClean="0">
                <a:solidFill>
                  <a:srgbClr val="FFFF00"/>
                </a:solidFill>
              </a:rPr>
              <a:t>PAN RB</a:t>
            </a:r>
            <a:endParaRPr lang="en-US" sz="1200" b="1" dirty="0">
              <a:solidFill>
                <a:srgbClr val="FFFF00"/>
              </a:solidFill>
            </a:endParaRPr>
          </a:p>
        </p:txBody>
      </p:sp>
      <p:sp>
        <p:nvSpPr>
          <p:cNvPr id="3" name="Slide Number Placeholder 2"/>
          <p:cNvSpPr>
            <a:spLocks noGrp="1"/>
          </p:cNvSpPr>
          <p:nvPr>
            <p:ph type="sldNum" sz="quarter" idx="12"/>
          </p:nvPr>
        </p:nvSpPr>
        <p:spPr/>
        <p:txBody>
          <a:bodyPr/>
          <a:lstStyle/>
          <a:p>
            <a:fld id="{FB882DF9-831F-41A5-BF8D-72420C8900C2}" type="slidenum">
              <a:rPr lang="en-US"/>
              <a:pPr/>
              <a:t>24</a:t>
            </a:fld>
            <a:endParaRPr lang="en-US"/>
          </a:p>
        </p:txBody>
      </p:sp>
      <p:graphicFrame>
        <p:nvGraphicFramePr>
          <p:cNvPr id="2" name="Table 1"/>
          <p:cNvGraphicFramePr>
            <a:graphicFrameLocks noGrp="1"/>
          </p:cNvGraphicFramePr>
          <p:nvPr>
            <p:extLst>
              <p:ext uri="{D42A27DB-BD31-4B8C-83A1-F6EECF244321}">
                <p14:modId xmlns:p14="http://schemas.microsoft.com/office/powerpoint/2010/main" val="1473627721"/>
              </p:ext>
            </p:extLst>
          </p:nvPr>
        </p:nvGraphicFramePr>
        <p:xfrm>
          <a:off x="190836" y="421928"/>
          <a:ext cx="4572321" cy="1792144"/>
        </p:xfrm>
        <a:graphic>
          <a:graphicData uri="http://schemas.openxmlformats.org/drawingml/2006/table">
            <a:tbl>
              <a:tblPr firstRow="1" bandRow="1">
                <a:tableStyleId>{5C22544A-7EE6-4342-B048-85BDC9FD1C3A}</a:tableStyleId>
              </a:tblPr>
              <a:tblGrid>
                <a:gridCol w="2037300"/>
                <a:gridCol w="2535021"/>
              </a:tblGrid>
              <a:tr h="2760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KEPMENKOWASBANGPA</a:t>
                      </a:r>
                      <a:r>
                        <a:rPr lang="id-ID" sz="800" dirty="0" smtClean="0"/>
                        <a:t>N</a:t>
                      </a:r>
                    </a:p>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NO. 38/KEP/MK.WASPAN/8/1999</a:t>
                      </a:r>
                      <a:endParaRPr lang="en-US" sz="800" dirty="0"/>
                    </a:p>
                  </a:txBody>
                  <a:tcPr marL="49513" marR="49513" marT="18005" marB="18005">
                    <a:solidFill>
                      <a:srgbClr val="002060"/>
                    </a:solidFill>
                  </a:tcPr>
                </a:tc>
                <a:tc>
                  <a:txBody>
                    <a:bodyPr/>
                    <a:lstStyle/>
                    <a:p>
                      <a:pPr algn="ctr"/>
                      <a:r>
                        <a:rPr lang="id-ID" sz="800" baseline="0" dirty="0" smtClean="0"/>
                        <a:t> PERMEN</a:t>
                      </a:r>
                      <a:r>
                        <a:rPr lang="en-US" sz="800" baseline="0" dirty="0" smtClean="0"/>
                        <a:t>PAN DAN RB  NO. 17 TAHUN</a:t>
                      </a:r>
                      <a:r>
                        <a:rPr lang="id-ID" sz="800" baseline="0" dirty="0" smtClean="0"/>
                        <a:t> 201</a:t>
                      </a:r>
                      <a:r>
                        <a:rPr lang="en-US" sz="800" baseline="0" dirty="0" smtClean="0"/>
                        <a:t>3</a:t>
                      </a:r>
                      <a:endParaRPr lang="en-US" sz="800" dirty="0"/>
                    </a:p>
                  </a:txBody>
                  <a:tcPr marL="49513" marR="49513" marT="18005" marB="18005" anchor="ctr">
                    <a:solidFill>
                      <a:srgbClr val="002060"/>
                    </a:solidFill>
                  </a:tcPr>
                </a:tc>
              </a:tr>
              <a:tr h="756147">
                <a:tc>
                  <a:txBody>
                    <a:bodyPr/>
                    <a:lstStyle/>
                    <a:p>
                      <a:pPr marL="0" indent="0">
                        <a:buFont typeface="Wingdings" pitchFamily="2" charset="2"/>
                        <a:buNone/>
                      </a:pPr>
                      <a:r>
                        <a:rPr lang="id-ID" sz="800" kern="1200" dirty="0" smtClean="0">
                          <a:solidFill>
                            <a:schemeClr val="tx1"/>
                          </a:solidFill>
                          <a:effectLst/>
                          <a:latin typeface="+mn-lt"/>
                          <a:ea typeface="+mn-ea"/>
                          <a:cs typeface="+mn-cs"/>
                        </a:rPr>
                        <a:t>Kenaikan jabatan fungsional  merupakan pemberian penghargaan dosen atas prestasi akademik yang telah dicapai</a:t>
                      </a:r>
                      <a:endParaRPr lang="en-US" sz="900" dirty="0">
                        <a:solidFill>
                          <a:schemeClr val="tx1"/>
                        </a:solidFill>
                      </a:endParaRPr>
                    </a:p>
                  </a:txBody>
                  <a:tcPr marL="49513" marR="49513" marT="18005" marB="18005">
                    <a:solidFill>
                      <a:schemeClr val="accent5">
                        <a:lumMod val="20000"/>
                        <a:lumOff val="80000"/>
                      </a:schemeClr>
                    </a:solidFill>
                  </a:tcPr>
                </a:tc>
                <a:tc>
                  <a:txBody>
                    <a:bodyPr/>
                    <a:lstStyle/>
                    <a:p>
                      <a:pPr marL="177800" indent="-177800">
                        <a:buFont typeface="Arial" pitchFamily="34" charset="0"/>
                        <a:buChar char="•"/>
                      </a:pPr>
                      <a:r>
                        <a:rPr lang="id-ID" sz="800" b="1" kern="1200" dirty="0" smtClean="0">
                          <a:solidFill>
                            <a:srgbClr val="0033CC"/>
                          </a:solidFill>
                          <a:effectLst/>
                          <a:latin typeface="+mn-lt"/>
                          <a:ea typeface="+mn-ea"/>
                          <a:cs typeface="+mn-cs"/>
                        </a:rPr>
                        <a:t>Realisasi </a:t>
                      </a:r>
                      <a:r>
                        <a:rPr lang="id-ID" sz="800" kern="1200" dirty="0" smtClean="0">
                          <a:solidFill>
                            <a:schemeClr val="tx1"/>
                          </a:solidFill>
                          <a:effectLst/>
                          <a:latin typeface="+mn-lt"/>
                          <a:ea typeface="+mn-ea"/>
                          <a:cs typeface="+mn-cs"/>
                        </a:rPr>
                        <a:t>filosofi</a:t>
                      </a:r>
                      <a:r>
                        <a:rPr lang="id-ID" sz="800" kern="1200" baseline="0" dirty="0" smtClean="0">
                          <a:solidFill>
                            <a:schemeClr val="tx1"/>
                          </a:solidFill>
                          <a:effectLst/>
                          <a:latin typeface="+mn-lt"/>
                          <a:ea typeface="+mn-ea"/>
                          <a:cs typeface="+mn-cs"/>
                        </a:rPr>
                        <a:t> pemberian penghargaan dalam k</a:t>
                      </a:r>
                      <a:r>
                        <a:rPr lang="id-ID" sz="800" kern="1200" dirty="0" smtClean="0">
                          <a:solidFill>
                            <a:schemeClr val="tx1"/>
                          </a:solidFill>
                          <a:effectLst/>
                          <a:latin typeface="+mn-lt"/>
                          <a:ea typeface="+mn-ea"/>
                          <a:cs typeface="+mn-cs"/>
                        </a:rPr>
                        <a:t>enaikan</a:t>
                      </a:r>
                      <a:r>
                        <a:rPr lang="id-ID" sz="800" kern="1200" baseline="0" dirty="0" smtClean="0">
                          <a:solidFill>
                            <a:schemeClr val="tx1"/>
                          </a:solidFill>
                          <a:effectLst/>
                          <a:latin typeface="+mn-lt"/>
                          <a:ea typeface="+mn-ea"/>
                          <a:cs typeface="+mn-cs"/>
                        </a:rPr>
                        <a:t> jabatan akademik dosen </a:t>
                      </a:r>
                    </a:p>
                    <a:p>
                      <a:pPr marL="177800" marR="0" indent="-177800" algn="l" defTabSz="914400" rtl="0" eaLnBrk="1" fontAlgn="auto" latinLnBrk="0" hangingPunct="1">
                        <a:lnSpc>
                          <a:spcPct val="100000"/>
                        </a:lnSpc>
                        <a:spcBef>
                          <a:spcPts val="0"/>
                        </a:spcBef>
                        <a:spcAft>
                          <a:spcPts val="0"/>
                        </a:spcAft>
                        <a:buClrTx/>
                        <a:buSzTx/>
                        <a:buFont typeface="Arial" pitchFamily="34" charset="0"/>
                        <a:buChar char="•"/>
                        <a:tabLst/>
                        <a:defRPr/>
                      </a:pPr>
                      <a:r>
                        <a:rPr lang="id-ID" sz="800" kern="1200" dirty="0" smtClean="0">
                          <a:solidFill>
                            <a:schemeClr val="dk1"/>
                          </a:solidFill>
                          <a:effectLst/>
                          <a:latin typeface="+mn-lt"/>
                          <a:ea typeface="+mn-ea"/>
                          <a:cs typeface="+mn-cs"/>
                        </a:rPr>
                        <a:t>Kenaikan jabatan merupakan </a:t>
                      </a:r>
                      <a:r>
                        <a:rPr lang="en-US" sz="800" kern="1200" dirty="0" err="1" smtClean="0">
                          <a:solidFill>
                            <a:schemeClr val="dk1"/>
                          </a:solidFill>
                          <a:effectLst/>
                          <a:latin typeface="+mn-lt"/>
                          <a:ea typeface="+mn-ea"/>
                          <a:cs typeface="+mn-cs"/>
                        </a:rPr>
                        <a:t>penghargaaan</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atas</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prestasi</a:t>
                      </a:r>
                      <a:r>
                        <a:rPr lang="en-US" sz="800" kern="1200" dirty="0" smtClean="0">
                          <a:solidFill>
                            <a:schemeClr val="dk1"/>
                          </a:solidFill>
                          <a:effectLst/>
                          <a:latin typeface="+mn-lt"/>
                          <a:ea typeface="+mn-ea"/>
                          <a:cs typeface="+mn-cs"/>
                        </a:rPr>
                        <a:t> yang </a:t>
                      </a:r>
                      <a:r>
                        <a:rPr lang="en-US" sz="800" kern="1200" dirty="0" err="1" smtClean="0">
                          <a:solidFill>
                            <a:schemeClr val="dk1"/>
                          </a:solidFill>
                          <a:effectLst/>
                          <a:latin typeface="+mn-lt"/>
                          <a:ea typeface="+mn-ea"/>
                          <a:cs typeface="+mn-cs"/>
                        </a:rPr>
                        <a:t>telah</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dicapai</a:t>
                      </a:r>
                      <a:endParaRPr lang="id-ID" sz="800" kern="1200" baseline="0" dirty="0" smtClean="0">
                        <a:solidFill>
                          <a:schemeClr val="tx1"/>
                        </a:solidFill>
                        <a:effectLst/>
                        <a:latin typeface="+mn-lt"/>
                        <a:ea typeface="+mn-ea"/>
                        <a:cs typeface="+mn-cs"/>
                      </a:endParaRPr>
                    </a:p>
                  </a:txBody>
                  <a:tcPr marL="49513" marR="49513" marT="18005" marB="18005">
                    <a:solidFill>
                      <a:schemeClr val="accent5">
                        <a:lumMod val="20000"/>
                        <a:lumOff val="80000"/>
                      </a:schemeClr>
                    </a:solidFill>
                  </a:tcPr>
                </a:tc>
              </a:tr>
              <a:tr h="756147">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id-ID" sz="800" kern="1200" baseline="0" dirty="0" smtClean="0">
                          <a:solidFill>
                            <a:schemeClr val="tx1"/>
                          </a:solidFill>
                          <a:effectLst/>
                          <a:latin typeface="+mn-lt"/>
                          <a:ea typeface="+mn-ea"/>
                          <a:cs typeface="+mn-cs"/>
                        </a:rPr>
                        <a:t>Memberikan penghargaan kepada dosen berprestasi (loncat jabatan)</a:t>
                      </a:r>
                      <a:endParaRPr lang="en-US" sz="800" dirty="0" smtClean="0">
                        <a:solidFill>
                          <a:schemeClr val="tx1"/>
                        </a:solidFill>
                      </a:endParaRPr>
                    </a:p>
                  </a:txBody>
                  <a:tcPr marL="49513" marR="49513" marT="18005" marB="18005">
                    <a:solidFill>
                      <a:schemeClr val="accent3">
                        <a:lumMod val="20000"/>
                        <a:lumOff val="80000"/>
                      </a:schemeClr>
                    </a:solidFill>
                  </a:tcPr>
                </a:tc>
                <a:tc>
                  <a:txBody>
                    <a:bodyPr/>
                    <a:lstStyle/>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q"/>
                        <a:tabLst/>
                        <a:defRPr/>
                      </a:pPr>
                      <a:r>
                        <a:rPr lang="id-ID" sz="800" kern="1200" baseline="0" dirty="0" smtClean="0">
                          <a:solidFill>
                            <a:schemeClr val="tx1"/>
                          </a:solidFill>
                          <a:effectLst/>
                          <a:latin typeface="+mn-lt"/>
                          <a:ea typeface="+mn-ea"/>
                          <a:cs typeface="+mn-cs"/>
                        </a:rPr>
                        <a:t>Memberikan penghargaan kepada dosen berprestasi  dan berprestasi luar biasa</a:t>
                      </a:r>
                      <a:endParaRPr lang="id-ID" sz="700" b="1" dirty="0" smtClean="0">
                        <a:solidFill>
                          <a:srgbClr val="0033CC"/>
                        </a:solidFill>
                      </a:endParaRPr>
                    </a:p>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q"/>
                        <a:tabLst/>
                        <a:defRPr/>
                      </a:pPr>
                      <a:r>
                        <a:rPr lang="id-ID" sz="800" b="1" baseline="0" dirty="0" smtClean="0">
                          <a:solidFill>
                            <a:schemeClr val="tx1"/>
                          </a:solidFill>
                        </a:rPr>
                        <a:t>Loncat Jabatan dan </a:t>
                      </a:r>
                      <a:r>
                        <a:rPr lang="id-ID" sz="800" b="0" baseline="0" dirty="0" smtClean="0">
                          <a:solidFill>
                            <a:schemeClr val="tx1"/>
                          </a:solidFill>
                        </a:rPr>
                        <a:t>Pengurangan Masa Tunggu Kenaikan bagi dosen yang berprestasi</a:t>
                      </a:r>
                      <a:endParaRPr lang="en-US" sz="800" b="0" dirty="0" smtClean="0">
                        <a:solidFill>
                          <a:schemeClr val="tx1"/>
                        </a:solidFill>
                      </a:endParaRPr>
                    </a:p>
                  </a:txBody>
                  <a:tcPr marL="49513" marR="49513" marT="18005" marB="18005">
                    <a:solidFill>
                      <a:schemeClr val="accent3">
                        <a:lumMod val="20000"/>
                        <a:lumOff val="80000"/>
                      </a:schemeClr>
                    </a:solidFill>
                  </a:tcPr>
                </a:tc>
              </a:tr>
            </a:tbl>
          </a:graphicData>
        </a:graphic>
      </p:graphicFrame>
      <p:pic>
        <p:nvPicPr>
          <p:cNvPr id="6"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1395356010"/>
              </p:ext>
            </p:extLst>
          </p:nvPr>
        </p:nvGraphicFramePr>
        <p:xfrm>
          <a:off x="165048" y="447556"/>
          <a:ext cx="4613583" cy="2116057"/>
        </p:xfrm>
        <a:graphic>
          <a:graphicData uri="http://schemas.openxmlformats.org/drawingml/2006/table">
            <a:tbl>
              <a:tblPr firstRow="1" bandRow="1">
                <a:tableStyleId>{5C22544A-7EE6-4342-B048-85BDC9FD1C3A}</a:tableStyleId>
              </a:tblPr>
              <a:tblGrid>
                <a:gridCol w="2039198"/>
                <a:gridCol w="2574385"/>
              </a:tblGrid>
              <a:tr h="276026">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KEPMENKOWASBANGPA</a:t>
                      </a:r>
                      <a:r>
                        <a:rPr lang="id-ID" sz="800" dirty="0" smtClean="0"/>
                        <a:t>N</a:t>
                      </a:r>
                    </a:p>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NO. 38/KEP/MK.WASPAN/8/1999</a:t>
                      </a:r>
                      <a:endParaRPr lang="en-US" sz="800" dirty="0"/>
                    </a:p>
                  </a:txBody>
                  <a:tcPr marL="49513" marR="49513" marT="17998" marB="17998">
                    <a:solidFill>
                      <a:srgbClr val="002060"/>
                    </a:solidFill>
                  </a:tcPr>
                </a:tc>
                <a:tc>
                  <a:txBody>
                    <a:bodyPr/>
                    <a:lstStyle/>
                    <a:p>
                      <a:pPr algn="ctr"/>
                      <a:r>
                        <a:rPr lang="id-ID" sz="800" baseline="0" dirty="0" smtClean="0"/>
                        <a:t> PERMEN</a:t>
                      </a:r>
                      <a:r>
                        <a:rPr lang="en-US" sz="800" baseline="0" dirty="0" smtClean="0"/>
                        <a:t>PAN DAN RB NO. 17 TAHUN </a:t>
                      </a:r>
                      <a:r>
                        <a:rPr lang="id-ID" sz="800" baseline="0" dirty="0" smtClean="0"/>
                        <a:t>201</a:t>
                      </a:r>
                      <a:r>
                        <a:rPr lang="en-US" sz="800" baseline="0" dirty="0" smtClean="0"/>
                        <a:t>3</a:t>
                      </a:r>
                      <a:endParaRPr lang="en-US" sz="800" dirty="0"/>
                    </a:p>
                  </a:txBody>
                  <a:tcPr marL="49513" marR="49513" marT="17998" marB="17998" anchor="ctr">
                    <a:solidFill>
                      <a:srgbClr val="002060"/>
                    </a:solidFill>
                  </a:tcPr>
                </a:tc>
              </a:tr>
              <a:tr h="1836221">
                <a:tc>
                  <a:txBody>
                    <a:bodyPr/>
                    <a:lstStyle/>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800" kern="1200" dirty="0" err="1" smtClean="0">
                          <a:solidFill>
                            <a:schemeClr val="tx1"/>
                          </a:solidFill>
                          <a:effectLst/>
                          <a:latin typeface="+mn-lt"/>
                          <a:ea typeface="+mn-ea"/>
                          <a:cs typeface="+mn-cs"/>
                        </a:rPr>
                        <a:t>Dosen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berkedudukan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sebagai</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pejabat</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fungsional</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dengan</a:t>
                      </a:r>
                      <a:r>
                        <a:rPr lang="en-US" sz="800" kern="1200" dirty="0" smtClean="0">
                          <a:solidFill>
                            <a:schemeClr val="tx1"/>
                          </a:solidFill>
                          <a:effectLst/>
                          <a:latin typeface="+mn-lt"/>
                          <a:ea typeface="+mn-ea"/>
                          <a:cs typeface="+mn-cs"/>
                        </a:rPr>
                        <a:t> </a:t>
                      </a:r>
                      <a:r>
                        <a:rPr lang="en-US" sz="800" b="1" kern="1200" dirty="0" err="1" smtClean="0">
                          <a:solidFill>
                            <a:srgbClr val="C00000"/>
                          </a:solidFill>
                          <a:effectLst/>
                          <a:latin typeface="+mn-lt"/>
                          <a:ea typeface="+mn-ea"/>
                          <a:cs typeface="+mn-cs"/>
                        </a:rPr>
                        <a:t>tugas</a:t>
                      </a:r>
                      <a:r>
                        <a:rPr lang="en-US" sz="800" b="1" kern="1200" dirty="0" smtClean="0">
                          <a:solidFill>
                            <a:srgbClr val="C00000"/>
                          </a:solidFill>
                          <a:effectLst/>
                          <a:latin typeface="+mn-lt"/>
                          <a:ea typeface="+mn-ea"/>
                          <a:cs typeface="+mn-cs"/>
                        </a:rPr>
                        <a:t> </a:t>
                      </a:r>
                      <a:r>
                        <a:rPr lang="en-US" sz="800" b="1" kern="1200" dirty="0" err="1" smtClean="0">
                          <a:solidFill>
                            <a:srgbClr val="C00000"/>
                          </a:solidFill>
                          <a:effectLst/>
                          <a:latin typeface="+mn-lt"/>
                          <a:ea typeface="+mn-ea"/>
                          <a:cs typeface="+mn-cs"/>
                        </a:rPr>
                        <a:t>utama</a:t>
                      </a:r>
                      <a:r>
                        <a:rPr lang="en-US" sz="800" b="1" kern="1200" dirty="0" smtClean="0">
                          <a:solidFill>
                            <a:srgbClr val="C00000"/>
                          </a:solidFill>
                          <a:effectLst/>
                          <a:latin typeface="+mn-lt"/>
                          <a:ea typeface="+mn-ea"/>
                          <a:cs typeface="+mn-cs"/>
                        </a:rPr>
                        <a:t> </a:t>
                      </a:r>
                      <a:r>
                        <a:rPr lang="en-US" sz="800" b="1" kern="1200" dirty="0" err="1" smtClean="0">
                          <a:solidFill>
                            <a:srgbClr val="C00000"/>
                          </a:solidFill>
                          <a:effectLst/>
                          <a:latin typeface="+mn-lt"/>
                          <a:ea typeface="+mn-ea"/>
                          <a:cs typeface="+mn-cs"/>
                        </a:rPr>
                        <a:t>mengajar</a:t>
                      </a:r>
                      <a:r>
                        <a:rPr lang="en-US" sz="800" b="1" kern="1200" dirty="0" smtClean="0">
                          <a:solidFill>
                            <a:srgbClr val="C00000"/>
                          </a:solidFill>
                          <a:effectLst/>
                          <a:latin typeface="+mn-lt"/>
                          <a:ea typeface="+mn-ea"/>
                          <a:cs typeface="+mn-cs"/>
                        </a:rPr>
                        <a:t> </a:t>
                      </a:r>
                      <a:r>
                        <a:rPr lang="en-US" sz="800" b="1" kern="1200" dirty="0" err="1" smtClean="0">
                          <a:solidFill>
                            <a:srgbClr val="C00000"/>
                          </a:solidFill>
                          <a:effectLst/>
                          <a:latin typeface="+mn-lt"/>
                          <a:ea typeface="+mn-ea"/>
                          <a:cs typeface="+mn-cs"/>
                        </a:rPr>
                        <a:t>pada</a:t>
                      </a:r>
                      <a:r>
                        <a:rPr lang="en-US" sz="800" b="1" kern="1200" dirty="0" smtClean="0">
                          <a:solidFill>
                            <a:srgbClr val="C00000"/>
                          </a:solidFill>
                          <a:effectLst/>
                          <a:latin typeface="+mn-lt"/>
                          <a:ea typeface="+mn-ea"/>
                          <a:cs typeface="+mn-cs"/>
                        </a:rPr>
                        <a:t> </a:t>
                      </a:r>
                      <a:r>
                        <a:rPr lang="en-US" sz="800" b="1" kern="1200" dirty="0" err="1" smtClean="0">
                          <a:solidFill>
                            <a:srgbClr val="C00000"/>
                          </a:solidFill>
                          <a:effectLst/>
                          <a:latin typeface="+mn-lt"/>
                          <a:ea typeface="+mn-ea"/>
                          <a:cs typeface="+mn-cs"/>
                        </a:rPr>
                        <a:t>perguruan</a:t>
                      </a:r>
                      <a:r>
                        <a:rPr lang="en-US" sz="800" b="1" kern="1200" dirty="0" smtClean="0">
                          <a:solidFill>
                            <a:srgbClr val="C00000"/>
                          </a:solidFill>
                          <a:effectLst/>
                          <a:latin typeface="+mn-lt"/>
                          <a:ea typeface="+mn-ea"/>
                          <a:cs typeface="+mn-cs"/>
                        </a:rPr>
                        <a:t> </a:t>
                      </a:r>
                      <a:r>
                        <a:rPr lang="en-US" sz="800" b="1" kern="1200" dirty="0" err="1" smtClean="0">
                          <a:solidFill>
                            <a:srgbClr val="C00000"/>
                          </a:solidFill>
                          <a:effectLst/>
                          <a:latin typeface="+mn-lt"/>
                          <a:ea typeface="+mn-ea"/>
                          <a:cs typeface="+mn-cs"/>
                        </a:rPr>
                        <a:t>tinggi</a:t>
                      </a:r>
                      <a:r>
                        <a:rPr lang="en-US" sz="800" b="1" kern="1200" dirty="0" smtClean="0">
                          <a:solidFill>
                            <a:srgbClr val="C00000"/>
                          </a:solidFill>
                          <a:effectLst/>
                          <a:latin typeface="+mn-lt"/>
                          <a:ea typeface="+mn-ea"/>
                          <a:cs typeface="+mn-cs"/>
                        </a:rPr>
                        <a:t> </a:t>
                      </a:r>
                      <a:endParaRPr lang="id-ID" sz="800" b="1" kern="1200" dirty="0" smtClean="0">
                        <a:solidFill>
                          <a:srgbClr val="C00000"/>
                        </a:solidFill>
                        <a:effectLst/>
                        <a:latin typeface="+mn-lt"/>
                        <a:ea typeface="+mn-ea"/>
                        <a:cs typeface="+mn-cs"/>
                      </a:endParaRPr>
                    </a:p>
                    <a:p>
                      <a:pPr marL="342900" marR="0" indent="-342900" algn="l" defTabSz="914400" rtl="0" eaLnBrk="1" fontAlgn="auto" latinLnBrk="0" hangingPunct="1">
                        <a:lnSpc>
                          <a:spcPct val="100000"/>
                        </a:lnSpc>
                        <a:spcBef>
                          <a:spcPts val="0"/>
                        </a:spcBef>
                        <a:spcAft>
                          <a:spcPts val="0"/>
                        </a:spcAft>
                        <a:buClrTx/>
                        <a:buSzTx/>
                        <a:buFont typeface="Wingdings" pitchFamily="2" charset="2"/>
                        <a:buNone/>
                        <a:tabLst/>
                        <a:defRPr/>
                      </a:pPr>
                      <a:endParaRPr lang="id-ID" sz="800" b="1" kern="1200" dirty="0" smtClean="0">
                        <a:solidFill>
                          <a:srgbClr val="C00000"/>
                        </a:solidFill>
                        <a:effectLst/>
                        <a:latin typeface="+mn-lt"/>
                        <a:ea typeface="+mn-ea"/>
                        <a:cs typeface="+mn-cs"/>
                      </a:endParaRPr>
                    </a:p>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800" kern="1200" dirty="0" err="1" smtClean="0">
                          <a:solidFill>
                            <a:schemeClr val="tx1"/>
                          </a:solidFill>
                          <a:effectLst/>
                          <a:latin typeface="+mn-lt"/>
                          <a:ea typeface="+mn-ea"/>
                          <a:cs typeface="+mn-cs"/>
                        </a:rPr>
                        <a:t>Tugas</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pokok</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Dosen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adalah</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melaksanakan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pendidikan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dan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pengajaran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pada</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perguruan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tinggi</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penelitian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serta</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pengabdian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kepada</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masyarakat</a:t>
                      </a:r>
                      <a:endParaRPr lang="en-US" sz="800" dirty="0">
                        <a:solidFill>
                          <a:schemeClr val="tx1"/>
                        </a:solidFill>
                      </a:endParaRPr>
                    </a:p>
                  </a:txBody>
                  <a:tcPr marL="49513" marR="49513" marT="17998" marB="17998">
                    <a:solidFill>
                      <a:schemeClr val="accent5">
                        <a:lumMod val="20000"/>
                        <a:lumOff val="80000"/>
                      </a:schemeClr>
                    </a:solidFill>
                  </a:tcPr>
                </a:tc>
                <a:tc>
                  <a:txBody>
                    <a:bodyPr/>
                    <a:lstStyle/>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800" kern="1200" dirty="0" err="1" smtClean="0">
                          <a:solidFill>
                            <a:schemeClr val="tx1"/>
                          </a:solidFill>
                          <a:effectLst/>
                          <a:latin typeface="+mn-lt"/>
                          <a:ea typeface="+mn-ea"/>
                          <a:cs typeface="+mn-cs"/>
                        </a:rPr>
                        <a:t>Dosen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merupakan</a:t>
                      </a:r>
                      <a:r>
                        <a:rPr lang="en-US" sz="800" kern="1200" dirty="0" smtClean="0">
                          <a:solidFill>
                            <a:schemeClr val="tx1"/>
                          </a:solidFill>
                          <a:effectLst/>
                          <a:latin typeface="+mn-lt"/>
                          <a:ea typeface="+mn-ea"/>
                          <a:cs typeface="+mn-cs"/>
                        </a:rPr>
                        <a:t> </a:t>
                      </a:r>
                      <a:r>
                        <a:rPr lang="en-US" sz="800" b="1" kern="1200" dirty="0" err="1" smtClean="0">
                          <a:solidFill>
                            <a:srgbClr val="0033CC"/>
                          </a:solidFill>
                          <a:effectLst/>
                          <a:latin typeface="+mn-lt"/>
                          <a:ea typeface="+mn-ea"/>
                          <a:cs typeface="+mn-cs"/>
                        </a:rPr>
                        <a:t>pendidik</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profesional</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dan</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ilmuwan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dengan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tugas</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utama</a:t>
                      </a:r>
                      <a:r>
                        <a:rPr lang="en-US" sz="800" kern="1200" dirty="0" smtClean="0">
                          <a:solidFill>
                            <a:schemeClr val="tx1"/>
                          </a:solidFill>
                          <a:effectLst/>
                          <a:latin typeface="+mn-lt"/>
                          <a:ea typeface="+mn-ea"/>
                          <a:cs typeface="+mn-cs"/>
                        </a:rPr>
                        <a:t> </a:t>
                      </a:r>
                      <a:r>
                        <a:rPr lang="en-US" sz="800" b="1" kern="1200" dirty="0" err="1" smtClean="0">
                          <a:solidFill>
                            <a:srgbClr val="FF0000"/>
                          </a:solidFill>
                          <a:effectLst/>
                          <a:latin typeface="+mn-lt"/>
                          <a:ea typeface="+mn-ea"/>
                          <a:cs typeface="+mn-cs"/>
                        </a:rPr>
                        <a:t>mentransformasikan</a:t>
                      </a:r>
                      <a:r>
                        <a:rPr lang="en-US" sz="800" b="1" kern="1200" dirty="0" smtClean="0">
                          <a:solidFill>
                            <a:srgbClr val="FF0000"/>
                          </a:solidFill>
                          <a:effectLst/>
                          <a:latin typeface="+mn-lt"/>
                          <a:ea typeface="+mn-ea"/>
                          <a:cs typeface="+mn-cs"/>
                        </a:rPr>
                        <a:t>, </a:t>
                      </a:r>
                      <a:r>
                        <a:rPr lang="en-US" sz="800" b="1" kern="1200" dirty="0" err="1" smtClean="0">
                          <a:solidFill>
                            <a:srgbClr val="FF0000"/>
                          </a:solidFill>
                          <a:effectLst/>
                          <a:latin typeface="+mn-lt"/>
                          <a:ea typeface="+mn-ea"/>
                          <a:cs typeface="+mn-cs"/>
                        </a:rPr>
                        <a:t>mengembangkan</a:t>
                      </a:r>
                      <a:r>
                        <a:rPr lang="en-US" sz="800" b="1" kern="1200" dirty="0" smtClean="0">
                          <a:solidFill>
                            <a:srgbClr val="FF0000"/>
                          </a:solidFill>
                          <a:effectLst/>
                          <a:latin typeface="+mn-lt"/>
                          <a:ea typeface="+mn-ea"/>
                          <a:cs typeface="+mn-cs"/>
                        </a:rPr>
                        <a:t>, </a:t>
                      </a:r>
                      <a:r>
                        <a:rPr lang="en-US" sz="800" b="1" kern="1200" dirty="0" err="1" smtClean="0">
                          <a:solidFill>
                            <a:srgbClr val="FF0000"/>
                          </a:solidFill>
                          <a:effectLst/>
                          <a:latin typeface="+mn-lt"/>
                          <a:ea typeface="+mn-ea"/>
                          <a:cs typeface="+mn-cs"/>
                        </a:rPr>
                        <a:t>dan</a:t>
                      </a:r>
                      <a:r>
                        <a:rPr lang="en-US" sz="800" b="1" kern="1200" dirty="0" smtClean="0">
                          <a:solidFill>
                            <a:srgbClr val="FF0000"/>
                          </a:solidFill>
                          <a:effectLst/>
                          <a:latin typeface="+mn-lt"/>
                          <a:ea typeface="+mn-ea"/>
                          <a:cs typeface="+mn-cs"/>
                        </a:rPr>
                        <a:t> </a:t>
                      </a:r>
                      <a:r>
                        <a:rPr lang="en-US" sz="800" b="1" kern="1200" dirty="0" err="1" smtClean="0">
                          <a:solidFill>
                            <a:srgbClr val="FF0000"/>
                          </a:solidFill>
                          <a:effectLst/>
                          <a:latin typeface="+mn-lt"/>
                          <a:ea typeface="+mn-ea"/>
                          <a:cs typeface="+mn-cs"/>
                        </a:rPr>
                        <a:t>menyebarluaskan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ilmu</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pengetahuan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teknologi</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dan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seni</a:t>
                      </a:r>
                      <a:r>
                        <a:rPr lang="en-US" sz="800" kern="1200" baseline="0" dirty="0" smtClean="0">
                          <a:solidFill>
                            <a:schemeClr val="tx1"/>
                          </a:solidFill>
                          <a:effectLst/>
                          <a:latin typeface="+mn-lt"/>
                          <a:ea typeface="+mn-ea"/>
                          <a:cs typeface="+mn-cs"/>
                        </a:rPr>
                        <a:t> </a:t>
                      </a:r>
                      <a:r>
                        <a:rPr lang="en-US" sz="800" kern="1200" baseline="0" dirty="0" err="1" smtClean="0">
                          <a:solidFill>
                            <a:schemeClr val="tx1"/>
                          </a:solidFill>
                          <a:effectLst/>
                          <a:latin typeface="+mn-lt"/>
                          <a:ea typeface="+mn-ea"/>
                          <a:cs typeface="+mn-cs"/>
                        </a:rPr>
                        <a:t>melalui</a:t>
                      </a:r>
                      <a:r>
                        <a:rPr lang="en-US" sz="800" kern="1200" baseline="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pendidikan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penelitian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dan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pengabdian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kepada</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masyarakat</a:t>
                      </a:r>
                      <a:r>
                        <a:rPr lang="en-US" sz="800" kern="1200" dirty="0" smtClean="0">
                          <a:solidFill>
                            <a:schemeClr val="tx1"/>
                          </a:solidFill>
                          <a:effectLst/>
                          <a:latin typeface="+mn-lt"/>
                          <a:ea typeface="+mn-ea"/>
                          <a:cs typeface="+mn-cs"/>
                        </a:rPr>
                        <a:t> </a:t>
                      </a:r>
                      <a:endParaRPr lang="id-ID" sz="800" kern="1200" dirty="0" smtClean="0">
                        <a:solidFill>
                          <a:schemeClr val="tx1"/>
                        </a:solidFill>
                        <a:effectLst/>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None/>
                        <a:tabLst/>
                        <a:defRPr/>
                      </a:pPr>
                      <a:endParaRPr lang="id-ID" sz="800" kern="1200" dirty="0" smtClean="0">
                        <a:solidFill>
                          <a:schemeClr val="tx1"/>
                        </a:solidFill>
                        <a:effectLst/>
                        <a:latin typeface="+mn-lt"/>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800" kern="1200" dirty="0" err="1" smtClean="0">
                          <a:solidFill>
                            <a:schemeClr val="tx1"/>
                          </a:solidFill>
                          <a:effectLst/>
                          <a:latin typeface="+mn-lt"/>
                          <a:ea typeface="+mn-ea"/>
                          <a:cs typeface="+mn-cs"/>
                        </a:rPr>
                        <a:t>Kedudukan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dosen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sebagai</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tenaga</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profesional</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berfungsi</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untuk</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meningkatkan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martabat</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dan</a:t>
                      </a:r>
                      <a:r>
                        <a:rPr lang="en-US" sz="800" kern="1200" dirty="0" smtClean="0">
                          <a:solidFill>
                            <a:schemeClr val="tx1"/>
                          </a:solidFill>
                          <a:effectLst/>
                          <a:latin typeface="+mn-lt"/>
                          <a:ea typeface="+mn-ea"/>
                          <a:cs typeface="+mn-cs"/>
                        </a:rPr>
                        <a:t> </a:t>
                      </a:r>
                      <a:r>
                        <a:rPr lang="en-US" sz="800" b="1" kern="1200" dirty="0" err="1" smtClean="0">
                          <a:solidFill>
                            <a:srgbClr val="0033CC"/>
                          </a:solidFill>
                          <a:effectLst/>
                          <a:latin typeface="+mn-lt"/>
                          <a:ea typeface="+mn-ea"/>
                          <a:cs typeface="+mn-cs"/>
                        </a:rPr>
                        <a:t>peran</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dosen</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sebagai</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agen</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pembelajaran</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pengembang</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ilmu</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pengetahuan</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teknologi</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dan</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seni</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serta</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pengabdi</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kepada</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masyarakat</a:t>
                      </a:r>
                      <a:r>
                        <a:rPr lang="en-US" sz="800" b="1" kern="1200" dirty="0" smtClean="0">
                          <a:solidFill>
                            <a:srgbClr val="0033CC"/>
                          </a:solidFill>
                          <a:effectLst/>
                          <a:latin typeface="+mn-lt"/>
                          <a:ea typeface="+mn-ea"/>
                          <a:cs typeface="+mn-cs"/>
                        </a:rPr>
                        <a:t> </a:t>
                      </a:r>
                      <a:r>
                        <a:rPr lang="en-US" sz="800" kern="1200" dirty="0" err="1" smtClean="0">
                          <a:solidFill>
                            <a:schemeClr val="tx1"/>
                          </a:solidFill>
                          <a:effectLst/>
                          <a:latin typeface="+mn-lt"/>
                          <a:ea typeface="+mn-ea"/>
                          <a:cs typeface="+mn-cs"/>
                        </a:rPr>
                        <a:t>berfungsi</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untuk</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meningkatkan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mutu</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pendidikan</a:t>
                      </a:r>
                      <a:r>
                        <a:rPr lang="en-US" sz="800" kern="1200" dirty="0" smtClean="0">
                          <a:solidFill>
                            <a:schemeClr val="tx1"/>
                          </a:solidFill>
                          <a:effectLst/>
                          <a:latin typeface="+mn-lt"/>
                          <a:ea typeface="+mn-ea"/>
                          <a:cs typeface="+mn-cs"/>
                        </a:rPr>
                        <a:t> </a:t>
                      </a:r>
                      <a:r>
                        <a:rPr lang="en-US" sz="800" kern="1200" dirty="0" err="1" smtClean="0">
                          <a:solidFill>
                            <a:schemeClr val="tx1"/>
                          </a:solidFill>
                          <a:effectLst/>
                          <a:latin typeface="+mn-lt"/>
                          <a:ea typeface="+mn-ea"/>
                          <a:cs typeface="+mn-cs"/>
                        </a:rPr>
                        <a:t>nasional</a:t>
                      </a:r>
                      <a:endParaRPr lang="en-US" sz="800" kern="1200" dirty="0" smtClean="0">
                        <a:solidFill>
                          <a:schemeClr val="tx1"/>
                        </a:solidFill>
                        <a:effectLst/>
                        <a:latin typeface="+mn-lt"/>
                        <a:ea typeface="+mn-ea"/>
                        <a:cs typeface="+mn-cs"/>
                      </a:endParaRPr>
                    </a:p>
                  </a:txBody>
                  <a:tcPr marL="49513" marR="49513" marT="17998" marB="17998">
                    <a:solidFill>
                      <a:schemeClr val="accent5">
                        <a:lumMod val="20000"/>
                        <a:lumOff val="80000"/>
                      </a:schemeClr>
                    </a:solidFill>
                  </a:tcPr>
                </a:tc>
              </a:tr>
            </a:tbl>
          </a:graphicData>
        </a:graphic>
      </p:graphicFrame>
      <p:sp>
        <p:nvSpPr>
          <p:cNvPr id="13" name="Title 1"/>
          <p:cNvSpPr txBox="1">
            <a:spLocks/>
          </p:cNvSpPr>
          <p:nvPr/>
        </p:nvSpPr>
        <p:spPr>
          <a:xfrm>
            <a:off x="58454" y="-10627"/>
            <a:ext cx="4892959" cy="257533"/>
          </a:xfrm>
          <a:prstGeom prst="rect">
            <a:avLst/>
          </a:prstGeom>
          <a:solidFill>
            <a:srgbClr val="FF0000"/>
          </a:solidFill>
        </p:spPr>
        <p:txBody>
          <a:bodyPr lIns="43717" tIns="21859" rIns="43717" bIns="21859"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200" b="1" dirty="0" smtClean="0">
                <a:solidFill>
                  <a:srgbClr val="FFFF00"/>
                </a:solidFill>
              </a:rPr>
              <a:t>PERBANDINGAN </a:t>
            </a:r>
            <a:r>
              <a:rPr lang="en-US" sz="1200" b="1" dirty="0" smtClean="0">
                <a:solidFill>
                  <a:srgbClr val="FFFF00"/>
                </a:solidFill>
              </a:rPr>
              <a:t>KEPMENKOWASBANGPAN </a:t>
            </a:r>
            <a:r>
              <a:rPr lang="id-ID" sz="1200" b="1" dirty="0" smtClean="0">
                <a:solidFill>
                  <a:srgbClr val="FFFF00"/>
                </a:solidFill>
              </a:rPr>
              <a:t>DAN PERMEN</a:t>
            </a:r>
            <a:r>
              <a:rPr lang="en-US" sz="1200" b="1" dirty="0" smtClean="0">
                <a:solidFill>
                  <a:srgbClr val="FFFF00"/>
                </a:solidFill>
              </a:rPr>
              <a:t>PAN RB</a:t>
            </a:r>
            <a:endParaRPr lang="en-US" sz="1200" b="1" dirty="0">
              <a:solidFill>
                <a:srgbClr val="FFFF00"/>
              </a:solidFill>
            </a:endParaRPr>
          </a:p>
        </p:txBody>
      </p:sp>
      <p:sp>
        <p:nvSpPr>
          <p:cNvPr id="3" name="Slide Number Placeholder 2"/>
          <p:cNvSpPr>
            <a:spLocks noGrp="1"/>
          </p:cNvSpPr>
          <p:nvPr>
            <p:ph type="sldNum" sz="quarter" idx="12"/>
          </p:nvPr>
        </p:nvSpPr>
        <p:spPr/>
        <p:txBody>
          <a:bodyPr/>
          <a:lstStyle/>
          <a:p>
            <a:fld id="{6BDF22E9-3087-456C-B1C0-2FFB16A77C80}" type="slidenum">
              <a:rPr lang="en-US"/>
              <a:pPr/>
              <a:t>25</a:t>
            </a:fld>
            <a:endParaRPr lang="en-US"/>
          </a:p>
        </p:txBody>
      </p:sp>
      <p:pic>
        <p:nvPicPr>
          <p:cNvPr id="6"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126033"/>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67050" y="11252"/>
            <a:ext cx="4884363" cy="257532"/>
          </a:xfrm>
          <a:prstGeom prst="rect">
            <a:avLst/>
          </a:prstGeom>
          <a:solidFill>
            <a:srgbClr val="FF0000"/>
          </a:solidFill>
        </p:spPr>
        <p:txBody>
          <a:bodyPr lIns="43717" tIns="21859" rIns="43717" bIns="21859"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200" b="1" dirty="0" smtClean="0">
                <a:solidFill>
                  <a:srgbClr val="FFFF00"/>
                </a:solidFill>
              </a:rPr>
              <a:t>PERBANDINGAN </a:t>
            </a:r>
            <a:r>
              <a:rPr lang="en-US" sz="1200" b="1" dirty="0" smtClean="0">
                <a:solidFill>
                  <a:srgbClr val="FFFF00"/>
                </a:solidFill>
              </a:rPr>
              <a:t>KEPMENKOWASBANGPAN </a:t>
            </a:r>
            <a:r>
              <a:rPr lang="id-ID" sz="1200" b="1" dirty="0" smtClean="0">
                <a:solidFill>
                  <a:srgbClr val="FFFF00"/>
                </a:solidFill>
              </a:rPr>
              <a:t>DAN</a:t>
            </a:r>
            <a:r>
              <a:rPr lang="en-US" sz="1200" b="1" dirty="0" smtClean="0">
                <a:solidFill>
                  <a:srgbClr val="FFFF00"/>
                </a:solidFill>
              </a:rPr>
              <a:t> </a:t>
            </a:r>
            <a:r>
              <a:rPr lang="id-ID" sz="1200" b="1" dirty="0" smtClean="0">
                <a:solidFill>
                  <a:srgbClr val="FFFF00"/>
                </a:solidFill>
              </a:rPr>
              <a:t>PERMEN</a:t>
            </a:r>
            <a:r>
              <a:rPr lang="en-US" sz="1200" b="1" dirty="0" smtClean="0">
                <a:solidFill>
                  <a:srgbClr val="FFFF00"/>
                </a:solidFill>
              </a:rPr>
              <a:t>PAN RB</a:t>
            </a:r>
            <a:endParaRPr lang="en-US" sz="1200" b="1" dirty="0">
              <a:solidFill>
                <a:srgbClr val="FFFF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484313694"/>
              </p:ext>
            </p:extLst>
          </p:nvPr>
        </p:nvGraphicFramePr>
        <p:xfrm>
          <a:off x="95418" y="403176"/>
          <a:ext cx="4757998" cy="2232154"/>
        </p:xfrm>
        <a:graphic>
          <a:graphicData uri="http://schemas.openxmlformats.org/drawingml/2006/table">
            <a:tbl>
              <a:tblPr firstRow="1" bandRow="1">
                <a:tableStyleId>{5C22544A-7EE6-4342-B048-85BDC9FD1C3A}</a:tableStyleId>
              </a:tblPr>
              <a:tblGrid>
                <a:gridCol w="1892557"/>
                <a:gridCol w="2865441"/>
              </a:tblGrid>
              <a:tr h="39768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KEPMENKOWASBANGPA</a:t>
                      </a:r>
                      <a:r>
                        <a:rPr lang="id-ID" sz="800" dirty="0" smtClean="0"/>
                        <a:t>N</a:t>
                      </a:r>
                    </a:p>
                    <a:p>
                      <a:pPr marL="0" marR="0" indent="0" algn="ctr" defTabSz="914400" rtl="0" eaLnBrk="1" fontAlgn="auto" latinLnBrk="0" hangingPunct="1">
                        <a:lnSpc>
                          <a:spcPct val="100000"/>
                        </a:lnSpc>
                        <a:spcBef>
                          <a:spcPts val="0"/>
                        </a:spcBef>
                        <a:spcAft>
                          <a:spcPts val="0"/>
                        </a:spcAft>
                        <a:buClrTx/>
                        <a:buSzTx/>
                        <a:buFontTx/>
                        <a:buNone/>
                        <a:tabLst/>
                        <a:defRPr/>
                      </a:pPr>
                      <a:r>
                        <a:rPr lang="en-US" sz="700" dirty="0" smtClean="0"/>
                        <a:t>NO. 38/KEP/MK.WASPAN/8/1999</a:t>
                      </a:r>
                      <a:endParaRPr lang="en-US" sz="700" dirty="0"/>
                    </a:p>
                  </a:txBody>
                  <a:tcPr marL="49513" marR="49513" marT="18003" marB="18003" anchor="ctr">
                    <a:solidFill>
                      <a:srgbClr val="002060"/>
                    </a:solidFill>
                  </a:tcPr>
                </a:tc>
                <a:tc>
                  <a:txBody>
                    <a:bodyPr/>
                    <a:lstStyle/>
                    <a:p>
                      <a:pPr algn="ctr"/>
                      <a:r>
                        <a:rPr lang="en-US" sz="800" baseline="0" dirty="0" smtClean="0"/>
                        <a:t>PERMENPAN DAN RB</a:t>
                      </a:r>
                      <a:r>
                        <a:rPr lang="id-ID" sz="800" baseline="0" dirty="0" smtClean="0"/>
                        <a:t> </a:t>
                      </a:r>
                      <a:r>
                        <a:rPr lang="en-US" sz="800" baseline="0" dirty="0" smtClean="0"/>
                        <a:t> N0. 46 TAHUN </a:t>
                      </a:r>
                      <a:r>
                        <a:rPr lang="id-ID" sz="800" baseline="0" dirty="0" smtClean="0"/>
                        <a:t>201</a:t>
                      </a:r>
                      <a:r>
                        <a:rPr lang="en-US" sz="800" baseline="0" dirty="0" smtClean="0"/>
                        <a:t>3</a:t>
                      </a:r>
                    </a:p>
                    <a:p>
                      <a:pPr algn="ctr"/>
                      <a:r>
                        <a:rPr lang="en-US" sz="800" baseline="0" dirty="0" smtClean="0"/>
                        <a:t>(PERUBAHAN PERMENPAN DAN RB 17 - 2013)</a:t>
                      </a:r>
                      <a:endParaRPr lang="en-US" sz="800" dirty="0"/>
                    </a:p>
                  </a:txBody>
                  <a:tcPr marL="49513" marR="49513" marT="18003" marB="18003" anchor="ctr">
                    <a:solidFill>
                      <a:srgbClr val="002060"/>
                    </a:solidFill>
                  </a:tcPr>
                </a:tc>
              </a:tr>
              <a:tr h="1834472">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id-ID" sz="900" kern="1200" baseline="0" dirty="0" smtClean="0">
                          <a:solidFill>
                            <a:schemeClr val="tx1"/>
                          </a:solidFill>
                          <a:effectLst/>
                          <a:latin typeface="+mn-lt"/>
                          <a:ea typeface="+mn-ea"/>
                          <a:cs typeface="+mn-cs"/>
                        </a:rPr>
                        <a:t>Memberikan penghargaan kepada dosen berprestasi (loncat jabatan)</a:t>
                      </a:r>
                      <a:endParaRPr lang="en-US" sz="900" dirty="0" smtClean="0">
                        <a:solidFill>
                          <a:schemeClr val="tx1"/>
                        </a:solidFill>
                      </a:endParaRPr>
                    </a:p>
                    <a:p>
                      <a:pPr marL="0" indent="0">
                        <a:buFont typeface="Wingdings" pitchFamily="2" charset="2"/>
                        <a:buNone/>
                      </a:pPr>
                      <a:endParaRPr lang="en-US" sz="900" dirty="0">
                        <a:solidFill>
                          <a:schemeClr val="tx1"/>
                        </a:solidFill>
                      </a:endParaRPr>
                    </a:p>
                  </a:txBody>
                  <a:tcPr marL="49513" marR="49513" marT="18003" marB="18003">
                    <a:solidFill>
                      <a:schemeClr val="accent5">
                        <a:lumMod val="20000"/>
                        <a:lumOff val="80000"/>
                      </a:schemeClr>
                    </a:solidFill>
                  </a:tcPr>
                </a:tc>
                <a:tc>
                  <a:txBody>
                    <a:bodyPr/>
                    <a:lstStyle/>
                    <a:p>
                      <a:pPr marL="342900" lvl="0" indent="-342900">
                        <a:buFont typeface="Wingdings" panose="05000000000000000000" pitchFamily="2" charset="2"/>
                        <a:buChar char="q"/>
                      </a:pPr>
                      <a:r>
                        <a:rPr lang="id-ID" sz="800" kern="1200" dirty="0" smtClean="0">
                          <a:solidFill>
                            <a:srgbClr val="C00000"/>
                          </a:solidFill>
                          <a:effectLst/>
                          <a:latin typeface="+mn-lt"/>
                          <a:ea typeface="+mn-ea"/>
                          <a:cs typeface="+mn-cs"/>
                        </a:rPr>
                        <a:t>Pasal </a:t>
                      </a:r>
                      <a:r>
                        <a:rPr lang="en-US" sz="800" kern="1200" dirty="0" smtClean="0">
                          <a:solidFill>
                            <a:srgbClr val="C00000"/>
                          </a:solidFill>
                          <a:effectLst/>
                          <a:latin typeface="+mn-lt"/>
                          <a:ea typeface="+mn-ea"/>
                          <a:cs typeface="+mn-cs"/>
                        </a:rPr>
                        <a:t>26(1</a:t>
                      </a:r>
                      <a:r>
                        <a:rPr lang="id-ID" sz="800" kern="1200" dirty="0" smtClean="0">
                          <a:solidFill>
                            <a:srgbClr val="C00000"/>
                          </a:solidFill>
                          <a:effectLst/>
                          <a:latin typeface="+mn-lt"/>
                          <a:ea typeface="+mn-ea"/>
                          <a:cs typeface="+mn-cs"/>
                        </a:rPr>
                        <a:t>)</a:t>
                      </a:r>
                      <a:r>
                        <a:rPr lang="id-ID" sz="800" kern="1200" dirty="0" smtClean="0">
                          <a:solidFill>
                            <a:schemeClr val="dk1"/>
                          </a:solidFill>
                          <a:effectLst/>
                          <a:latin typeface="+mn-lt"/>
                          <a:ea typeface="+mn-ea"/>
                          <a:cs typeface="+mn-cs"/>
                        </a:rPr>
                        <a:t>:</a:t>
                      </a:r>
                      <a:r>
                        <a:rPr lang="id-ID" sz="800" kern="1200" baseline="0" dirty="0" smtClean="0">
                          <a:solidFill>
                            <a:schemeClr val="dk1"/>
                          </a:solidFill>
                          <a:effectLst/>
                          <a:latin typeface="+mn-lt"/>
                          <a:ea typeface="+mn-ea"/>
                          <a:cs typeface="+mn-cs"/>
                        </a:rPr>
                        <a:t> </a:t>
                      </a:r>
                      <a:r>
                        <a:rPr lang="id-ID" sz="800" kern="1200" dirty="0" smtClean="0">
                          <a:solidFill>
                            <a:schemeClr val="dk1"/>
                          </a:solidFill>
                          <a:latin typeface="+mn-lt"/>
                          <a:ea typeface="+mn-ea"/>
                          <a:cs typeface="+mn-cs"/>
                        </a:rPr>
                        <a:t>Dosen dapat dinaikkan jabatannya, apabila:mencapai angka kredit yang disyaratkan</a:t>
                      </a:r>
                      <a:r>
                        <a:rPr lang="en-US" sz="800" kern="1200" baseline="0" dirty="0" smtClean="0">
                          <a:solidFill>
                            <a:schemeClr val="dk1"/>
                          </a:solidFill>
                          <a:latin typeface="+mn-lt"/>
                          <a:ea typeface="+mn-ea"/>
                          <a:cs typeface="+mn-cs"/>
                        </a:rPr>
                        <a:t> </a:t>
                      </a:r>
                      <a:r>
                        <a:rPr lang="id-ID" sz="800" kern="1200" dirty="0" smtClean="0">
                          <a:solidFill>
                            <a:schemeClr val="dk1"/>
                          </a:solidFill>
                          <a:latin typeface="+mn-lt"/>
                          <a:ea typeface="+mn-ea"/>
                          <a:cs typeface="+mn-cs"/>
                        </a:rPr>
                        <a:t>paling </a:t>
                      </a:r>
                      <a:r>
                        <a:rPr lang="en-US" sz="800" kern="1200" dirty="0" err="1" smtClean="0">
                          <a:solidFill>
                            <a:schemeClr val="dk1"/>
                          </a:solidFill>
                          <a:latin typeface="+mn-lt"/>
                          <a:ea typeface="+mn-ea"/>
                          <a:cs typeface="+mn-cs"/>
                        </a:rPr>
                        <a:t>singkat</a:t>
                      </a:r>
                      <a:r>
                        <a:rPr lang="id-ID" sz="800" kern="1200" dirty="0" smtClean="0">
                          <a:solidFill>
                            <a:schemeClr val="dk1"/>
                          </a:solidFill>
                          <a:latin typeface="+mn-lt"/>
                          <a:ea typeface="+mn-ea"/>
                          <a:cs typeface="+mn-cs"/>
                        </a:rPr>
                        <a:t> 2 (dua) tahun dalam jabatan terakhir; nilai prestasi kerja paling kurang bernilai baik dalam 1 (satu) tahun terakhir; dan memiliki integritas dalam menjalankan tugas</a:t>
                      </a:r>
                      <a:r>
                        <a:rPr lang="en-US" sz="800" kern="1200" dirty="0" smtClean="0">
                          <a:solidFill>
                            <a:schemeClr val="dk1"/>
                          </a:solidFill>
                          <a:latin typeface="+mn-lt"/>
                          <a:ea typeface="+mn-ea"/>
                          <a:cs typeface="+mn-cs"/>
                        </a:rPr>
                        <a:t>.</a:t>
                      </a:r>
                      <a:endParaRPr lang="id-ID" sz="800" kern="1200" dirty="0" smtClean="0">
                        <a:solidFill>
                          <a:schemeClr val="dk1"/>
                        </a:solidFill>
                        <a:latin typeface="+mn-lt"/>
                        <a:ea typeface="+mn-ea"/>
                        <a:cs typeface="+mn-cs"/>
                      </a:endParaRPr>
                    </a:p>
                    <a:p>
                      <a:pPr marL="342900" lvl="0" indent="-342900">
                        <a:buFont typeface="Wingdings" panose="05000000000000000000" pitchFamily="2" charset="2"/>
                        <a:buNone/>
                      </a:pPr>
                      <a:endParaRPr lang="en-US" sz="800" kern="1200" dirty="0" smtClean="0">
                        <a:solidFill>
                          <a:schemeClr val="dk1"/>
                        </a:solidFill>
                        <a:effectLst/>
                        <a:latin typeface="+mn-lt"/>
                        <a:ea typeface="+mn-ea"/>
                        <a:cs typeface="+mn-cs"/>
                      </a:endParaRPr>
                    </a:p>
                    <a:p>
                      <a:pPr marL="342900" lvl="0" indent="-342900">
                        <a:buFont typeface="Wingdings" panose="05000000000000000000" pitchFamily="2" charset="2"/>
                        <a:buChar char="q"/>
                      </a:pPr>
                      <a:r>
                        <a:rPr lang="id-ID" sz="800" kern="1200" dirty="0" smtClean="0">
                          <a:solidFill>
                            <a:srgbClr val="C00000"/>
                          </a:solidFill>
                          <a:effectLst/>
                          <a:latin typeface="+mn-lt"/>
                          <a:ea typeface="+mn-ea"/>
                          <a:cs typeface="+mn-cs"/>
                        </a:rPr>
                        <a:t>Pasal </a:t>
                      </a:r>
                      <a:r>
                        <a:rPr lang="en-US" sz="800" kern="1200" dirty="0" smtClean="0">
                          <a:solidFill>
                            <a:srgbClr val="C00000"/>
                          </a:solidFill>
                          <a:effectLst/>
                          <a:latin typeface="+mn-lt"/>
                          <a:ea typeface="+mn-ea"/>
                          <a:cs typeface="+mn-cs"/>
                        </a:rPr>
                        <a:t>26</a:t>
                      </a:r>
                      <a:r>
                        <a:rPr lang="id-ID" sz="800" kern="1200" dirty="0" smtClean="0">
                          <a:solidFill>
                            <a:srgbClr val="C00000"/>
                          </a:solidFill>
                          <a:effectLst/>
                          <a:latin typeface="+mn-lt"/>
                          <a:ea typeface="+mn-ea"/>
                          <a:cs typeface="+mn-cs"/>
                        </a:rPr>
                        <a:t> (</a:t>
                      </a:r>
                      <a:r>
                        <a:rPr lang="en-US" sz="800" kern="1200" dirty="0" smtClean="0">
                          <a:solidFill>
                            <a:srgbClr val="C00000"/>
                          </a:solidFill>
                          <a:effectLst/>
                          <a:latin typeface="+mn-lt"/>
                          <a:ea typeface="+mn-ea"/>
                          <a:cs typeface="+mn-cs"/>
                        </a:rPr>
                        <a:t>2</a:t>
                      </a:r>
                      <a:r>
                        <a:rPr lang="id-ID" sz="800" kern="1200" dirty="0" smtClean="0">
                          <a:solidFill>
                            <a:srgbClr val="C00000"/>
                          </a:solidFill>
                          <a:effectLst/>
                          <a:latin typeface="+mn-lt"/>
                          <a:ea typeface="+mn-ea"/>
                          <a:cs typeface="+mn-cs"/>
                        </a:rPr>
                        <a:t>)</a:t>
                      </a:r>
                      <a:r>
                        <a:rPr lang="id-ID" sz="800" kern="1200" dirty="0" smtClean="0">
                          <a:solidFill>
                            <a:schemeClr val="tx1"/>
                          </a:solidFill>
                          <a:effectLst/>
                          <a:latin typeface="+mn-lt"/>
                          <a:ea typeface="+mn-ea"/>
                          <a:cs typeface="+mn-cs"/>
                        </a:rPr>
                        <a:t>:</a:t>
                      </a:r>
                      <a:r>
                        <a:rPr lang="id-ID" sz="800" kern="1200" dirty="0" smtClean="0">
                          <a:solidFill>
                            <a:srgbClr val="C00000"/>
                          </a:solidFill>
                          <a:effectLst/>
                          <a:latin typeface="+mn-lt"/>
                          <a:ea typeface="+mn-ea"/>
                          <a:cs typeface="+mn-cs"/>
                        </a:rPr>
                        <a:t> </a:t>
                      </a:r>
                      <a:r>
                        <a:rPr lang="id-ID" sz="800" kern="1200" dirty="0" smtClean="0">
                          <a:solidFill>
                            <a:schemeClr val="dk1"/>
                          </a:solidFill>
                          <a:latin typeface="+mn-lt"/>
                          <a:ea typeface="+mn-ea"/>
                          <a:cs typeface="+mn-cs"/>
                        </a:rPr>
                        <a:t>Dosen dapat dinaikkan pangkat setingkat lebih tinggi, apabila:mencapai angka kredit yang disyaratkan;</a:t>
                      </a:r>
                      <a:r>
                        <a:rPr lang="en-US" sz="800" kern="1200" dirty="0" smtClean="0">
                          <a:solidFill>
                            <a:schemeClr val="dk1"/>
                          </a:solidFill>
                          <a:latin typeface="+mn-lt"/>
                          <a:ea typeface="+mn-ea"/>
                          <a:cs typeface="+mn-cs"/>
                        </a:rPr>
                        <a:t> </a:t>
                      </a:r>
                      <a:r>
                        <a:rPr lang="id-ID" sz="800" kern="1200" dirty="0" smtClean="0">
                          <a:solidFill>
                            <a:schemeClr val="dk1"/>
                          </a:solidFill>
                          <a:latin typeface="+mn-lt"/>
                          <a:ea typeface="+mn-ea"/>
                          <a:cs typeface="+mn-cs"/>
                        </a:rPr>
                        <a:t>paling kurang 2 (dua) tahun dalam pangkat terakhir;</a:t>
                      </a:r>
                      <a:r>
                        <a:rPr lang="en-US" sz="800" kern="1200" dirty="0" smtClean="0">
                          <a:solidFill>
                            <a:schemeClr val="dk1"/>
                          </a:solidFill>
                          <a:latin typeface="+mn-lt"/>
                          <a:ea typeface="+mn-ea"/>
                          <a:cs typeface="+mn-cs"/>
                        </a:rPr>
                        <a:t> </a:t>
                      </a:r>
                      <a:r>
                        <a:rPr lang="id-ID" sz="800" kern="1200" dirty="0" smtClean="0">
                          <a:solidFill>
                            <a:schemeClr val="dk1"/>
                          </a:solidFill>
                          <a:latin typeface="+mn-lt"/>
                          <a:ea typeface="+mn-ea"/>
                          <a:cs typeface="+mn-cs"/>
                        </a:rPr>
                        <a:t>nilai prestasi kerja paling kurang bernilai baik dalam 2 (dua) tahun terakhir; dan</a:t>
                      </a:r>
                      <a:r>
                        <a:rPr lang="en-US" sz="800" kern="1200" dirty="0" smtClean="0">
                          <a:solidFill>
                            <a:schemeClr val="dk1"/>
                          </a:solidFill>
                          <a:latin typeface="+mn-lt"/>
                          <a:ea typeface="+mn-ea"/>
                          <a:cs typeface="+mn-cs"/>
                        </a:rPr>
                        <a:t> m</a:t>
                      </a:r>
                      <a:r>
                        <a:rPr lang="id-ID" sz="800" kern="1200" dirty="0" smtClean="0">
                          <a:solidFill>
                            <a:schemeClr val="dk1"/>
                          </a:solidFill>
                          <a:latin typeface="+mn-lt"/>
                          <a:ea typeface="+mn-ea"/>
                          <a:cs typeface="+mn-cs"/>
                        </a:rPr>
                        <a:t>emiliki integritas dalam menjalankan tugas</a:t>
                      </a:r>
                      <a:endParaRPr lang="en-US" sz="800" kern="1200" dirty="0" smtClean="0">
                        <a:solidFill>
                          <a:schemeClr val="dk1"/>
                        </a:solidFill>
                        <a:effectLst/>
                        <a:latin typeface="+mn-lt"/>
                        <a:ea typeface="+mn-ea"/>
                        <a:cs typeface="+mn-cs"/>
                      </a:endParaRPr>
                    </a:p>
                  </a:txBody>
                  <a:tcPr marL="49513" marR="49513" marT="18003" marB="18003">
                    <a:solidFill>
                      <a:schemeClr val="accent5">
                        <a:lumMod val="20000"/>
                        <a:lumOff val="80000"/>
                      </a:schemeClr>
                    </a:solidFill>
                  </a:tcPr>
                </a:tc>
              </a:tr>
            </a:tbl>
          </a:graphicData>
        </a:graphic>
      </p:graphicFrame>
      <p:sp>
        <p:nvSpPr>
          <p:cNvPr id="3" name="Slide Number Placeholder 2"/>
          <p:cNvSpPr>
            <a:spLocks noGrp="1"/>
          </p:cNvSpPr>
          <p:nvPr>
            <p:ph type="sldNum" sz="quarter" idx="12"/>
          </p:nvPr>
        </p:nvSpPr>
        <p:spPr/>
        <p:txBody>
          <a:bodyPr/>
          <a:lstStyle/>
          <a:p>
            <a:fld id="{7D5D9CEB-B691-477B-883F-3C214BFF568D}" type="slidenum">
              <a:rPr lang="en-US"/>
              <a:pPr/>
              <a:t>26</a:t>
            </a:fld>
            <a:endParaRPr lang="en-US"/>
          </a:p>
        </p:txBody>
      </p:sp>
      <p:pic>
        <p:nvPicPr>
          <p:cNvPr id="6"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2" name="Straight Connector 11"/>
          <p:cNvCxnSpPr/>
          <p:nvPr/>
        </p:nvCxnSpPr>
        <p:spPr>
          <a:xfrm>
            <a:off x="1383989" y="2484061"/>
            <a:ext cx="3470287"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
        <p:nvSpPr>
          <p:cNvPr id="13" name="Title 1"/>
          <p:cNvSpPr txBox="1">
            <a:spLocks/>
          </p:cNvSpPr>
          <p:nvPr/>
        </p:nvSpPr>
        <p:spPr>
          <a:xfrm>
            <a:off x="58454" y="6251"/>
            <a:ext cx="4892959" cy="257532"/>
          </a:xfrm>
          <a:prstGeom prst="rect">
            <a:avLst/>
          </a:prstGeom>
          <a:solidFill>
            <a:srgbClr val="FF0000"/>
          </a:solidFill>
        </p:spPr>
        <p:txBody>
          <a:bodyPr lIns="43717" tIns="21859" rIns="43717" bIns="21859"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200" b="1" dirty="0" smtClean="0">
                <a:solidFill>
                  <a:srgbClr val="FFFF00"/>
                </a:solidFill>
              </a:rPr>
              <a:t>PERBANDINGAN </a:t>
            </a:r>
            <a:r>
              <a:rPr lang="en-US" sz="1200" b="1" dirty="0" smtClean="0">
                <a:solidFill>
                  <a:srgbClr val="FFFF00"/>
                </a:solidFill>
              </a:rPr>
              <a:t>KEPMENKOWASBANGPAN </a:t>
            </a:r>
            <a:r>
              <a:rPr lang="id-ID" sz="1200" b="1" dirty="0" smtClean="0">
                <a:solidFill>
                  <a:srgbClr val="FFFF00"/>
                </a:solidFill>
              </a:rPr>
              <a:t>DAN</a:t>
            </a:r>
            <a:r>
              <a:rPr lang="en-US" sz="1200" b="1" dirty="0" smtClean="0">
                <a:solidFill>
                  <a:srgbClr val="FFFF00"/>
                </a:solidFill>
              </a:rPr>
              <a:t> </a:t>
            </a:r>
            <a:r>
              <a:rPr lang="id-ID" sz="1200" b="1" dirty="0" smtClean="0">
                <a:solidFill>
                  <a:srgbClr val="FFFF00"/>
                </a:solidFill>
              </a:rPr>
              <a:t>PERMEN</a:t>
            </a:r>
            <a:r>
              <a:rPr lang="en-US" sz="1200" b="1" dirty="0" smtClean="0">
                <a:solidFill>
                  <a:srgbClr val="FFFF00"/>
                </a:solidFill>
              </a:rPr>
              <a:t>PAN RB</a:t>
            </a:r>
            <a:endParaRPr lang="en-US" sz="1200" b="1" dirty="0">
              <a:solidFill>
                <a:srgbClr val="FFFF00"/>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1900351626"/>
              </p:ext>
            </p:extLst>
          </p:nvPr>
        </p:nvGraphicFramePr>
        <p:xfrm>
          <a:off x="73068" y="299847"/>
          <a:ext cx="4795821" cy="2370487"/>
        </p:xfrm>
        <a:graphic>
          <a:graphicData uri="http://schemas.openxmlformats.org/drawingml/2006/table">
            <a:tbl>
              <a:tblPr firstRow="1" bandRow="1">
                <a:tableStyleId>{5C22544A-7EE6-4342-B048-85BDC9FD1C3A}</a:tableStyleId>
              </a:tblPr>
              <a:tblGrid>
                <a:gridCol w="1907602"/>
                <a:gridCol w="2888219"/>
              </a:tblGrid>
              <a:tr h="396048">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KEPMENKOWASBANGPA</a:t>
                      </a:r>
                      <a:r>
                        <a:rPr lang="id-ID" sz="800" dirty="0" smtClean="0"/>
                        <a:t>N</a:t>
                      </a:r>
                    </a:p>
                    <a:p>
                      <a:pPr marL="0" marR="0" indent="0" algn="ctr" defTabSz="914400" rtl="0" eaLnBrk="1" fontAlgn="auto" latinLnBrk="0" hangingPunct="1">
                        <a:lnSpc>
                          <a:spcPct val="100000"/>
                        </a:lnSpc>
                        <a:spcBef>
                          <a:spcPts val="0"/>
                        </a:spcBef>
                        <a:spcAft>
                          <a:spcPts val="0"/>
                        </a:spcAft>
                        <a:buClrTx/>
                        <a:buSzTx/>
                        <a:buFontTx/>
                        <a:buNone/>
                        <a:tabLst/>
                        <a:defRPr/>
                      </a:pPr>
                      <a:r>
                        <a:rPr lang="en-US" sz="700" dirty="0" smtClean="0"/>
                        <a:t>NO. 38/KEP/MK.WASPAN/8/1999</a:t>
                      </a:r>
                      <a:endParaRPr lang="en-US" sz="700" dirty="0"/>
                    </a:p>
                  </a:txBody>
                  <a:tcPr marL="49513" marR="49513" marT="18001" marB="18001" anchor="ctr">
                    <a:solidFill>
                      <a:srgbClr val="002060"/>
                    </a:solidFill>
                  </a:tcPr>
                </a:tc>
                <a:tc>
                  <a:txBody>
                    <a:bodyPr/>
                    <a:lstStyle/>
                    <a:p>
                      <a:pPr algn="ctr"/>
                      <a:r>
                        <a:rPr lang="en-US" sz="800" baseline="0" dirty="0" smtClean="0"/>
                        <a:t>PERMENPAN DAN RB</a:t>
                      </a:r>
                      <a:r>
                        <a:rPr lang="id-ID" sz="800" baseline="0" dirty="0" smtClean="0"/>
                        <a:t> </a:t>
                      </a:r>
                      <a:r>
                        <a:rPr lang="en-US" sz="800" baseline="0" dirty="0" smtClean="0"/>
                        <a:t> N0. 17 TAHUN </a:t>
                      </a:r>
                      <a:r>
                        <a:rPr lang="id-ID" sz="800" baseline="0" dirty="0" smtClean="0"/>
                        <a:t>201</a:t>
                      </a:r>
                      <a:r>
                        <a:rPr lang="en-US" sz="800" baseline="0" dirty="0" smtClean="0"/>
                        <a:t>3 DAN PERUBAHAN PERMENPAN DAN RB NO. 46  TAHUN 2013</a:t>
                      </a:r>
                      <a:endParaRPr lang="en-US" sz="800" dirty="0"/>
                    </a:p>
                  </a:txBody>
                  <a:tcPr marL="49513" marR="49513" marT="18001" marB="18001" anchor="ctr">
                    <a:solidFill>
                      <a:srgbClr val="002060"/>
                    </a:solidFill>
                  </a:tcPr>
                </a:tc>
              </a:tr>
              <a:tr h="1974439">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id-ID" sz="900" kern="1200" baseline="0" dirty="0" smtClean="0">
                          <a:solidFill>
                            <a:schemeClr val="tx1"/>
                          </a:solidFill>
                          <a:effectLst/>
                          <a:latin typeface="+mn-lt"/>
                          <a:ea typeface="+mn-ea"/>
                          <a:cs typeface="+mn-cs"/>
                        </a:rPr>
                        <a:t>Memberikan penghargaan kepada dosen berprestasi (loncat jabatan)</a:t>
                      </a:r>
                      <a:endParaRPr lang="en-US" sz="900" dirty="0" smtClean="0">
                        <a:solidFill>
                          <a:schemeClr val="tx1"/>
                        </a:solidFill>
                      </a:endParaRPr>
                    </a:p>
                    <a:p>
                      <a:pPr marL="0" indent="0">
                        <a:buFont typeface="Wingdings" pitchFamily="2" charset="2"/>
                        <a:buNone/>
                      </a:pPr>
                      <a:endParaRPr lang="en-US" sz="900" dirty="0">
                        <a:solidFill>
                          <a:schemeClr val="tx1"/>
                        </a:solidFill>
                      </a:endParaRPr>
                    </a:p>
                  </a:txBody>
                  <a:tcPr marL="49513" marR="49513" marT="18001" marB="18001">
                    <a:solidFill>
                      <a:schemeClr val="accent5">
                        <a:lumMod val="20000"/>
                        <a:lumOff val="80000"/>
                      </a:schemeClr>
                    </a:solidFill>
                  </a:tcPr>
                </a:tc>
                <a:tc>
                  <a:txBody>
                    <a:bodyPr/>
                    <a:lstStyle/>
                    <a:p>
                      <a:pPr lvl="0"/>
                      <a:r>
                        <a:rPr lang="id-ID" sz="700" kern="1200" dirty="0" smtClean="0">
                          <a:solidFill>
                            <a:srgbClr val="C00000"/>
                          </a:solidFill>
                          <a:effectLst/>
                          <a:latin typeface="+mn-lt"/>
                          <a:ea typeface="+mn-ea"/>
                          <a:cs typeface="+mn-cs"/>
                        </a:rPr>
                        <a:t>Pasal </a:t>
                      </a:r>
                      <a:r>
                        <a:rPr lang="en-US" sz="700" kern="1200" dirty="0" smtClean="0">
                          <a:solidFill>
                            <a:srgbClr val="C00000"/>
                          </a:solidFill>
                          <a:effectLst/>
                          <a:latin typeface="+mn-lt"/>
                          <a:ea typeface="+mn-ea"/>
                          <a:cs typeface="+mn-cs"/>
                        </a:rPr>
                        <a:t>26</a:t>
                      </a:r>
                      <a:r>
                        <a:rPr lang="id-ID" sz="700" kern="1200" dirty="0" smtClean="0">
                          <a:solidFill>
                            <a:srgbClr val="C00000"/>
                          </a:solidFill>
                          <a:effectLst/>
                          <a:latin typeface="+mn-lt"/>
                          <a:ea typeface="+mn-ea"/>
                          <a:cs typeface="+mn-cs"/>
                        </a:rPr>
                        <a:t> (</a:t>
                      </a:r>
                      <a:r>
                        <a:rPr lang="en-US" sz="700" kern="1200" dirty="0" smtClean="0">
                          <a:solidFill>
                            <a:srgbClr val="C00000"/>
                          </a:solidFill>
                          <a:effectLst/>
                          <a:latin typeface="+mn-lt"/>
                          <a:ea typeface="+mn-ea"/>
                          <a:cs typeface="+mn-cs"/>
                        </a:rPr>
                        <a:t>3</a:t>
                      </a:r>
                      <a:r>
                        <a:rPr lang="id-ID" sz="700" kern="1200" dirty="0" smtClean="0">
                          <a:solidFill>
                            <a:srgbClr val="C00000"/>
                          </a:solidFill>
                          <a:effectLst/>
                          <a:latin typeface="+mn-lt"/>
                          <a:ea typeface="+mn-ea"/>
                          <a:cs typeface="+mn-cs"/>
                        </a:rPr>
                        <a:t>)</a:t>
                      </a:r>
                      <a:r>
                        <a:rPr lang="id-ID" sz="700" kern="1200" dirty="0" smtClean="0">
                          <a:solidFill>
                            <a:schemeClr val="tx1"/>
                          </a:solidFill>
                          <a:effectLst/>
                          <a:latin typeface="+mn-lt"/>
                          <a:ea typeface="+mn-ea"/>
                          <a:cs typeface="+mn-cs"/>
                        </a:rPr>
                        <a:t>: </a:t>
                      </a:r>
                      <a:r>
                        <a:rPr lang="id-ID" sz="700" kern="1200" dirty="0" smtClean="0">
                          <a:solidFill>
                            <a:schemeClr val="dk1"/>
                          </a:solidFill>
                          <a:latin typeface="+mn-lt"/>
                          <a:ea typeface="+mn-ea"/>
                          <a:cs typeface="+mn-cs"/>
                        </a:rPr>
                        <a:t>Kenaikan jabatan Akademik Dosen untuk menjadi</a:t>
                      </a:r>
                      <a:r>
                        <a:rPr lang="en-US" sz="700" kern="1200" dirty="0" smtClean="0">
                          <a:solidFill>
                            <a:schemeClr val="dk1"/>
                          </a:solidFill>
                          <a:latin typeface="+mn-lt"/>
                          <a:ea typeface="+mn-ea"/>
                          <a:cs typeface="+mn-cs"/>
                        </a:rPr>
                        <a:t>:</a:t>
                      </a:r>
                    </a:p>
                    <a:p>
                      <a:pPr marL="285750" lvl="0" indent="-285750">
                        <a:buFont typeface="+mj-lt"/>
                        <a:buNone/>
                      </a:pPr>
                      <a:r>
                        <a:rPr lang="id-ID" sz="700" kern="1200" dirty="0" smtClean="0">
                          <a:solidFill>
                            <a:schemeClr val="dk1"/>
                          </a:solidFill>
                          <a:latin typeface="+mn-lt"/>
                          <a:ea typeface="+mn-ea"/>
                          <a:cs typeface="+mn-cs"/>
                        </a:rPr>
                        <a:t>Profesor harus memiliki</a:t>
                      </a:r>
                      <a:r>
                        <a:rPr lang="en-US" sz="700" kern="1200" dirty="0" smtClean="0">
                          <a:solidFill>
                            <a:schemeClr val="dk1"/>
                          </a:solidFill>
                          <a:latin typeface="+mn-lt"/>
                          <a:ea typeface="+mn-ea"/>
                          <a:cs typeface="+mn-cs"/>
                        </a:rPr>
                        <a:t>:</a:t>
                      </a:r>
                    </a:p>
                    <a:p>
                      <a:pPr marL="571500" lvl="0" indent="-285750">
                        <a:buFont typeface="+mj-lt"/>
                        <a:buAutoNum type="arabicParenR"/>
                      </a:pPr>
                      <a:r>
                        <a:rPr lang="id-ID" sz="700" kern="1200" dirty="0" smtClean="0">
                          <a:solidFill>
                            <a:schemeClr val="dk1"/>
                          </a:solidFill>
                          <a:latin typeface="+mn-lt"/>
                          <a:ea typeface="+mn-ea"/>
                          <a:cs typeface="+mn-cs"/>
                        </a:rPr>
                        <a:t>ijazah Doktor (S3) atau yang sederajat</a:t>
                      </a:r>
                      <a:r>
                        <a:rPr lang="en-US" sz="700" kern="1200" dirty="0" smtClean="0">
                          <a:solidFill>
                            <a:schemeClr val="dk1"/>
                          </a:solidFill>
                          <a:latin typeface="+mn-lt"/>
                          <a:ea typeface="+mn-ea"/>
                          <a:cs typeface="+mn-cs"/>
                        </a:rPr>
                        <a:t>;</a:t>
                      </a:r>
                    </a:p>
                    <a:p>
                      <a:pPr marL="571500" lvl="0" indent="-285750">
                        <a:buFont typeface="+mj-lt"/>
                        <a:buAutoNum type="arabicParenR"/>
                      </a:pPr>
                      <a:r>
                        <a:rPr lang="id-ID" sz="700" kern="1200" dirty="0" smtClean="0">
                          <a:solidFill>
                            <a:schemeClr val="dk1"/>
                          </a:solidFill>
                          <a:latin typeface="+mn-lt"/>
                          <a:ea typeface="+mn-ea"/>
                          <a:cs typeface="+mn-cs"/>
                        </a:rPr>
                        <a:t>paling kurang 3 (tiga) tahun setelah memperoleh </a:t>
                      </a:r>
                      <a:r>
                        <a:rPr lang="en-US" sz="700" kern="1200" dirty="0" err="1" smtClean="0">
                          <a:solidFill>
                            <a:schemeClr val="dk1"/>
                          </a:solidFill>
                          <a:latin typeface="+mn-lt"/>
                          <a:ea typeface="+mn-ea"/>
                          <a:cs typeface="+mn-cs"/>
                        </a:rPr>
                        <a:t>ijazah</a:t>
                      </a:r>
                      <a:r>
                        <a:rPr lang="id-ID" sz="700" kern="1200" dirty="0" smtClean="0">
                          <a:solidFill>
                            <a:schemeClr val="dk1"/>
                          </a:solidFill>
                          <a:latin typeface="+mn-lt"/>
                          <a:ea typeface="+mn-ea"/>
                          <a:cs typeface="+mn-cs"/>
                        </a:rPr>
                        <a:t> Doktor (S3)</a:t>
                      </a:r>
                      <a:r>
                        <a:rPr lang="en-US" sz="700" kern="1200" dirty="0" smtClean="0">
                          <a:solidFill>
                            <a:schemeClr val="dk1"/>
                          </a:solidFill>
                          <a:latin typeface="+mn-lt"/>
                          <a:ea typeface="+mn-ea"/>
                          <a:cs typeface="+mn-cs"/>
                        </a:rPr>
                        <a:t>;</a:t>
                      </a:r>
                    </a:p>
                    <a:p>
                      <a:pPr marL="571500" lvl="0" indent="-285750">
                        <a:buFont typeface="+mj-lt"/>
                        <a:buAutoNum type="arabicParenR"/>
                      </a:pPr>
                      <a:r>
                        <a:rPr lang="id-ID" sz="700" kern="1200" dirty="0" smtClean="0">
                          <a:solidFill>
                            <a:schemeClr val="dk1"/>
                          </a:solidFill>
                          <a:latin typeface="+mn-lt"/>
                          <a:ea typeface="+mn-ea"/>
                          <a:cs typeface="+mn-cs"/>
                        </a:rPr>
                        <a:t>karya ilmiah yang dipublikasikan pada jurnal internasional bereputasi</a:t>
                      </a:r>
                      <a:r>
                        <a:rPr lang="en-US" sz="700" kern="1200" dirty="0" smtClean="0">
                          <a:solidFill>
                            <a:schemeClr val="dk1"/>
                          </a:solidFill>
                          <a:latin typeface="+mn-lt"/>
                          <a:ea typeface="+mn-ea"/>
                          <a:cs typeface="+mn-cs"/>
                        </a:rPr>
                        <a:t>; </a:t>
                      </a:r>
                      <a:r>
                        <a:rPr lang="en-US" sz="700" kern="1200" dirty="0" err="1" smtClean="0">
                          <a:solidFill>
                            <a:schemeClr val="dk1"/>
                          </a:solidFill>
                          <a:latin typeface="+mn-lt"/>
                          <a:ea typeface="+mn-ea"/>
                          <a:cs typeface="+mn-cs"/>
                        </a:rPr>
                        <a:t>dan</a:t>
                      </a:r>
                      <a:r>
                        <a:rPr lang="en-US" sz="700" kern="1200" dirty="0" smtClean="0">
                          <a:solidFill>
                            <a:schemeClr val="dk1"/>
                          </a:solidFill>
                          <a:latin typeface="+mn-lt"/>
                          <a:ea typeface="+mn-ea"/>
                          <a:cs typeface="+mn-cs"/>
                        </a:rPr>
                        <a:t> </a:t>
                      </a:r>
                      <a:endParaRPr lang="id-ID" sz="700" kern="1200" dirty="0" smtClean="0">
                        <a:solidFill>
                          <a:schemeClr val="dk1"/>
                        </a:solidFill>
                        <a:latin typeface="+mn-lt"/>
                        <a:ea typeface="+mn-ea"/>
                        <a:cs typeface="+mn-cs"/>
                      </a:endParaRPr>
                    </a:p>
                    <a:p>
                      <a:pPr marL="571500" lvl="0" indent="-285750">
                        <a:buFont typeface="+mj-lt"/>
                        <a:buAutoNum type="arabicParenR"/>
                      </a:pPr>
                      <a:r>
                        <a:rPr lang="id-ID" sz="700" kern="1200" dirty="0" smtClean="0">
                          <a:solidFill>
                            <a:schemeClr val="dk1"/>
                          </a:solidFill>
                          <a:latin typeface="+mn-lt"/>
                          <a:ea typeface="+mn-ea"/>
                          <a:cs typeface="+mn-cs"/>
                        </a:rPr>
                        <a:t>memiliki pengalaman kerja sebagai dosen </a:t>
                      </a:r>
                      <a:r>
                        <a:rPr lang="en-US" sz="700" kern="1200" dirty="0" smtClean="0">
                          <a:solidFill>
                            <a:schemeClr val="dk1"/>
                          </a:solidFill>
                          <a:latin typeface="+mn-lt"/>
                          <a:ea typeface="+mn-ea"/>
                          <a:cs typeface="+mn-cs"/>
                        </a:rPr>
                        <a:t>paling </a:t>
                      </a:r>
                      <a:r>
                        <a:rPr lang="en-US" sz="700" kern="1200" dirty="0" err="1" smtClean="0">
                          <a:solidFill>
                            <a:schemeClr val="dk1"/>
                          </a:solidFill>
                          <a:latin typeface="+mn-lt"/>
                          <a:ea typeface="+mn-ea"/>
                          <a:cs typeface="+mn-cs"/>
                        </a:rPr>
                        <a:t>kurang</a:t>
                      </a:r>
                      <a:r>
                        <a:rPr lang="id-ID" sz="700" kern="1200" dirty="0" smtClean="0">
                          <a:solidFill>
                            <a:schemeClr val="dk1"/>
                          </a:solidFill>
                          <a:latin typeface="+mn-lt"/>
                          <a:ea typeface="+mn-ea"/>
                          <a:cs typeface="+mn-cs"/>
                        </a:rPr>
                        <a:t> 10 (sepuluh) tahun</a:t>
                      </a:r>
                      <a:r>
                        <a:rPr lang="en-US" sz="700" kern="1200" dirty="0" smtClean="0">
                          <a:solidFill>
                            <a:schemeClr val="dk1"/>
                          </a:solidFill>
                          <a:latin typeface="+mn-lt"/>
                          <a:ea typeface="+mn-ea"/>
                          <a:cs typeface="+mn-cs"/>
                        </a:rPr>
                        <a:t>.</a:t>
                      </a:r>
                      <a:endParaRPr lang="id-ID" sz="700" kern="1200" dirty="0" smtClean="0">
                        <a:solidFill>
                          <a:schemeClr val="dk1"/>
                        </a:solidFill>
                        <a:effectLst/>
                        <a:latin typeface="+mn-lt"/>
                        <a:ea typeface="+mn-ea"/>
                        <a:cs typeface="+mn-cs"/>
                      </a:endParaRPr>
                    </a:p>
                    <a:p>
                      <a:pPr marL="571500" lvl="0" indent="-285750">
                        <a:buFont typeface="+mj-lt"/>
                        <a:buNone/>
                      </a:pPr>
                      <a:endParaRPr lang="id-ID" sz="700" kern="1200" dirty="0" smtClean="0">
                        <a:solidFill>
                          <a:schemeClr val="dk1"/>
                        </a:solidFill>
                        <a:latin typeface="+mn-lt"/>
                        <a:ea typeface="+mn-ea"/>
                        <a:cs typeface="+mn-cs"/>
                      </a:endParaRPr>
                    </a:p>
                  </a:txBody>
                  <a:tcPr marL="49513" marR="49513" marT="18001" marB="18001">
                    <a:solidFill>
                      <a:schemeClr val="accent5">
                        <a:lumMod val="20000"/>
                        <a:lumOff val="80000"/>
                      </a:schemeClr>
                    </a:solidFill>
                  </a:tcPr>
                </a:tc>
              </a:tr>
            </a:tbl>
          </a:graphicData>
        </a:graphic>
      </p:graphicFrame>
      <p:sp>
        <p:nvSpPr>
          <p:cNvPr id="6" name="Right Arrow 5">
            <a:hlinkClick r:id="rId2" action="ppaction://hlinksldjump"/>
          </p:cNvPr>
          <p:cNvSpPr/>
          <p:nvPr/>
        </p:nvSpPr>
        <p:spPr>
          <a:xfrm>
            <a:off x="2475706" y="1854225"/>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7"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58454" y="-10627"/>
            <a:ext cx="4892959" cy="257533"/>
          </a:xfrm>
          <a:prstGeom prst="rect">
            <a:avLst/>
          </a:prstGeom>
          <a:solidFill>
            <a:srgbClr val="FF0000"/>
          </a:solidFill>
        </p:spPr>
        <p:txBody>
          <a:bodyPr lIns="43717" tIns="21859" rIns="43717" bIns="21859"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200" b="1" dirty="0" smtClean="0">
                <a:solidFill>
                  <a:srgbClr val="FFFF00"/>
                </a:solidFill>
              </a:rPr>
              <a:t>PERBANDINGAN </a:t>
            </a:r>
            <a:r>
              <a:rPr lang="en-US" sz="1200" b="1" dirty="0" smtClean="0">
                <a:solidFill>
                  <a:srgbClr val="FFFF00"/>
                </a:solidFill>
              </a:rPr>
              <a:t>KEPMENKOWASBANGPAN</a:t>
            </a:r>
            <a:r>
              <a:rPr lang="id-ID" sz="1200" b="1" dirty="0" smtClean="0">
                <a:solidFill>
                  <a:srgbClr val="FFFF00"/>
                </a:solidFill>
              </a:rPr>
              <a:t> DAN PERMEN</a:t>
            </a:r>
            <a:r>
              <a:rPr lang="en-US" sz="1200" b="1" dirty="0" smtClean="0">
                <a:solidFill>
                  <a:srgbClr val="FFFF00"/>
                </a:solidFill>
              </a:rPr>
              <a:t>PAN RB </a:t>
            </a:r>
            <a:endParaRPr lang="en-US" sz="1200" b="1" dirty="0">
              <a:solidFill>
                <a:srgbClr val="FFFF00"/>
              </a:solidFill>
            </a:endParaRPr>
          </a:p>
        </p:txBody>
      </p:sp>
      <p:graphicFrame>
        <p:nvGraphicFramePr>
          <p:cNvPr id="2" name="Table 1"/>
          <p:cNvGraphicFramePr>
            <a:graphicFrameLocks noGrp="1"/>
          </p:cNvGraphicFramePr>
          <p:nvPr/>
        </p:nvGraphicFramePr>
        <p:xfrm>
          <a:off x="116049" y="330041"/>
          <a:ext cx="4703842" cy="2340294"/>
        </p:xfrm>
        <a:graphic>
          <a:graphicData uri="http://schemas.openxmlformats.org/drawingml/2006/table">
            <a:tbl>
              <a:tblPr firstRow="1" bandRow="1">
                <a:tableStyleId>{5C22544A-7EE6-4342-B048-85BDC9FD1C3A}</a:tableStyleId>
              </a:tblPr>
              <a:tblGrid>
                <a:gridCol w="2153086"/>
                <a:gridCol w="2550756"/>
              </a:tblGrid>
              <a:tr h="39605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KEPMENKOWASBANGPA</a:t>
                      </a:r>
                      <a:r>
                        <a:rPr lang="id-ID" sz="800" dirty="0" smtClean="0"/>
                        <a:t>N</a:t>
                      </a:r>
                    </a:p>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NO. 38/KEP/MK.WASPAN/8/1999</a:t>
                      </a:r>
                      <a:endParaRPr lang="en-US" sz="800" dirty="0"/>
                    </a:p>
                  </a:txBody>
                  <a:tcPr marL="49513" marR="49513" marT="18002" marB="18002" anchor="ctr">
                    <a:solidFill>
                      <a:srgbClr val="002060"/>
                    </a:solidFill>
                  </a:tcPr>
                </a:tc>
                <a:tc>
                  <a:txBody>
                    <a:bodyPr/>
                    <a:lstStyle/>
                    <a:p>
                      <a:pPr algn="ctr"/>
                      <a:r>
                        <a:rPr lang="id-ID" sz="800" baseline="0" dirty="0" smtClean="0"/>
                        <a:t>PERMEN</a:t>
                      </a:r>
                      <a:r>
                        <a:rPr lang="en-US" sz="800" baseline="0" dirty="0" smtClean="0"/>
                        <a:t> DAN RB 17 TAHUN 2013 DAN PERUBAHAN PERMENPAN DAN RB NO. 46 </a:t>
                      </a:r>
                      <a:r>
                        <a:rPr lang="id-ID" sz="800" baseline="0" dirty="0" smtClean="0"/>
                        <a:t>T</a:t>
                      </a:r>
                      <a:r>
                        <a:rPr lang="en-US" sz="800" baseline="0" dirty="0" smtClean="0"/>
                        <a:t>AHUN 2013</a:t>
                      </a:r>
                      <a:endParaRPr lang="en-US" sz="800" dirty="0"/>
                    </a:p>
                  </a:txBody>
                  <a:tcPr marL="49513" marR="49513" marT="18002" marB="18002" anchor="ctr">
                    <a:solidFill>
                      <a:srgbClr val="002060"/>
                    </a:solidFill>
                  </a:tcPr>
                </a:tc>
              </a:tr>
              <a:tr h="1428179">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id-ID" sz="900" kern="1200" baseline="0" dirty="0" smtClean="0">
                          <a:solidFill>
                            <a:schemeClr val="tx1"/>
                          </a:solidFill>
                          <a:effectLst/>
                          <a:latin typeface="+mn-lt"/>
                          <a:ea typeface="+mn-ea"/>
                          <a:cs typeface="+mn-cs"/>
                        </a:rPr>
                        <a:t>Memberikan penghargaan kepada dosen berprestasi (loncat jabatan)</a:t>
                      </a:r>
                      <a:endParaRPr lang="en-US" sz="900" dirty="0" smtClean="0">
                        <a:solidFill>
                          <a:schemeClr val="tx1"/>
                        </a:solidFill>
                      </a:endParaRPr>
                    </a:p>
                    <a:p>
                      <a:pPr marL="0" indent="0">
                        <a:buFont typeface="Wingdings" pitchFamily="2" charset="2"/>
                        <a:buNone/>
                      </a:pPr>
                      <a:endParaRPr lang="en-US" sz="900" dirty="0">
                        <a:solidFill>
                          <a:schemeClr val="tx1"/>
                        </a:solidFill>
                      </a:endParaRPr>
                    </a:p>
                  </a:txBody>
                  <a:tcPr marL="49513" marR="49513" marT="18002" marB="18002">
                    <a:solidFill>
                      <a:schemeClr val="accent5">
                        <a:lumMod val="20000"/>
                        <a:lumOff val="80000"/>
                      </a:schemeClr>
                    </a:solidFill>
                  </a:tcPr>
                </a:tc>
                <a:tc>
                  <a:txBody>
                    <a:bodyPr/>
                    <a:lstStyle/>
                    <a:p>
                      <a:pPr marL="285750" lvl="0" indent="-285750">
                        <a:buFont typeface="Wingdings" panose="05000000000000000000" pitchFamily="2" charset="2"/>
                        <a:buChar char="q"/>
                      </a:pPr>
                      <a:r>
                        <a:rPr lang="en-US" sz="700" kern="1200" dirty="0" err="1" smtClean="0">
                          <a:solidFill>
                            <a:srgbClr val="FF0000"/>
                          </a:solidFill>
                          <a:latin typeface="+mn-lt"/>
                          <a:ea typeface="+mn-ea"/>
                          <a:cs typeface="+mn-cs"/>
                        </a:rPr>
                        <a:t>Pasal</a:t>
                      </a:r>
                      <a:r>
                        <a:rPr lang="en-US" sz="700" kern="1200" baseline="0" dirty="0" smtClean="0">
                          <a:solidFill>
                            <a:srgbClr val="FF0000"/>
                          </a:solidFill>
                          <a:latin typeface="+mn-lt"/>
                          <a:ea typeface="+mn-ea"/>
                          <a:cs typeface="+mn-cs"/>
                        </a:rPr>
                        <a:t> 26 (4) </a:t>
                      </a:r>
                      <a:r>
                        <a:rPr lang="id-ID" sz="700" kern="1200" dirty="0" smtClean="0">
                          <a:solidFill>
                            <a:schemeClr val="dk1"/>
                          </a:solidFill>
                          <a:latin typeface="+mn-lt"/>
                          <a:ea typeface="+mn-ea"/>
                          <a:cs typeface="+mn-cs"/>
                        </a:rPr>
                        <a:t>Dosen yang berprestasi luar biasa dan memenuhi persyaratan lainnya dapat diangkat ke jenjang jabatan akademis dua tingkat lebih tinggi atau loncat jabatan.</a:t>
                      </a:r>
                    </a:p>
                    <a:p>
                      <a:pPr marL="285750" lvl="0" indent="-285750">
                        <a:buFont typeface="Wingdings" panose="05000000000000000000" pitchFamily="2" charset="2"/>
                        <a:buNone/>
                      </a:pPr>
                      <a:endParaRPr lang="en-US" sz="600" kern="1200" dirty="0" smtClean="0">
                        <a:solidFill>
                          <a:schemeClr val="dk1"/>
                        </a:solidFill>
                        <a:latin typeface="+mn-lt"/>
                        <a:ea typeface="+mn-ea"/>
                        <a:cs typeface="+mn-cs"/>
                      </a:endParaRPr>
                    </a:p>
                    <a:p>
                      <a:pPr marL="285750" marR="0" lvl="3" indent="-28575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700" u="none" strike="noStrike" kern="1200" dirty="0" err="1" smtClean="0">
                          <a:solidFill>
                            <a:srgbClr val="FF0000"/>
                          </a:solidFill>
                          <a:effectLst/>
                          <a:latin typeface="+mn-lt"/>
                          <a:ea typeface="+mn-ea"/>
                          <a:cs typeface="+mn-cs"/>
                        </a:rPr>
                        <a:t>Pasal</a:t>
                      </a:r>
                      <a:r>
                        <a:rPr lang="en-US" sz="700" u="none" strike="noStrike" kern="1200" dirty="0" smtClean="0">
                          <a:solidFill>
                            <a:srgbClr val="FF0000"/>
                          </a:solidFill>
                          <a:effectLst/>
                          <a:latin typeface="+mn-lt"/>
                          <a:ea typeface="+mn-ea"/>
                          <a:cs typeface="+mn-cs"/>
                        </a:rPr>
                        <a:t> 26(5)</a:t>
                      </a:r>
                      <a:r>
                        <a:rPr lang="id-ID" sz="700" kern="1200" dirty="0" smtClean="0">
                          <a:solidFill>
                            <a:srgbClr val="FF0000"/>
                          </a:solidFill>
                          <a:latin typeface="+mn-lt"/>
                          <a:ea typeface="+mn-ea"/>
                          <a:cs typeface="+mn-cs"/>
                        </a:rPr>
                        <a:t> </a:t>
                      </a:r>
                      <a:r>
                        <a:rPr lang="id-ID" sz="700" kern="1200" dirty="0" smtClean="0">
                          <a:solidFill>
                            <a:schemeClr val="dk1"/>
                          </a:solidFill>
                          <a:latin typeface="+mn-lt"/>
                          <a:ea typeface="+mn-ea"/>
                          <a:cs typeface="+mn-cs"/>
                        </a:rPr>
                        <a:t>Dikecualikan paling kurang 3 (tiga) tahun sebagaimana dimaksud pada ayat (</a:t>
                      </a:r>
                      <a:r>
                        <a:rPr lang="en-US" sz="700" kern="1200" dirty="0" smtClean="0">
                          <a:solidFill>
                            <a:schemeClr val="dk1"/>
                          </a:solidFill>
                          <a:latin typeface="+mn-lt"/>
                          <a:ea typeface="+mn-ea"/>
                          <a:cs typeface="+mn-cs"/>
                        </a:rPr>
                        <a:t>3</a:t>
                      </a:r>
                      <a:r>
                        <a:rPr lang="id-ID" sz="700" kern="1200" dirty="0" smtClean="0">
                          <a:solidFill>
                            <a:schemeClr val="dk1"/>
                          </a:solidFill>
                          <a:latin typeface="+mn-lt"/>
                          <a:ea typeface="+mn-ea"/>
                          <a:cs typeface="+mn-cs"/>
                        </a:rPr>
                        <a:t>)</a:t>
                      </a:r>
                      <a:r>
                        <a:rPr lang="en-US" sz="700" kern="1200" dirty="0" smtClean="0">
                          <a:solidFill>
                            <a:schemeClr val="dk1"/>
                          </a:solidFill>
                          <a:latin typeface="+mn-lt"/>
                          <a:ea typeface="+mn-ea"/>
                          <a:cs typeface="+mn-cs"/>
                        </a:rPr>
                        <a:t> </a:t>
                      </a:r>
                      <a:r>
                        <a:rPr lang="en-US" sz="700" kern="1200" dirty="0" err="1" smtClean="0">
                          <a:solidFill>
                            <a:schemeClr val="dk1"/>
                          </a:solidFill>
                          <a:latin typeface="+mn-lt"/>
                          <a:ea typeface="+mn-ea"/>
                          <a:cs typeface="+mn-cs"/>
                        </a:rPr>
                        <a:t>huruf</a:t>
                      </a:r>
                      <a:r>
                        <a:rPr lang="en-US" sz="700" kern="1200" dirty="0" smtClean="0">
                          <a:solidFill>
                            <a:schemeClr val="dk1"/>
                          </a:solidFill>
                          <a:latin typeface="+mn-lt"/>
                          <a:ea typeface="+mn-ea"/>
                          <a:cs typeface="+mn-cs"/>
                        </a:rPr>
                        <a:t> c </a:t>
                      </a:r>
                      <a:r>
                        <a:rPr lang="en-US" sz="700" kern="1200" dirty="0" err="1" smtClean="0">
                          <a:solidFill>
                            <a:schemeClr val="dk1"/>
                          </a:solidFill>
                          <a:latin typeface="+mn-lt"/>
                          <a:ea typeface="+mn-ea"/>
                          <a:cs typeface="+mn-cs"/>
                        </a:rPr>
                        <a:t>angka</a:t>
                      </a:r>
                      <a:r>
                        <a:rPr lang="en-US" sz="700" kern="1200" dirty="0" smtClean="0">
                          <a:solidFill>
                            <a:schemeClr val="dk1"/>
                          </a:solidFill>
                          <a:latin typeface="+mn-lt"/>
                          <a:ea typeface="+mn-ea"/>
                          <a:cs typeface="+mn-cs"/>
                        </a:rPr>
                        <a:t> 2)</a:t>
                      </a:r>
                      <a:r>
                        <a:rPr lang="id-ID" sz="700" kern="1200" dirty="0" smtClean="0">
                          <a:solidFill>
                            <a:schemeClr val="dk1"/>
                          </a:solidFill>
                          <a:latin typeface="+mn-lt"/>
                          <a:ea typeface="+mn-ea"/>
                          <a:cs typeface="+mn-cs"/>
                        </a:rPr>
                        <a:t>, apabila Dosen yang bersangkutan memiliki tambahan karya ilmiah yang dipublikasikan pada jurnal internasional bereputasi setelah memperoleh gelar Doktor (S3) dan memenuhi persyaratan lainnya.</a:t>
                      </a:r>
                      <a:endParaRPr lang="en-US" sz="700" kern="1200" dirty="0" smtClean="0">
                        <a:solidFill>
                          <a:schemeClr val="dk1"/>
                        </a:solidFill>
                        <a:latin typeface="+mn-lt"/>
                        <a:ea typeface="+mn-ea"/>
                        <a:cs typeface="+mn-cs"/>
                      </a:endParaRPr>
                    </a:p>
                    <a:p>
                      <a:pPr marL="285750" lvl="3" indent="-285750">
                        <a:buFont typeface="Wingdings" pitchFamily="2" charset="2"/>
                        <a:buChar char="q"/>
                      </a:pPr>
                      <a:endParaRPr lang="en-US" sz="600" u="none" strike="noStrike" kern="1200" dirty="0" smtClean="0">
                        <a:solidFill>
                          <a:schemeClr val="dk1"/>
                        </a:solidFill>
                        <a:effectLst/>
                        <a:latin typeface="+mn-lt"/>
                        <a:ea typeface="+mn-ea"/>
                        <a:cs typeface="+mn-cs"/>
                      </a:endParaRPr>
                    </a:p>
                  </a:txBody>
                  <a:tcPr marL="49513" marR="49513" marT="18002" marB="18002">
                    <a:solidFill>
                      <a:schemeClr val="accent5">
                        <a:lumMod val="20000"/>
                        <a:lumOff val="80000"/>
                      </a:schemeClr>
                    </a:solidFill>
                  </a:tcPr>
                </a:tc>
              </a:tr>
              <a:tr h="516065">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id-ID" sz="800" dirty="0" smtClean="0">
                          <a:solidFill>
                            <a:schemeClr val="tx1"/>
                          </a:solidFill>
                        </a:rPr>
                        <a:t>Belum</a:t>
                      </a:r>
                      <a:r>
                        <a:rPr lang="id-ID" sz="800" baseline="0" dirty="0" smtClean="0">
                          <a:solidFill>
                            <a:schemeClr val="tx1"/>
                          </a:solidFill>
                        </a:rPr>
                        <a:t> ada instrumen terukur yang menunjukkan perbedaan kompetensi setiap jenjang jabatan fungsional</a:t>
                      </a:r>
                      <a:endParaRPr lang="en-US" sz="800" dirty="0" smtClean="0">
                        <a:solidFill>
                          <a:schemeClr val="tx1"/>
                        </a:solidFill>
                      </a:endParaRPr>
                    </a:p>
                  </a:txBody>
                  <a:tcPr marL="49513" marR="49513" marT="18002" marB="18002">
                    <a:solidFill>
                      <a:schemeClr val="accent3">
                        <a:lumMod val="20000"/>
                        <a:lumOff val="80000"/>
                      </a:schemeClr>
                    </a:solidFill>
                  </a:tcPr>
                </a:tc>
                <a:tc>
                  <a:txBody>
                    <a:bodyPr/>
                    <a:lstStyle/>
                    <a:p>
                      <a:pPr marL="0" marR="0" indent="0" algn="l" defTabSz="914400" rtl="0" eaLnBrk="1" fontAlgn="auto" latinLnBrk="0" hangingPunct="1">
                        <a:lnSpc>
                          <a:spcPct val="100000"/>
                        </a:lnSpc>
                        <a:spcBef>
                          <a:spcPts val="0"/>
                        </a:spcBef>
                        <a:spcAft>
                          <a:spcPts val="0"/>
                        </a:spcAft>
                        <a:buClrTx/>
                        <a:buSzTx/>
                        <a:buFont typeface="Wingdings" pitchFamily="2" charset="2"/>
                        <a:buNone/>
                        <a:tabLst/>
                        <a:defRPr/>
                      </a:pPr>
                      <a:r>
                        <a:rPr lang="id-ID" sz="800" dirty="0" smtClean="0">
                          <a:solidFill>
                            <a:schemeClr val="tx1"/>
                          </a:solidFill>
                        </a:rPr>
                        <a:t>Setiap jenjang jabatan akademik terdapat instrumen terukur yang menunjukkan perbedaan kompetensi setiap jabatan</a:t>
                      </a:r>
                      <a:endParaRPr lang="en-US" sz="800" dirty="0" smtClean="0">
                        <a:solidFill>
                          <a:schemeClr val="tx1"/>
                        </a:solidFill>
                      </a:endParaRPr>
                    </a:p>
                  </a:txBody>
                  <a:tcPr marL="49513" marR="49513" marT="18002" marB="18002">
                    <a:solidFill>
                      <a:schemeClr val="accent3">
                        <a:lumMod val="20000"/>
                        <a:lumOff val="80000"/>
                      </a:schemeClr>
                    </a:solidFill>
                  </a:tcPr>
                </a:tc>
              </a:tr>
            </a:tbl>
          </a:graphicData>
        </a:graphic>
      </p:graphicFrame>
      <p:sp>
        <p:nvSpPr>
          <p:cNvPr id="3" name="Slide Number Placeholder 2"/>
          <p:cNvSpPr>
            <a:spLocks noGrp="1"/>
          </p:cNvSpPr>
          <p:nvPr>
            <p:ph type="sldNum" sz="quarter" idx="12"/>
          </p:nvPr>
        </p:nvSpPr>
        <p:spPr/>
        <p:txBody>
          <a:bodyPr/>
          <a:lstStyle/>
          <a:p>
            <a:fld id="{0E44E919-02BD-43C1-8053-32C1AA8EB3D8}" type="slidenum">
              <a:rPr lang="en-US"/>
              <a:pPr/>
              <a:t>28</a:t>
            </a:fld>
            <a:endParaRPr lang="en-US"/>
          </a:p>
        </p:txBody>
      </p:sp>
      <p:pic>
        <p:nvPicPr>
          <p:cNvPr id="5"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58454" y="-10627"/>
            <a:ext cx="4892959" cy="257533"/>
          </a:xfrm>
          <a:prstGeom prst="rect">
            <a:avLst/>
          </a:prstGeom>
          <a:solidFill>
            <a:srgbClr val="FF0000"/>
          </a:solidFill>
        </p:spPr>
        <p:txBody>
          <a:bodyPr lIns="43717" tIns="21859" rIns="43717" bIns="21859"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200" b="1" dirty="0" smtClean="0">
                <a:solidFill>
                  <a:srgbClr val="FFFF00"/>
                </a:solidFill>
              </a:rPr>
              <a:t>PERBANDINGAN </a:t>
            </a:r>
            <a:r>
              <a:rPr lang="en-US" sz="1200" b="1" dirty="0" smtClean="0">
                <a:solidFill>
                  <a:srgbClr val="FFFF00"/>
                </a:solidFill>
              </a:rPr>
              <a:t>KEPMENKOWASBANGPAN</a:t>
            </a:r>
            <a:r>
              <a:rPr lang="id-ID" sz="1200" b="1" dirty="0" smtClean="0">
                <a:solidFill>
                  <a:srgbClr val="FFFF00"/>
                </a:solidFill>
              </a:rPr>
              <a:t> DAN PERMEN</a:t>
            </a:r>
            <a:r>
              <a:rPr lang="en-US" sz="1200" b="1" dirty="0" smtClean="0">
                <a:solidFill>
                  <a:srgbClr val="FFFF00"/>
                </a:solidFill>
              </a:rPr>
              <a:t>PAN RB</a:t>
            </a:r>
            <a:endParaRPr lang="en-US" sz="1200" b="1" dirty="0">
              <a:solidFill>
                <a:srgbClr val="FFFF00"/>
              </a:solidFill>
            </a:endParaRPr>
          </a:p>
        </p:txBody>
      </p:sp>
      <p:graphicFrame>
        <p:nvGraphicFramePr>
          <p:cNvPr id="2" name="Table 1"/>
          <p:cNvGraphicFramePr>
            <a:graphicFrameLocks noGrp="1"/>
          </p:cNvGraphicFramePr>
          <p:nvPr/>
        </p:nvGraphicFramePr>
        <p:xfrm>
          <a:off x="115189" y="431304"/>
          <a:ext cx="4696966" cy="2198401"/>
        </p:xfrm>
        <a:graphic>
          <a:graphicData uri="http://schemas.openxmlformats.org/drawingml/2006/table">
            <a:tbl>
              <a:tblPr firstRow="1" bandRow="1">
                <a:tableStyleId>{5C22544A-7EE6-4342-B048-85BDC9FD1C3A}</a:tableStyleId>
              </a:tblPr>
              <a:tblGrid>
                <a:gridCol w="2520026"/>
                <a:gridCol w="2176940"/>
              </a:tblGrid>
              <a:tr h="306232">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KEPMENKOWASBANGPA</a:t>
                      </a:r>
                      <a:r>
                        <a:rPr lang="id-ID" sz="800" dirty="0" smtClean="0"/>
                        <a:t>N</a:t>
                      </a:r>
                    </a:p>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NO. 38/KEP/MK.WASPAN/8/1999</a:t>
                      </a:r>
                      <a:endParaRPr lang="en-US" sz="800" dirty="0"/>
                    </a:p>
                  </a:txBody>
                  <a:tcPr marL="49511" marR="49511" marT="18000" marB="18000" anchor="ctr">
                    <a:solidFill>
                      <a:srgbClr val="002060"/>
                    </a:solidFill>
                  </a:tcPr>
                </a:tc>
                <a:tc>
                  <a:txBody>
                    <a:bodyPr/>
                    <a:lstStyle/>
                    <a:p>
                      <a:pPr algn="ctr"/>
                      <a:r>
                        <a:rPr lang="id-ID" sz="800" baseline="0" dirty="0" smtClean="0"/>
                        <a:t>PERMEN</a:t>
                      </a:r>
                      <a:r>
                        <a:rPr lang="en-US" sz="800" baseline="0" dirty="0" smtClean="0"/>
                        <a:t>PAN</a:t>
                      </a:r>
                      <a:r>
                        <a:rPr lang="id-ID" sz="800" baseline="0" dirty="0" smtClean="0"/>
                        <a:t> DAN </a:t>
                      </a:r>
                      <a:r>
                        <a:rPr lang="en-US" sz="800" baseline="0" dirty="0" smtClean="0"/>
                        <a:t>RB </a:t>
                      </a:r>
                      <a:r>
                        <a:rPr lang="id-ID" sz="800" baseline="0" dirty="0" smtClean="0"/>
                        <a:t>NO. </a:t>
                      </a:r>
                      <a:r>
                        <a:rPr lang="en-US" sz="800" baseline="0" dirty="0" smtClean="0"/>
                        <a:t>17 </a:t>
                      </a:r>
                    </a:p>
                    <a:p>
                      <a:pPr algn="ctr"/>
                      <a:r>
                        <a:rPr lang="en-US" sz="800" baseline="0" dirty="0" smtClean="0"/>
                        <a:t>TAHUN </a:t>
                      </a:r>
                      <a:r>
                        <a:rPr lang="id-ID" sz="800" baseline="0" dirty="0" smtClean="0"/>
                        <a:t>201</a:t>
                      </a:r>
                      <a:r>
                        <a:rPr lang="en-US" sz="800" baseline="0" dirty="0" smtClean="0"/>
                        <a:t>3</a:t>
                      </a:r>
                      <a:endParaRPr lang="en-US" sz="800" dirty="0"/>
                    </a:p>
                  </a:txBody>
                  <a:tcPr marL="49511" marR="49511" marT="18000" marB="18000" anchor="ctr">
                    <a:solidFill>
                      <a:srgbClr val="002060"/>
                    </a:solidFill>
                  </a:tcPr>
                </a:tc>
              </a:tr>
              <a:tr h="1892169">
                <a:tc>
                  <a:txBody>
                    <a:bodyPr/>
                    <a:lstStyle/>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800" kern="1200" dirty="0" err="1" smtClean="0">
                          <a:solidFill>
                            <a:schemeClr val="dk1"/>
                          </a:solidFill>
                          <a:effectLst/>
                          <a:latin typeface="+mn-lt"/>
                          <a:ea typeface="+mn-ea"/>
                          <a:cs typeface="+mn-cs"/>
                        </a:rPr>
                        <a:t>Jabatan</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dosen</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adalah</a:t>
                      </a:r>
                      <a:r>
                        <a:rPr lang="en-US" sz="800" kern="1200" dirty="0" smtClean="0">
                          <a:solidFill>
                            <a:schemeClr val="dk1"/>
                          </a:solidFill>
                          <a:effectLst/>
                          <a:latin typeface="+mn-lt"/>
                          <a:ea typeface="+mn-ea"/>
                          <a:cs typeface="+mn-cs"/>
                        </a:rPr>
                        <a:t> </a:t>
                      </a:r>
                      <a:r>
                        <a:rPr lang="en-US" sz="800" b="1" kern="1200" dirty="0" err="1" smtClean="0">
                          <a:solidFill>
                            <a:srgbClr val="0033CC"/>
                          </a:solidFill>
                          <a:effectLst/>
                          <a:latin typeface="+mn-lt"/>
                          <a:ea typeface="+mn-ea"/>
                          <a:cs typeface="+mn-cs"/>
                        </a:rPr>
                        <a:t>jabatan</a:t>
                      </a:r>
                      <a:r>
                        <a:rPr lang="en-US" sz="800" b="1" kern="1200" dirty="0" smtClean="0">
                          <a:solidFill>
                            <a:srgbClr val="0033CC"/>
                          </a:solidFill>
                          <a:effectLst/>
                          <a:latin typeface="+mn-lt"/>
                          <a:ea typeface="+mn-ea"/>
                          <a:cs typeface="+mn-cs"/>
                        </a:rPr>
                        <a:t> </a:t>
                      </a:r>
                      <a:r>
                        <a:rPr lang="en-US" sz="800" b="1" kern="1200" dirty="0" err="1" smtClean="0">
                          <a:solidFill>
                            <a:srgbClr val="0033CC"/>
                          </a:solidFill>
                          <a:effectLst/>
                          <a:latin typeface="+mn-lt"/>
                          <a:ea typeface="+mn-ea"/>
                          <a:cs typeface="+mn-cs"/>
                        </a:rPr>
                        <a:t>fungsional</a:t>
                      </a:r>
                      <a:endParaRPr lang="id-ID" sz="800" b="1" kern="1200" dirty="0" smtClean="0">
                        <a:solidFill>
                          <a:srgbClr val="0033CC"/>
                        </a:solidFill>
                        <a:effectLst/>
                        <a:latin typeface="+mn-lt"/>
                        <a:ea typeface="+mn-ea"/>
                        <a:cs typeface="+mn-cs"/>
                      </a:endParaRPr>
                    </a:p>
                    <a:p>
                      <a:pPr marL="342900" marR="0" indent="-342900" algn="l" defTabSz="914400" rtl="0" eaLnBrk="1" fontAlgn="auto" latinLnBrk="0" hangingPunct="1">
                        <a:lnSpc>
                          <a:spcPct val="100000"/>
                        </a:lnSpc>
                        <a:spcBef>
                          <a:spcPts val="0"/>
                        </a:spcBef>
                        <a:spcAft>
                          <a:spcPts val="0"/>
                        </a:spcAft>
                        <a:buClrTx/>
                        <a:buSzTx/>
                        <a:buFont typeface="Wingdings" pitchFamily="2" charset="2"/>
                        <a:buNone/>
                        <a:tabLst/>
                        <a:defRPr/>
                      </a:pPr>
                      <a:endParaRPr lang="id-ID" sz="800" b="1" kern="1200" dirty="0" smtClean="0">
                        <a:solidFill>
                          <a:srgbClr val="0033CC"/>
                        </a:solidFill>
                        <a:effectLst/>
                        <a:latin typeface="+mn-lt"/>
                        <a:ea typeface="+mn-ea"/>
                        <a:cs typeface="+mn-cs"/>
                      </a:endParaRPr>
                    </a:p>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800" kern="1200" dirty="0" err="1" smtClean="0">
                          <a:solidFill>
                            <a:schemeClr val="dk1"/>
                          </a:solidFill>
                          <a:effectLst/>
                          <a:latin typeface="+mn-lt"/>
                          <a:ea typeface="+mn-ea"/>
                          <a:cs typeface="+mn-cs"/>
                        </a:rPr>
                        <a:t>Jabatan</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fungsional</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Dosen</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terdiri</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atas</a:t>
                      </a:r>
                      <a:r>
                        <a:rPr lang="en-US" sz="800" kern="1200" dirty="0" smtClean="0">
                          <a:solidFill>
                            <a:schemeClr val="dk1"/>
                          </a:solidFill>
                          <a:effectLst/>
                          <a:latin typeface="+mn-lt"/>
                          <a:ea typeface="+mn-ea"/>
                          <a:cs typeface="+mn-cs"/>
                        </a:rPr>
                        <a:t> </a:t>
                      </a:r>
                      <a:r>
                        <a:rPr lang="en-US" sz="800" kern="1200" dirty="0" err="1" smtClean="0">
                          <a:solidFill>
                            <a:srgbClr val="C00000"/>
                          </a:solidFill>
                          <a:effectLst/>
                          <a:latin typeface="+mn-lt"/>
                          <a:ea typeface="+mn-ea"/>
                          <a:cs typeface="+mn-cs"/>
                        </a:rPr>
                        <a:t>Dosen</a:t>
                      </a:r>
                      <a:r>
                        <a:rPr lang="en-US" sz="800" kern="1200" dirty="0" smtClean="0">
                          <a:solidFill>
                            <a:srgbClr val="C00000"/>
                          </a:solidFill>
                          <a:effectLst/>
                          <a:latin typeface="+mn-lt"/>
                          <a:ea typeface="+mn-ea"/>
                          <a:cs typeface="+mn-cs"/>
                        </a:rPr>
                        <a:t> </a:t>
                      </a:r>
                      <a:r>
                        <a:rPr lang="en-US" sz="800" kern="1200" dirty="0" err="1" smtClean="0">
                          <a:solidFill>
                            <a:srgbClr val="C00000"/>
                          </a:solidFill>
                          <a:effectLst/>
                          <a:latin typeface="+mn-lt"/>
                          <a:ea typeface="+mn-ea"/>
                          <a:cs typeface="+mn-cs"/>
                        </a:rPr>
                        <a:t>pada</a:t>
                      </a:r>
                      <a:r>
                        <a:rPr lang="en-US" sz="800" kern="1200" dirty="0" smtClean="0">
                          <a:solidFill>
                            <a:srgbClr val="C00000"/>
                          </a:solidFill>
                          <a:effectLst/>
                          <a:latin typeface="+mn-lt"/>
                          <a:ea typeface="+mn-ea"/>
                          <a:cs typeface="+mn-cs"/>
                        </a:rPr>
                        <a:t> program </a:t>
                      </a:r>
                      <a:r>
                        <a:rPr lang="en-US" sz="800" kern="1200" dirty="0" err="1" smtClean="0">
                          <a:solidFill>
                            <a:srgbClr val="C00000"/>
                          </a:solidFill>
                          <a:effectLst/>
                          <a:latin typeface="+mn-lt"/>
                          <a:ea typeface="+mn-ea"/>
                          <a:cs typeface="+mn-cs"/>
                        </a:rPr>
                        <a:t>pendidikan</a:t>
                      </a:r>
                      <a:r>
                        <a:rPr lang="en-US" sz="800" kern="1200" dirty="0" smtClean="0">
                          <a:solidFill>
                            <a:srgbClr val="C00000"/>
                          </a:solidFill>
                          <a:effectLst/>
                          <a:latin typeface="+mn-lt"/>
                          <a:ea typeface="+mn-ea"/>
                          <a:cs typeface="+mn-cs"/>
                        </a:rPr>
                        <a:t> </a:t>
                      </a:r>
                      <a:r>
                        <a:rPr lang="en-US" sz="800" kern="1200" dirty="0" err="1" smtClean="0">
                          <a:solidFill>
                            <a:srgbClr val="C00000"/>
                          </a:solidFill>
                          <a:effectLst/>
                          <a:latin typeface="+mn-lt"/>
                          <a:ea typeface="+mn-ea"/>
                          <a:cs typeface="+mn-cs"/>
                        </a:rPr>
                        <a:t>akademik</a:t>
                      </a:r>
                      <a:r>
                        <a:rPr lang="en-US" sz="800" kern="1200" dirty="0" smtClean="0">
                          <a:solidFill>
                            <a:srgbClr val="C00000"/>
                          </a:solidFill>
                          <a:effectLst/>
                          <a:latin typeface="+mn-lt"/>
                          <a:ea typeface="+mn-ea"/>
                          <a:cs typeface="+mn-cs"/>
                        </a:rPr>
                        <a:t> </a:t>
                      </a:r>
                      <a:r>
                        <a:rPr lang="en-US" sz="800" kern="1200" dirty="0" err="1" smtClean="0">
                          <a:solidFill>
                            <a:srgbClr val="C00000"/>
                          </a:solidFill>
                          <a:effectLst/>
                          <a:latin typeface="+mn-lt"/>
                          <a:ea typeface="+mn-ea"/>
                          <a:cs typeface="+mn-cs"/>
                        </a:rPr>
                        <a:t>dan</a:t>
                      </a:r>
                      <a:r>
                        <a:rPr lang="en-US" sz="800" kern="1200" dirty="0" smtClean="0">
                          <a:solidFill>
                            <a:srgbClr val="C00000"/>
                          </a:solidFill>
                          <a:effectLst/>
                          <a:latin typeface="+mn-lt"/>
                          <a:ea typeface="+mn-ea"/>
                          <a:cs typeface="+mn-cs"/>
                        </a:rPr>
                        <a:t> </a:t>
                      </a:r>
                      <a:r>
                        <a:rPr lang="en-US" sz="800" kern="1200" dirty="0" err="1" smtClean="0">
                          <a:solidFill>
                            <a:srgbClr val="C00000"/>
                          </a:solidFill>
                          <a:effectLst/>
                          <a:latin typeface="+mn-lt"/>
                          <a:ea typeface="+mn-ea"/>
                          <a:cs typeface="+mn-cs"/>
                        </a:rPr>
                        <a:t>Dosen</a:t>
                      </a:r>
                      <a:r>
                        <a:rPr lang="en-US" sz="800" kern="1200" dirty="0" smtClean="0">
                          <a:solidFill>
                            <a:srgbClr val="C00000"/>
                          </a:solidFill>
                          <a:effectLst/>
                          <a:latin typeface="+mn-lt"/>
                          <a:ea typeface="+mn-ea"/>
                          <a:cs typeface="+mn-cs"/>
                        </a:rPr>
                        <a:t> </a:t>
                      </a:r>
                      <a:r>
                        <a:rPr lang="en-US" sz="800" kern="1200" dirty="0" err="1" smtClean="0">
                          <a:solidFill>
                            <a:srgbClr val="C00000"/>
                          </a:solidFill>
                          <a:effectLst/>
                          <a:latin typeface="+mn-lt"/>
                          <a:ea typeface="+mn-ea"/>
                          <a:cs typeface="+mn-cs"/>
                        </a:rPr>
                        <a:t>pada</a:t>
                      </a:r>
                      <a:r>
                        <a:rPr lang="en-US" sz="800" kern="1200" dirty="0" smtClean="0">
                          <a:solidFill>
                            <a:srgbClr val="C00000"/>
                          </a:solidFill>
                          <a:effectLst/>
                          <a:latin typeface="+mn-lt"/>
                          <a:ea typeface="+mn-ea"/>
                          <a:cs typeface="+mn-cs"/>
                        </a:rPr>
                        <a:t> program </a:t>
                      </a:r>
                      <a:r>
                        <a:rPr lang="en-US" sz="800" kern="1200" dirty="0" err="1" smtClean="0">
                          <a:solidFill>
                            <a:srgbClr val="C00000"/>
                          </a:solidFill>
                          <a:effectLst/>
                          <a:latin typeface="+mn-lt"/>
                          <a:ea typeface="+mn-ea"/>
                          <a:cs typeface="+mn-cs"/>
                        </a:rPr>
                        <a:t>pendidikan</a:t>
                      </a:r>
                      <a:r>
                        <a:rPr lang="en-US" sz="800" kern="1200" dirty="0" smtClean="0">
                          <a:solidFill>
                            <a:srgbClr val="C00000"/>
                          </a:solidFill>
                          <a:effectLst/>
                          <a:latin typeface="+mn-lt"/>
                          <a:ea typeface="+mn-ea"/>
                          <a:cs typeface="+mn-cs"/>
                        </a:rPr>
                        <a:t> </a:t>
                      </a:r>
                      <a:r>
                        <a:rPr lang="en-US" sz="800" kern="1200" dirty="0" err="1" smtClean="0">
                          <a:solidFill>
                            <a:srgbClr val="C00000"/>
                          </a:solidFill>
                          <a:effectLst/>
                          <a:latin typeface="+mn-lt"/>
                          <a:ea typeface="+mn-ea"/>
                          <a:cs typeface="+mn-cs"/>
                        </a:rPr>
                        <a:t>profesional</a:t>
                      </a:r>
                      <a:r>
                        <a:rPr lang="en-US" sz="800" kern="1200" dirty="0" smtClean="0">
                          <a:solidFill>
                            <a:srgbClr val="C00000"/>
                          </a:solidFill>
                          <a:effectLst/>
                          <a:latin typeface="+mn-lt"/>
                          <a:ea typeface="+mn-ea"/>
                          <a:cs typeface="+mn-cs"/>
                        </a:rPr>
                        <a:t> </a:t>
                      </a:r>
                      <a:endParaRPr lang="id-ID" sz="800" kern="1200" dirty="0" smtClean="0">
                        <a:solidFill>
                          <a:srgbClr val="C00000"/>
                        </a:solidFill>
                        <a:effectLst/>
                        <a:latin typeface="+mn-lt"/>
                        <a:ea typeface="+mn-ea"/>
                        <a:cs typeface="+mn-cs"/>
                      </a:endParaRPr>
                    </a:p>
                    <a:p>
                      <a:pPr marL="342900" marR="0" indent="-342900" algn="l" defTabSz="914400" rtl="0" eaLnBrk="1" fontAlgn="auto" latinLnBrk="0" hangingPunct="1">
                        <a:lnSpc>
                          <a:spcPct val="100000"/>
                        </a:lnSpc>
                        <a:spcBef>
                          <a:spcPts val="0"/>
                        </a:spcBef>
                        <a:spcAft>
                          <a:spcPts val="0"/>
                        </a:spcAft>
                        <a:buClrTx/>
                        <a:buSzTx/>
                        <a:buFont typeface="Wingdings" pitchFamily="2" charset="2"/>
                        <a:buNone/>
                        <a:tabLst/>
                        <a:defRPr/>
                      </a:pPr>
                      <a:endParaRPr lang="id-ID" sz="800" kern="1200" dirty="0" smtClean="0">
                        <a:solidFill>
                          <a:srgbClr val="C00000"/>
                        </a:solidFill>
                        <a:effectLst/>
                        <a:latin typeface="+mn-lt"/>
                        <a:ea typeface="+mn-ea"/>
                        <a:cs typeface="+mn-cs"/>
                      </a:endParaRPr>
                    </a:p>
                    <a:p>
                      <a:pPr marL="342900" marR="0" indent="-34290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800" kern="1200" dirty="0" err="1" smtClean="0">
                          <a:solidFill>
                            <a:schemeClr val="dk1"/>
                          </a:solidFill>
                          <a:effectLst/>
                          <a:latin typeface="+mj-lt"/>
                          <a:ea typeface="+mn-ea"/>
                          <a:cs typeface="+mn-cs"/>
                        </a:rPr>
                        <a:t>Jenjang</a:t>
                      </a:r>
                      <a:r>
                        <a:rPr lang="en-US" sz="800" kern="1200" dirty="0" smtClean="0">
                          <a:solidFill>
                            <a:schemeClr val="dk1"/>
                          </a:solidFill>
                          <a:effectLst/>
                          <a:latin typeface="+mj-lt"/>
                          <a:ea typeface="+mn-ea"/>
                          <a:cs typeface="+mn-cs"/>
                        </a:rPr>
                        <a:t> </a:t>
                      </a:r>
                      <a:r>
                        <a:rPr lang="en-US" sz="800" kern="1200" dirty="0" err="1" smtClean="0">
                          <a:solidFill>
                            <a:schemeClr val="dk1"/>
                          </a:solidFill>
                          <a:effectLst/>
                          <a:latin typeface="+mj-lt"/>
                          <a:ea typeface="+mn-ea"/>
                          <a:cs typeface="+mn-cs"/>
                        </a:rPr>
                        <a:t>jabatan</a:t>
                      </a:r>
                      <a:r>
                        <a:rPr lang="en-US" sz="800" kern="1200" dirty="0" smtClean="0">
                          <a:solidFill>
                            <a:schemeClr val="dk1"/>
                          </a:solidFill>
                          <a:effectLst/>
                          <a:latin typeface="+mj-lt"/>
                          <a:ea typeface="+mn-ea"/>
                          <a:cs typeface="+mn-cs"/>
                        </a:rPr>
                        <a:t> </a:t>
                      </a:r>
                      <a:r>
                        <a:rPr lang="en-US" sz="800" kern="1200" dirty="0" err="1" smtClean="0">
                          <a:solidFill>
                            <a:schemeClr val="dk1"/>
                          </a:solidFill>
                          <a:effectLst/>
                          <a:latin typeface="+mj-lt"/>
                          <a:ea typeface="+mn-ea"/>
                          <a:cs typeface="+mn-cs"/>
                        </a:rPr>
                        <a:t>Dosen</a:t>
                      </a:r>
                      <a:r>
                        <a:rPr lang="en-US" sz="800" kern="1200" dirty="0" smtClean="0">
                          <a:solidFill>
                            <a:schemeClr val="dk1"/>
                          </a:solidFill>
                          <a:effectLst/>
                          <a:latin typeface="+mj-lt"/>
                          <a:ea typeface="+mn-ea"/>
                          <a:cs typeface="+mn-cs"/>
                        </a:rPr>
                        <a:t> :</a:t>
                      </a:r>
                    </a:p>
                    <a:p>
                      <a:pPr marL="571500" lvl="0" indent="-209550" algn="l">
                        <a:buFont typeface="Arial" panose="020B0604020202020204" pitchFamily="34" charset="0"/>
                        <a:buChar char="•"/>
                      </a:pPr>
                      <a:r>
                        <a:rPr lang="en-US" sz="800" kern="1200" dirty="0" err="1" smtClean="0">
                          <a:solidFill>
                            <a:schemeClr val="dk1"/>
                          </a:solidFill>
                          <a:effectLst/>
                          <a:latin typeface="+mj-lt"/>
                          <a:ea typeface="+mn-ea"/>
                          <a:cs typeface="+mn-cs"/>
                        </a:rPr>
                        <a:t>Dosen</a:t>
                      </a:r>
                      <a:r>
                        <a:rPr lang="en-US" sz="800" kern="1200" dirty="0" smtClean="0">
                          <a:solidFill>
                            <a:schemeClr val="dk1"/>
                          </a:solidFill>
                          <a:effectLst/>
                          <a:latin typeface="+mj-lt"/>
                          <a:ea typeface="+mn-ea"/>
                          <a:cs typeface="+mn-cs"/>
                        </a:rPr>
                        <a:t> </a:t>
                      </a:r>
                      <a:r>
                        <a:rPr lang="en-US" sz="800" kern="1200" dirty="0" err="1" smtClean="0">
                          <a:solidFill>
                            <a:schemeClr val="dk1"/>
                          </a:solidFill>
                          <a:effectLst/>
                          <a:latin typeface="+mj-lt"/>
                          <a:ea typeface="+mn-ea"/>
                          <a:cs typeface="+mn-cs"/>
                        </a:rPr>
                        <a:t>pada</a:t>
                      </a:r>
                      <a:r>
                        <a:rPr lang="en-US" sz="800" kern="1200" dirty="0" smtClean="0">
                          <a:solidFill>
                            <a:schemeClr val="dk1"/>
                          </a:solidFill>
                          <a:effectLst/>
                          <a:latin typeface="+mj-lt"/>
                          <a:ea typeface="+mn-ea"/>
                          <a:cs typeface="+mn-cs"/>
                        </a:rPr>
                        <a:t> program </a:t>
                      </a:r>
                      <a:r>
                        <a:rPr lang="en-US" sz="800" kern="1200" dirty="0" err="1" smtClean="0">
                          <a:solidFill>
                            <a:schemeClr val="dk1"/>
                          </a:solidFill>
                          <a:effectLst/>
                          <a:latin typeface="+mj-lt"/>
                          <a:ea typeface="+mn-ea"/>
                          <a:cs typeface="+mn-cs"/>
                        </a:rPr>
                        <a:t>pendidikan</a:t>
                      </a:r>
                      <a:r>
                        <a:rPr lang="en-US" sz="800" kern="1200" dirty="0" smtClean="0">
                          <a:solidFill>
                            <a:schemeClr val="dk1"/>
                          </a:solidFill>
                          <a:effectLst/>
                          <a:latin typeface="+mj-lt"/>
                          <a:ea typeface="+mn-ea"/>
                          <a:cs typeface="+mn-cs"/>
                        </a:rPr>
                        <a:t> </a:t>
                      </a:r>
                      <a:r>
                        <a:rPr lang="en-US" sz="800" kern="1200" dirty="0" err="1" smtClean="0">
                          <a:solidFill>
                            <a:schemeClr val="dk1"/>
                          </a:solidFill>
                          <a:effectLst/>
                          <a:latin typeface="+mj-lt"/>
                          <a:ea typeface="+mn-ea"/>
                          <a:cs typeface="+mn-cs"/>
                        </a:rPr>
                        <a:t>akademik</a:t>
                      </a:r>
                      <a:r>
                        <a:rPr lang="en-US" sz="800" kern="1200" dirty="0" smtClean="0">
                          <a:solidFill>
                            <a:schemeClr val="dk1"/>
                          </a:solidFill>
                          <a:effectLst/>
                          <a:latin typeface="+mj-lt"/>
                          <a:ea typeface="+mn-ea"/>
                          <a:cs typeface="+mn-cs"/>
                        </a:rPr>
                        <a:t> </a:t>
                      </a:r>
                      <a:endParaRPr lang="id-ID" sz="800" kern="1200" dirty="0" smtClean="0">
                        <a:solidFill>
                          <a:schemeClr val="dk1"/>
                        </a:solidFill>
                        <a:effectLst/>
                        <a:latin typeface="+mj-lt"/>
                        <a:ea typeface="+mn-ea"/>
                        <a:cs typeface="+mn-cs"/>
                      </a:endParaRPr>
                    </a:p>
                    <a:p>
                      <a:pPr marL="571500" lvl="0" indent="0" algn="l">
                        <a:buFontTx/>
                        <a:buNone/>
                      </a:pPr>
                      <a:r>
                        <a:rPr lang="id-ID" sz="700" kern="1200" dirty="0" smtClean="0">
                          <a:solidFill>
                            <a:schemeClr val="dk1"/>
                          </a:solidFill>
                          <a:effectLst/>
                          <a:latin typeface="+mj-lt"/>
                          <a:ea typeface="+mn-ea"/>
                          <a:cs typeface="+mn-cs"/>
                        </a:rPr>
                        <a:t>1. </a:t>
                      </a:r>
                      <a:r>
                        <a:rPr lang="en-US" sz="700" kern="1200" dirty="0" err="1" smtClean="0">
                          <a:solidFill>
                            <a:schemeClr val="dk1"/>
                          </a:solidFill>
                          <a:effectLst/>
                          <a:latin typeface="+mj-lt"/>
                          <a:ea typeface="+mn-ea"/>
                          <a:cs typeface="+mn-cs"/>
                        </a:rPr>
                        <a:t>Asisten</a:t>
                      </a:r>
                      <a:r>
                        <a:rPr lang="en-US" sz="700" kern="1200" dirty="0" smtClean="0">
                          <a:solidFill>
                            <a:schemeClr val="dk1"/>
                          </a:solidFill>
                          <a:effectLst/>
                          <a:latin typeface="+mj-lt"/>
                          <a:ea typeface="+mn-ea"/>
                          <a:cs typeface="+mn-cs"/>
                        </a:rPr>
                        <a:t> </a:t>
                      </a:r>
                      <a:r>
                        <a:rPr lang="en-US" sz="700" kern="1200" dirty="0" err="1" smtClean="0">
                          <a:solidFill>
                            <a:schemeClr val="dk1"/>
                          </a:solidFill>
                          <a:effectLst/>
                          <a:latin typeface="+mj-lt"/>
                          <a:ea typeface="+mn-ea"/>
                          <a:cs typeface="+mn-cs"/>
                        </a:rPr>
                        <a:t>Ahli</a:t>
                      </a:r>
                      <a:r>
                        <a:rPr lang="id-ID" sz="700" kern="1200" dirty="0" smtClean="0">
                          <a:solidFill>
                            <a:schemeClr val="dk1"/>
                          </a:solidFill>
                          <a:effectLst/>
                          <a:latin typeface="+mj-lt"/>
                          <a:ea typeface="+mn-ea"/>
                          <a:cs typeface="+mn-cs"/>
                        </a:rPr>
                        <a:t>, 2. </a:t>
                      </a:r>
                      <a:r>
                        <a:rPr lang="en-US" sz="700" kern="1200" dirty="0" err="1" smtClean="0">
                          <a:solidFill>
                            <a:schemeClr val="dk1"/>
                          </a:solidFill>
                          <a:effectLst/>
                          <a:latin typeface="+mj-lt"/>
                          <a:ea typeface="+mn-ea"/>
                          <a:cs typeface="+mn-cs"/>
                        </a:rPr>
                        <a:t>Lektor</a:t>
                      </a:r>
                      <a:r>
                        <a:rPr lang="id-ID" sz="700" kern="1200" dirty="0" smtClean="0">
                          <a:solidFill>
                            <a:schemeClr val="dk1"/>
                          </a:solidFill>
                          <a:effectLst/>
                          <a:latin typeface="+mj-lt"/>
                          <a:ea typeface="+mn-ea"/>
                          <a:cs typeface="+mn-cs"/>
                        </a:rPr>
                        <a:t>, 3. </a:t>
                      </a:r>
                      <a:r>
                        <a:rPr lang="en-US" sz="700" kern="1200" dirty="0" err="1" smtClean="0">
                          <a:solidFill>
                            <a:schemeClr val="dk1"/>
                          </a:solidFill>
                          <a:effectLst/>
                          <a:latin typeface="+mj-lt"/>
                          <a:ea typeface="+mn-ea"/>
                          <a:cs typeface="+mn-cs"/>
                        </a:rPr>
                        <a:t>Lektor</a:t>
                      </a:r>
                      <a:r>
                        <a:rPr lang="en-US" sz="700" kern="1200" dirty="0" smtClean="0">
                          <a:solidFill>
                            <a:schemeClr val="dk1"/>
                          </a:solidFill>
                          <a:effectLst/>
                          <a:latin typeface="+mj-lt"/>
                          <a:ea typeface="+mn-ea"/>
                          <a:cs typeface="+mn-cs"/>
                        </a:rPr>
                        <a:t> </a:t>
                      </a:r>
                      <a:r>
                        <a:rPr lang="en-US" sz="700" kern="1200" dirty="0" err="1" smtClean="0">
                          <a:solidFill>
                            <a:schemeClr val="dk1"/>
                          </a:solidFill>
                          <a:effectLst/>
                          <a:latin typeface="+mj-lt"/>
                          <a:ea typeface="+mn-ea"/>
                          <a:cs typeface="+mn-cs"/>
                        </a:rPr>
                        <a:t>Kepala</a:t>
                      </a:r>
                      <a:r>
                        <a:rPr lang="id-ID" sz="700" kern="1200" dirty="0" smtClean="0">
                          <a:solidFill>
                            <a:schemeClr val="dk1"/>
                          </a:solidFill>
                          <a:effectLst/>
                          <a:latin typeface="+mj-lt"/>
                          <a:ea typeface="+mn-ea"/>
                          <a:cs typeface="+mn-cs"/>
                        </a:rPr>
                        <a:t>, 4. </a:t>
                      </a:r>
                      <a:r>
                        <a:rPr lang="en-US" sz="700" kern="1200" dirty="0" smtClean="0">
                          <a:solidFill>
                            <a:schemeClr val="dk1"/>
                          </a:solidFill>
                          <a:effectLst/>
                          <a:latin typeface="+mj-lt"/>
                          <a:ea typeface="+mn-ea"/>
                          <a:cs typeface="+mn-cs"/>
                        </a:rPr>
                        <a:t>Guru </a:t>
                      </a:r>
                      <a:r>
                        <a:rPr lang="en-US" sz="700" kern="1200" dirty="0" err="1" smtClean="0">
                          <a:solidFill>
                            <a:schemeClr val="dk1"/>
                          </a:solidFill>
                          <a:effectLst/>
                          <a:latin typeface="+mj-lt"/>
                          <a:ea typeface="+mn-ea"/>
                          <a:cs typeface="+mn-cs"/>
                        </a:rPr>
                        <a:t>Besar</a:t>
                      </a:r>
                      <a:endParaRPr lang="en-US" sz="700" kern="1200" dirty="0" smtClean="0">
                        <a:solidFill>
                          <a:schemeClr val="dk1"/>
                        </a:solidFill>
                        <a:effectLst/>
                        <a:latin typeface="+mj-lt"/>
                        <a:ea typeface="+mn-ea"/>
                        <a:cs typeface="+mn-cs"/>
                      </a:endParaRPr>
                    </a:p>
                    <a:p>
                      <a:pPr marL="571500" lvl="0" indent="-209550" algn="l">
                        <a:buFont typeface="Arial" panose="020B0604020202020204" pitchFamily="34" charset="0"/>
                        <a:buChar char="•"/>
                      </a:pPr>
                      <a:r>
                        <a:rPr lang="en-US" sz="800" kern="1200" dirty="0" err="1" smtClean="0">
                          <a:solidFill>
                            <a:schemeClr val="dk1"/>
                          </a:solidFill>
                          <a:effectLst/>
                          <a:latin typeface="+mj-lt"/>
                          <a:ea typeface="+mn-ea"/>
                          <a:cs typeface="+mn-cs"/>
                        </a:rPr>
                        <a:t>Dosen</a:t>
                      </a:r>
                      <a:r>
                        <a:rPr lang="en-US" sz="800" kern="1200" dirty="0" smtClean="0">
                          <a:solidFill>
                            <a:schemeClr val="dk1"/>
                          </a:solidFill>
                          <a:effectLst/>
                          <a:latin typeface="+mj-lt"/>
                          <a:ea typeface="+mn-ea"/>
                          <a:cs typeface="+mn-cs"/>
                        </a:rPr>
                        <a:t> </a:t>
                      </a:r>
                      <a:r>
                        <a:rPr lang="en-US" sz="800" kern="1200" dirty="0" err="1" smtClean="0">
                          <a:solidFill>
                            <a:schemeClr val="dk1"/>
                          </a:solidFill>
                          <a:effectLst/>
                          <a:latin typeface="+mj-lt"/>
                          <a:ea typeface="+mn-ea"/>
                          <a:cs typeface="+mn-cs"/>
                        </a:rPr>
                        <a:t>pada</a:t>
                      </a:r>
                      <a:r>
                        <a:rPr lang="en-US" sz="800" kern="1200" dirty="0" smtClean="0">
                          <a:solidFill>
                            <a:schemeClr val="dk1"/>
                          </a:solidFill>
                          <a:effectLst/>
                          <a:latin typeface="+mj-lt"/>
                          <a:ea typeface="+mn-ea"/>
                          <a:cs typeface="+mn-cs"/>
                        </a:rPr>
                        <a:t> program pen</a:t>
                      </a:r>
                      <a:r>
                        <a:rPr lang="id-ID" sz="800" kern="1200" dirty="0" smtClean="0">
                          <a:solidFill>
                            <a:schemeClr val="dk1"/>
                          </a:solidFill>
                          <a:effectLst/>
                          <a:latin typeface="+mj-lt"/>
                          <a:ea typeface="+mn-ea"/>
                          <a:cs typeface="+mn-cs"/>
                        </a:rPr>
                        <a:t>d.</a:t>
                      </a:r>
                      <a:r>
                        <a:rPr lang="id-ID" sz="800" kern="1200" baseline="0" dirty="0" smtClean="0">
                          <a:solidFill>
                            <a:schemeClr val="dk1"/>
                          </a:solidFill>
                          <a:effectLst/>
                          <a:latin typeface="+mj-lt"/>
                          <a:ea typeface="+mn-ea"/>
                          <a:cs typeface="+mn-cs"/>
                        </a:rPr>
                        <a:t> </a:t>
                      </a:r>
                      <a:r>
                        <a:rPr lang="en-US" sz="800" kern="1200" dirty="0" smtClean="0">
                          <a:solidFill>
                            <a:schemeClr val="dk1"/>
                          </a:solidFill>
                          <a:effectLst/>
                          <a:latin typeface="+mj-lt"/>
                          <a:ea typeface="+mn-ea"/>
                          <a:cs typeface="+mn-cs"/>
                        </a:rPr>
                        <a:t> </a:t>
                      </a:r>
                      <a:r>
                        <a:rPr lang="en-US" sz="800" kern="1200" dirty="0" err="1" smtClean="0">
                          <a:solidFill>
                            <a:schemeClr val="dk1"/>
                          </a:solidFill>
                          <a:effectLst/>
                          <a:latin typeface="+mj-lt"/>
                          <a:ea typeface="+mn-ea"/>
                          <a:cs typeface="+mn-cs"/>
                        </a:rPr>
                        <a:t>profesional</a:t>
                      </a:r>
                      <a:r>
                        <a:rPr lang="en-US" sz="800" kern="1200" dirty="0" smtClean="0">
                          <a:solidFill>
                            <a:schemeClr val="dk1"/>
                          </a:solidFill>
                          <a:effectLst/>
                          <a:latin typeface="+mj-lt"/>
                          <a:ea typeface="+mn-ea"/>
                          <a:cs typeface="+mn-cs"/>
                        </a:rPr>
                        <a:t> </a:t>
                      </a:r>
                      <a:endParaRPr lang="id-ID" sz="800" kern="1200" dirty="0" smtClean="0">
                        <a:solidFill>
                          <a:schemeClr val="dk1"/>
                        </a:solidFill>
                        <a:effectLst/>
                        <a:latin typeface="+mj-lt"/>
                        <a:ea typeface="+mn-ea"/>
                        <a:cs typeface="+mn-cs"/>
                      </a:endParaRPr>
                    </a:p>
                    <a:p>
                      <a:pPr marL="571500" lvl="0" indent="0" algn="l">
                        <a:buFontTx/>
                        <a:buNone/>
                      </a:pPr>
                      <a:r>
                        <a:rPr lang="id-ID" sz="700" kern="1200" dirty="0" smtClean="0">
                          <a:solidFill>
                            <a:schemeClr val="dk1"/>
                          </a:solidFill>
                          <a:effectLst/>
                          <a:latin typeface="+mj-lt"/>
                          <a:ea typeface="+mn-ea"/>
                          <a:cs typeface="+mn-cs"/>
                        </a:rPr>
                        <a:t>1. </a:t>
                      </a:r>
                      <a:r>
                        <a:rPr lang="en-US" sz="700" kern="1200" dirty="0" err="1" smtClean="0">
                          <a:solidFill>
                            <a:schemeClr val="dk1"/>
                          </a:solidFill>
                          <a:effectLst/>
                          <a:latin typeface="+mj-lt"/>
                          <a:ea typeface="+mn-ea"/>
                          <a:cs typeface="+mn-cs"/>
                        </a:rPr>
                        <a:t>Asisten</a:t>
                      </a:r>
                      <a:r>
                        <a:rPr lang="en-US" sz="700" kern="1200" dirty="0" smtClean="0">
                          <a:solidFill>
                            <a:schemeClr val="dk1"/>
                          </a:solidFill>
                          <a:effectLst/>
                          <a:latin typeface="+mj-lt"/>
                          <a:ea typeface="+mn-ea"/>
                          <a:cs typeface="+mn-cs"/>
                        </a:rPr>
                        <a:t> </a:t>
                      </a:r>
                      <a:r>
                        <a:rPr lang="en-US" sz="700" kern="1200" dirty="0" err="1" smtClean="0">
                          <a:solidFill>
                            <a:schemeClr val="dk1"/>
                          </a:solidFill>
                          <a:effectLst/>
                          <a:latin typeface="+mj-lt"/>
                          <a:ea typeface="+mn-ea"/>
                          <a:cs typeface="+mn-cs"/>
                        </a:rPr>
                        <a:t>Ahli</a:t>
                      </a:r>
                      <a:r>
                        <a:rPr lang="id-ID" sz="700" kern="1200" dirty="0" smtClean="0">
                          <a:solidFill>
                            <a:schemeClr val="dk1"/>
                          </a:solidFill>
                          <a:effectLst/>
                          <a:latin typeface="+mj-lt"/>
                          <a:ea typeface="+mn-ea"/>
                          <a:cs typeface="+mn-cs"/>
                        </a:rPr>
                        <a:t>, 2. </a:t>
                      </a:r>
                      <a:r>
                        <a:rPr lang="en-US" sz="700" kern="1200" dirty="0" err="1" smtClean="0">
                          <a:solidFill>
                            <a:schemeClr val="dk1"/>
                          </a:solidFill>
                          <a:effectLst/>
                          <a:latin typeface="+mj-lt"/>
                          <a:ea typeface="+mn-ea"/>
                          <a:cs typeface="+mn-cs"/>
                        </a:rPr>
                        <a:t>Lektor</a:t>
                      </a:r>
                      <a:r>
                        <a:rPr lang="id-ID" sz="700" kern="1200" dirty="0" smtClean="0">
                          <a:solidFill>
                            <a:schemeClr val="dk1"/>
                          </a:solidFill>
                          <a:effectLst/>
                          <a:latin typeface="+mj-lt"/>
                          <a:ea typeface="+mn-ea"/>
                          <a:cs typeface="+mn-cs"/>
                        </a:rPr>
                        <a:t>, 3. </a:t>
                      </a:r>
                      <a:r>
                        <a:rPr lang="en-US" sz="700" kern="1200" dirty="0" err="1" smtClean="0">
                          <a:solidFill>
                            <a:schemeClr val="dk1"/>
                          </a:solidFill>
                          <a:effectLst/>
                          <a:latin typeface="+mj-lt"/>
                          <a:ea typeface="+mn-ea"/>
                          <a:cs typeface="+mn-cs"/>
                        </a:rPr>
                        <a:t>Lektor</a:t>
                      </a:r>
                      <a:r>
                        <a:rPr lang="en-US" sz="700" kern="1200" dirty="0" smtClean="0">
                          <a:solidFill>
                            <a:schemeClr val="dk1"/>
                          </a:solidFill>
                          <a:effectLst/>
                          <a:latin typeface="+mj-lt"/>
                          <a:ea typeface="+mn-ea"/>
                          <a:cs typeface="+mn-cs"/>
                        </a:rPr>
                        <a:t> </a:t>
                      </a:r>
                      <a:r>
                        <a:rPr lang="en-US" sz="700" kern="1200" dirty="0" err="1" smtClean="0">
                          <a:solidFill>
                            <a:schemeClr val="dk1"/>
                          </a:solidFill>
                          <a:effectLst/>
                          <a:latin typeface="+mj-lt"/>
                          <a:ea typeface="+mn-ea"/>
                          <a:cs typeface="+mn-cs"/>
                        </a:rPr>
                        <a:t>Kepala</a:t>
                      </a:r>
                      <a:endParaRPr lang="en-US" sz="700" dirty="0">
                        <a:solidFill>
                          <a:schemeClr val="tx1"/>
                        </a:solidFill>
                        <a:latin typeface="+mj-lt"/>
                      </a:endParaRPr>
                    </a:p>
                  </a:txBody>
                  <a:tcPr marL="49511" marR="49511" marT="18000" marB="18000">
                    <a:solidFill>
                      <a:schemeClr val="accent5">
                        <a:lumMod val="20000"/>
                        <a:lumOff val="80000"/>
                      </a:schemeClr>
                    </a:solidFill>
                  </a:tcPr>
                </a:tc>
                <a:tc>
                  <a:txBody>
                    <a:bodyPr/>
                    <a:lstStyle/>
                    <a:p>
                      <a:pPr marL="361950" marR="0" lvl="0" indent="-361950" algn="l" defTabSz="914400" rtl="0" eaLnBrk="1" fontAlgn="auto" latinLnBrk="0" hangingPunct="1">
                        <a:lnSpc>
                          <a:spcPct val="100000"/>
                        </a:lnSpc>
                        <a:spcBef>
                          <a:spcPts val="0"/>
                        </a:spcBef>
                        <a:spcAft>
                          <a:spcPts val="0"/>
                        </a:spcAft>
                        <a:buClrTx/>
                        <a:buSzTx/>
                        <a:buFont typeface="Wingdings" pitchFamily="2" charset="2"/>
                        <a:buChar char="q"/>
                        <a:tabLst/>
                        <a:defRPr/>
                      </a:pPr>
                      <a:r>
                        <a:rPr lang="en-US" sz="900" kern="1200" dirty="0" err="1" smtClean="0">
                          <a:solidFill>
                            <a:schemeClr val="dk1"/>
                          </a:solidFill>
                          <a:effectLst/>
                          <a:latin typeface="+mn-lt"/>
                          <a:ea typeface="+mn-ea"/>
                          <a:cs typeface="+mn-cs"/>
                        </a:rPr>
                        <a:t>Jabatan</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dosen</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adalah</a:t>
                      </a:r>
                      <a:r>
                        <a:rPr lang="en-US" sz="900" kern="1200" dirty="0" smtClean="0">
                          <a:solidFill>
                            <a:schemeClr val="dk1"/>
                          </a:solidFill>
                          <a:effectLst/>
                          <a:latin typeface="+mn-lt"/>
                          <a:ea typeface="+mn-ea"/>
                          <a:cs typeface="+mn-cs"/>
                        </a:rPr>
                        <a:t> </a:t>
                      </a:r>
                      <a:r>
                        <a:rPr lang="en-US" sz="900" b="1" kern="1200" dirty="0" err="1" smtClean="0">
                          <a:solidFill>
                            <a:srgbClr val="0000FF"/>
                          </a:solidFill>
                          <a:effectLst/>
                          <a:latin typeface="+mn-lt"/>
                          <a:ea typeface="+mn-ea"/>
                          <a:cs typeface="+mn-cs"/>
                        </a:rPr>
                        <a:t>jabatan</a:t>
                      </a:r>
                      <a:r>
                        <a:rPr lang="en-US" sz="900" b="1" kern="1200" dirty="0" smtClean="0">
                          <a:solidFill>
                            <a:srgbClr val="0000FF"/>
                          </a:solidFill>
                          <a:effectLst/>
                          <a:latin typeface="+mn-lt"/>
                          <a:ea typeface="+mn-ea"/>
                          <a:cs typeface="+mn-cs"/>
                        </a:rPr>
                        <a:t> </a:t>
                      </a:r>
                      <a:r>
                        <a:rPr lang="en-US" sz="900" b="1" kern="1200" dirty="0" err="1" smtClean="0">
                          <a:solidFill>
                            <a:srgbClr val="0000FF"/>
                          </a:solidFill>
                          <a:effectLst/>
                          <a:latin typeface="+mn-lt"/>
                          <a:ea typeface="+mn-ea"/>
                          <a:cs typeface="+mn-cs"/>
                        </a:rPr>
                        <a:t>akademik</a:t>
                      </a:r>
                      <a:endParaRPr lang="id-ID" sz="900" b="1" kern="1200" dirty="0" smtClean="0">
                        <a:solidFill>
                          <a:srgbClr val="0000FF"/>
                        </a:solidFill>
                        <a:effectLst/>
                        <a:latin typeface="+mn-lt"/>
                        <a:ea typeface="+mn-ea"/>
                        <a:cs typeface="+mn-cs"/>
                      </a:endParaRPr>
                    </a:p>
                    <a:p>
                      <a:pPr marL="361950" marR="0" lvl="0" indent="-361950" algn="l" defTabSz="914400" rtl="0" eaLnBrk="1" fontAlgn="auto" latinLnBrk="0" hangingPunct="1">
                        <a:lnSpc>
                          <a:spcPct val="100000"/>
                        </a:lnSpc>
                        <a:spcBef>
                          <a:spcPts val="0"/>
                        </a:spcBef>
                        <a:spcAft>
                          <a:spcPts val="0"/>
                        </a:spcAft>
                        <a:buClrTx/>
                        <a:buSzTx/>
                        <a:buFont typeface="Wingdings" pitchFamily="2" charset="2"/>
                        <a:buNone/>
                        <a:tabLst/>
                        <a:defRPr/>
                      </a:pPr>
                      <a:endParaRPr lang="en-US" sz="900" b="1" kern="1200" dirty="0" smtClean="0">
                        <a:solidFill>
                          <a:srgbClr val="0000FF"/>
                        </a:solidFill>
                        <a:effectLst/>
                        <a:latin typeface="+mn-lt"/>
                        <a:ea typeface="+mn-ea"/>
                        <a:cs typeface="+mn-cs"/>
                      </a:endParaRPr>
                    </a:p>
                    <a:p>
                      <a:pPr marL="361950" lvl="0" indent="-361950" algn="l">
                        <a:buFont typeface="Wingdings" pitchFamily="2" charset="2"/>
                        <a:buChar char="q"/>
                      </a:pPr>
                      <a:r>
                        <a:rPr lang="id-ID" sz="900" kern="1200" dirty="0" smtClean="0">
                          <a:solidFill>
                            <a:schemeClr val="dk1"/>
                          </a:solidFill>
                          <a:effectLst/>
                          <a:latin typeface="+mn-lt"/>
                          <a:ea typeface="+mn-ea"/>
                          <a:cs typeface="+mn-cs"/>
                        </a:rPr>
                        <a:t>Status dosen terdiri atas </a:t>
                      </a:r>
                      <a:r>
                        <a:rPr lang="id-ID" sz="900" kern="1200" dirty="0" smtClean="0">
                          <a:solidFill>
                            <a:srgbClr val="C00000"/>
                          </a:solidFill>
                          <a:effectLst/>
                          <a:latin typeface="+mn-lt"/>
                          <a:ea typeface="+mn-ea"/>
                          <a:cs typeface="+mn-cs"/>
                        </a:rPr>
                        <a:t>dosen tetap dan dosen tidak tetap </a:t>
                      </a:r>
                    </a:p>
                    <a:p>
                      <a:pPr marL="361950" lvl="0" indent="-361950" algn="l">
                        <a:buFont typeface="Wingdings" pitchFamily="2" charset="2"/>
                        <a:buNone/>
                      </a:pPr>
                      <a:endParaRPr lang="id-ID" sz="900" kern="1200" dirty="0" smtClean="0">
                        <a:solidFill>
                          <a:srgbClr val="C00000"/>
                        </a:solidFill>
                        <a:effectLst/>
                        <a:latin typeface="+mn-lt"/>
                        <a:ea typeface="+mn-ea"/>
                        <a:cs typeface="+mn-cs"/>
                      </a:endParaRPr>
                    </a:p>
                    <a:p>
                      <a:pPr marL="361950" lvl="0" indent="-361950" algn="l">
                        <a:buFont typeface="Wingdings" pitchFamily="2" charset="2"/>
                        <a:buChar char="q"/>
                      </a:pPr>
                      <a:r>
                        <a:rPr lang="en-US" sz="900" kern="1200" dirty="0" err="1" smtClean="0">
                          <a:solidFill>
                            <a:schemeClr val="dk1"/>
                          </a:solidFill>
                          <a:effectLst/>
                          <a:latin typeface="+mn-lt"/>
                          <a:ea typeface="+mn-ea"/>
                          <a:cs typeface="+mn-cs"/>
                        </a:rPr>
                        <a:t>Jenjang</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jabatan</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akademik</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dosen</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tetap</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terdiri</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atas</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asisten</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ahli</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lektor</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lektor</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kepala</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dan</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profesor</a:t>
                      </a:r>
                      <a:endParaRPr lang="en-US" sz="900" kern="1200" dirty="0" smtClean="0">
                        <a:solidFill>
                          <a:schemeClr val="tx1"/>
                        </a:solidFill>
                        <a:effectLst/>
                        <a:latin typeface="+mn-lt"/>
                        <a:ea typeface="+mn-ea"/>
                        <a:cs typeface="+mn-cs"/>
                      </a:endParaRPr>
                    </a:p>
                  </a:txBody>
                  <a:tcPr marL="49511" marR="49511" marT="18000" marB="18000">
                    <a:solidFill>
                      <a:schemeClr val="accent5">
                        <a:lumMod val="20000"/>
                        <a:lumOff val="80000"/>
                      </a:schemeClr>
                    </a:solidFill>
                  </a:tcPr>
                </a:tc>
              </a:tr>
            </a:tbl>
          </a:graphicData>
        </a:graphic>
      </p:graphicFrame>
      <p:sp>
        <p:nvSpPr>
          <p:cNvPr id="3" name="Slide Number Placeholder 2"/>
          <p:cNvSpPr>
            <a:spLocks noGrp="1"/>
          </p:cNvSpPr>
          <p:nvPr>
            <p:ph type="sldNum" sz="quarter" idx="12"/>
          </p:nvPr>
        </p:nvSpPr>
        <p:spPr/>
        <p:txBody>
          <a:bodyPr/>
          <a:lstStyle/>
          <a:p>
            <a:fld id="{7EF1AD03-5219-43CD-AE20-80561F1365BB}" type="slidenum">
              <a:rPr lang="en-US"/>
              <a:pPr/>
              <a:t>29</a:t>
            </a:fld>
            <a:endParaRPr lang="en-US"/>
          </a:p>
        </p:txBody>
      </p:sp>
      <p:pic>
        <p:nvPicPr>
          <p:cNvPr id="5"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id-ID" dirty="0" smtClean="0"/>
              <a:t>TRADISI YANG AMBIGU</a:t>
            </a:r>
            <a:endParaRPr lang="id-ID" dirty="0"/>
          </a:p>
        </p:txBody>
      </p:sp>
      <p:sp>
        <p:nvSpPr>
          <p:cNvPr id="3" name="Content Placeholder 2"/>
          <p:cNvSpPr>
            <a:spLocks noGrp="1"/>
          </p:cNvSpPr>
          <p:nvPr>
            <p:ph idx="1"/>
          </p:nvPr>
        </p:nvSpPr>
        <p:spPr/>
        <p:txBody>
          <a:bodyPr>
            <a:normAutofit fontScale="92500"/>
          </a:bodyPr>
          <a:lstStyle/>
          <a:p>
            <a:pPr algn="just"/>
            <a:r>
              <a:rPr lang="id-ID" dirty="0" smtClean="0"/>
              <a:t>Profesor Madya – Profesor “penuh”. Profesor (Madya), yang baik secara sosiologis dan akademik telah diakui sebagai Profesor, akan tetapi dalam sistem administrasi kepegawaian belum diakui sebagai Profesor “penuh”. </a:t>
            </a:r>
          </a:p>
          <a:p>
            <a:pPr algn="just"/>
            <a:r>
              <a:rPr lang="id-ID" dirty="0" smtClean="0"/>
              <a:t>Gelar akademik - Jabatan akademik. Antara Profesor sebagai pencapaian standar tertentu atas penampilan akademik tanpa ada hubungannya dengan posisi tertentu, dengan jabatan yang diperoleh melalui proses pengangkatan sebagai perwujudan dari pengakuan berdasarkan  standard promosi untuk posisi tertentu.   </a:t>
            </a:r>
          </a:p>
          <a:p>
            <a:pPr algn="just"/>
            <a:r>
              <a:rPr lang="id-ID" dirty="0" smtClean="0"/>
              <a:t>Seumur hidup – berbatas. Posisi yang tidak memiliki batas waktu berakhirnya atau seumur hidup, berhadapan dengan posisi yang hanya berlaku sepanjang masih dipekerjakan oleh perguruan tinggi</a:t>
            </a:r>
            <a:endParaRPr lang="id-ID"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6493" y="0"/>
            <a:ext cx="444920" cy="31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683173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le 1"/>
          <p:cNvSpPr txBox="1">
            <a:spLocks/>
          </p:cNvSpPr>
          <p:nvPr/>
        </p:nvSpPr>
        <p:spPr>
          <a:xfrm>
            <a:off x="82524" y="12502"/>
            <a:ext cx="4868889" cy="257532"/>
          </a:xfrm>
          <a:prstGeom prst="rect">
            <a:avLst/>
          </a:prstGeom>
          <a:solidFill>
            <a:srgbClr val="FF0000"/>
          </a:solidFill>
        </p:spPr>
        <p:txBody>
          <a:bodyPr lIns="43717" tIns="21859" rIns="43717" bIns="21859"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defRPr/>
            </a:pPr>
            <a:r>
              <a:rPr lang="id-ID" sz="1200" b="1" dirty="0" smtClean="0">
                <a:solidFill>
                  <a:srgbClr val="FFFF00"/>
                </a:solidFill>
              </a:rPr>
              <a:t>PERBANDINGAN </a:t>
            </a:r>
            <a:r>
              <a:rPr lang="en-US" sz="1200" b="1" dirty="0" smtClean="0">
                <a:solidFill>
                  <a:srgbClr val="FFFF00"/>
                </a:solidFill>
              </a:rPr>
              <a:t>KEPMENKOWASBANGPAN</a:t>
            </a:r>
            <a:r>
              <a:rPr lang="id-ID" sz="1200" b="1" dirty="0" smtClean="0">
                <a:solidFill>
                  <a:srgbClr val="FFFF00"/>
                </a:solidFill>
              </a:rPr>
              <a:t> DAN PERMEN</a:t>
            </a:r>
            <a:r>
              <a:rPr lang="en-US" sz="1200" b="1" dirty="0" smtClean="0">
                <a:solidFill>
                  <a:srgbClr val="FFFF00"/>
                </a:solidFill>
              </a:rPr>
              <a:t>PAN RB</a:t>
            </a:r>
            <a:endParaRPr lang="en-US" sz="1200" b="1" dirty="0">
              <a:solidFill>
                <a:srgbClr val="FFFF00"/>
              </a:solidFill>
            </a:endParaRPr>
          </a:p>
        </p:txBody>
      </p:sp>
      <p:graphicFrame>
        <p:nvGraphicFramePr>
          <p:cNvPr id="2" name="Table 1"/>
          <p:cNvGraphicFramePr>
            <a:graphicFrameLocks noGrp="1"/>
          </p:cNvGraphicFramePr>
          <p:nvPr/>
        </p:nvGraphicFramePr>
        <p:xfrm>
          <a:off x="198572" y="463183"/>
          <a:ext cx="4562864" cy="1718727"/>
        </p:xfrm>
        <a:graphic>
          <a:graphicData uri="http://schemas.openxmlformats.org/drawingml/2006/table">
            <a:tbl>
              <a:tblPr firstRow="1" bandRow="1">
                <a:tableStyleId>{5C22544A-7EE6-4342-B048-85BDC9FD1C3A}</a:tableStyleId>
              </a:tblPr>
              <a:tblGrid>
                <a:gridCol w="2252205"/>
                <a:gridCol w="2310659"/>
              </a:tblGrid>
              <a:tr h="32391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KEPMENKOWASBANGPA</a:t>
                      </a:r>
                      <a:r>
                        <a:rPr lang="id-ID" sz="800" dirty="0" smtClean="0"/>
                        <a:t>N</a:t>
                      </a:r>
                    </a:p>
                    <a:p>
                      <a:pPr marL="0" marR="0" indent="0" algn="ctr" defTabSz="914400" rtl="0" eaLnBrk="1" fontAlgn="auto" latinLnBrk="0" hangingPunct="1">
                        <a:lnSpc>
                          <a:spcPct val="100000"/>
                        </a:lnSpc>
                        <a:spcBef>
                          <a:spcPts val="0"/>
                        </a:spcBef>
                        <a:spcAft>
                          <a:spcPts val="0"/>
                        </a:spcAft>
                        <a:buClrTx/>
                        <a:buSzTx/>
                        <a:buFontTx/>
                        <a:buNone/>
                        <a:tabLst/>
                        <a:defRPr/>
                      </a:pPr>
                      <a:r>
                        <a:rPr lang="en-US" sz="800" dirty="0" smtClean="0"/>
                        <a:t>NO. 38/KEP/MK.WASPAN/8/1999</a:t>
                      </a:r>
                      <a:endParaRPr lang="en-US" sz="800" dirty="0"/>
                    </a:p>
                  </a:txBody>
                  <a:tcPr marL="49511" marR="49511" marT="17995" marB="17995" anchor="ctr">
                    <a:solidFill>
                      <a:srgbClr val="002060"/>
                    </a:solidFill>
                  </a:tcPr>
                </a:tc>
                <a:tc>
                  <a:txBody>
                    <a:bodyPr/>
                    <a:lstStyle/>
                    <a:p>
                      <a:pPr algn="ctr"/>
                      <a:r>
                        <a:rPr lang="id-ID" sz="800" baseline="0" dirty="0" smtClean="0"/>
                        <a:t>PERMEN</a:t>
                      </a:r>
                      <a:r>
                        <a:rPr lang="en-US" sz="800" baseline="0" dirty="0" smtClean="0"/>
                        <a:t>PAN</a:t>
                      </a:r>
                      <a:r>
                        <a:rPr lang="id-ID" sz="800" baseline="0" dirty="0" smtClean="0"/>
                        <a:t> DAN </a:t>
                      </a:r>
                      <a:r>
                        <a:rPr lang="en-US" sz="800" baseline="0" dirty="0" smtClean="0"/>
                        <a:t>RB </a:t>
                      </a:r>
                      <a:r>
                        <a:rPr lang="id-ID" sz="800" baseline="0" dirty="0" smtClean="0"/>
                        <a:t>NO. </a:t>
                      </a:r>
                      <a:r>
                        <a:rPr lang="en-US" sz="800" baseline="0" dirty="0" smtClean="0"/>
                        <a:t>17 </a:t>
                      </a:r>
                    </a:p>
                    <a:p>
                      <a:pPr algn="ctr"/>
                      <a:r>
                        <a:rPr lang="en-US" sz="800" baseline="0" dirty="0" smtClean="0"/>
                        <a:t>TAHUN </a:t>
                      </a:r>
                      <a:r>
                        <a:rPr lang="id-ID" sz="800" baseline="0" dirty="0" smtClean="0"/>
                        <a:t>201</a:t>
                      </a:r>
                      <a:r>
                        <a:rPr lang="en-US" sz="800" baseline="0" dirty="0" smtClean="0"/>
                        <a:t>3</a:t>
                      </a:r>
                      <a:endParaRPr lang="en-US" sz="800" dirty="0"/>
                    </a:p>
                  </a:txBody>
                  <a:tcPr marL="49511" marR="49511" marT="17995" marB="17995" anchor="ctr">
                    <a:solidFill>
                      <a:srgbClr val="002060"/>
                    </a:solidFill>
                  </a:tcPr>
                </a:tc>
              </a:tr>
              <a:tr h="780083">
                <a:tc>
                  <a:txBody>
                    <a:bodyPr/>
                    <a:lstStyle/>
                    <a:p>
                      <a:pPr marL="342900" lvl="0" indent="-342900">
                        <a:buFont typeface="Wingdings" pitchFamily="2" charset="2"/>
                        <a:buChar char="q"/>
                      </a:pPr>
                      <a:r>
                        <a:rPr lang="en-US" sz="900" kern="1200" dirty="0" err="1" smtClean="0">
                          <a:solidFill>
                            <a:schemeClr val="dk1"/>
                          </a:solidFill>
                          <a:effectLst/>
                          <a:latin typeface="+mn-lt"/>
                          <a:ea typeface="+mn-ea"/>
                          <a:cs typeface="+mn-cs"/>
                        </a:rPr>
                        <a:t>Persyaratan</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Dosen</a:t>
                      </a:r>
                      <a:r>
                        <a:rPr lang="en-US" sz="900" kern="1200" dirty="0" smtClean="0">
                          <a:solidFill>
                            <a:schemeClr val="dk1"/>
                          </a:solidFill>
                          <a:effectLst/>
                          <a:latin typeface="+mn-lt"/>
                          <a:ea typeface="+mn-ea"/>
                          <a:cs typeface="+mn-cs"/>
                        </a:rPr>
                        <a:t> :</a:t>
                      </a:r>
                    </a:p>
                    <a:p>
                      <a:pPr marL="628650" lvl="1" indent="-266700">
                        <a:buFont typeface="Wingdings" pitchFamily="2" charset="2"/>
                        <a:buChar char="ü"/>
                      </a:pPr>
                      <a:r>
                        <a:rPr lang="en-US" sz="800" kern="1200" dirty="0" smtClean="0">
                          <a:solidFill>
                            <a:schemeClr val="dk1"/>
                          </a:solidFill>
                          <a:effectLst/>
                          <a:latin typeface="+mn-lt"/>
                          <a:ea typeface="+mn-ea"/>
                          <a:cs typeface="+mn-cs"/>
                        </a:rPr>
                        <a:t>Program </a:t>
                      </a:r>
                      <a:r>
                        <a:rPr lang="en-US" sz="800" kern="1200" dirty="0" err="1" smtClean="0">
                          <a:solidFill>
                            <a:schemeClr val="dk1"/>
                          </a:solidFill>
                          <a:effectLst/>
                          <a:latin typeface="+mn-lt"/>
                          <a:ea typeface="+mn-ea"/>
                          <a:cs typeface="+mn-cs"/>
                        </a:rPr>
                        <a:t>akademik</a:t>
                      </a:r>
                      <a:r>
                        <a:rPr lang="en-US" sz="800" kern="1200" dirty="0" smtClean="0">
                          <a:solidFill>
                            <a:schemeClr val="dk1"/>
                          </a:solidFill>
                          <a:effectLst/>
                          <a:latin typeface="+mn-lt"/>
                          <a:ea typeface="+mn-ea"/>
                          <a:cs typeface="+mn-cs"/>
                        </a:rPr>
                        <a:t> : </a:t>
                      </a:r>
                      <a:r>
                        <a:rPr lang="en-US" sz="800" kern="1200" dirty="0" err="1" smtClean="0">
                          <a:solidFill>
                            <a:schemeClr val="dk1"/>
                          </a:solidFill>
                          <a:effectLst/>
                          <a:latin typeface="+mn-lt"/>
                          <a:ea typeface="+mn-ea"/>
                          <a:cs typeface="+mn-cs"/>
                        </a:rPr>
                        <a:t>serendah-rendahnya</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Sarjana</a:t>
                      </a:r>
                      <a:r>
                        <a:rPr lang="en-US" sz="800" kern="1200" dirty="0" smtClean="0">
                          <a:solidFill>
                            <a:schemeClr val="dk1"/>
                          </a:solidFill>
                          <a:effectLst/>
                          <a:latin typeface="+mn-lt"/>
                          <a:ea typeface="+mn-ea"/>
                          <a:cs typeface="+mn-cs"/>
                        </a:rPr>
                        <a:t> (S1)</a:t>
                      </a:r>
                    </a:p>
                    <a:p>
                      <a:pPr marL="628650" lvl="1" indent="-266700">
                        <a:buFont typeface="Wingdings" pitchFamily="2" charset="2"/>
                        <a:buChar char="ü"/>
                      </a:pPr>
                      <a:r>
                        <a:rPr lang="en-US" sz="800" kern="1200" dirty="0" smtClean="0">
                          <a:solidFill>
                            <a:schemeClr val="dk1"/>
                          </a:solidFill>
                          <a:effectLst/>
                          <a:latin typeface="+mn-lt"/>
                          <a:ea typeface="+mn-ea"/>
                          <a:cs typeface="+mn-cs"/>
                        </a:rPr>
                        <a:t>Program </a:t>
                      </a:r>
                      <a:r>
                        <a:rPr lang="en-US" sz="800" kern="1200" dirty="0" err="1" smtClean="0">
                          <a:solidFill>
                            <a:schemeClr val="dk1"/>
                          </a:solidFill>
                          <a:effectLst/>
                          <a:latin typeface="+mn-lt"/>
                          <a:ea typeface="+mn-ea"/>
                          <a:cs typeface="+mn-cs"/>
                        </a:rPr>
                        <a:t>profesional</a:t>
                      </a:r>
                      <a:r>
                        <a:rPr lang="en-US" sz="800" kern="1200" dirty="0" smtClean="0">
                          <a:solidFill>
                            <a:schemeClr val="dk1"/>
                          </a:solidFill>
                          <a:effectLst/>
                          <a:latin typeface="+mn-lt"/>
                          <a:ea typeface="+mn-ea"/>
                          <a:cs typeface="+mn-cs"/>
                        </a:rPr>
                        <a:t> : </a:t>
                      </a:r>
                      <a:r>
                        <a:rPr lang="en-US" sz="800" kern="1200" dirty="0" err="1" smtClean="0">
                          <a:solidFill>
                            <a:schemeClr val="dk1"/>
                          </a:solidFill>
                          <a:effectLst/>
                          <a:latin typeface="+mn-lt"/>
                          <a:ea typeface="+mn-ea"/>
                          <a:cs typeface="+mn-cs"/>
                        </a:rPr>
                        <a:t>serendah-rendahnya</a:t>
                      </a:r>
                      <a:r>
                        <a:rPr lang="en-US" sz="800" kern="1200" dirty="0" smtClean="0">
                          <a:solidFill>
                            <a:schemeClr val="dk1"/>
                          </a:solidFill>
                          <a:effectLst/>
                          <a:latin typeface="+mn-lt"/>
                          <a:ea typeface="+mn-ea"/>
                          <a:cs typeface="+mn-cs"/>
                        </a:rPr>
                        <a:t> Diploma IV </a:t>
                      </a:r>
                    </a:p>
                  </a:txBody>
                  <a:tcPr marL="49511" marR="49511" marT="17995" marB="17995">
                    <a:solidFill>
                      <a:schemeClr val="accent5">
                        <a:lumMod val="20000"/>
                        <a:lumOff val="80000"/>
                      </a:schemeClr>
                    </a:solidFill>
                  </a:tcPr>
                </a:tc>
                <a:tc>
                  <a:txBody>
                    <a:bodyPr/>
                    <a:lstStyle/>
                    <a:p>
                      <a:pPr marL="342900" lvl="0" indent="-342900">
                        <a:buFont typeface="Wingdings" pitchFamily="2" charset="2"/>
                        <a:buChar char="q"/>
                      </a:pPr>
                      <a:r>
                        <a:rPr lang="en-US" sz="900" kern="1200" dirty="0" err="1" smtClean="0">
                          <a:solidFill>
                            <a:schemeClr val="dk1"/>
                          </a:solidFill>
                          <a:effectLst/>
                          <a:latin typeface="+mn-lt"/>
                          <a:ea typeface="+mn-ea"/>
                          <a:cs typeface="+mn-cs"/>
                        </a:rPr>
                        <a:t>Persyaratan</a:t>
                      </a:r>
                      <a:r>
                        <a:rPr lang="en-US" sz="900" kern="1200" dirty="0" smtClean="0">
                          <a:solidFill>
                            <a:schemeClr val="dk1"/>
                          </a:solidFill>
                          <a:effectLst/>
                          <a:latin typeface="+mn-lt"/>
                          <a:ea typeface="+mn-ea"/>
                          <a:cs typeface="+mn-cs"/>
                        </a:rPr>
                        <a:t> </a:t>
                      </a:r>
                      <a:r>
                        <a:rPr lang="en-US" sz="900" kern="1200" dirty="0" err="1" smtClean="0">
                          <a:solidFill>
                            <a:schemeClr val="dk1"/>
                          </a:solidFill>
                          <a:effectLst/>
                          <a:latin typeface="+mn-lt"/>
                          <a:ea typeface="+mn-ea"/>
                          <a:cs typeface="+mn-cs"/>
                        </a:rPr>
                        <a:t>Dosen</a:t>
                      </a:r>
                      <a:r>
                        <a:rPr lang="id-ID" sz="900" kern="1200" dirty="0" smtClean="0">
                          <a:solidFill>
                            <a:schemeClr val="dk1"/>
                          </a:solidFill>
                          <a:effectLst/>
                          <a:latin typeface="+mn-lt"/>
                          <a:ea typeface="+mn-ea"/>
                          <a:cs typeface="+mn-cs"/>
                        </a:rPr>
                        <a:t> </a:t>
                      </a:r>
                      <a:r>
                        <a:rPr lang="en-US" sz="900" kern="1200" dirty="0" smtClean="0">
                          <a:solidFill>
                            <a:schemeClr val="dk1"/>
                          </a:solidFill>
                          <a:effectLst/>
                          <a:latin typeface="+mn-lt"/>
                          <a:ea typeface="+mn-ea"/>
                          <a:cs typeface="+mn-cs"/>
                        </a:rPr>
                        <a:t>:</a:t>
                      </a:r>
                    </a:p>
                    <a:p>
                      <a:pPr marL="628650" lvl="1" indent="-266700">
                        <a:buFont typeface="Wingdings" pitchFamily="2" charset="2"/>
                        <a:buChar char="ü"/>
                      </a:pPr>
                      <a:r>
                        <a:rPr lang="id-ID" sz="800" kern="1200" dirty="0" smtClean="0">
                          <a:solidFill>
                            <a:schemeClr val="dk1"/>
                          </a:solidFill>
                          <a:effectLst/>
                          <a:latin typeface="+mn-lt"/>
                          <a:ea typeface="+mn-ea"/>
                          <a:cs typeface="+mn-cs"/>
                        </a:rPr>
                        <a:t>Untuk P</a:t>
                      </a:r>
                      <a:r>
                        <a:rPr lang="en-US" sz="800" kern="1200" dirty="0" err="1" smtClean="0">
                          <a:solidFill>
                            <a:schemeClr val="dk1"/>
                          </a:solidFill>
                          <a:effectLst/>
                          <a:latin typeface="+mn-lt"/>
                          <a:ea typeface="+mn-ea"/>
                          <a:cs typeface="+mn-cs"/>
                        </a:rPr>
                        <a:t>rogram</a:t>
                      </a:r>
                      <a:r>
                        <a:rPr lang="en-US" sz="800" kern="1200" dirty="0" smtClean="0">
                          <a:solidFill>
                            <a:schemeClr val="dk1"/>
                          </a:solidFill>
                          <a:effectLst/>
                          <a:latin typeface="+mn-lt"/>
                          <a:ea typeface="+mn-ea"/>
                          <a:cs typeface="+mn-cs"/>
                        </a:rPr>
                        <a:t> Diploma</a:t>
                      </a:r>
                      <a:r>
                        <a:rPr lang="id-ID" sz="800" kern="1200" dirty="0" smtClean="0">
                          <a:solidFill>
                            <a:schemeClr val="dk1"/>
                          </a:solidFill>
                          <a:effectLst/>
                          <a:latin typeface="+mn-lt"/>
                          <a:ea typeface="+mn-ea"/>
                          <a:cs typeface="+mn-cs"/>
                        </a:rPr>
                        <a:t>/Sarjana</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serendah-rendahnya</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lulusan</a:t>
                      </a:r>
                      <a:r>
                        <a:rPr lang="en-US" sz="800" kern="1200" dirty="0" smtClean="0">
                          <a:solidFill>
                            <a:schemeClr val="dk1"/>
                          </a:solidFill>
                          <a:effectLst/>
                          <a:latin typeface="+mn-lt"/>
                          <a:ea typeface="+mn-ea"/>
                          <a:cs typeface="+mn-cs"/>
                        </a:rPr>
                        <a:t> program magister (S2)</a:t>
                      </a:r>
                    </a:p>
                    <a:p>
                      <a:pPr marL="628650" lvl="1" indent="-266700">
                        <a:buFont typeface="Wingdings" pitchFamily="2" charset="2"/>
                        <a:buChar char="ü"/>
                      </a:pPr>
                      <a:r>
                        <a:rPr lang="id-ID" sz="800" kern="1200" dirty="0" smtClean="0">
                          <a:solidFill>
                            <a:schemeClr val="dk1"/>
                          </a:solidFill>
                          <a:effectLst/>
                          <a:latin typeface="+mn-lt"/>
                          <a:ea typeface="+mn-ea"/>
                          <a:cs typeface="+mn-cs"/>
                        </a:rPr>
                        <a:t>Untuk P</a:t>
                      </a:r>
                      <a:r>
                        <a:rPr lang="en-US" sz="800" kern="1200" dirty="0" err="1" smtClean="0">
                          <a:solidFill>
                            <a:schemeClr val="dk1"/>
                          </a:solidFill>
                          <a:effectLst/>
                          <a:latin typeface="+mn-lt"/>
                          <a:ea typeface="+mn-ea"/>
                          <a:cs typeface="+mn-cs"/>
                        </a:rPr>
                        <a:t>rogram</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Pascasarjana</a:t>
                      </a:r>
                      <a:r>
                        <a:rPr lang="en-US" sz="800" kern="1200" dirty="0" smtClean="0">
                          <a:solidFill>
                            <a:schemeClr val="dk1"/>
                          </a:solidFill>
                          <a:effectLst/>
                          <a:latin typeface="+mn-lt"/>
                          <a:ea typeface="+mn-ea"/>
                          <a:cs typeface="+mn-cs"/>
                        </a:rPr>
                        <a:t>: </a:t>
                      </a:r>
                      <a:r>
                        <a:rPr lang="en-US" sz="800" kern="1200" dirty="0" err="1" smtClean="0">
                          <a:solidFill>
                            <a:schemeClr val="dk1"/>
                          </a:solidFill>
                          <a:effectLst/>
                          <a:latin typeface="+mn-lt"/>
                          <a:ea typeface="+mn-ea"/>
                          <a:cs typeface="+mn-cs"/>
                        </a:rPr>
                        <a:t>lulusan</a:t>
                      </a:r>
                      <a:r>
                        <a:rPr lang="en-US" sz="800" kern="1200" dirty="0" smtClean="0">
                          <a:solidFill>
                            <a:schemeClr val="dk1"/>
                          </a:solidFill>
                          <a:effectLst/>
                          <a:latin typeface="+mn-lt"/>
                          <a:ea typeface="+mn-ea"/>
                          <a:cs typeface="+mn-cs"/>
                        </a:rPr>
                        <a:t> program </a:t>
                      </a:r>
                      <a:r>
                        <a:rPr lang="en-US" sz="800" kern="1200" dirty="0" err="1" smtClean="0">
                          <a:solidFill>
                            <a:schemeClr val="dk1"/>
                          </a:solidFill>
                          <a:effectLst/>
                          <a:latin typeface="+mn-lt"/>
                          <a:ea typeface="+mn-ea"/>
                          <a:cs typeface="+mn-cs"/>
                        </a:rPr>
                        <a:t>doktor</a:t>
                      </a:r>
                      <a:r>
                        <a:rPr lang="en-US" sz="800" kern="1200" dirty="0" smtClean="0">
                          <a:solidFill>
                            <a:schemeClr val="dk1"/>
                          </a:solidFill>
                          <a:effectLst/>
                          <a:latin typeface="+mn-lt"/>
                          <a:ea typeface="+mn-ea"/>
                          <a:cs typeface="+mn-cs"/>
                        </a:rPr>
                        <a:t> (S3) </a:t>
                      </a:r>
                      <a:endParaRPr lang="en-US" sz="800" kern="1200" dirty="0">
                        <a:solidFill>
                          <a:schemeClr val="dk1"/>
                        </a:solidFill>
                        <a:effectLst/>
                        <a:latin typeface="+mn-lt"/>
                        <a:ea typeface="+mn-ea"/>
                        <a:cs typeface="+mn-cs"/>
                      </a:endParaRPr>
                    </a:p>
                  </a:txBody>
                  <a:tcPr marL="49511" marR="49511" marT="17995" marB="17995">
                    <a:solidFill>
                      <a:schemeClr val="accent5">
                        <a:lumMod val="20000"/>
                        <a:lumOff val="80000"/>
                      </a:schemeClr>
                    </a:solidFill>
                  </a:tcPr>
                </a:tc>
              </a:tr>
              <a:tr h="612062">
                <a:tc>
                  <a:txBody>
                    <a:bodyPr/>
                    <a:lstStyle/>
                    <a:p>
                      <a:pPr marL="361950" lvl="1" indent="0">
                        <a:buFont typeface="Wingdings" pitchFamily="2" charset="2"/>
                        <a:buNone/>
                      </a:pPr>
                      <a:r>
                        <a:rPr lang="id-ID" sz="900" kern="1200" dirty="0" smtClean="0">
                          <a:solidFill>
                            <a:schemeClr val="dk1"/>
                          </a:solidFill>
                          <a:effectLst/>
                          <a:latin typeface="+mn-lt"/>
                          <a:ea typeface="+mn-ea"/>
                          <a:cs typeface="+mn-cs"/>
                        </a:rPr>
                        <a:t>Untuk mendapatkan jabatan fungsional guru besar dosen harus mempunyai </a:t>
                      </a:r>
                      <a:r>
                        <a:rPr lang="id-ID" sz="900" kern="1200" baseline="0" dirty="0" smtClean="0">
                          <a:solidFill>
                            <a:schemeClr val="dk1"/>
                          </a:solidFill>
                          <a:effectLst/>
                          <a:latin typeface="+mn-lt"/>
                          <a:ea typeface="+mn-ea"/>
                          <a:cs typeface="+mn-cs"/>
                        </a:rPr>
                        <a:t>memiliki kualifikasi akademik doktor </a:t>
                      </a:r>
                      <a:endParaRPr lang="en-US" sz="900" kern="1200" dirty="0" smtClean="0">
                        <a:solidFill>
                          <a:schemeClr val="dk1"/>
                        </a:solidFill>
                        <a:effectLst/>
                        <a:latin typeface="+mn-lt"/>
                        <a:ea typeface="+mn-ea"/>
                        <a:cs typeface="+mn-cs"/>
                      </a:endParaRPr>
                    </a:p>
                  </a:txBody>
                  <a:tcPr marL="49511" marR="49511" marT="17995" marB="17995">
                    <a:solidFill>
                      <a:schemeClr val="accent3">
                        <a:lumMod val="40000"/>
                        <a:lumOff val="60000"/>
                      </a:schemeClr>
                    </a:solidFill>
                  </a:tcPr>
                </a:tc>
                <a:tc>
                  <a:txBody>
                    <a:bodyPr/>
                    <a:lstStyle/>
                    <a:p>
                      <a:pPr marL="361950" lvl="1" indent="0">
                        <a:buFont typeface="Wingdings" pitchFamily="2" charset="2"/>
                        <a:buNone/>
                      </a:pPr>
                      <a:r>
                        <a:rPr lang="id-ID" sz="900" kern="1200" dirty="0" smtClean="0">
                          <a:solidFill>
                            <a:schemeClr val="dk1"/>
                          </a:solidFill>
                          <a:effectLst/>
                          <a:latin typeface="+mn-lt"/>
                          <a:ea typeface="+mn-ea"/>
                          <a:cs typeface="+mn-cs"/>
                        </a:rPr>
                        <a:t>Untuk menduduki jabatan akademik </a:t>
                      </a:r>
                      <a:r>
                        <a:rPr lang="id-ID" sz="900" kern="1200" baseline="0" dirty="0" smtClean="0">
                          <a:solidFill>
                            <a:schemeClr val="dk1"/>
                          </a:solidFill>
                          <a:effectLst/>
                          <a:latin typeface="+mn-lt"/>
                          <a:ea typeface="+mn-ea"/>
                          <a:cs typeface="+mn-cs"/>
                        </a:rPr>
                        <a:t>Profesor harus memiliki kualifikasi akademik doktor </a:t>
                      </a:r>
                      <a:endParaRPr lang="id-ID" sz="900" kern="1200" dirty="0" smtClean="0">
                        <a:solidFill>
                          <a:schemeClr val="dk1"/>
                        </a:solidFill>
                        <a:effectLst/>
                        <a:latin typeface="+mn-lt"/>
                        <a:ea typeface="+mn-ea"/>
                        <a:cs typeface="+mn-cs"/>
                      </a:endParaRPr>
                    </a:p>
                  </a:txBody>
                  <a:tcPr marL="49511" marR="49511" marT="17995" marB="17995">
                    <a:solidFill>
                      <a:schemeClr val="accent3">
                        <a:lumMod val="40000"/>
                        <a:lumOff val="60000"/>
                      </a:schemeClr>
                    </a:solidFill>
                  </a:tcPr>
                </a:tc>
              </a:tr>
            </a:tbl>
          </a:graphicData>
        </a:graphic>
      </p:graphicFrame>
      <p:sp>
        <p:nvSpPr>
          <p:cNvPr id="3" name="Slide Number Placeholder 2"/>
          <p:cNvSpPr>
            <a:spLocks noGrp="1"/>
          </p:cNvSpPr>
          <p:nvPr>
            <p:ph type="sldNum" sz="quarter" idx="12"/>
          </p:nvPr>
        </p:nvSpPr>
        <p:spPr/>
        <p:txBody>
          <a:bodyPr/>
          <a:lstStyle/>
          <a:p>
            <a:fld id="{CBCB594A-6BF0-4746-9A8F-F39B969DADF9}" type="slidenum">
              <a:rPr lang="en-US"/>
              <a:pPr/>
              <a:t>30</a:t>
            </a:fld>
            <a:endParaRPr lang="en-US"/>
          </a:p>
        </p:txBody>
      </p:sp>
      <p:sp>
        <p:nvSpPr>
          <p:cNvPr id="6" name="Right Arrow 5">
            <a:hlinkClick r:id="rId3" action="ppaction://hlinksldjump"/>
          </p:cNvPr>
          <p:cNvSpPr/>
          <p:nvPr/>
        </p:nvSpPr>
        <p:spPr>
          <a:xfrm>
            <a:off x="3843858" y="1926233"/>
            <a:ext cx="28803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7" name="Picture 6"/>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lIns="43717" tIns="21859" rIns="43717" bIns="21859" rtlCol="0" anchor="ctr">
            <a:normAutofit/>
          </a:bodyPr>
          <a:lstStyle>
            <a:lvl1pPr algn="l" defTabSz="914400" rtl="0" eaLnBrk="1" latinLnBrk="0" hangingPunct="1">
              <a:lnSpc>
                <a:spcPct val="95000"/>
              </a:lnSpc>
              <a:spcBef>
                <a:spcPct val="0"/>
              </a:spcBef>
              <a:buNone/>
              <a:defRPr sz="3000" kern="1200">
                <a:solidFill>
                  <a:schemeClr val="tx1"/>
                </a:solidFill>
                <a:latin typeface="Lucida Sans Unicode" panose="020B0602030504020204" pitchFamily="34" charset="0"/>
                <a:ea typeface="+mj-ea"/>
                <a:cs typeface="+mj-cs"/>
              </a:defRPr>
            </a:lvl1pPr>
            <a:lvl2pPr marL="742950" indent="-285750">
              <a:defRPr>
                <a:solidFill>
                  <a:schemeClr val="tx1"/>
                </a:solidFill>
                <a:latin typeface="Lucida Sans Unicode" panose="020B0602030504020204" pitchFamily="34" charset="0"/>
              </a:defRPr>
            </a:lvl2pPr>
            <a:lvl3pPr marL="1143000" indent="-228600">
              <a:defRPr>
                <a:solidFill>
                  <a:schemeClr val="tx1"/>
                </a:solidFill>
                <a:latin typeface="Lucida Sans Unicode" panose="020B0602030504020204" pitchFamily="34" charset="0"/>
              </a:defRPr>
            </a:lvl3pPr>
            <a:lvl4pPr marL="1600200" indent="-228600">
              <a:defRPr>
                <a:solidFill>
                  <a:schemeClr val="tx1"/>
                </a:solidFill>
                <a:latin typeface="Lucida Sans Unicode" panose="020B0602030504020204" pitchFamily="34" charset="0"/>
              </a:defRPr>
            </a:lvl4pPr>
            <a:lvl5pPr marL="2057400" indent="-228600">
              <a:defRPr>
                <a:solidFill>
                  <a:schemeClr val="tx1"/>
                </a:solidFill>
                <a:latin typeface="Lucida Sans Unicode" panose="020B0602030504020204" pitchFamily="34" charset="0"/>
              </a:defRPr>
            </a:lvl5pPr>
            <a:lvl6pPr marL="2514600" indent="-228600" fontAlgn="base">
              <a:spcBef>
                <a:spcPct val="0"/>
              </a:spcBef>
              <a:spcAft>
                <a:spcPct val="0"/>
              </a:spcAft>
              <a:defRPr>
                <a:solidFill>
                  <a:schemeClr val="tx1"/>
                </a:solidFill>
                <a:latin typeface="Lucida Sans Unicode" panose="020B0602030504020204" pitchFamily="34" charset="0"/>
              </a:defRPr>
            </a:lvl6pPr>
            <a:lvl7pPr marL="2971800" indent="-228600" fontAlgn="base">
              <a:spcBef>
                <a:spcPct val="0"/>
              </a:spcBef>
              <a:spcAft>
                <a:spcPct val="0"/>
              </a:spcAft>
              <a:defRPr>
                <a:solidFill>
                  <a:schemeClr val="tx1"/>
                </a:solidFill>
                <a:latin typeface="Lucida Sans Unicode" panose="020B0602030504020204" pitchFamily="34" charset="0"/>
              </a:defRPr>
            </a:lvl7pPr>
            <a:lvl8pPr marL="3429000" indent="-228600" fontAlgn="base">
              <a:spcBef>
                <a:spcPct val="0"/>
              </a:spcBef>
              <a:spcAft>
                <a:spcPct val="0"/>
              </a:spcAft>
              <a:defRPr>
                <a:solidFill>
                  <a:schemeClr val="tx1"/>
                </a:solidFill>
                <a:latin typeface="Lucida Sans Unicode" panose="020B0602030504020204" pitchFamily="34" charset="0"/>
              </a:defRPr>
            </a:lvl8pPr>
            <a:lvl9pPr marL="3886200" indent="-228600" fontAlgn="base">
              <a:spcBef>
                <a:spcPct val="0"/>
              </a:spcBef>
              <a:spcAft>
                <a:spcPct val="0"/>
              </a:spcAft>
              <a:defRPr>
                <a:solidFill>
                  <a:schemeClr val="tx1"/>
                </a:solidFill>
                <a:latin typeface="Lucida Sans Unicode" panose="020B0602030504020204" pitchFamily="34" charset="0"/>
              </a:defRPr>
            </a:lvl9pPr>
          </a:lstStyle>
          <a:p>
            <a:pPr algn="ctr">
              <a:defRPr/>
            </a:pPr>
            <a:r>
              <a:rPr lang="en-US" altLang="en-US" sz="2100" b="1" dirty="0" smtClean="0">
                <a:effectLst>
                  <a:outerShdw blurRad="38100" dist="38100" dir="2700000" algn="tl">
                    <a:srgbClr val="000000">
                      <a:alpha val="43137"/>
                    </a:srgbClr>
                  </a:outerShdw>
                </a:effectLst>
                <a:latin typeface="+mj-lt"/>
              </a:rPr>
              <a:t>PERSYARATAN TAMBAHAN</a:t>
            </a:r>
            <a:endParaRPr lang="en-US" altLang="en-US" sz="2100" b="1" dirty="0">
              <a:effectLst>
                <a:outerShdw blurRad="38100" dist="38100" dir="2700000" algn="tl">
                  <a:srgbClr val="000000">
                    <a:alpha val="43137"/>
                  </a:srgbClr>
                </a:outerShdw>
              </a:effectLst>
              <a:latin typeface="+mj-lt"/>
            </a:endParaRPr>
          </a:p>
        </p:txBody>
      </p:sp>
      <p:sp>
        <p:nvSpPr>
          <p:cNvPr id="5" name="Content Placeholder 4"/>
          <p:cNvSpPr>
            <a:spLocks noGrp="1"/>
          </p:cNvSpPr>
          <p:nvPr>
            <p:ph idx="1"/>
          </p:nvPr>
        </p:nvSpPr>
        <p:spPr>
          <a:xfrm>
            <a:off x="519899" y="862608"/>
            <a:ext cx="3910378" cy="1429139"/>
          </a:xfrm>
          <a:prstGeom prst="rect">
            <a:avLst/>
          </a:prstGeom>
        </p:spPr>
        <p:txBody>
          <a:bodyPr wrap="square">
            <a:spAutoFit/>
          </a:bodyPr>
          <a:lstStyle/>
          <a:p>
            <a:pPr marL="0" indent="0" algn="just">
              <a:buNone/>
            </a:pPr>
            <a:r>
              <a:rPr lang="id-ID" dirty="0" smtClean="0">
                <a:latin typeface="+mj-lt"/>
              </a:rPr>
              <a:t>Sejalan dengan tuntutan perkembangan kemajuan ilmu pengetahuan, teknologi dan kesenian dalam kerangka peningkatan kualitas dosen </a:t>
            </a:r>
            <a:r>
              <a:rPr lang="id-ID" dirty="0" smtClean="0">
                <a:solidFill>
                  <a:srgbClr val="0070C0"/>
                </a:solidFill>
                <a:latin typeface="+mj-lt"/>
              </a:rPr>
              <a:t>Direktur Jenderal Pendidikan Tinggi</a:t>
            </a:r>
            <a:r>
              <a:rPr lang="id-ID" dirty="0" smtClean="0">
                <a:latin typeface="+mj-lt"/>
              </a:rPr>
              <a:t> dapat membuat ketentuan baru tentang kenaikan jabatan dan pangkat melalui surat edaran.</a:t>
            </a:r>
            <a:endParaRPr lang="id-ID" dirty="0">
              <a:latin typeface="+mj-lt"/>
            </a:endParaRPr>
          </a:p>
        </p:txBody>
      </p:sp>
      <p:sp>
        <p:nvSpPr>
          <p:cNvPr id="2" name="Slide Number Placeholder 1"/>
          <p:cNvSpPr>
            <a:spLocks noGrp="1"/>
          </p:cNvSpPr>
          <p:nvPr>
            <p:ph type="sldNum" sz="quarter" idx="12"/>
          </p:nvPr>
        </p:nvSpPr>
        <p:spPr/>
        <p:txBody>
          <a:bodyPr/>
          <a:lstStyle/>
          <a:p>
            <a:fld id="{BD266BE7-899D-4075-917F-DBDE33B6B692}" type="slidenum">
              <a:rPr lang="en-US" smtClean="0"/>
              <a:pPr/>
              <a:t>31</a:t>
            </a:fld>
            <a:endParaRPr lang="en-US"/>
          </a:p>
        </p:txBody>
      </p:sp>
      <p:pic>
        <p:nvPicPr>
          <p:cNvPr id="7" name="Picture 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7591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D266BE7-899D-4075-917F-DBDE33B6B692}" type="slidenum">
              <a:rPr lang="en-US" smtClean="0"/>
              <a:pPr/>
              <a:t>32</a:t>
            </a:fld>
            <a:endParaRPr lang="en-US"/>
          </a:p>
        </p:txBody>
      </p:sp>
      <p:sp>
        <p:nvSpPr>
          <p:cNvPr id="3" name="Rectangle 2"/>
          <p:cNvSpPr/>
          <p:nvPr/>
        </p:nvSpPr>
        <p:spPr>
          <a:xfrm>
            <a:off x="70430" y="641669"/>
            <a:ext cx="4789211" cy="1444528"/>
          </a:xfrm>
          <a:prstGeom prst="rect">
            <a:avLst/>
          </a:prstGeom>
        </p:spPr>
        <p:txBody>
          <a:bodyPr wrap="square" lIns="43717" tIns="21859" rIns="43717" bIns="21859">
            <a:spAutoFit/>
          </a:bodyPr>
          <a:lstStyle/>
          <a:p>
            <a:pPr algn="just"/>
            <a:r>
              <a:rPr lang="en-US" sz="1300" dirty="0" err="1"/>
              <a:t>Untuk</a:t>
            </a:r>
            <a:r>
              <a:rPr lang="en-US" sz="1300" dirty="0"/>
              <a:t> </a:t>
            </a:r>
            <a:r>
              <a:rPr lang="en-US" sz="1300" dirty="0" err="1"/>
              <a:t>penjaminan</a:t>
            </a:r>
            <a:r>
              <a:rPr lang="en-US" sz="1300" dirty="0"/>
              <a:t> </a:t>
            </a:r>
            <a:r>
              <a:rPr lang="en-US" sz="1300" dirty="0" err="1"/>
              <a:t>mutu</a:t>
            </a:r>
            <a:r>
              <a:rPr lang="en-US" sz="1300" dirty="0"/>
              <a:t> </a:t>
            </a:r>
            <a:r>
              <a:rPr lang="en-US" sz="1300" dirty="0" err="1"/>
              <a:t>keilmuan</a:t>
            </a:r>
            <a:r>
              <a:rPr lang="en-US" sz="1300" dirty="0"/>
              <a:t>, </a:t>
            </a:r>
            <a:r>
              <a:rPr lang="en-US" sz="1300" dirty="0" err="1"/>
              <a:t>penilaian</a:t>
            </a:r>
            <a:r>
              <a:rPr lang="en-US" sz="1300" dirty="0"/>
              <a:t> </a:t>
            </a:r>
            <a:r>
              <a:rPr lang="en-US" sz="1300" dirty="0" err="1"/>
              <a:t>kenaikan</a:t>
            </a:r>
            <a:r>
              <a:rPr lang="en-US" sz="1300" dirty="0"/>
              <a:t> </a:t>
            </a:r>
            <a:r>
              <a:rPr lang="en-US" sz="1300" dirty="0" err="1"/>
              <a:t>jabatan</a:t>
            </a:r>
            <a:r>
              <a:rPr lang="en-US" sz="1300" dirty="0"/>
              <a:t> </a:t>
            </a:r>
            <a:r>
              <a:rPr lang="en-US" sz="1300" dirty="0" err="1"/>
              <a:t>akademik</a:t>
            </a:r>
            <a:r>
              <a:rPr lang="en-US" sz="1300" dirty="0"/>
              <a:t> </a:t>
            </a:r>
            <a:r>
              <a:rPr lang="en-US" sz="1300" dirty="0" err="1" smtClean="0"/>
              <a:t>menjadi</a:t>
            </a:r>
            <a:r>
              <a:rPr lang="en-US" sz="1300" dirty="0" smtClean="0"/>
              <a:t> </a:t>
            </a:r>
            <a:r>
              <a:rPr lang="en-US" sz="1300" dirty="0" err="1" smtClean="0"/>
              <a:t>Profesor</a:t>
            </a:r>
            <a:r>
              <a:rPr lang="en-US" sz="1300" dirty="0" smtClean="0"/>
              <a:t> </a:t>
            </a:r>
            <a:r>
              <a:rPr lang="en-US" sz="1300" dirty="0" err="1" smtClean="0"/>
              <a:t>selain</a:t>
            </a:r>
            <a:r>
              <a:rPr lang="id-ID" sz="1300" dirty="0" smtClean="0"/>
              <a:t>:</a:t>
            </a:r>
          </a:p>
          <a:p>
            <a:pPr marL="342900" indent="-342900" algn="just">
              <a:buAutoNum type="alphaLcPeriod"/>
            </a:pPr>
            <a:r>
              <a:rPr lang="en-US" sz="1300" dirty="0" err="1" smtClean="0"/>
              <a:t>kecukupan</a:t>
            </a:r>
            <a:r>
              <a:rPr lang="en-US" sz="1300" dirty="0" smtClean="0"/>
              <a:t> </a:t>
            </a:r>
            <a:r>
              <a:rPr lang="en-US" sz="1300" dirty="0" err="1"/>
              <a:t>angka</a:t>
            </a:r>
            <a:r>
              <a:rPr lang="en-US" sz="1300" dirty="0"/>
              <a:t> </a:t>
            </a:r>
            <a:r>
              <a:rPr lang="en-US" sz="1300" dirty="0" err="1"/>
              <a:t>kredit</a:t>
            </a:r>
            <a:r>
              <a:rPr lang="en-US" sz="1300" dirty="0"/>
              <a:t> </a:t>
            </a:r>
            <a:r>
              <a:rPr lang="en-US" sz="1300" dirty="0" err="1"/>
              <a:t>dan</a:t>
            </a:r>
            <a:r>
              <a:rPr lang="en-US" sz="1300" dirty="0"/>
              <a:t> </a:t>
            </a:r>
            <a:r>
              <a:rPr lang="en-US" sz="1300" dirty="0" err="1"/>
              <a:t>pemenuhan</a:t>
            </a:r>
            <a:r>
              <a:rPr lang="en-US" sz="1300" dirty="0"/>
              <a:t> </a:t>
            </a:r>
            <a:r>
              <a:rPr lang="en-US" sz="1300" dirty="0" err="1"/>
              <a:t>syarat</a:t>
            </a:r>
            <a:r>
              <a:rPr lang="en-US" sz="1300" dirty="0"/>
              <a:t> </a:t>
            </a:r>
            <a:r>
              <a:rPr lang="en-US" sz="1300" dirty="0" err="1"/>
              <a:t>publikasi</a:t>
            </a:r>
            <a:r>
              <a:rPr lang="en-US" sz="1300" dirty="0"/>
              <a:t> </a:t>
            </a:r>
            <a:r>
              <a:rPr lang="en-US" sz="1300" dirty="0" err="1"/>
              <a:t>karya</a:t>
            </a:r>
            <a:r>
              <a:rPr lang="en-US" sz="1300" dirty="0"/>
              <a:t> </a:t>
            </a:r>
            <a:r>
              <a:rPr lang="en-US" sz="1300" dirty="0" err="1"/>
              <a:t>ilmiah</a:t>
            </a:r>
            <a:r>
              <a:rPr lang="en-US" sz="1300" dirty="0" smtClean="0"/>
              <a:t>, </a:t>
            </a:r>
          </a:p>
          <a:p>
            <a:pPr marL="342900" indent="-342900" algn="just"/>
            <a:r>
              <a:rPr lang="en-US" sz="1300" dirty="0" smtClean="0"/>
              <a:t>b.  </a:t>
            </a:r>
            <a:r>
              <a:rPr lang="en-US" sz="1300" dirty="0" err="1" smtClean="0"/>
              <a:t>ke</a:t>
            </a:r>
            <a:r>
              <a:rPr lang="id-ID" sz="1300" dirty="0" smtClean="0"/>
              <a:t>sesuaian</a:t>
            </a:r>
            <a:r>
              <a:rPr lang="en-US" sz="1300" dirty="0" smtClean="0"/>
              <a:t> </a:t>
            </a:r>
            <a:r>
              <a:rPr lang="en-US" sz="1300" dirty="0" err="1"/>
              <a:t>antara</a:t>
            </a:r>
            <a:r>
              <a:rPr lang="en-US" sz="1300" dirty="0"/>
              <a:t> </a:t>
            </a:r>
            <a:r>
              <a:rPr lang="en-US" sz="1300" dirty="0" err="1"/>
              <a:t>bidang</a:t>
            </a:r>
            <a:r>
              <a:rPr lang="en-US" sz="1300" dirty="0"/>
              <a:t> </a:t>
            </a:r>
            <a:r>
              <a:rPr lang="en-US" sz="1300" dirty="0" err="1"/>
              <a:t>ilmu</a:t>
            </a:r>
            <a:r>
              <a:rPr lang="en-US" sz="1300" dirty="0"/>
              <a:t> </a:t>
            </a:r>
            <a:r>
              <a:rPr lang="en-US" sz="1300" dirty="0" err="1"/>
              <a:t>penugasan</a:t>
            </a:r>
            <a:r>
              <a:rPr lang="en-US" sz="1300" dirty="0"/>
              <a:t> </a:t>
            </a:r>
            <a:r>
              <a:rPr lang="en-US" sz="1300" dirty="0" err="1"/>
              <a:t>Profesor</a:t>
            </a:r>
            <a:r>
              <a:rPr lang="en-US" sz="1300" dirty="0"/>
              <a:t> </a:t>
            </a:r>
            <a:r>
              <a:rPr lang="en-US" sz="1300" b="1" dirty="0" smtClean="0"/>
              <a:t>yang </a:t>
            </a:r>
            <a:r>
              <a:rPr lang="en-US" sz="1300" b="1" dirty="0" err="1" smtClean="0"/>
              <a:t>diusulkan</a:t>
            </a:r>
            <a:r>
              <a:rPr lang="en-US" sz="1300" b="1" dirty="0" smtClean="0"/>
              <a:t> </a:t>
            </a:r>
            <a:r>
              <a:rPr lang="en-US" sz="1300" b="1" dirty="0" err="1"/>
              <a:t>dengan</a:t>
            </a:r>
            <a:r>
              <a:rPr lang="en-US" sz="1300" b="1" dirty="0"/>
              <a:t> </a:t>
            </a:r>
            <a:r>
              <a:rPr lang="en-US" sz="1300" b="1" dirty="0" err="1"/>
              <a:t>kualifikasi</a:t>
            </a:r>
            <a:r>
              <a:rPr lang="en-US" sz="1300" b="1" dirty="0"/>
              <a:t> </a:t>
            </a:r>
            <a:r>
              <a:rPr lang="en-US" sz="1300" b="1" dirty="0" err="1"/>
              <a:t>akademik</a:t>
            </a:r>
            <a:r>
              <a:rPr lang="en-US" sz="1300" b="1" dirty="0"/>
              <a:t> </a:t>
            </a:r>
            <a:r>
              <a:rPr lang="en-US" sz="1300" b="1" dirty="0" err="1"/>
              <a:t>Doktor</a:t>
            </a:r>
            <a:r>
              <a:rPr lang="en-US" sz="1300" b="1" dirty="0"/>
              <a:t>, </a:t>
            </a:r>
            <a:r>
              <a:rPr lang="en-US" sz="1300" b="1" dirty="0" err="1"/>
              <a:t>karya</a:t>
            </a:r>
            <a:r>
              <a:rPr lang="en-US" sz="1300" b="1" dirty="0"/>
              <a:t> </a:t>
            </a:r>
            <a:r>
              <a:rPr lang="en-US" sz="1300" b="1" dirty="0" err="1"/>
              <a:t>ilmiah</a:t>
            </a:r>
            <a:r>
              <a:rPr lang="en-US" sz="1300" b="1" dirty="0"/>
              <a:t> yang </a:t>
            </a:r>
            <a:r>
              <a:rPr lang="en-US" sz="1300" b="1" dirty="0" err="1"/>
              <a:t>diperoleh</a:t>
            </a:r>
            <a:r>
              <a:rPr lang="en-US" sz="1300" b="1" dirty="0"/>
              <a:t> </a:t>
            </a:r>
            <a:r>
              <a:rPr lang="en-US" sz="1300" b="1" dirty="0" err="1"/>
              <a:t>sebelum</a:t>
            </a:r>
            <a:r>
              <a:rPr lang="en-US" sz="1300" b="1" dirty="0"/>
              <a:t> </a:t>
            </a:r>
            <a:r>
              <a:rPr lang="en-US" sz="1300" b="1" dirty="0" err="1" smtClean="0"/>
              <a:t>dan</a:t>
            </a:r>
            <a:r>
              <a:rPr lang="en-US" sz="1300" b="1" dirty="0" smtClean="0"/>
              <a:t> </a:t>
            </a:r>
            <a:r>
              <a:rPr lang="en-US" sz="1300" b="1" dirty="0" err="1" smtClean="0"/>
              <a:t>setelah</a:t>
            </a:r>
            <a:r>
              <a:rPr lang="en-US" sz="1300" b="1" dirty="0" smtClean="0"/>
              <a:t> </a:t>
            </a:r>
            <a:r>
              <a:rPr lang="en-US" sz="1300" b="1" dirty="0" err="1"/>
              <a:t>mencapai</a:t>
            </a:r>
            <a:r>
              <a:rPr lang="en-US" sz="1300" b="1" dirty="0"/>
              <a:t> </a:t>
            </a:r>
            <a:r>
              <a:rPr lang="en-US" sz="1300" b="1" dirty="0" err="1"/>
              <a:t>gelar</a:t>
            </a:r>
            <a:r>
              <a:rPr lang="en-US" sz="1300" b="1" dirty="0"/>
              <a:t> </a:t>
            </a:r>
            <a:r>
              <a:rPr lang="en-US" sz="1300" b="1" dirty="0" err="1" smtClean="0"/>
              <a:t>doktor</a:t>
            </a:r>
            <a:r>
              <a:rPr lang="en-US" sz="1300" b="1" dirty="0" smtClean="0"/>
              <a:t>.</a:t>
            </a:r>
            <a:endParaRPr lang="id-ID" sz="1300" b="1" dirty="0" smtClean="0"/>
          </a:p>
        </p:txBody>
      </p:sp>
      <p:sp>
        <p:nvSpPr>
          <p:cNvPr id="4" name="Rectangle 3"/>
          <p:cNvSpPr/>
          <p:nvPr/>
        </p:nvSpPr>
        <p:spPr>
          <a:xfrm>
            <a:off x="247571" y="90011"/>
            <a:ext cx="4580056" cy="505810"/>
          </a:xfrm>
          <a:prstGeom prst="rect">
            <a:avLst/>
          </a:prstGeom>
        </p:spPr>
        <p:txBody>
          <a:bodyPr wrap="square" lIns="43717" tIns="21859" rIns="43717" bIns="21859">
            <a:spAutoFit/>
          </a:bodyPr>
          <a:lstStyle/>
          <a:p>
            <a:pPr algn="ctr"/>
            <a:r>
              <a:rPr lang="en-US" sz="1500" b="1" dirty="0" err="1"/>
              <a:t>Kesesuaian</a:t>
            </a:r>
            <a:r>
              <a:rPr lang="en-US" sz="1500" b="1" dirty="0"/>
              <a:t> </a:t>
            </a:r>
            <a:r>
              <a:rPr lang="en-US" sz="1500" b="1" dirty="0" err="1"/>
              <a:t>antara</a:t>
            </a:r>
            <a:r>
              <a:rPr lang="en-US" sz="1500" b="1" dirty="0"/>
              <a:t> </a:t>
            </a:r>
            <a:r>
              <a:rPr lang="en-US" sz="1500" b="1" dirty="0" err="1"/>
              <a:t>Pendidikan</a:t>
            </a:r>
            <a:r>
              <a:rPr lang="en-US" sz="1500" b="1" dirty="0"/>
              <a:t> S3, </a:t>
            </a:r>
            <a:r>
              <a:rPr lang="en-US" sz="1500" b="1" dirty="0" err="1"/>
              <a:t>Karya</a:t>
            </a:r>
            <a:r>
              <a:rPr lang="en-US" sz="1500" b="1" dirty="0"/>
              <a:t> </a:t>
            </a:r>
            <a:r>
              <a:rPr lang="en-US" sz="1500" b="1" dirty="0" err="1"/>
              <a:t>Ilmiah</a:t>
            </a:r>
            <a:r>
              <a:rPr lang="en-US" sz="1500" b="1" dirty="0"/>
              <a:t> </a:t>
            </a:r>
            <a:r>
              <a:rPr lang="en-US" sz="1500" b="1" dirty="0" err="1"/>
              <a:t>dan</a:t>
            </a:r>
            <a:r>
              <a:rPr lang="en-US" sz="1500" b="1" dirty="0"/>
              <a:t> </a:t>
            </a:r>
            <a:r>
              <a:rPr lang="en-US" sz="1500" b="1" dirty="0" err="1"/>
              <a:t>Bidang</a:t>
            </a:r>
            <a:r>
              <a:rPr lang="en-US" sz="1500" b="1" dirty="0"/>
              <a:t> </a:t>
            </a:r>
            <a:r>
              <a:rPr lang="en-US" sz="1500" b="1" dirty="0" err="1"/>
              <a:t>Ilmu</a:t>
            </a:r>
            <a:r>
              <a:rPr lang="en-US" sz="1500" b="1" dirty="0"/>
              <a:t> </a:t>
            </a:r>
            <a:r>
              <a:rPr lang="en-US" sz="1500" b="1" dirty="0" err="1"/>
              <a:t>Penugasan</a:t>
            </a:r>
            <a:endParaRPr lang="en-US" sz="1500" b="1" dirty="0"/>
          </a:p>
        </p:txBody>
      </p:sp>
      <p:pic>
        <p:nvPicPr>
          <p:cNvPr id="5"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2836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D266BE7-899D-4075-917F-DBDE33B6B692}" type="slidenum">
              <a:rPr lang="en-US" smtClean="0"/>
              <a:pPr/>
              <a:t>33</a:t>
            </a:fld>
            <a:endParaRPr lang="en-US"/>
          </a:p>
        </p:txBody>
      </p:sp>
      <p:sp>
        <p:nvSpPr>
          <p:cNvPr id="3" name="Oval 2"/>
          <p:cNvSpPr/>
          <p:nvPr/>
        </p:nvSpPr>
        <p:spPr>
          <a:xfrm>
            <a:off x="1856776" y="534436"/>
            <a:ext cx="1237862" cy="731347"/>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nchorCtr="1"/>
          <a:lstStyle/>
          <a:p>
            <a:pPr algn="ctr"/>
            <a:r>
              <a:rPr lang="en-US" sz="1100" b="1" dirty="0" smtClean="0">
                <a:solidFill>
                  <a:prstClr val="white"/>
                </a:solidFill>
                <a:latin typeface="Calibri" pitchFamily="34" charset="0"/>
                <a:cs typeface="Calibri" pitchFamily="34" charset="0"/>
              </a:rPr>
              <a:t>PROFESOR</a:t>
            </a:r>
            <a:endParaRPr lang="en-US" sz="1100" b="1" dirty="0">
              <a:solidFill>
                <a:prstClr val="white"/>
              </a:solidFill>
              <a:latin typeface="Calibri" pitchFamily="34" charset="0"/>
              <a:cs typeface="Calibri" pitchFamily="34" charset="0"/>
            </a:endParaRPr>
          </a:p>
        </p:txBody>
      </p:sp>
      <p:sp>
        <p:nvSpPr>
          <p:cNvPr id="4" name="Oval 3"/>
          <p:cNvSpPr/>
          <p:nvPr/>
        </p:nvSpPr>
        <p:spPr>
          <a:xfrm>
            <a:off x="734963" y="2012328"/>
            <a:ext cx="1039204" cy="603633"/>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nchorCtr="1"/>
          <a:lstStyle/>
          <a:p>
            <a:pPr algn="ctr"/>
            <a:r>
              <a:rPr lang="en-US" sz="1100" b="1" dirty="0">
                <a:solidFill>
                  <a:prstClr val="white"/>
                </a:solidFill>
                <a:latin typeface="Calibri" pitchFamily="34" charset="0"/>
                <a:cs typeface="Calibri" pitchFamily="34" charset="0"/>
              </a:rPr>
              <a:t>DOKTOR</a:t>
            </a:r>
          </a:p>
        </p:txBody>
      </p:sp>
      <p:sp>
        <p:nvSpPr>
          <p:cNvPr id="5" name="Oval 4"/>
          <p:cNvSpPr/>
          <p:nvPr/>
        </p:nvSpPr>
        <p:spPr>
          <a:xfrm>
            <a:off x="2955922" y="2012328"/>
            <a:ext cx="1067111" cy="603633"/>
          </a:xfrm>
          <a:prstGeom prst="ellipse">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nchorCtr="1"/>
          <a:lstStyle/>
          <a:p>
            <a:pPr algn="ctr"/>
            <a:r>
              <a:rPr lang="en-US" sz="1100" b="1" dirty="0">
                <a:solidFill>
                  <a:prstClr val="white"/>
                </a:solidFill>
                <a:latin typeface="Calibri" pitchFamily="34" charset="0"/>
                <a:cs typeface="Calibri" pitchFamily="34" charset="0"/>
              </a:rPr>
              <a:t>KARYA ILMIAH</a:t>
            </a:r>
          </a:p>
        </p:txBody>
      </p:sp>
      <p:cxnSp>
        <p:nvCxnSpPr>
          <p:cNvPr id="6" name="Straight Arrow Connector 5"/>
          <p:cNvCxnSpPr>
            <a:stCxn id="3" idx="2"/>
            <a:endCxn id="4" idx="0"/>
          </p:cNvCxnSpPr>
          <p:nvPr/>
        </p:nvCxnSpPr>
        <p:spPr>
          <a:xfrm rot="10800000" flipV="1">
            <a:off x="1254566" y="900109"/>
            <a:ext cx="602210" cy="1112219"/>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7" name="Straight Arrow Connector 6"/>
          <p:cNvCxnSpPr>
            <a:stCxn id="3" idx="6"/>
            <a:endCxn id="5" idx="0"/>
          </p:cNvCxnSpPr>
          <p:nvPr/>
        </p:nvCxnSpPr>
        <p:spPr>
          <a:xfrm>
            <a:off x="3094638" y="900110"/>
            <a:ext cx="394840" cy="1112218"/>
          </a:xfrm>
          <a:prstGeom prst="straightConnector1">
            <a:avLst/>
          </a:prstGeom>
          <a:ln w="76200">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a:stCxn id="4" idx="7"/>
            <a:endCxn id="3" idx="3"/>
          </p:cNvCxnSpPr>
          <p:nvPr/>
        </p:nvCxnSpPr>
        <p:spPr>
          <a:xfrm flipV="1">
            <a:off x="1621979" y="1158680"/>
            <a:ext cx="416078" cy="942048"/>
          </a:xfrm>
          <a:prstGeom prst="straightConnector1">
            <a:avLst/>
          </a:prstGeom>
          <a:ln w="762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9" name="Straight Arrow Connector 8"/>
          <p:cNvCxnSpPr>
            <a:endCxn id="3" idx="5"/>
          </p:cNvCxnSpPr>
          <p:nvPr/>
        </p:nvCxnSpPr>
        <p:spPr>
          <a:xfrm flipH="1" flipV="1">
            <a:off x="2913357" y="1158680"/>
            <a:ext cx="193237" cy="989521"/>
          </a:xfrm>
          <a:prstGeom prst="straightConnector1">
            <a:avLst/>
          </a:prstGeom>
          <a:ln w="7620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10" name="Left-Right Arrow 9"/>
          <p:cNvSpPr/>
          <p:nvPr/>
        </p:nvSpPr>
        <p:spPr>
          <a:xfrm>
            <a:off x="1779962" y="2162347"/>
            <a:ext cx="1175961" cy="281287"/>
          </a:xfrm>
          <a:prstGeom prst="leftRightArrow">
            <a:avLst/>
          </a:prstGeom>
          <a:solidFill>
            <a:srgbClr val="4F9C34"/>
          </a:solidFill>
        </p:spPr>
        <p:style>
          <a:lnRef idx="2">
            <a:schemeClr val="accent1">
              <a:shade val="50000"/>
            </a:schemeClr>
          </a:lnRef>
          <a:fillRef idx="1">
            <a:schemeClr val="accent1"/>
          </a:fillRef>
          <a:effectRef idx="0">
            <a:schemeClr val="accent1"/>
          </a:effectRef>
          <a:fontRef idx="minor">
            <a:schemeClr val="lt1"/>
          </a:fontRef>
        </p:style>
        <p:txBody>
          <a:bodyPr lIns="43717" tIns="21859" rIns="43717" bIns="21859" rtlCol="0" anchor="ctr"/>
          <a:lstStyle/>
          <a:p>
            <a:pPr algn="ctr"/>
            <a:endParaRPr lang="en-US">
              <a:solidFill>
                <a:prstClr val="white"/>
              </a:solidFill>
            </a:endParaRPr>
          </a:p>
        </p:txBody>
      </p:sp>
      <p:sp>
        <p:nvSpPr>
          <p:cNvPr id="11" name="Rectangle 10"/>
          <p:cNvSpPr/>
          <p:nvPr/>
        </p:nvSpPr>
        <p:spPr>
          <a:xfrm>
            <a:off x="243458" y="54025"/>
            <a:ext cx="4580056" cy="475032"/>
          </a:xfrm>
          <a:prstGeom prst="rect">
            <a:avLst/>
          </a:prstGeom>
        </p:spPr>
        <p:txBody>
          <a:bodyPr wrap="square" lIns="43717" tIns="21859" rIns="43717" bIns="21859">
            <a:spAutoFit/>
          </a:bodyPr>
          <a:lstStyle/>
          <a:p>
            <a:pPr algn="ctr"/>
            <a:r>
              <a:rPr lang="en-US" sz="1400" b="1" dirty="0" err="1"/>
              <a:t>Kesesuaian</a:t>
            </a:r>
            <a:r>
              <a:rPr lang="en-US" sz="1400" b="1" dirty="0"/>
              <a:t> </a:t>
            </a:r>
            <a:r>
              <a:rPr lang="en-US" sz="1400" b="1" dirty="0" err="1"/>
              <a:t>antara</a:t>
            </a:r>
            <a:r>
              <a:rPr lang="en-US" sz="1400" b="1" dirty="0"/>
              <a:t> </a:t>
            </a:r>
            <a:r>
              <a:rPr lang="en-US" sz="1400" b="1" dirty="0" err="1"/>
              <a:t>Pendidikan</a:t>
            </a:r>
            <a:r>
              <a:rPr lang="en-US" sz="1400" b="1" dirty="0"/>
              <a:t> S3, </a:t>
            </a:r>
            <a:r>
              <a:rPr lang="en-US" sz="1400" b="1" dirty="0" err="1"/>
              <a:t>Karya</a:t>
            </a:r>
            <a:r>
              <a:rPr lang="en-US" sz="1400" b="1" dirty="0"/>
              <a:t> </a:t>
            </a:r>
            <a:r>
              <a:rPr lang="en-US" sz="1400" b="1" dirty="0" err="1"/>
              <a:t>Ilmiah</a:t>
            </a:r>
            <a:r>
              <a:rPr lang="en-US" sz="1400" b="1" dirty="0"/>
              <a:t> </a:t>
            </a:r>
            <a:r>
              <a:rPr lang="en-US" sz="1400" b="1" dirty="0" err="1"/>
              <a:t>dan</a:t>
            </a:r>
            <a:r>
              <a:rPr lang="en-US" sz="1400" b="1" dirty="0"/>
              <a:t> </a:t>
            </a:r>
            <a:endParaRPr lang="id-ID" sz="1400" b="1" dirty="0" smtClean="0"/>
          </a:p>
          <a:p>
            <a:pPr algn="ctr"/>
            <a:r>
              <a:rPr lang="en-US" sz="1400" b="1" dirty="0" err="1" smtClean="0"/>
              <a:t>Bidang</a:t>
            </a:r>
            <a:r>
              <a:rPr lang="en-US" sz="1400" b="1" dirty="0" smtClean="0"/>
              <a:t> </a:t>
            </a:r>
            <a:r>
              <a:rPr lang="en-US" sz="1400" b="1" dirty="0" err="1"/>
              <a:t>Ilmu</a:t>
            </a:r>
            <a:r>
              <a:rPr lang="en-US" sz="1400" b="1" dirty="0"/>
              <a:t> </a:t>
            </a:r>
            <a:r>
              <a:rPr lang="en-US" sz="1400" b="1" dirty="0" err="1"/>
              <a:t>Penugasan</a:t>
            </a:r>
            <a:endParaRPr lang="en-US" sz="1400" b="1" dirty="0"/>
          </a:p>
        </p:txBody>
      </p:sp>
      <p:pic>
        <p:nvPicPr>
          <p:cNvPr id="16" name="Picture 1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574891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extBox 9"/>
          <p:cNvSpPr txBox="1">
            <a:spLocks noChangeArrowheads="1"/>
          </p:cNvSpPr>
          <p:nvPr/>
        </p:nvSpPr>
        <p:spPr bwMode="auto">
          <a:xfrm>
            <a:off x="127224" y="1063258"/>
            <a:ext cx="4697825" cy="475028"/>
          </a:xfrm>
          <a:prstGeom prst="rect">
            <a:avLst/>
          </a:prstGeom>
          <a:noFill/>
          <a:ln w="9525">
            <a:noFill/>
            <a:miter lim="800000"/>
            <a:headEnd/>
            <a:tailEnd/>
          </a:ln>
        </p:spPr>
        <p:txBody>
          <a:bodyPr lIns="43714" tIns="21857" rIns="43714" bIns="21857">
            <a:spAutoFit/>
          </a:bodyPr>
          <a:lstStyle/>
          <a:p>
            <a:pPr algn="ctr">
              <a:defRPr/>
            </a:pPr>
            <a:r>
              <a:rPr lang="en-US" sz="1400" spc="50" dirty="0" smtClean="0">
                <a:ln w="11430"/>
                <a:solidFill>
                  <a:srgbClr val="0066FF"/>
                </a:solidFill>
                <a:effectLst>
                  <a:outerShdw blurRad="76200" dist="50800" dir="5400000" algn="tl" rotWithShape="0">
                    <a:srgbClr val="000000">
                      <a:alpha val="65000"/>
                    </a:srgbClr>
                  </a:outerShdw>
                </a:effectLst>
              </a:rPr>
              <a:t>CONTOH PERINCIAN ANGKA KREDIT MINIMUM </a:t>
            </a:r>
          </a:p>
          <a:p>
            <a:pPr algn="ctr">
              <a:defRPr/>
            </a:pPr>
            <a:r>
              <a:rPr lang="en-US" sz="1400" spc="50" dirty="0" smtClean="0">
                <a:ln w="11430"/>
                <a:solidFill>
                  <a:srgbClr val="0066FF"/>
                </a:solidFill>
                <a:effectLst>
                  <a:outerShdw blurRad="76200" dist="50800" dir="5400000" algn="tl" rotWithShape="0">
                    <a:srgbClr val="000000">
                      <a:alpha val="65000"/>
                    </a:srgbClr>
                  </a:outerShdw>
                </a:effectLst>
              </a:rPr>
              <a:t>JABATAN AKADEMIK PROFESOR</a:t>
            </a:r>
            <a:endParaRPr lang="fi-FI" sz="1400" dirty="0">
              <a:solidFill>
                <a:schemeClr val="accent6">
                  <a:lumMod val="75000"/>
                </a:schemeClr>
              </a:solidFill>
              <a:latin typeface="+mj-lt"/>
            </a:endParaRPr>
          </a:p>
        </p:txBody>
      </p:sp>
      <p:cxnSp>
        <p:nvCxnSpPr>
          <p:cNvPr id="9" name="Straight Connector 8"/>
          <p:cNvCxnSpPr/>
          <p:nvPr/>
        </p:nvCxnSpPr>
        <p:spPr>
          <a:xfrm>
            <a:off x="261128" y="1278731"/>
            <a:ext cx="4429156" cy="1"/>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sp>
        <p:nvSpPr>
          <p:cNvPr id="3076" name="TextBox 6"/>
          <p:cNvSpPr txBox="1">
            <a:spLocks noChangeArrowheads="1"/>
          </p:cNvSpPr>
          <p:nvPr/>
        </p:nvSpPr>
        <p:spPr bwMode="auto">
          <a:xfrm>
            <a:off x="2242749" y="739468"/>
            <a:ext cx="354164" cy="398084"/>
          </a:xfrm>
          <a:prstGeom prst="rect">
            <a:avLst/>
          </a:prstGeom>
          <a:noFill/>
          <a:ln w="9525">
            <a:noFill/>
            <a:miter lim="800000"/>
            <a:headEnd/>
            <a:tailEnd/>
          </a:ln>
        </p:spPr>
        <p:txBody>
          <a:bodyPr lIns="43714" tIns="21857" rIns="43714" bIns="21857">
            <a:spAutoFit/>
          </a:bodyPr>
          <a:lstStyle/>
          <a:p>
            <a:pPr algn="ctr"/>
            <a:r>
              <a:rPr lang="en-US" altLang="en-US" sz="2300" b="1" dirty="0" smtClean="0">
                <a:solidFill>
                  <a:srgbClr val="FAC090"/>
                </a:solidFill>
                <a:latin typeface="Arial Rounded MT Bold" pitchFamily="34" charset="0"/>
              </a:rPr>
              <a:t>D</a:t>
            </a:r>
            <a:endParaRPr lang="id-ID" altLang="en-US" sz="2300" b="1" dirty="0">
              <a:solidFill>
                <a:srgbClr val="FAC090"/>
              </a:solidFill>
              <a:latin typeface="Arial Rounded MT Bold" pitchFamily="34" charset="0"/>
            </a:endParaRPr>
          </a:p>
        </p:txBody>
      </p:sp>
      <p:sp>
        <p:nvSpPr>
          <p:cNvPr id="8" name="Rounded Rectangle 7"/>
          <p:cNvSpPr/>
          <p:nvPr/>
        </p:nvSpPr>
        <p:spPr>
          <a:xfrm>
            <a:off x="2223838" y="739468"/>
            <a:ext cx="392846" cy="323791"/>
          </a:xfrm>
          <a:prstGeom prst="roundRect">
            <a:avLst/>
          </a:prstGeom>
          <a:noFill/>
          <a:ln w="3175">
            <a:solidFill>
              <a:schemeClr val="bg2">
                <a:lumMod val="50000"/>
              </a:schemeClr>
            </a:solidFill>
            <a:prstDash val="sysDot"/>
          </a:ln>
          <a:effectLst/>
        </p:spPr>
        <p:style>
          <a:lnRef idx="2">
            <a:schemeClr val="accent1">
              <a:shade val="50000"/>
            </a:schemeClr>
          </a:lnRef>
          <a:fillRef idx="1">
            <a:schemeClr val="accent1"/>
          </a:fillRef>
          <a:effectRef idx="0">
            <a:schemeClr val="accent1"/>
          </a:effectRef>
          <a:fontRef idx="minor">
            <a:schemeClr val="lt1"/>
          </a:fontRef>
        </p:style>
        <p:txBody>
          <a:bodyPr lIns="43714" tIns="21857" rIns="43714" bIns="21857" anchor="ctr"/>
          <a:lstStyle/>
          <a:p>
            <a:pPr algn="ctr">
              <a:defRPr/>
            </a:pPr>
            <a:endParaRPr lang="id-ID" dirty="0">
              <a:solidFill>
                <a:prstClr val="white"/>
              </a:solidFill>
            </a:endParaRPr>
          </a:p>
        </p:txBody>
      </p:sp>
      <p:pic>
        <p:nvPicPr>
          <p:cNvPr id="6" name="Picture 3"/>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386" t="5822" r="6026" b="16923"/>
          <a:stretch/>
        </p:blipFill>
        <p:spPr bwMode="auto">
          <a:xfrm>
            <a:off x="2118516" y="207161"/>
            <a:ext cx="577666" cy="385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D266BE7-899D-4075-917F-DBDE33B6B692}" type="slidenum">
              <a:rPr lang="en-US" smtClean="0"/>
              <a:pPr/>
              <a:t>35</a:t>
            </a:fld>
            <a:endParaRPr lang="en-US"/>
          </a:p>
        </p:txBody>
      </p:sp>
      <p:graphicFrame>
        <p:nvGraphicFramePr>
          <p:cNvPr id="4" name="Table 3"/>
          <p:cNvGraphicFramePr>
            <a:graphicFrameLocks noGrp="1"/>
          </p:cNvGraphicFramePr>
          <p:nvPr/>
        </p:nvGraphicFramePr>
        <p:xfrm>
          <a:off x="404004" y="278601"/>
          <a:ext cx="4389221" cy="2190471"/>
        </p:xfrm>
        <a:graphic>
          <a:graphicData uri="http://schemas.openxmlformats.org/drawingml/2006/table">
            <a:tbl>
              <a:tblPr/>
              <a:tblGrid>
                <a:gridCol w="200268"/>
                <a:gridCol w="200268"/>
                <a:gridCol w="809420"/>
                <a:gridCol w="659218"/>
                <a:gridCol w="403667"/>
                <a:gridCol w="516318"/>
                <a:gridCol w="319179"/>
                <a:gridCol w="479811"/>
                <a:gridCol w="200268"/>
                <a:gridCol w="200268"/>
                <a:gridCol w="200268"/>
                <a:gridCol w="200268"/>
              </a:tblGrid>
              <a:tr h="212937">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3">
                  <a:txBody>
                    <a:bodyPr/>
                    <a:lstStyle/>
                    <a:p>
                      <a:pPr algn="ctr" fontAlgn="b"/>
                      <a:r>
                        <a:rPr lang="en-US" sz="600" b="1" i="0" u="none" strike="noStrike">
                          <a:solidFill>
                            <a:srgbClr val="000000"/>
                          </a:solidFill>
                          <a:latin typeface="Calibri"/>
                        </a:rPr>
                        <a:t>Minimum Keperluan</a:t>
                      </a:r>
                    </a:p>
                  </a:txBody>
                  <a:tcPr marL="2351" marR="2351" marT="2279"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r>
                        <a:rPr lang="en-US" sz="600" b="1" i="0" u="none" strike="noStrike">
                          <a:solidFill>
                            <a:srgbClr val="000000"/>
                          </a:solidFill>
                          <a:latin typeface="Calibri"/>
                        </a:rPr>
                        <a:t>Total Perolehan</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212937">
                <a:tc>
                  <a:txBody>
                    <a:bodyPr/>
                    <a:lstStyle/>
                    <a:p>
                      <a:pPr algn="ctr" fontAlgn="b"/>
                      <a:r>
                        <a:rPr lang="en-US" sz="600" b="1" i="0" u="none" strike="noStrike" dirty="0">
                          <a:solidFill>
                            <a:srgbClr val="000000"/>
                          </a:solidFill>
                          <a:latin typeface="Calibri"/>
                        </a:rPr>
                        <a:t>No.</a:t>
                      </a:r>
                    </a:p>
                  </a:txBody>
                  <a:tcPr marL="2351" marR="2351" marT="2279" marB="0" anchor="b">
                    <a:lnL>
                      <a:noFill/>
                    </a:lnL>
                    <a:lnR>
                      <a:noFill/>
                    </a:lnR>
                    <a:lnT>
                      <a:noFill/>
                    </a:lnT>
                    <a:lnB>
                      <a:noFill/>
                    </a:lnB>
                  </a:tcPr>
                </a:tc>
                <a:tc gridSpan="2">
                  <a:txBody>
                    <a:bodyPr/>
                    <a:lstStyle/>
                    <a:p>
                      <a:pPr algn="l" fontAlgn="b"/>
                      <a:r>
                        <a:rPr lang="en-US" sz="600" b="1" i="0" u="none" strike="noStrike" dirty="0" err="1">
                          <a:solidFill>
                            <a:srgbClr val="000000"/>
                          </a:solidFill>
                          <a:latin typeface="Calibri"/>
                        </a:rPr>
                        <a:t>Unsur</a:t>
                      </a:r>
                      <a:r>
                        <a:rPr lang="en-US" sz="600" b="1" i="0" u="none" strike="noStrike" dirty="0">
                          <a:solidFill>
                            <a:srgbClr val="000000"/>
                          </a:solidFill>
                          <a:latin typeface="Calibri"/>
                        </a:rPr>
                        <a:t> yang </a:t>
                      </a:r>
                      <a:r>
                        <a:rPr lang="en-US" sz="600" b="1" i="0" u="none" strike="noStrike" dirty="0" err="1">
                          <a:solidFill>
                            <a:srgbClr val="000000"/>
                          </a:solidFill>
                          <a:latin typeface="Calibri"/>
                        </a:rPr>
                        <a:t>dinilai</a:t>
                      </a:r>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r>
                        <a:rPr lang="en-US" sz="600" b="1" i="0" u="none" strike="noStrike">
                          <a:solidFill>
                            <a:srgbClr val="000000"/>
                          </a:solidFill>
                          <a:latin typeface="Calibri"/>
                        </a:rPr>
                        <a:t>Lektor Kepala 400 (S3)</a:t>
                      </a:r>
                    </a:p>
                  </a:txBody>
                  <a:tcPr marL="2351" marR="2351" marT="2279" marB="0" anchor="b">
                    <a:lnL>
                      <a:noFill/>
                    </a:lnL>
                    <a:lnR>
                      <a:noFill/>
                    </a:lnR>
                    <a:lnT>
                      <a:noFill/>
                    </a:lnT>
                    <a:lnB>
                      <a:noFill/>
                    </a:lnB>
                  </a:tcPr>
                </a:tc>
                <a:tc>
                  <a:txBody>
                    <a:bodyPr/>
                    <a:lstStyle/>
                    <a:p>
                      <a:pPr algn="ctr" fontAlgn="b"/>
                      <a:r>
                        <a:rPr lang="en-US" sz="600" b="1" i="0" u="none" strike="noStrike">
                          <a:solidFill>
                            <a:srgbClr val="000000"/>
                          </a:solidFill>
                          <a:latin typeface="Calibri"/>
                        </a:rPr>
                        <a:t>Diperlukan</a:t>
                      </a:r>
                    </a:p>
                  </a:txBody>
                  <a:tcPr marL="2351" marR="2351" marT="2279" marB="0" anchor="b">
                    <a:lnL>
                      <a:noFill/>
                    </a:lnL>
                    <a:lnR>
                      <a:noFill/>
                    </a:lnR>
                    <a:lnT>
                      <a:noFill/>
                    </a:lnT>
                    <a:lnB>
                      <a:noFill/>
                    </a:lnB>
                  </a:tcPr>
                </a:tc>
                <a:tc gridSpan="2">
                  <a:txBody>
                    <a:bodyPr/>
                    <a:lstStyle/>
                    <a:p>
                      <a:pPr algn="ctr" fontAlgn="b"/>
                      <a:r>
                        <a:rPr lang="en-US" sz="600" b="1" i="0" u="none" strike="noStrike" dirty="0" err="1" smtClean="0">
                          <a:solidFill>
                            <a:srgbClr val="000000"/>
                          </a:solidFill>
                          <a:latin typeface="Calibri"/>
                        </a:rPr>
                        <a:t>Profesor</a:t>
                      </a:r>
                      <a:r>
                        <a:rPr lang="en-US" sz="600" b="1" i="0" u="none" strike="noStrike" baseline="0" dirty="0" smtClean="0">
                          <a:solidFill>
                            <a:srgbClr val="000000"/>
                          </a:solidFill>
                          <a:latin typeface="Calibri"/>
                        </a:rPr>
                        <a:t> </a:t>
                      </a:r>
                      <a:r>
                        <a:rPr lang="en-US" sz="600" b="1" i="0" u="none" strike="noStrike" dirty="0" smtClean="0">
                          <a:solidFill>
                            <a:srgbClr val="000000"/>
                          </a:solidFill>
                          <a:latin typeface="Calibri"/>
                        </a:rPr>
                        <a:t>850 </a:t>
                      </a:r>
                      <a:r>
                        <a:rPr lang="en-US" sz="600" b="1" i="0" u="none" strike="noStrike" dirty="0">
                          <a:solidFill>
                            <a:srgbClr val="000000"/>
                          </a:solidFill>
                          <a:latin typeface="Calibri"/>
                        </a:rPr>
                        <a:t>(S3)</a:t>
                      </a:r>
                    </a:p>
                  </a:txBody>
                  <a:tcPr marL="2351" marR="2351" marT="2279" marB="0" anchor="b">
                    <a:lnL>
                      <a:noFill/>
                    </a:lnL>
                    <a:lnR>
                      <a:noFill/>
                    </a:lnR>
                    <a:lnT>
                      <a:noFill/>
                    </a:lnT>
                    <a:lnB>
                      <a:noFill/>
                    </a:lnB>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r>
                        <a:rPr lang="en-US" sz="600" b="1" i="0" u="none" strike="noStrike">
                          <a:solidFill>
                            <a:srgbClr val="000000"/>
                          </a:solidFill>
                          <a:latin typeface="Calibri"/>
                        </a:rPr>
                        <a:t>1</a:t>
                      </a:r>
                    </a:p>
                  </a:txBody>
                  <a:tcPr marL="2351" marR="2351" marT="2279" marB="0" anchor="b">
                    <a:lnL>
                      <a:noFill/>
                    </a:lnL>
                    <a:lnR>
                      <a:noFill/>
                    </a:lnR>
                    <a:lnT>
                      <a:noFill/>
                    </a:lnT>
                    <a:lnB>
                      <a:noFill/>
                    </a:lnB>
                  </a:tcPr>
                </a:tc>
                <a:tc gridSpan="2">
                  <a:txBody>
                    <a:bodyPr/>
                    <a:lstStyle/>
                    <a:p>
                      <a:pPr algn="l" fontAlgn="b"/>
                      <a:r>
                        <a:rPr lang="en-US" sz="600" b="1" i="0" u="none" strike="noStrike" dirty="0" err="1">
                          <a:solidFill>
                            <a:srgbClr val="000000"/>
                          </a:solidFill>
                          <a:latin typeface="Calibri"/>
                        </a:rPr>
                        <a:t>Unsur</a:t>
                      </a:r>
                      <a:r>
                        <a:rPr lang="en-US" sz="600" b="1" i="0" u="none" strike="noStrike" dirty="0">
                          <a:solidFill>
                            <a:srgbClr val="000000"/>
                          </a:solidFill>
                          <a:latin typeface="Calibri"/>
                        </a:rPr>
                        <a:t> </a:t>
                      </a:r>
                      <a:r>
                        <a:rPr lang="en-US" sz="600" b="1" i="0" u="none" strike="noStrike" dirty="0" err="1">
                          <a:solidFill>
                            <a:srgbClr val="000000"/>
                          </a:solidFill>
                          <a:latin typeface="Calibri"/>
                        </a:rPr>
                        <a:t>Utama</a:t>
                      </a:r>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A</a:t>
                      </a:r>
                    </a:p>
                  </a:txBody>
                  <a:tcPr marL="2351" marR="2351" marT="2279" marB="0" anchor="b">
                    <a:lnL>
                      <a:noFill/>
                    </a:lnL>
                    <a:lnR>
                      <a:noFill/>
                    </a:lnR>
                    <a:lnT>
                      <a:noFill/>
                    </a:lnT>
                    <a:lnB>
                      <a:noFill/>
                    </a:lnB>
                  </a:tcPr>
                </a:tc>
                <a:tc>
                  <a:txBody>
                    <a:bodyPr/>
                    <a:lstStyle/>
                    <a:p>
                      <a:pPr algn="l" fontAlgn="b"/>
                      <a:r>
                        <a:rPr lang="en-US" sz="600" b="0" i="0" u="none" strike="noStrike" dirty="0" err="1">
                          <a:solidFill>
                            <a:srgbClr val="000000"/>
                          </a:solidFill>
                          <a:latin typeface="Calibri"/>
                        </a:rPr>
                        <a:t>Pendidikan</a:t>
                      </a:r>
                      <a:r>
                        <a:rPr lang="en-US" sz="600" b="0" i="0" u="none" strike="noStrike" dirty="0">
                          <a:solidFill>
                            <a:srgbClr val="000000"/>
                          </a:solidFill>
                          <a:latin typeface="Calibri"/>
                        </a:rPr>
                        <a:t> </a:t>
                      </a:r>
                      <a:r>
                        <a:rPr lang="en-US" sz="600" b="0" i="0" u="none" strike="noStrike" dirty="0" err="1">
                          <a:solidFill>
                            <a:srgbClr val="000000"/>
                          </a:solidFill>
                          <a:latin typeface="Calibri"/>
                        </a:rPr>
                        <a:t>Sekolah</a:t>
                      </a:r>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200</a:t>
                      </a:r>
                    </a:p>
                  </a:txBody>
                  <a:tcPr marL="2351" marR="2351" marT="2279" marB="0" anchor="b">
                    <a:lnL>
                      <a:noFill/>
                    </a:lnL>
                    <a:lnR>
                      <a:noFill/>
                    </a:lnR>
                    <a:lnT>
                      <a:noFill/>
                    </a:lnT>
                    <a:lnB>
                      <a:noFill/>
                    </a:lnB>
                  </a:tcPr>
                </a:tc>
                <a:tc>
                  <a:txBody>
                    <a:bodyPr/>
                    <a:lstStyle/>
                    <a:p>
                      <a:pPr algn="ctr" fontAlgn="b"/>
                      <a:r>
                        <a:rPr lang="en-US" sz="600" b="1" i="0" u="none" strike="noStrike">
                          <a:solidFill>
                            <a:srgbClr val="000000"/>
                          </a:solidFill>
                          <a:latin typeface="Calibri"/>
                        </a:rPr>
                        <a:t>(0)</a:t>
                      </a: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200</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B</a:t>
                      </a:r>
                    </a:p>
                  </a:txBody>
                  <a:tcPr marL="2351" marR="2351" marT="2279" marB="0" anchor="b">
                    <a:lnL>
                      <a:noFill/>
                    </a:lnL>
                    <a:lnR>
                      <a:noFill/>
                    </a:lnR>
                    <a:lnT>
                      <a:noFill/>
                    </a:lnT>
                    <a:lnB>
                      <a:noFill/>
                    </a:lnB>
                  </a:tcPr>
                </a:tc>
                <a:tc>
                  <a:txBody>
                    <a:bodyPr/>
                    <a:lstStyle/>
                    <a:p>
                      <a:pPr algn="l" fontAlgn="b"/>
                      <a:r>
                        <a:rPr lang="en-US" sz="600" b="0" i="0" u="none" strike="noStrike" dirty="0" err="1">
                          <a:solidFill>
                            <a:srgbClr val="000000"/>
                          </a:solidFill>
                          <a:latin typeface="Calibri"/>
                        </a:rPr>
                        <a:t>Pelaksanaan</a:t>
                      </a:r>
                      <a:r>
                        <a:rPr lang="en-US" sz="600" b="0" i="0" u="none" strike="noStrike" dirty="0">
                          <a:solidFill>
                            <a:srgbClr val="000000"/>
                          </a:solidFill>
                          <a:latin typeface="Calibri"/>
                        </a:rPr>
                        <a:t> </a:t>
                      </a:r>
                      <a:r>
                        <a:rPr lang="en-US" sz="600" b="0" i="0" u="none" strike="noStrike" dirty="0" err="1">
                          <a:solidFill>
                            <a:srgbClr val="000000"/>
                          </a:solidFill>
                          <a:latin typeface="Calibri"/>
                        </a:rPr>
                        <a:t>Pendidikan</a:t>
                      </a:r>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80</a:t>
                      </a:r>
                    </a:p>
                  </a:txBody>
                  <a:tcPr marL="2351" marR="2351" marT="2279" marB="0" anchor="b">
                    <a:lnL>
                      <a:noFill/>
                    </a:lnL>
                    <a:lnR>
                      <a:noFill/>
                    </a:lnR>
                    <a:lnT>
                      <a:noFill/>
                    </a:lnT>
                    <a:lnB>
                      <a:noFill/>
                    </a:lnB>
                  </a:tcPr>
                </a:tc>
                <a:tc rowSpan="6">
                  <a:txBody>
                    <a:bodyPr/>
                    <a:lstStyle/>
                    <a:p>
                      <a:pPr algn="ctr" fontAlgn="ctr"/>
                      <a:r>
                        <a:rPr lang="en-US" sz="600" b="1" i="0" u="none" strike="noStrike" dirty="0">
                          <a:solidFill>
                            <a:srgbClr val="000000"/>
                          </a:solidFill>
                          <a:latin typeface="Calibri"/>
                        </a:rPr>
                        <a:t>450</a:t>
                      </a:r>
                    </a:p>
                  </a:txBody>
                  <a:tcPr marL="2351" marR="2351" marT="2279" marB="0" anchor="ctr">
                    <a:lnL>
                      <a:noFill/>
                    </a:lnL>
                    <a:lnR>
                      <a:noFill/>
                    </a:lnR>
                    <a:lnT>
                      <a:noFill/>
                    </a:lnT>
                    <a:lnB>
                      <a:noFill/>
                    </a:lnB>
                  </a:tcPr>
                </a:tc>
                <a:tc>
                  <a:txBody>
                    <a:bodyPr/>
                    <a:lstStyle/>
                    <a:p>
                      <a:pPr algn="ctr" fontAlgn="b"/>
                      <a:r>
                        <a:rPr lang="en-US" sz="600" b="0" i="0" u="none" strike="noStrike">
                          <a:solidFill>
                            <a:srgbClr val="000000"/>
                          </a:solidFill>
                          <a:latin typeface="Calibri"/>
                        </a:rPr>
                        <a:t>≥ 35 % X 450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157,5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237,5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C</a:t>
                      </a:r>
                    </a:p>
                  </a:txBody>
                  <a:tcPr marL="2351" marR="2351" marT="2279" marB="0" anchor="b">
                    <a:lnL>
                      <a:noFill/>
                    </a:lnL>
                    <a:lnR>
                      <a:noFill/>
                    </a:lnR>
                    <a:lnT>
                      <a:noFill/>
                    </a:lnT>
                    <a:lnB>
                      <a:noFill/>
                    </a:lnB>
                  </a:tcPr>
                </a:tc>
                <a:tc>
                  <a:txBody>
                    <a:bodyPr/>
                    <a:lstStyle/>
                    <a:p>
                      <a:pPr algn="l" fontAlgn="b"/>
                      <a:r>
                        <a:rPr lang="en-US" sz="600" b="0" i="0" u="none" strike="noStrike" dirty="0" err="1">
                          <a:solidFill>
                            <a:srgbClr val="000000"/>
                          </a:solidFill>
                          <a:latin typeface="Calibri"/>
                        </a:rPr>
                        <a:t>Pelaksanaan</a:t>
                      </a:r>
                      <a:r>
                        <a:rPr lang="en-US" sz="600" b="0" i="0" u="none" strike="noStrike" dirty="0">
                          <a:solidFill>
                            <a:srgbClr val="000000"/>
                          </a:solidFill>
                          <a:latin typeface="Calibri"/>
                        </a:rPr>
                        <a:t> </a:t>
                      </a:r>
                      <a:r>
                        <a:rPr lang="en-US" sz="600" b="0" i="0" u="none" strike="noStrike" dirty="0" err="1">
                          <a:solidFill>
                            <a:srgbClr val="000000"/>
                          </a:solidFill>
                          <a:latin typeface="Calibri"/>
                        </a:rPr>
                        <a:t>Penelitian</a:t>
                      </a:r>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80</a:t>
                      </a: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 45% X 450 *</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202,5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282,5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D</a:t>
                      </a:r>
                    </a:p>
                  </a:txBody>
                  <a:tcPr marL="2351" marR="2351" marT="2279" marB="0" anchor="b">
                    <a:lnL>
                      <a:noFill/>
                    </a:lnL>
                    <a:lnR>
                      <a:noFill/>
                    </a:lnR>
                    <a:lnT>
                      <a:noFill/>
                    </a:lnT>
                    <a:lnB>
                      <a:noFill/>
                    </a:lnB>
                  </a:tcPr>
                </a:tc>
                <a:tc>
                  <a:txBody>
                    <a:bodyPr/>
                    <a:lstStyle/>
                    <a:p>
                      <a:pPr algn="l" fontAlgn="b"/>
                      <a:r>
                        <a:rPr lang="en-US" sz="600" b="0" i="0" u="none" strike="noStrike" dirty="0" err="1">
                          <a:solidFill>
                            <a:srgbClr val="000000"/>
                          </a:solidFill>
                          <a:latin typeface="Calibri"/>
                        </a:rPr>
                        <a:t>Pelaksanaan</a:t>
                      </a:r>
                      <a:r>
                        <a:rPr lang="en-US" sz="600" b="0" i="0" u="none" strike="noStrike" dirty="0">
                          <a:solidFill>
                            <a:srgbClr val="000000"/>
                          </a:solidFill>
                          <a:latin typeface="Calibri"/>
                        </a:rPr>
                        <a:t> </a:t>
                      </a:r>
                      <a:r>
                        <a:rPr lang="en-US" sz="600" b="0" i="0" u="none" strike="noStrike" dirty="0" err="1">
                          <a:solidFill>
                            <a:srgbClr val="000000"/>
                          </a:solidFill>
                          <a:latin typeface="Calibri"/>
                        </a:rPr>
                        <a:t>Pengabdian</a:t>
                      </a:r>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20</a:t>
                      </a: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 10% X 450**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45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65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E</a:t>
                      </a:r>
                    </a:p>
                  </a:txBody>
                  <a:tcPr marL="2351" marR="2351" marT="2279" marB="0" anchor="b">
                    <a:lnL>
                      <a:noFill/>
                    </a:lnL>
                    <a:lnR>
                      <a:noFill/>
                    </a:lnR>
                    <a:lnT>
                      <a:noFill/>
                    </a:lnT>
                    <a:lnB>
                      <a:noFill/>
                    </a:lnB>
                  </a:tcPr>
                </a:tc>
                <a:tc rowSpan="2">
                  <a:txBody>
                    <a:bodyPr/>
                    <a:lstStyle/>
                    <a:p>
                      <a:pPr algn="l" fontAlgn="b"/>
                      <a:r>
                        <a:rPr lang="en-US" sz="600" b="0" i="0" u="none" strike="noStrike">
                          <a:solidFill>
                            <a:srgbClr val="000000"/>
                          </a:solidFill>
                          <a:latin typeface="Calibri"/>
                        </a:rPr>
                        <a:t>Pengembangan Diri (masuk unsur utama B)</a:t>
                      </a:r>
                    </a:p>
                  </a:txBody>
                  <a:tcPr marL="2351" marR="2351" marT="2279" marB="0" anchor="b">
                    <a:lnL>
                      <a:noFill/>
                    </a:lnL>
                    <a:lnR>
                      <a:noFill/>
                    </a:lnR>
                    <a:lnT>
                      <a:noFill/>
                    </a:lnT>
                    <a:lnB>
                      <a:noFill/>
                    </a:lnB>
                  </a:tcPr>
                </a:tc>
                <a:tc>
                  <a:txBody>
                    <a:bodyPr/>
                    <a:lstStyle/>
                    <a:p>
                      <a:pPr algn="ctr"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a:t>
                      </a: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r>
                        <a:rPr lang="en-US" sz="600" b="1" i="0" u="none" strike="noStrike">
                          <a:solidFill>
                            <a:srgbClr val="000000"/>
                          </a:solidFill>
                          <a:latin typeface="Calibri"/>
                        </a:rPr>
                        <a:t>2</a:t>
                      </a:r>
                    </a:p>
                  </a:txBody>
                  <a:tcPr marL="2351" marR="2351" marT="2279" marB="0" anchor="b">
                    <a:lnL>
                      <a:noFill/>
                    </a:lnL>
                    <a:lnR>
                      <a:noFill/>
                    </a:lnR>
                    <a:lnT>
                      <a:noFill/>
                    </a:lnT>
                    <a:lnB>
                      <a:noFill/>
                    </a:lnB>
                  </a:tcPr>
                </a:tc>
                <a:tc gridSpan="2">
                  <a:txBody>
                    <a:bodyPr/>
                    <a:lstStyle/>
                    <a:p>
                      <a:pPr algn="l" fontAlgn="b"/>
                      <a:r>
                        <a:rPr lang="en-US" sz="600" b="1" i="0" u="none" strike="noStrike">
                          <a:solidFill>
                            <a:srgbClr val="000000"/>
                          </a:solidFill>
                          <a:latin typeface="Calibri"/>
                        </a:rPr>
                        <a:t>Penunjang</a:t>
                      </a: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r>
                        <a:rPr lang="en-US" sz="600" b="0" i="0" u="none" strike="noStrike" dirty="0">
                          <a:solidFill>
                            <a:srgbClr val="000000"/>
                          </a:solidFill>
                          <a:latin typeface="Calibri"/>
                        </a:rPr>
                        <a:t>20</a:t>
                      </a: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 10% X 450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45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65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2">
                  <a:txBody>
                    <a:bodyPr/>
                    <a:lstStyle/>
                    <a:p>
                      <a:pPr algn="l" fontAlgn="b"/>
                      <a:r>
                        <a:rPr lang="en-US" sz="600" b="1" i="0" u="none" strike="noStrike">
                          <a:solidFill>
                            <a:srgbClr val="000000"/>
                          </a:solidFill>
                          <a:latin typeface="Calibri"/>
                        </a:rPr>
                        <a:t>Jumlah</a:t>
                      </a: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r>
                        <a:rPr lang="en-US" sz="600" b="1" i="0" u="none" strike="noStrike" dirty="0">
                          <a:solidFill>
                            <a:srgbClr val="000000"/>
                          </a:solidFill>
                          <a:latin typeface="Calibri"/>
                        </a:rPr>
                        <a:t>400</a:t>
                      </a:r>
                    </a:p>
                  </a:txBody>
                  <a:tcPr marL="2351" marR="2351" marT="2279" marB="0" anchor="b">
                    <a:lnL>
                      <a:noFill/>
                    </a:lnL>
                    <a:lnR>
                      <a:noFill/>
                    </a:lnR>
                    <a:lnT>
                      <a:noFill/>
                    </a:lnT>
                    <a:lnB>
                      <a:noFill/>
                    </a:lnB>
                  </a:tcPr>
                </a:tc>
                <a:tc>
                  <a:txBody>
                    <a:bodyPr/>
                    <a:lstStyle/>
                    <a:p>
                      <a:pPr algn="ctr" fontAlgn="b"/>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1" i="0" u="none" strike="noStrike">
                          <a:solidFill>
                            <a:srgbClr val="000000"/>
                          </a:solidFill>
                          <a:latin typeface="Calibri"/>
                        </a:rPr>
                        <a:t>450</a:t>
                      </a:r>
                    </a:p>
                  </a:txBody>
                  <a:tcPr marL="2351" marR="2351" marT="2279" marB="0" anchor="b">
                    <a:lnL>
                      <a:noFill/>
                    </a:lnL>
                    <a:lnR>
                      <a:noFill/>
                    </a:lnR>
                    <a:lnT>
                      <a:noFill/>
                    </a:lnT>
                    <a:lnB>
                      <a:noFill/>
                    </a:lnB>
                  </a:tcPr>
                </a:tc>
                <a:tc>
                  <a:txBody>
                    <a:bodyPr/>
                    <a:lstStyle/>
                    <a:p>
                      <a:pPr algn="ctr" fontAlgn="b"/>
                      <a:r>
                        <a:rPr lang="en-US" sz="600" b="1" i="0" u="none" strike="noStrike">
                          <a:solidFill>
                            <a:srgbClr val="000000"/>
                          </a:solidFill>
                          <a:latin typeface="Calibri"/>
                        </a:rPr>
                        <a:t>850</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212937">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7">
                  <a:txBody>
                    <a:bodyPr/>
                    <a:lstStyle/>
                    <a:p>
                      <a:pPr algn="l" fontAlgn="b"/>
                      <a:r>
                        <a:rPr lang="en-US" sz="600" b="1" i="0" u="none" strike="noStrike" dirty="0">
                          <a:solidFill>
                            <a:srgbClr val="000000"/>
                          </a:solidFill>
                          <a:latin typeface="Calibri"/>
                        </a:rPr>
                        <a:t>* </a:t>
                      </a:r>
                      <a:r>
                        <a:rPr lang="en-US" sz="600" b="1" i="0" u="none" strike="noStrike" dirty="0" err="1">
                          <a:solidFill>
                            <a:srgbClr val="000000"/>
                          </a:solidFill>
                          <a:latin typeface="Calibri"/>
                        </a:rPr>
                        <a:t>Diperlukan</a:t>
                      </a:r>
                      <a:r>
                        <a:rPr lang="en-US" sz="600" b="1" i="0" u="none" strike="noStrike" dirty="0">
                          <a:solidFill>
                            <a:srgbClr val="000000"/>
                          </a:solidFill>
                          <a:latin typeface="Calibri"/>
                        </a:rPr>
                        <a:t> </a:t>
                      </a:r>
                      <a:r>
                        <a:rPr lang="en-US" sz="600" b="1" i="0" u="none" strike="noStrike" dirty="0" err="1">
                          <a:solidFill>
                            <a:srgbClr val="000000"/>
                          </a:solidFill>
                          <a:latin typeface="Calibri"/>
                        </a:rPr>
                        <a:t>persyaratan</a:t>
                      </a:r>
                      <a:r>
                        <a:rPr lang="en-US" sz="600" b="1" i="0" u="none" strike="noStrike" dirty="0">
                          <a:solidFill>
                            <a:srgbClr val="000000"/>
                          </a:solidFill>
                          <a:latin typeface="Calibri"/>
                        </a:rPr>
                        <a:t> </a:t>
                      </a:r>
                      <a:r>
                        <a:rPr lang="en-US" sz="600" b="1" i="0" u="none" strike="noStrike" dirty="0" err="1">
                          <a:solidFill>
                            <a:srgbClr val="000000"/>
                          </a:solidFill>
                          <a:latin typeface="Calibri"/>
                        </a:rPr>
                        <a:t>khusus</a:t>
                      </a:r>
                      <a:r>
                        <a:rPr lang="en-US" sz="600" b="1" i="0" u="none" strike="noStrike" dirty="0">
                          <a:solidFill>
                            <a:srgbClr val="000000"/>
                          </a:solidFill>
                          <a:latin typeface="Calibri"/>
                        </a:rPr>
                        <a:t> minimal </a:t>
                      </a:r>
                      <a:r>
                        <a:rPr lang="en-US" sz="600" b="1" i="0" u="none" strike="noStrike" dirty="0" err="1">
                          <a:solidFill>
                            <a:srgbClr val="000000"/>
                          </a:solidFill>
                          <a:latin typeface="Calibri"/>
                        </a:rPr>
                        <a:t>satu</a:t>
                      </a:r>
                      <a:r>
                        <a:rPr lang="en-US" sz="600" b="1" i="0" u="none" strike="noStrike" dirty="0">
                          <a:solidFill>
                            <a:srgbClr val="000000"/>
                          </a:solidFill>
                          <a:latin typeface="Calibri"/>
                        </a:rPr>
                        <a:t> </a:t>
                      </a:r>
                      <a:r>
                        <a:rPr lang="en-US" sz="600" b="1" i="0" u="none" strike="noStrike" dirty="0" err="1">
                          <a:solidFill>
                            <a:srgbClr val="000000"/>
                          </a:solidFill>
                          <a:latin typeface="Calibri"/>
                        </a:rPr>
                        <a:t>karya</a:t>
                      </a:r>
                      <a:r>
                        <a:rPr lang="en-US" sz="600" b="1" i="0" u="none" strike="noStrike" dirty="0">
                          <a:solidFill>
                            <a:srgbClr val="000000"/>
                          </a:solidFill>
                          <a:latin typeface="Calibri"/>
                        </a:rPr>
                        <a:t> </a:t>
                      </a:r>
                      <a:r>
                        <a:rPr lang="en-US" sz="600" b="1" i="0" u="none" strike="noStrike" dirty="0" err="1">
                          <a:solidFill>
                            <a:srgbClr val="000000"/>
                          </a:solidFill>
                          <a:latin typeface="Calibri"/>
                        </a:rPr>
                        <a:t>ilmiah</a:t>
                      </a:r>
                      <a:r>
                        <a:rPr lang="en-US" sz="600" b="1" i="0" u="none" strike="noStrike" dirty="0">
                          <a:solidFill>
                            <a:srgbClr val="000000"/>
                          </a:solidFill>
                          <a:latin typeface="Calibri"/>
                        </a:rPr>
                        <a:t> </a:t>
                      </a:r>
                      <a:r>
                        <a:rPr lang="en-US" sz="600" b="1" i="0" u="none" strike="noStrike" dirty="0" err="1">
                          <a:solidFill>
                            <a:srgbClr val="000000"/>
                          </a:solidFill>
                          <a:latin typeface="Calibri"/>
                        </a:rPr>
                        <a:t>di</a:t>
                      </a:r>
                      <a:r>
                        <a:rPr lang="en-US" sz="600" b="1" i="0" u="none" strike="noStrike" dirty="0">
                          <a:solidFill>
                            <a:srgbClr val="000000"/>
                          </a:solidFill>
                          <a:latin typeface="Calibri"/>
                        </a:rPr>
                        <a:t> </a:t>
                      </a:r>
                      <a:r>
                        <a:rPr lang="en-US" sz="600" b="1" i="0" u="none" strike="noStrike" dirty="0" err="1">
                          <a:solidFill>
                            <a:srgbClr val="000000"/>
                          </a:solidFill>
                          <a:latin typeface="Calibri"/>
                        </a:rPr>
                        <a:t>jurnal</a:t>
                      </a:r>
                      <a:r>
                        <a:rPr lang="en-US" sz="600" b="1" i="0" u="none" strike="noStrike" dirty="0">
                          <a:solidFill>
                            <a:srgbClr val="000000"/>
                          </a:solidFill>
                          <a:latin typeface="Calibri"/>
                        </a:rPr>
                        <a:t> </a:t>
                      </a:r>
                      <a:r>
                        <a:rPr lang="en-US" sz="600" b="1" i="0" u="none" strike="noStrike" dirty="0" err="1">
                          <a:solidFill>
                            <a:srgbClr val="000000"/>
                          </a:solidFill>
                          <a:latin typeface="Calibri"/>
                        </a:rPr>
                        <a:t>internasional</a:t>
                      </a:r>
                      <a:r>
                        <a:rPr lang="en-US" sz="600" b="1" i="0" u="none" strike="noStrike" dirty="0">
                          <a:solidFill>
                            <a:srgbClr val="000000"/>
                          </a:solidFill>
                          <a:latin typeface="Calibri"/>
                        </a:rPr>
                        <a:t> </a:t>
                      </a:r>
                      <a:r>
                        <a:rPr lang="en-US" sz="600" b="1" i="0" u="none" strike="noStrike" dirty="0" err="1">
                          <a:solidFill>
                            <a:srgbClr val="000000"/>
                          </a:solidFill>
                          <a:latin typeface="Calibri"/>
                        </a:rPr>
                        <a:t>bereputasi</a:t>
                      </a:r>
                      <a:r>
                        <a:rPr lang="en-US" sz="600" b="1" i="0" u="none" strike="noStrike" dirty="0">
                          <a:solidFill>
                            <a:srgbClr val="000000"/>
                          </a:solidFill>
                          <a:latin typeface="Calibri"/>
                        </a:rPr>
                        <a:t> </a:t>
                      </a:r>
                      <a:r>
                        <a:rPr lang="en-US" sz="600" b="1" i="0" u="none" strike="noStrike" dirty="0" err="1">
                          <a:solidFill>
                            <a:srgbClr val="000000"/>
                          </a:solidFill>
                          <a:latin typeface="Calibri"/>
                        </a:rPr>
                        <a:t>sebagai</a:t>
                      </a:r>
                      <a:r>
                        <a:rPr lang="en-US" sz="600" b="1" i="0" u="none" strike="noStrike" dirty="0">
                          <a:solidFill>
                            <a:srgbClr val="000000"/>
                          </a:solidFill>
                          <a:latin typeface="Calibri"/>
                        </a:rPr>
                        <a:t> </a:t>
                      </a:r>
                      <a:r>
                        <a:rPr lang="en-US" sz="600" b="1" i="0" u="none" strike="noStrike" dirty="0" err="1">
                          <a:solidFill>
                            <a:srgbClr val="000000"/>
                          </a:solidFill>
                          <a:latin typeface="Calibri"/>
                        </a:rPr>
                        <a:t>penulis</a:t>
                      </a:r>
                      <a:r>
                        <a:rPr lang="en-US" sz="600" b="1" i="0" u="none" strike="noStrike" dirty="0">
                          <a:solidFill>
                            <a:srgbClr val="000000"/>
                          </a:solidFill>
                          <a:latin typeface="Calibri"/>
                        </a:rPr>
                        <a:t> </a:t>
                      </a:r>
                      <a:r>
                        <a:rPr lang="en-US" sz="600" b="1" i="0" u="none" strike="noStrike" dirty="0" err="1">
                          <a:solidFill>
                            <a:srgbClr val="000000"/>
                          </a:solidFill>
                          <a:latin typeface="Calibri"/>
                        </a:rPr>
                        <a:t>pertama</a:t>
                      </a:r>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9305">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3">
                  <a:txBody>
                    <a:bodyPr/>
                    <a:lstStyle/>
                    <a:p>
                      <a:pPr algn="l" fontAlgn="b"/>
                      <a:r>
                        <a:rPr lang="en-US" sz="600" b="1" i="0" u="none" strike="noStrike">
                          <a:solidFill>
                            <a:srgbClr val="000000"/>
                          </a:solidFill>
                          <a:latin typeface="Calibri"/>
                        </a:rPr>
                        <a:t>** Diperlukan persyaratan minimal 0,50 ak</a:t>
                      </a:r>
                    </a:p>
                  </a:txBody>
                  <a:tcPr marL="2351" marR="2351" marT="2279"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dirty="0">
                        <a:solidFill>
                          <a:srgbClr val="000000"/>
                        </a:solidFill>
                        <a:latin typeface="Calibri"/>
                      </a:endParaRPr>
                    </a:p>
                  </a:txBody>
                  <a:tcPr marL="2351" marR="2351" marT="2279" marB="0" anchor="b">
                    <a:lnL>
                      <a:noFill/>
                    </a:lnL>
                    <a:lnR>
                      <a:noFill/>
                    </a:lnR>
                    <a:lnT>
                      <a:noFill/>
                    </a:lnT>
                    <a:lnB>
                      <a:noFill/>
                    </a:lnB>
                  </a:tcPr>
                </a:tc>
              </a:tr>
            </a:tbl>
          </a:graphicData>
        </a:graphic>
      </p:graphicFrame>
      <p:pic>
        <p:nvPicPr>
          <p:cNvPr id="5"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404004" y="2064549"/>
            <a:ext cx="347027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D266BE7-899D-4075-917F-DBDE33B6B692}" type="slidenum">
              <a:rPr lang="en-US" smtClean="0"/>
              <a:pPr/>
              <a:t>36</a:t>
            </a:fld>
            <a:endParaRPr lang="en-US"/>
          </a:p>
        </p:txBody>
      </p:sp>
      <p:graphicFrame>
        <p:nvGraphicFramePr>
          <p:cNvPr id="4" name="Table 3"/>
          <p:cNvGraphicFramePr>
            <a:graphicFrameLocks noGrp="1"/>
          </p:cNvGraphicFramePr>
          <p:nvPr/>
        </p:nvGraphicFramePr>
        <p:xfrm>
          <a:off x="404006" y="350037"/>
          <a:ext cx="4415885" cy="2217354"/>
        </p:xfrm>
        <a:graphic>
          <a:graphicData uri="http://schemas.openxmlformats.org/drawingml/2006/table">
            <a:tbl>
              <a:tblPr/>
              <a:tblGrid>
                <a:gridCol w="201485"/>
                <a:gridCol w="201485"/>
                <a:gridCol w="814336"/>
                <a:gridCol w="663223"/>
                <a:gridCol w="406119"/>
                <a:gridCol w="519455"/>
                <a:gridCol w="321117"/>
                <a:gridCol w="482725"/>
                <a:gridCol w="201485"/>
                <a:gridCol w="201485"/>
                <a:gridCol w="201485"/>
                <a:gridCol w="201485"/>
              </a:tblGrid>
              <a:tr h="222160">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3">
                  <a:txBody>
                    <a:bodyPr/>
                    <a:lstStyle/>
                    <a:p>
                      <a:pPr algn="ctr" fontAlgn="b"/>
                      <a:r>
                        <a:rPr lang="en-US" sz="600" b="1" i="0" u="none" strike="noStrike">
                          <a:solidFill>
                            <a:srgbClr val="000000"/>
                          </a:solidFill>
                          <a:latin typeface="Calibri"/>
                        </a:rPr>
                        <a:t>Minimum Keperluan</a:t>
                      </a:r>
                    </a:p>
                  </a:txBody>
                  <a:tcPr marL="2351" marR="2351" marT="2279"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r>
                        <a:rPr lang="en-US" sz="600" b="1" i="0" u="none" strike="noStrike">
                          <a:solidFill>
                            <a:srgbClr val="000000"/>
                          </a:solidFill>
                          <a:latin typeface="Calibri"/>
                        </a:rPr>
                        <a:t>Total Perolehan</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222160">
                <a:tc>
                  <a:txBody>
                    <a:bodyPr/>
                    <a:lstStyle/>
                    <a:p>
                      <a:pPr algn="ctr" fontAlgn="b"/>
                      <a:r>
                        <a:rPr lang="en-US" sz="600" b="1" i="0" u="none" strike="noStrike" dirty="0">
                          <a:solidFill>
                            <a:srgbClr val="000000"/>
                          </a:solidFill>
                          <a:latin typeface="Calibri"/>
                        </a:rPr>
                        <a:t>No.</a:t>
                      </a:r>
                    </a:p>
                  </a:txBody>
                  <a:tcPr marL="2351" marR="2351" marT="2279" marB="0" anchor="b">
                    <a:lnL>
                      <a:noFill/>
                    </a:lnL>
                    <a:lnR>
                      <a:noFill/>
                    </a:lnR>
                    <a:lnT>
                      <a:noFill/>
                    </a:lnT>
                    <a:lnB>
                      <a:noFill/>
                    </a:lnB>
                  </a:tcPr>
                </a:tc>
                <a:tc gridSpan="2">
                  <a:txBody>
                    <a:bodyPr/>
                    <a:lstStyle/>
                    <a:p>
                      <a:pPr algn="l" fontAlgn="b"/>
                      <a:r>
                        <a:rPr lang="en-US" sz="600" b="1" i="0" u="none" strike="noStrike">
                          <a:solidFill>
                            <a:srgbClr val="000000"/>
                          </a:solidFill>
                          <a:latin typeface="Calibri"/>
                        </a:rPr>
                        <a:t>Unsur yang dinilai</a:t>
                      </a: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r>
                        <a:rPr lang="en-US" sz="600" b="1" i="0" u="none" strike="noStrike">
                          <a:solidFill>
                            <a:srgbClr val="000000"/>
                          </a:solidFill>
                          <a:latin typeface="Calibri"/>
                        </a:rPr>
                        <a:t>Lektor Kepala 550 (S3)</a:t>
                      </a:r>
                    </a:p>
                  </a:txBody>
                  <a:tcPr marL="2351" marR="2351" marT="2279" marB="0" anchor="b">
                    <a:lnL>
                      <a:noFill/>
                    </a:lnL>
                    <a:lnR>
                      <a:noFill/>
                    </a:lnR>
                    <a:lnT>
                      <a:noFill/>
                    </a:lnT>
                    <a:lnB>
                      <a:noFill/>
                    </a:lnB>
                  </a:tcPr>
                </a:tc>
                <a:tc>
                  <a:txBody>
                    <a:bodyPr/>
                    <a:lstStyle/>
                    <a:p>
                      <a:pPr algn="ctr" fontAlgn="b"/>
                      <a:r>
                        <a:rPr lang="en-US" sz="600" b="1" i="0" u="none" strike="noStrike" dirty="0" err="1">
                          <a:solidFill>
                            <a:srgbClr val="000000"/>
                          </a:solidFill>
                          <a:latin typeface="Calibri"/>
                        </a:rPr>
                        <a:t>Diperlukan</a:t>
                      </a:r>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gridSpan="2">
                  <a:txBody>
                    <a:bodyPr/>
                    <a:lstStyle/>
                    <a:p>
                      <a:pPr algn="ctr" fontAlgn="b"/>
                      <a:r>
                        <a:rPr lang="en-US" sz="600" b="1" i="0" u="none" strike="noStrike" dirty="0" err="1" smtClean="0">
                          <a:solidFill>
                            <a:srgbClr val="000000"/>
                          </a:solidFill>
                          <a:latin typeface="Calibri"/>
                        </a:rPr>
                        <a:t>Profesor</a:t>
                      </a:r>
                      <a:r>
                        <a:rPr lang="en-US" sz="600" b="1" i="0" u="none" strike="noStrike" baseline="0" dirty="0" smtClean="0">
                          <a:solidFill>
                            <a:srgbClr val="000000"/>
                          </a:solidFill>
                          <a:latin typeface="Calibri"/>
                        </a:rPr>
                        <a:t> </a:t>
                      </a:r>
                      <a:r>
                        <a:rPr lang="en-US" sz="600" b="1" i="0" u="none" strike="noStrike" dirty="0" smtClean="0">
                          <a:solidFill>
                            <a:srgbClr val="000000"/>
                          </a:solidFill>
                          <a:latin typeface="Calibri"/>
                        </a:rPr>
                        <a:t> </a:t>
                      </a:r>
                      <a:r>
                        <a:rPr lang="en-US" sz="600" b="1" i="0" u="none" strike="noStrike" dirty="0">
                          <a:solidFill>
                            <a:srgbClr val="000000"/>
                          </a:solidFill>
                          <a:latin typeface="Calibri"/>
                        </a:rPr>
                        <a:t>850 (S3)</a:t>
                      </a:r>
                    </a:p>
                  </a:txBody>
                  <a:tcPr marL="2351" marR="2351" marT="2279" marB="0" anchor="b">
                    <a:lnL>
                      <a:noFill/>
                    </a:lnL>
                    <a:lnR>
                      <a:noFill/>
                    </a:lnR>
                    <a:lnT>
                      <a:noFill/>
                    </a:lnT>
                    <a:lnB>
                      <a:noFill/>
                    </a:lnB>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r>
                        <a:rPr lang="en-US" sz="600" b="1" i="0" u="none" strike="noStrike" dirty="0">
                          <a:solidFill>
                            <a:srgbClr val="000000"/>
                          </a:solidFill>
                          <a:latin typeface="Calibri"/>
                        </a:rPr>
                        <a:t>1</a:t>
                      </a:r>
                    </a:p>
                  </a:txBody>
                  <a:tcPr marL="2351" marR="2351" marT="2279" marB="0" anchor="b">
                    <a:lnL>
                      <a:noFill/>
                    </a:lnL>
                    <a:lnR>
                      <a:noFill/>
                    </a:lnR>
                    <a:lnT>
                      <a:noFill/>
                    </a:lnT>
                    <a:lnB>
                      <a:noFill/>
                    </a:lnB>
                  </a:tcPr>
                </a:tc>
                <a:tc gridSpan="2">
                  <a:txBody>
                    <a:bodyPr/>
                    <a:lstStyle/>
                    <a:p>
                      <a:pPr algn="l" fontAlgn="b"/>
                      <a:r>
                        <a:rPr lang="en-US" sz="600" b="1" i="0" u="none" strike="noStrike">
                          <a:solidFill>
                            <a:srgbClr val="000000"/>
                          </a:solidFill>
                          <a:latin typeface="Calibri"/>
                        </a:rPr>
                        <a:t>Unsur Utama</a:t>
                      </a: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dirty="0">
                          <a:solidFill>
                            <a:srgbClr val="000000"/>
                          </a:solidFill>
                          <a:latin typeface="Calibri"/>
                        </a:rPr>
                        <a:t>A</a:t>
                      </a:r>
                    </a:p>
                  </a:txBody>
                  <a:tcPr marL="2351" marR="2351" marT="2279" marB="0" anchor="b">
                    <a:lnL>
                      <a:noFill/>
                    </a:lnL>
                    <a:lnR>
                      <a:noFill/>
                    </a:lnR>
                    <a:lnT>
                      <a:noFill/>
                    </a:lnT>
                    <a:lnB>
                      <a:noFill/>
                    </a:lnB>
                  </a:tcPr>
                </a:tc>
                <a:tc>
                  <a:txBody>
                    <a:bodyPr/>
                    <a:lstStyle/>
                    <a:p>
                      <a:pPr algn="l" fontAlgn="b"/>
                      <a:r>
                        <a:rPr lang="en-US" sz="600" b="0" i="0" u="none" strike="noStrike">
                          <a:solidFill>
                            <a:srgbClr val="000000"/>
                          </a:solidFill>
                          <a:latin typeface="Calibri"/>
                        </a:rPr>
                        <a:t>Pendidikan Sekolah</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200</a:t>
                      </a:r>
                    </a:p>
                  </a:txBody>
                  <a:tcPr marL="2351" marR="2351" marT="2279" marB="0" anchor="b">
                    <a:lnL>
                      <a:noFill/>
                    </a:lnL>
                    <a:lnR>
                      <a:noFill/>
                    </a:lnR>
                    <a:lnT>
                      <a:noFill/>
                    </a:lnT>
                    <a:lnB>
                      <a:noFill/>
                    </a:lnB>
                  </a:tcPr>
                </a:tc>
                <a:tc>
                  <a:txBody>
                    <a:bodyPr/>
                    <a:lstStyle/>
                    <a:p>
                      <a:pPr algn="ctr" fontAlgn="b"/>
                      <a:r>
                        <a:rPr lang="en-US" sz="600" b="1" i="0" u="none" strike="noStrike">
                          <a:solidFill>
                            <a:srgbClr val="000000"/>
                          </a:solidFill>
                          <a:latin typeface="Calibri"/>
                        </a:rPr>
                        <a:t>(0)</a:t>
                      </a: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200</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dirty="0">
                          <a:solidFill>
                            <a:srgbClr val="000000"/>
                          </a:solidFill>
                          <a:latin typeface="Calibri"/>
                        </a:rPr>
                        <a:t>B</a:t>
                      </a:r>
                    </a:p>
                  </a:txBody>
                  <a:tcPr marL="2351" marR="2351" marT="2279" marB="0" anchor="b">
                    <a:lnL>
                      <a:noFill/>
                    </a:lnL>
                    <a:lnR>
                      <a:noFill/>
                    </a:lnR>
                    <a:lnT>
                      <a:noFill/>
                    </a:lnT>
                    <a:lnB>
                      <a:noFill/>
                    </a:lnB>
                  </a:tcPr>
                </a:tc>
                <a:tc>
                  <a:txBody>
                    <a:bodyPr/>
                    <a:lstStyle/>
                    <a:p>
                      <a:pPr algn="l" fontAlgn="b"/>
                      <a:r>
                        <a:rPr lang="en-US" sz="600" b="0" i="0" u="none" strike="noStrike">
                          <a:solidFill>
                            <a:srgbClr val="000000"/>
                          </a:solidFill>
                          <a:latin typeface="Calibri"/>
                        </a:rPr>
                        <a:t>Pelaksanaan Pendidikan</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140</a:t>
                      </a:r>
                    </a:p>
                  </a:txBody>
                  <a:tcPr marL="2351" marR="2351" marT="2279" marB="0" anchor="b">
                    <a:lnL>
                      <a:noFill/>
                    </a:lnL>
                    <a:lnR>
                      <a:noFill/>
                    </a:lnR>
                    <a:lnT>
                      <a:noFill/>
                    </a:lnT>
                    <a:lnB>
                      <a:noFill/>
                    </a:lnB>
                  </a:tcPr>
                </a:tc>
                <a:tc rowSpan="6">
                  <a:txBody>
                    <a:bodyPr/>
                    <a:lstStyle/>
                    <a:p>
                      <a:pPr algn="ctr" fontAlgn="ctr"/>
                      <a:r>
                        <a:rPr lang="en-US" sz="600" b="1" i="0" u="none" strike="noStrike">
                          <a:solidFill>
                            <a:srgbClr val="000000"/>
                          </a:solidFill>
                          <a:latin typeface="Calibri"/>
                        </a:rPr>
                        <a:t>300</a:t>
                      </a:r>
                    </a:p>
                  </a:txBody>
                  <a:tcPr marL="2351" marR="2351" marT="2279" marB="0" anchor="ctr">
                    <a:lnL>
                      <a:noFill/>
                    </a:lnL>
                    <a:lnR>
                      <a:noFill/>
                    </a:lnR>
                    <a:lnT>
                      <a:noFill/>
                    </a:lnT>
                    <a:lnB>
                      <a:noFill/>
                    </a:lnB>
                  </a:tcPr>
                </a:tc>
                <a:tc>
                  <a:txBody>
                    <a:bodyPr/>
                    <a:lstStyle/>
                    <a:p>
                      <a:pPr algn="ctr" fontAlgn="b"/>
                      <a:r>
                        <a:rPr lang="en-US" sz="600" b="0" i="0" u="none" strike="noStrike">
                          <a:solidFill>
                            <a:srgbClr val="000000"/>
                          </a:solidFill>
                          <a:latin typeface="Calibri"/>
                        </a:rPr>
                        <a:t>≥ 35 % X 300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105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245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dirty="0">
                          <a:solidFill>
                            <a:srgbClr val="000000"/>
                          </a:solidFill>
                          <a:latin typeface="Calibri"/>
                        </a:rPr>
                        <a:t>C</a:t>
                      </a:r>
                    </a:p>
                  </a:txBody>
                  <a:tcPr marL="2351" marR="2351" marT="2279" marB="0" anchor="b">
                    <a:lnL>
                      <a:noFill/>
                    </a:lnL>
                    <a:lnR>
                      <a:noFill/>
                    </a:lnR>
                    <a:lnT>
                      <a:noFill/>
                    </a:lnT>
                    <a:lnB>
                      <a:noFill/>
                    </a:lnB>
                  </a:tcPr>
                </a:tc>
                <a:tc>
                  <a:txBody>
                    <a:bodyPr/>
                    <a:lstStyle/>
                    <a:p>
                      <a:pPr algn="l" fontAlgn="b"/>
                      <a:r>
                        <a:rPr lang="en-US" sz="600" b="0" i="0" u="none" strike="noStrike">
                          <a:solidFill>
                            <a:srgbClr val="000000"/>
                          </a:solidFill>
                          <a:latin typeface="Calibri"/>
                        </a:rPr>
                        <a:t>Pelaksanaan Penelitian</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140</a:t>
                      </a: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 45% X 300 *</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135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275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D</a:t>
                      </a:r>
                    </a:p>
                  </a:txBody>
                  <a:tcPr marL="2351" marR="2351" marT="2279" marB="0" anchor="b">
                    <a:lnL>
                      <a:noFill/>
                    </a:lnL>
                    <a:lnR>
                      <a:noFill/>
                    </a:lnR>
                    <a:lnT>
                      <a:noFill/>
                    </a:lnT>
                    <a:lnB>
                      <a:noFill/>
                    </a:lnB>
                  </a:tcPr>
                </a:tc>
                <a:tc>
                  <a:txBody>
                    <a:bodyPr/>
                    <a:lstStyle/>
                    <a:p>
                      <a:pPr algn="l" fontAlgn="b"/>
                      <a:r>
                        <a:rPr lang="en-US" sz="600" b="0" i="0" u="none" strike="noStrike" dirty="0" err="1">
                          <a:solidFill>
                            <a:srgbClr val="000000"/>
                          </a:solidFill>
                          <a:latin typeface="Calibri"/>
                        </a:rPr>
                        <a:t>Pelaksanaan</a:t>
                      </a:r>
                      <a:r>
                        <a:rPr lang="en-US" sz="600" b="0" i="0" u="none" strike="noStrike" dirty="0">
                          <a:solidFill>
                            <a:srgbClr val="000000"/>
                          </a:solidFill>
                          <a:latin typeface="Calibri"/>
                        </a:rPr>
                        <a:t> </a:t>
                      </a:r>
                      <a:r>
                        <a:rPr lang="en-US" sz="600" b="0" i="0" u="none" strike="noStrike" dirty="0" err="1">
                          <a:solidFill>
                            <a:srgbClr val="000000"/>
                          </a:solidFill>
                          <a:latin typeface="Calibri"/>
                        </a:rPr>
                        <a:t>Pengabdian</a:t>
                      </a:r>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35</a:t>
                      </a: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 10% X 300**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30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65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E</a:t>
                      </a:r>
                    </a:p>
                  </a:txBody>
                  <a:tcPr marL="2351" marR="2351" marT="2279" marB="0" anchor="b">
                    <a:lnL>
                      <a:noFill/>
                    </a:lnL>
                    <a:lnR>
                      <a:noFill/>
                    </a:lnR>
                    <a:lnT>
                      <a:noFill/>
                    </a:lnT>
                    <a:lnB>
                      <a:noFill/>
                    </a:lnB>
                  </a:tcPr>
                </a:tc>
                <a:tc rowSpan="2">
                  <a:txBody>
                    <a:bodyPr/>
                    <a:lstStyle/>
                    <a:p>
                      <a:pPr algn="l" fontAlgn="b"/>
                      <a:r>
                        <a:rPr lang="en-US" sz="600" b="0" i="0" u="none" strike="noStrike">
                          <a:solidFill>
                            <a:srgbClr val="000000"/>
                          </a:solidFill>
                          <a:latin typeface="Calibri"/>
                        </a:rPr>
                        <a:t>Pengembangan Diri (masuk unsur utama B)</a:t>
                      </a: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a:t>
                      </a: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r>
                        <a:rPr lang="en-US" sz="600" b="1" i="0" u="none" strike="noStrike">
                          <a:solidFill>
                            <a:srgbClr val="000000"/>
                          </a:solidFill>
                          <a:latin typeface="Calibri"/>
                        </a:rPr>
                        <a:t>2</a:t>
                      </a:r>
                    </a:p>
                  </a:txBody>
                  <a:tcPr marL="2351" marR="2351" marT="2279" marB="0" anchor="b">
                    <a:lnL>
                      <a:noFill/>
                    </a:lnL>
                    <a:lnR>
                      <a:noFill/>
                    </a:lnR>
                    <a:lnT>
                      <a:noFill/>
                    </a:lnT>
                    <a:lnB>
                      <a:noFill/>
                    </a:lnB>
                  </a:tcPr>
                </a:tc>
                <a:tc gridSpan="2">
                  <a:txBody>
                    <a:bodyPr/>
                    <a:lstStyle/>
                    <a:p>
                      <a:pPr algn="l" fontAlgn="b"/>
                      <a:r>
                        <a:rPr lang="en-US" sz="600" b="1" i="0" u="none" strike="noStrike">
                          <a:solidFill>
                            <a:srgbClr val="000000"/>
                          </a:solidFill>
                          <a:latin typeface="Calibri"/>
                        </a:rPr>
                        <a:t>Penunjang</a:t>
                      </a: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r>
                        <a:rPr lang="en-US" sz="600" b="0" i="0" u="none" strike="noStrike">
                          <a:solidFill>
                            <a:srgbClr val="000000"/>
                          </a:solidFill>
                          <a:latin typeface="Calibri"/>
                        </a:rPr>
                        <a:t>35</a:t>
                      </a: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 10% X 300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30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65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2">
                  <a:txBody>
                    <a:bodyPr/>
                    <a:lstStyle/>
                    <a:p>
                      <a:pPr algn="l" fontAlgn="b"/>
                      <a:r>
                        <a:rPr lang="en-US" sz="600" b="1" i="0" u="none" strike="noStrike" dirty="0" err="1">
                          <a:solidFill>
                            <a:srgbClr val="000000"/>
                          </a:solidFill>
                          <a:latin typeface="Calibri"/>
                        </a:rPr>
                        <a:t>Jumlah</a:t>
                      </a:r>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r>
                        <a:rPr lang="en-US" sz="600" b="1" i="0" u="none" strike="noStrike" dirty="0">
                          <a:solidFill>
                            <a:srgbClr val="000000"/>
                          </a:solidFill>
                          <a:latin typeface="Calibri"/>
                        </a:rPr>
                        <a:t>550</a:t>
                      </a: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1" i="0" u="none" strike="noStrike">
                          <a:solidFill>
                            <a:srgbClr val="000000"/>
                          </a:solidFill>
                          <a:latin typeface="Calibri"/>
                        </a:rPr>
                        <a:t>300</a:t>
                      </a:r>
                    </a:p>
                  </a:txBody>
                  <a:tcPr marL="2351" marR="2351" marT="2279" marB="0" anchor="b">
                    <a:lnL>
                      <a:noFill/>
                    </a:lnL>
                    <a:lnR>
                      <a:noFill/>
                    </a:lnR>
                    <a:lnT>
                      <a:noFill/>
                    </a:lnT>
                    <a:lnB>
                      <a:noFill/>
                    </a:lnB>
                  </a:tcPr>
                </a:tc>
                <a:tc>
                  <a:txBody>
                    <a:bodyPr/>
                    <a:lstStyle/>
                    <a:p>
                      <a:pPr algn="ctr" fontAlgn="b"/>
                      <a:r>
                        <a:rPr lang="en-US" sz="600" b="1" i="0" u="none" strike="noStrike">
                          <a:solidFill>
                            <a:srgbClr val="000000"/>
                          </a:solidFill>
                          <a:latin typeface="Calibri"/>
                        </a:rPr>
                        <a:t>850</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222160">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7">
                  <a:txBody>
                    <a:bodyPr/>
                    <a:lstStyle/>
                    <a:p>
                      <a:pPr algn="l" fontAlgn="b"/>
                      <a:r>
                        <a:rPr lang="en-US" sz="600" b="1" i="0" u="none" strike="noStrike" dirty="0">
                          <a:solidFill>
                            <a:srgbClr val="000000"/>
                          </a:solidFill>
                          <a:latin typeface="Calibri"/>
                        </a:rPr>
                        <a:t>* </a:t>
                      </a:r>
                      <a:r>
                        <a:rPr lang="en-US" sz="600" b="1" i="0" u="none" strike="noStrike" dirty="0" err="1">
                          <a:solidFill>
                            <a:srgbClr val="000000"/>
                          </a:solidFill>
                          <a:latin typeface="Calibri"/>
                        </a:rPr>
                        <a:t>Diperlukan</a:t>
                      </a:r>
                      <a:r>
                        <a:rPr lang="en-US" sz="600" b="1" i="0" u="none" strike="noStrike" dirty="0">
                          <a:solidFill>
                            <a:srgbClr val="000000"/>
                          </a:solidFill>
                          <a:latin typeface="Calibri"/>
                        </a:rPr>
                        <a:t> </a:t>
                      </a:r>
                      <a:r>
                        <a:rPr lang="en-US" sz="600" b="1" i="0" u="none" strike="noStrike" dirty="0" err="1">
                          <a:solidFill>
                            <a:srgbClr val="000000"/>
                          </a:solidFill>
                          <a:latin typeface="Calibri"/>
                        </a:rPr>
                        <a:t>persyaratan</a:t>
                      </a:r>
                      <a:r>
                        <a:rPr lang="en-US" sz="600" b="1" i="0" u="none" strike="noStrike" dirty="0">
                          <a:solidFill>
                            <a:srgbClr val="000000"/>
                          </a:solidFill>
                          <a:latin typeface="Calibri"/>
                        </a:rPr>
                        <a:t> </a:t>
                      </a:r>
                      <a:r>
                        <a:rPr lang="en-US" sz="600" b="1" i="0" u="none" strike="noStrike" dirty="0" err="1">
                          <a:solidFill>
                            <a:srgbClr val="000000"/>
                          </a:solidFill>
                          <a:latin typeface="Calibri"/>
                        </a:rPr>
                        <a:t>khusus</a:t>
                      </a:r>
                      <a:r>
                        <a:rPr lang="en-US" sz="600" b="1" i="0" u="none" strike="noStrike" dirty="0">
                          <a:solidFill>
                            <a:srgbClr val="000000"/>
                          </a:solidFill>
                          <a:latin typeface="Calibri"/>
                        </a:rPr>
                        <a:t> minimal </a:t>
                      </a:r>
                      <a:r>
                        <a:rPr lang="en-US" sz="600" b="1" i="0" u="none" strike="noStrike" dirty="0" err="1">
                          <a:solidFill>
                            <a:srgbClr val="000000"/>
                          </a:solidFill>
                          <a:latin typeface="Calibri"/>
                        </a:rPr>
                        <a:t>satu</a:t>
                      </a:r>
                      <a:r>
                        <a:rPr lang="en-US" sz="600" b="1" i="0" u="none" strike="noStrike" dirty="0">
                          <a:solidFill>
                            <a:srgbClr val="000000"/>
                          </a:solidFill>
                          <a:latin typeface="Calibri"/>
                        </a:rPr>
                        <a:t> </a:t>
                      </a:r>
                      <a:r>
                        <a:rPr lang="en-US" sz="600" b="1" i="0" u="none" strike="noStrike" dirty="0" err="1">
                          <a:solidFill>
                            <a:srgbClr val="000000"/>
                          </a:solidFill>
                          <a:latin typeface="Calibri"/>
                        </a:rPr>
                        <a:t>karya</a:t>
                      </a:r>
                      <a:r>
                        <a:rPr lang="en-US" sz="600" b="1" i="0" u="none" strike="noStrike" dirty="0">
                          <a:solidFill>
                            <a:srgbClr val="000000"/>
                          </a:solidFill>
                          <a:latin typeface="Calibri"/>
                        </a:rPr>
                        <a:t> </a:t>
                      </a:r>
                      <a:r>
                        <a:rPr lang="en-US" sz="600" b="1" i="0" u="none" strike="noStrike" dirty="0" err="1">
                          <a:solidFill>
                            <a:srgbClr val="000000"/>
                          </a:solidFill>
                          <a:latin typeface="Calibri"/>
                        </a:rPr>
                        <a:t>ilmiah</a:t>
                      </a:r>
                      <a:r>
                        <a:rPr lang="en-US" sz="600" b="1" i="0" u="none" strike="noStrike" dirty="0">
                          <a:solidFill>
                            <a:srgbClr val="000000"/>
                          </a:solidFill>
                          <a:latin typeface="Calibri"/>
                        </a:rPr>
                        <a:t> </a:t>
                      </a:r>
                      <a:r>
                        <a:rPr lang="en-US" sz="600" b="1" i="0" u="none" strike="noStrike" dirty="0" err="1">
                          <a:solidFill>
                            <a:srgbClr val="000000"/>
                          </a:solidFill>
                          <a:latin typeface="Calibri"/>
                        </a:rPr>
                        <a:t>di</a:t>
                      </a:r>
                      <a:r>
                        <a:rPr lang="en-US" sz="600" b="1" i="0" u="none" strike="noStrike" dirty="0">
                          <a:solidFill>
                            <a:srgbClr val="000000"/>
                          </a:solidFill>
                          <a:latin typeface="Calibri"/>
                        </a:rPr>
                        <a:t> </a:t>
                      </a:r>
                      <a:r>
                        <a:rPr lang="en-US" sz="600" b="1" i="0" u="none" strike="noStrike" dirty="0" err="1">
                          <a:solidFill>
                            <a:srgbClr val="000000"/>
                          </a:solidFill>
                          <a:latin typeface="Calibri"/>
                        </a:rPr>
                        <a:t>jurnal</a:t>
                      </a:r>
                      <a:r>
                        <a:rPr lang="en-US" sz="600" b="1" i="0" u="none" strike="noStrike" dirty="0">
                          <a:solidFill>
                            <a:srgbClr val="000000"/>
                          </a:solidFill>
                          <a:latin typeface="Calibri"/>
                        </a:rPr>
                        <a:t> </a:t>
                      </a:r>
                      <a:r>
                        <a:rPr lang="en-US" sz="600" b="1" i="0" u="none" strike="noStrike" dirty="0" err="1">
                          <a:solidFill>
                            <a:srgbClr val="000000"/>
                          </a:solidFill>
                          <a:latin typeface="Calibri"/>
                        </a:rPr>
                        <a:t>internasional</a:t>
                      </a:r>
                      <a:r>
                        <a:rPr lang="en-US" sz="600" b="1" i="0" u="none" strike="noStrike" dirty="0">
                          <a:solidFill>
                            <a:srgbClr val="000000"/>
                          </a:solidFill>
                          <a:latin typeface="Calibri"/>
                        </a:rPr>
                        <a:t> </a:t>
                      </a:r>
                      <a:r>
                        <a:rPr lang="en-US" sz="600" b="1" i="0" u="none" strike="noStrike" dirty="0" err="1">
                          <a:solidFill>
                            <a:srgbClr val="000000"/>
                          </a:solidFill>
                          <a:latin typeface="Calibri"/>
                        </a:rPr>
                        <a:t>bereputasi</a:t>
                      </a:r>
                      <a:r>
                        <a:rPr lang="en-US" sz="600" b="1" i="0" u="none" strike="noStrike" dirty="0">
                          <a:solidFill>
                            <a:srgbClr val="000000"/>
                          </a:solidFill>
                          <a:latin typeface="Calibri"/>
                        </a:rPr>
                        <a:t> </a:t>
                      </a:r>
                      <a:r>
                        <a:rPr lang="en-US" sz="600" b="1" i="0" u="none" strike="noStrike" dirty="0" err="1">
                          <a:solidFill>
                            <a:srgbClr val="000000"/>
                          </a:solidFill>
                          <a:latin typeface="Calibri"/>
                        </a:rPr>
                        <a:t>sebagai</a:t>
                      </a:r>
                      <a:r>
                        <a:rPr lang="en-US" sz="600" b="1" i="0" u="none" strike="noStrike" dirty="0">
                          <a:solidFill>
                            <a:srgbClr val="000000"/>
                          </a:solidFill>
                          <a:latin typeface="Calibri"/>
                        </a:rPr>
                        <a:t> </a:t>
                      </a:r>
                      <a:r>
                        <a:rPr lang="en-US" sz="600" b="1" i="0" u="none" strike="noStrike" dirty="0" err="1">
                          <a:solidFill>
                            <a:srgbClr val="000000"/>
                          </a:solidFill>
                          <a:latin typeface="Calibri"/>
                        </a:rPr>
                        <a:t>penulis</a:t>
                      </a:r>
                      <a:r>
                        <a:rPr lang="en-US" sz="600" b="1" i="0" u="none" strike="noStrike" dirty="0">
                          <a:solidFill>
                            <a:srgbClr val="000000"/>
                          </a:solidFill>
                          <a:latin typeface="Calibri"/>
                        </a:rPr>
                        <a:t> </a:t>
                      </a:r>
                      <a:r>
                        <a:rPr lang="en-US" sz="600" b="1" i="0" u="none" strike="noStrike" dirty="0" err="1">
                          <a:solidFill>
                            <a:srgbClr val="000000"/>
                          </a:solidFill>
                          <a:latin typeface="Calibri"/>
                        </a:rPr>
                        <a:t>pertama</a:t>
                      </a:r>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3">
                  <a:txBody>
                    <a:bodyPr/>
                    <a:lstStyle/>
                    <a:p>
                      <a:pPr algn="l" fontAlgn="b"/>
                      <a:r>
                        <a:rPr lang="en-US" sz="600" b="1" i="0" u="none" strike="noStrike">
                          <a:solidFill>
                            <a:srgbClr val="000000"/>
                          </a:solidFill>
                          <a:latin typeface="Calibri"/>
                        </a:rPr>
                        <a:t>** Diperlukan persyaratan minimal 0,50 ak</a:t>
                      </a:r>
                    </a:p>
                  </a:txBody>
                  <a:tcPr marL="2351" marR="2351" marT="2279"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19298">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dirty="0">
                        <a:solidFill>
                          <a:srgbClr val="000000"/>
                        </a:solidFill>
                        <a:latin typeface="Calibri"/>
                      </a:endParaRPr>
                    </a:p>
                  </a:txBody>
                  <a:tcPr marL="2351" marR="2351" marT="2279" marB="0" anchor="b">
                    <a:lnL>
                      <a:noFill/>
                    </a:lnL>
                    <a:lnR>
                      <a:noFill/>
                    </a:lnR>
                    <a:lnT>
                      <a:noFill/>
                    </a:lnT>
                    <a:lnB>
                      <a:noFill/>
                    </a:lnB>
                  </a:tcPr>
                </a:tc>
              </a:tr>
            </a:tbl>
          </a:graphicData>
        </a:graphic>
      </p:graphicFrame>
      <p:pic>
        <p:nvPicPr>
          <p:cNvPr id="5"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404004" y="2064549"/>
            <a:ext cx="347027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BD266BE7-899D-4075-917F-DBDE33B6B692}" type="slidenum">
              <a:rPr lang="en-US" smtClean="0"/>
              <a:pPr/>
              <a:t>37</a:t>
            </a:fld>
            <a:endParaRPr lang="en-US"/>
          </a:p>
        </p:txBody>
      </p:sp>
      <p:graphicFrame>
        <p:nvGraphicFramePr>
          <p:cNvPr id="4" name="Table 3"/>
          <p:cNvGraphicFramePr>
            <a:graphicFrameLocks noGrp="1"/>
          </p:cNvGraphicFramePr>
          <p:nvPr/>
        </p:nvGraphicFramePr>
        <p:xfrm>
          <a:off x="261132" y="278598"/>
          <a:ext cx="4481393" cy="2222628"/>
        </p:xfrm>
        <a:graphic>
          <a:graphicData uri="http://schemas.openxmlformats.org/drawingml/2006/table">
            <a:tbl>
              <a:tblPr/>
              <a:tblGrid>
                <a:gridCol w="204474"/>
                <a:gridCol w="204474"/>
                <a:gridCol w="826417"/>
                <a:gridCol w="673061"/>
                <a:gridCol w="412144"/>
                <a:gridCol w="527160"/>
                <a:gridCol w="325881"/>
                <a:gridCol w="489886"/>
                <a:gridCol w="204474"/>
                <a:gridCol w="204474"/>
                <a:gridCol w="204474"/>
                <a:gridCol w="204474"/>
              </a:tblGrid>
              <a:tr h="232032">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3">
                  <a:txBody>
                    <a:bodyPr/>
                    <a:lstStyle/>
                    <a:p>
                      <a:pPr algn="ctr" fontAlgn="b"/>
                      <a:r>
                        <a:rPr lang="en-US" sz="600" b="1" i="0" u="none" strike="noStrike">
                          <a:solidFill>
                            <a:srgbClr val="000000"/>
                          </a:solidFill>
                          <a:latin typeface="Calibri"/>
                        </a:rPr>
                        <a:t>Minimum Keperluan</a:t>
                      </a:r>
                    </a:p>
                  </a:txBody>
                  <a:tcPr marL="2351" marR="2351" marT="2279"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r>
                        <a:rPr lang="en-US" sz="600" b="1" i="0" u="none" strike="noStrike">
                          <a:solidFill>
                            <a:srgbClr val="000000"/>
                          </a:solidFill>
                          <a:latin typeface="Calibri"/>
                        </a:rPr>
                        <a:t>Total Perolehan</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232032">
                <a:tc>
                  <a:txBody>
                    <a:bodyPr/>
                    <a:lstStyle/>
                    <a:p>
                      <a:pPr algn="ctr" fontAlgn="b"/>
                      <a:r>
                        <a:rPr lang="en-US" sz="600" b="1" i="0" u="none" strike="noStrike" dirty="0">
                          <a:solidFill>
                            <a:srgbClr val="000000"/>
                          </a:solidFill>
                          <a:latin typeface="Calibri"/>
                        </a:rPr>
                        <a:t>No.</a:t>
                      </a:r>
                    </a:p>
                  </a:txBody>
                  <a:tcPr marL="2351" marR="2351" marT="2279" marB="0" anchor="b">
                    <a:lnL>
                      <a:noFill/>
                    </a:lnL>
                    <a:lnR>
                      <a:noFill/>
                    </a:lnR>
                    <a:lnT>
                      <a:noFill/>
                    </a:lnT>
                    <a:lnB>
                      <a:noFill/>
                    </a:lnB>
                  </a:tcPr>
                </a:tc>
                <a:tc gridSpan="2">
                  <a:txBody>
                    <a:bodyPr/>
                    <a:lstStyle/>
                    <a:p>
                      <a:pPr algn="l" fontAlgn="b"/>
                      <a:r>
                        <a:rPr lang="en-US" sz="600" b="1" i="0" u="none" strike="noStrike" dirty="0" err="1">
                          <a:solidFill>
                            <a:srgbClr val="000000"/>
                          </a:solidFill>
                          <a:latin typeface="Calibri"/>
                        </a:rPr>
                        <a:t>Unsur</a:t>
                      </a:r>
                      <a:r>
                        <a:rPr lang="en-US" sz="600" b="1" i="0" u="none" strike="noStrike" dirty="0">
                          <a:solidFill>
                            <a:srgbClr val="000000"/>
                          </a:solidFill>
                          <a:latin typeface="Calibri"/>
                        </a:rPr>
                        <a:t> yang </a:t>
                      </a:r>
                      <a:r>
                        <a:rPr lang="en-US" sz="600" b="1" i="0" u="none" strike="noStrike" dirty="0" err="1">
                          <a:solidFill>
                            <a:srgbClr val="000000"/>
                          </a:solidFill>
                          <a:latin typeface="Calibri"/>
                        </a:rPr>
                        <a:t>dinilai</a:t>
                      </a:r>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r>
                        <a:rPr lang="en-US" sz="600" b="1" i="0" u="none" strike="noStrike">
                          <a:solidFill>
                            <a:srgbClr val="000000"/>
                          </a:solidFill>
                          <a:latin typeface="Calibri"/>
                        </a:rPr>
                        <a:t>Lektor Kepala 700 (S3)</a:t>
                      </a:r>
                    </a:p>
                  </a:txBody>
                  <a:tcPr marL="2351" marR="2351" marT="2279" marB="0" anchor="b">
                    <a:lnL>
                      <a:noFill/>
                    </a:lnL>
                    <a:lnR>
                      <a:noFill/>
                    </a:lnR>
                    <a:lnT>
                      <a:noFill/>
                    </a:lnT>
                    <a:lnB>
                      <a:noFill/>
                    </a:lnB>
                  </a:tcPr>
                </a:tc>
                <a:tc>
                  <a:txBody>
                    <a:bodyPr/>
                    <a:lstStyle/>
                    <a:p>
                      <a:pPr algn="ctr" fontAlgn="b"/>
                      <a:r>
                        <a:rPr lang="en-US" sz="600" b="1" i="0" u="none" strike="noStrike" dirty="0" err="1">
                          <a:solidFill>
                            <a:srgbClr val="000000"/>
                          </a:solidFill>
                          <a:latin typeface="Calibri"/>
                        </a:rPr>
                        <a:t>Diperlukan</a:t>
                      </a:r>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gridSpan="2">
                  <a:txBody>
                    <a:bodyPr/>
                    <a:lstStyle/>
                    <a:p>
                      <a:pPr algn="ctr" fontAlgn="b"/>
                      <a:r>
                        <a:rPr lang="en-US" sz="600" b="1" i="0" u="none" strike="noStrike" dirty="0" err="1" smtClean="0">
                          <a:solidFill>
                            <a:srgbClr val="000000"/>
                          </a:solidFill>
                          <a:latin typeface="Calibri"/>
                        </a:rPr>
                        <a:t>Profesor</a:t>
                      </a:r>
                      <a:r>
                        <a:rPr lang="en-US" sz="600" b="1" i="0" u="none" strike="noStrike" baseline="0" dirty="0" smtClean="0">
                          <a:solidFill>
                            <a:srgbClr val="000000"/>
                          </a:solidFill>
                          <a:latin typeface="Calibri"/>
                        </a:rPr>
                        <a:t> </a:t>
                      </a:r>
                      <a:r>
                        <a:rPr lang="en-US" sz="600" b="1" i="0" u="none" strike="noStrike" dirty="0" smtClean="0">
                          <a:solidFill>
                            <a:srgbClr val="000000"/>
                          </a:solidFill>
                          <a:latin typeface="Calibri"/>
                        </a:rPr>
                        <a:t> </a:t>
                      </a:r>
                      <a:r>
                        <a:rPr lang="en-US" sz="600" b="1" i="0" u="none" strike="noStrike" dirty="0">
                          <a:solidFill>
                            <a:srgbClr val="000000"/>
                          </a:solidFill>
                          <a:latin typeface="Calibri"/>
                        </a:rPr>
                        <a:t>850 (S3)</a:t>
                      </a:r>
                    </a:p>
                  </a:txBody>
                  <a:tcPr marL="2351" marR="2351" marT="2279" marB="0" anchor="b">
                    <a:lnL>
                      <a:noFill/>
                    </a:lnL>
                    <a:lnR>
                      <a:noFill/>
                    </a:lnR>
                    <a:lnT>
                      <a:noFill/>
                    </a:lnT>
                    <a:lnB>
                      <a:noFill/>
                    </a:lnB>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r>
                        <a:rPr lang="en-US" sz="600" b="1" i="0" u="none" strike="noStrike">
                          <a:solidFill>
                            <a:srgbClr val="000000"/>
                          </a:solidFill>
                          <a:latin typeface="Calibri"/>
                        </a:rPr>
                        <a:t>1</a:t>
                      </a:r>
                    </a:p>
                  </a:txBody>
                  <a:tcPr marL="2351" marR="2351" marT="2279" marB="0" anchor="b">
                    <a:lnL>
                      <a:noFill/>
                    </a:lnL>
                    <a:lnR>
                      <a:noFill/>
                    </a:lnR>
                    <a:lnT>
                      <a:noFill/>
                    </a:lnT>
                    <a:lnB>
                      <a:noFill/>
                    </a:lnB>
                  </a:tcPr>
                </a:tc>
                <a:tc gridSpan="2">
                  <a:txBody>
                    <a:bodyPr/>
                    <a:lstStyle/>
                    <a:p>
                      <a:pPr algn="l" fontAlgn="b"/>
                      <a:r>
                        <a:rPr lang="en-US" sz="600" b="1" i="0" u="none" strike="noStrike" dirty="0" err="1">
                          <a:solidFill>
                            <a:srgbClr val="000000"/>
                          </a:solidFill>
                          <a:latin typeface="Calibri"/>
                        </a:rPr>
                        <a:t>Unsur</a:t>
                      </a:r>
                      <a:r>
                        <a:rPr lang="en-US" sz="600" b="1" i="0" u="none" strike="noStrike" dirty="0">
                          <a:solidFill>
                            <a:srgbClr val="000000"/>
                          </a:solidFill>
                          <a:latin typeface="Calibri"/>
                        </a:rPr>
                        <a:t> </a:t>
                      </a:r>
                      <a:r>
                        <a:rPr lang="en-US" sz="600" b="1" i="0" u="none" strike="noStrike" dirty="0" err="1">
                          <a:solidFill>
                            <a:srgbClr val="000000"/>
                          </a:solidFill>
                          <a:latin typeface="Calibri"/>
                        </a:rPr>
                        <a:t>Utama</a:t>
                      </a:r>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A</a:t>
                      </a:r>
                    </a:p>
                  </a:txBody>
                  <a:tcPr marL="2351" marR="2351" marT="2279" marB="0" anchor="b">
                    <a:lnL>
                      <a:noFill/>
                    </a:lnL>
                    <a:lnR>
                      <a:noFill/>
                    </a:lnR>
                    <a:lnT>
                      <a:noFill/>
                    </a:lnT>
                    <a:lnB>
                      <a:noFill/>
                    </a:lnB>
                  </a:tcPr>
                </a:tc>
                <a:tc>
                  <a:txBody>
                    <a:bodyPr/>
                    <a:lstStyle/>
                    <a:p>
                      <a:pPr algn="l" fontAlgn="b"/>
                      <a:r>
                        <a:rPr lang="en-US" sz="600" b="0" i="0" u="none" strike="noStrike" dirty="0" err="1">
                          <a:solidFill>
                            <a:srgbClr val="000000"/>
                          </a:solidFill>
                          <a:latin typeface="Calibri"/>
                        </a:rPr>
                        <a:t>Pendidikan</a:t>
                      </a:r>
                      <a:r>
                        <a:rPr lang="en-US" sz="600" b="0" i="0" u="none" strike="noStrike" dirty="0">
                          <a:solidFill>
                            <a:srgbClr val="000000"/>
                          </a:solidFill>
                          <a:latin typeface="Calibri"/>
                        </a:rPr>
                        <a:t> </a:t>
                      </a:r>
                      <a:r>
                        <a:rPr lang="en-US" sz="600" b="0" i="0" u="none" strike="noStrike" dirty="0" err="1">
                          <a:solidFill>
                            <a:srgbClr val="000000"/>
                          </a:solidFill>
                          <a:latin typeface="Calibri"/>
                        </a:rPr>
                        <a:t>Sekolah</a:t>
                      </a:r>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200</a:t>
                      </a:r>
                    </a:p>
                  </a:txBody>
                  <a:tcPr marL="2351" marR="2351" marT="2279" marB="0" anchor="b">
                    <a:lnL>
                      <a:noFill/>
                    </a:lnL>
                    <a:lnR>
                      <a:noFill/>
                    </a:lnR>
                    <a:lnT>
                      <a:noFill/>
                    </a:lnT>
                    <a:lnB>
                      <a:noFill/>
                    </a:lnB>
                  </a:tcPr>
                </a:tc>
                <a:tc>
                  <a:txBody>
                    <a:bodyPr/>
                    <a:lstStyle/>
                    <a:p>
                      <a:pPr algn="ctr" fontAlgn="b"/>
                      <a:r>
                        <a:rPr lang="en-US" sz="600" b="1" i="0" u="none" strike="noStrike">
                          <a:solidFill>
                            <a:srgbClr val="000000"/>
                          </a:solidFill>
                          <a:latin typeface="Calibri"/>
                        </a:rPr>
                        <a:t>(0)</a:t>
                      </a: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200</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B</a:t>
                      </a:r>
                    </a:p>
                  </a:txBody>
                  <a:tcPr marL="2351" marR="2351" marT="2279" marB="0" anchor="b">
                    <a:lnL>
                      <a:noFill/>
                    </a:lnL>
                    <a:lnR>
                      <a:noFill/>
                    </a:lnR>
                    <a:lnT>
                      <a:noFill/>
                    </a:lnT>
                    <a:lnB>
                      <a:noFill/>
                    </a:lnB>
                  </a:tcPr>
                </a:tc>
                <a:tc>
                  <a:txBody>
                    <a:bodyPr/>
                    <a:lstStyle/>
                    <a:p>
                      <a:pPr algn="l" fontAlgn="b"/>
                      <a:r>
                        <a:rPr lang="en-US" sz="600" b="0" i="0" u="none" strike="noStrike">
                          <a:solidFill>
                            <a:srgbClr val="000000"/>
                          </a:solidFill>
                          <a:latin typeface="Calibri"/>
                        </a:rPr>
                        <a:t>Pelaksanaan Pendidikan</a:t>
                      </a:r>
                    </a:p>
                  </a:txBody>
                  <a:tcPr marL="2351" marR="2351" marT="2279" marB="0" anchor="b">
                    <a:lnL>
                      <a:noFill/>
                    </a:lnL>
                    <a:lnR>
                      <a:noFill/>
                    </a:lnR>
                    <a:lnT>
                      <a:noFill/>
                    </a:lnT>
                    <a:lnB>
                      <a:noFill/>
                    </a:lnB>
                  </a:tcPr>
                </a:tc>
                <a:tc>
                  <a:txBody>
                    <a:bodyPr/>
                    <a:lstStyle/>
                    <a:p>
                      <a:pPr algn="ctr" fontAlgn="b"/>
                      <a:r>
                        <a:rPr lang="en-US" sz="600" b="0" i="0" u="none" strike="noStrike" dirty="0">
                          <a:solidFill>
                            <a:srgbClr val="000000"/>
                          </a:solidFill>
                          <a:latin typeface="Calibri"/>
                        </a:rPr>
                        <a:t>200</a:t>
                      </a:r>
                    </a:p>
                  </a:txBody>
                  <a:tcPr marL="2351" marR="2351" marT="2279" marB="0" anchor="b">
                    <a:lnL>
                      <a:noFill/>
                    </a:lnL>
                    <a:lnR>
                      <a:noFill/>
                    </a:lnR>
                    <a:lnT>
                      <a:noFill/>
                    </a:lnT>
                    <a:lnB>
                      <a:noFill/>
                    </a:lnB>
                  </a:tcPr>
                </a:tc>
                <a:tc rowSpan="6">
                  <a:txBody>
                    <a:bodyPr/>
                    <a:lstStyle/>
                    <a:p>
                      <a:pPr algn="ctr" fontAlgn="ctr"/>
                      <a:r>
                        <a:rPr lang="en-US" sz="600" b="1" i="0" u="none" strike="noStrike">
                          <a:solidFill>
                            <a:srgbClr val="000000"/>
                          </a:solidFill>
                          <a:latin typeface="Calibri"/>
                        </a:rPr>
                        <a:t>150</a:t>
                      </a:r>
                    </a:p>
                  </a:txBody>
                  <a:tcPr marL="2351" marR="2351" marT="2279" marB="0" anchor="ctr">
                    <a:lnL>
                      <a:noFill/>
                    </a:lnL>
                    <a:lnR>
                      <a:noFill/>
                    </a:lnR>
                    <a:lnT>
                      <a:noFill/>
                    </a:lnT>
                    <a:lnB>
                      <a:noFill/>
                    </a:lnB>
                  </a:tcPr>
                </a:tc>
                <a:tc>
                  <a:txBody>
                    <a:bodyPr/>
                    <a:lstStyle/>
                    <a:p>
                      <a:pPr algn="ctr" fontAlgn="b"/>
                      <a:r>
                        <a:rPr lang="en-US" sz="600" b="0" i="0" u="none" strike="noStrike">
                          <a:solidFill>
                            <a:srgbClr val="000000"/>
                          </a:solidFill>
                          <a:latin typeface="Calibri"/>
                        </a:rPr>
                        <a:t>≥ 35 % X 150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52,5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252,5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C</a:t>
                      </a:r>
                    </a:p>
                  </a:txBody>
                  <a:tcPr marL="2351" marR="2351" marT="2279" marB="0" anchor="b">
                    <a:lnL>
                      <a:noFill/>
                    </a:lnL>
                    <a:lnR>
                      <a:noFill/>
                    </a:lnR>
                    <a:lnT>
                      <a:noFill/>
                    </a:lnT>
                    <a:lnB>
                      <a:noFill/>
                    </a:lnB>
                  </a:tcPr>
                </a:tc>
                <a:tc>
                  <a:txBody>
                    <a:bodyPr/>
                    <a:lstStyle/>
                    <a:p>
                      <a:pPr algn="l" fontAlgn="b"/>
                      <a:r>
                        <a:rPr lang="en-US" sz="600" b="0" i="0" u="none" strike="noStrike">
                          <a:solidFill>
                            <a:srgbClr val="000000"/>
                          </a:solidFill>
                          <a:latin typeface="Calibri"/>
                        </a:rPr>
                        <a:t>Pelaksanaan Penelitian</a:t>
                      </a:r>
                    </a:p>
                  </a:txBody>
                  <a:tcPr marL="2351" marR="2351" marT="2279" marB="0" anchor="b">
                    <a:lnL>
                      <a:noFill/>
                    </a:lnL>
                    <a:lnR>
                      <a:noFill/>
                    </a:lnR>
                    <a:lnT>
                      <a:noFill/>
                    </a:lnT>
                    <a:lnB>
                      <a:noFill/>
                    </a:lnB>
                  </a:tcPr>
                </a:tc>
                <a:tc>
                  <a:txBody>
                    <a:bodyPr/>
                    <a:lstStyle/>
                    <a:p>
                      <a:pPr algn="ctr" fontAlgn="b"/>
                      <a:r>
                        <a:rPr lang="en-US" sz="600" b="0" i="0" u="none" strike="noStrike" dirty="0">
                          <a:solidFill>
                            <a:srgbClr val="000000"/>
                          </a:solidFill>
                          <a:latin typeface="Calibri"/>
                        </a:rPr>
                        <a:t>200</a:t>
                      </a: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 45% X 150 *</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67,5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267,5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D</a:t>
                      </a:r>
                    </a:p>
                  </a:txBody>
                  <a:tcPr marL="2351" marR="2351" marT="2279" marB="0" anchor="b">
                    <a:lnL>
                      <a:noFill/>
                    </a:lnL>
                    <a:lnR>
                      <a:noFill/>
                    </a:lnR>
                    <a:lnT>
                      <a:noFill/>
                    </a:lnT>
                    <a:lnB>
                      <a:noFill/>
                    </a:lnB>
                  </a:tcPr>
                </a:tc>
                <a:tc>
                  <a:txBody>
                    <a:bodyPr/>
                    <a:lstStyle/>
                    <a:p>
                      <a:pPr algn="l" fontAlgn="b"/>
                      <a:r>
                        <a:rPr lang="en-US" sz="600" b="0" i="0" u="none" strike="noStrike">
                          <a:solidFill>
                            <a:srgbClr val="000000"/>
                          </a:solidFill>
                          <a:latin typeface="Calibri"/>
                        </a:rPr>
                        <a:t>Pelaksanaan Pengabdian</a:t>
                      </a:r>
                    </a:p>
                  </a:txBody>
                  <a:tcPr marL="2351" marR="2351" marT="2279" marB="0" anchor="b">
                    <a:lnL>
                      <a:noFill/>
                    </a:lnL>
                    <a:lnR>
                      <a:noFill/>
                    </a:lnR>
                    <a:lnT>
                      <a:noFill/>
                    </a:lnT>
                    <a:lnB>
                      <a:noFill/>
                    </a:lnB>
                  </a:tcPr>
                </a:tc>
                <a:tc>
                  <a:txBody>
                    <a:bodyPr/>
                    <a:lstStyle/>
                    <a:p>
                      <a:pPr algn="ctr" fontAlgn="b"/>
                      <a:r>
                        <a:rPr lang="en-US" sz="600" b="0" i="0" u="none" strike="noStrike" dirty="0">
                          <a:solidFill>
                            <a:srgbClr val="000000"/>
                          </a:solidFill>
                          <a:latin typeface="Calibri"/>
                        </a:rPr>
                        <a:t>50</a:t>
                      </a: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 110% X 150**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15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65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E</a:t>
                      </a:r>
                    </a:p>
                  </a:txBody>
                  <a:tcPr marL="2351" marR="2351" marT="2279" marB="0" anchor="b">
                    <a:lnL>
                      <a:noFill/>
                    </a:lnL>
                    <a:lnR>
                      <a:noFill/>
                    </a:lnR>
                    <a:lnT>
                      <a:noFill/>
                    </a:lnT>
                    <a:lnB>
                      <a:noFill/>
                    </a:lnB>
                  </a:tcPr>
                </a:tc>
                <a:tc rowSpan="2">
                  <a:txBody>
                    <a:bodyPr/>
                    <a:lstStyle/>
                    <a:p>
                      <a:pPr algn="l" fontAlgn="b"/>
                      <a:r>
                        <a:rPr lang="en-US" sz="600" b="0" i="0" u="none" strike="noStrike">
                          <a:solidFill>
                            <a:srgbClr val="000000"/>
                          </a:solidFill>
                          <a:latin typeface="Calibri"/>
                        </a:rPr>
                        <a:t>Pengembangan Diri (masuk unsur utama B)</a:t>
                      </a:r>
                    </a:p>
                  </a:txBody>
                  <a:tcPr marL="2351" marR="2351" marT="2279" marB="0" anchor="b">
                    <a:lnL>
                      <a:noFill/>
                    </a:lnL>
                    <a:lnR>
                      <a:noFill/>
                    </a:lnR>
                    <a:lnT>
                      <a:noFill/>
                    </a:lnT>
                    <a:lnB>
                      <a:noFill/>
                    </a:lnB>
                  </a:tcPr>
                </a:tc>
                <a:tc>
                  <a:txBody>
                    <a:bodyPr/>
                    <a:lstStyle/>
                    <a:p>
                      <a:pPr algn="ctr"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a:solidFill>
                            <a:srgbClr val="000000"/>
                          </a:solidFill>
                          <a:latin typeface="Calibri"/>
                        </a:rPr>
                        <a:t>-</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a:t>
                      </a: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r>
                        <a:rPr lang="en-US" sz="600" b="1" i="0" u="none" strike="noStrike">
                          <a:solidFill>
                            <a:srgbClr val="000000"/>
                          </a:solidFill>
                          <a:latin typeface="Calibri"/>
                        </a:rPr>
                        <a:t>2</a:t>
                      </a:r>
                    </a:p>
                  </a:txBody>
                  <a:tcPr marL="2351" marR="2351" marT="2279" marB="0" anchor="b">
                    <a:lnL>
                      <a:noFill/>
                    </a:lnL>
                    <a:lnR>
                      <a:noFill/>
                    </a:lnR>
                    <a:lnT>
                      <a:noFill/>
                    </a:lnT>
                    <a:lnB>
                      <a:noFill/>
                    </a:lnB>
                  </a:tcPr>
                </a:tc>
                <a:tc gridSpan="2">
                  <a:txBody>
                    <a:bodyPr/>
                    <a:lstStyle/>
                    <a:p>
                      <a:pPr algn="l" fontAlgn="b"/>
                      <a:r>
                        <a:rPr lang="en-US" sz="600" b="1" i="0" u="none" strike="noStrike">
                          <a:solidFill>
                            <a:srgbClr val="000000"/>
                          </a:solidFill>
                          <a:latin typeface="Calibri"/>
                        </a:rPr>
                        <a:t>Penunjang</a:t>
                      </a: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r>
                        <a:rPr lang="en-US" sz="600" b="0" i="0" u="none" strike="noStrike">
                          <a:solidFill>
                            <a:srgbClr val="000000"/>
                          </a:solidFill>
                          <a:latin typeface="Calibri"/>
                        </a:rPr>
                        <a:t>50</a:t>
                      </a:r>
                    </a:p>
                  </a:txBody>
                  <a:tcPr marL="2351" marR="2351" marT="2279" marB="0" anchor="b">
                    <a:lnL>
                      <a:noFill/>
                    </a:lnL>
                    <a:lnR>
                      <a:noFill/>
                    </a:lnR>
                    <a:lnT>
                      <a:noFill/>
                    </a:lnT>
                    <a:lnB>
                      <a:noFill/>
                    </a:lnB>
                  </a:tcPr>
                </a:tc>
                <a:tc vMerge="1">
                  <a:txBody>
                    <a:bodyPr/>
                    <a:lstStyle/>
                    <a:p>
                      <a:endParaRPr lang="en-US"/>
                    </a:p>
                  </a:txBody>
                  <a:tcPr/>
                </a:tc>
                <a:tc>
                  <a:txBody>
                    <a:bodyPr/>
                    <a:lstStyle/>
                    <a:p>
                      <a:pPr algn="ctr" fontAlgn="b"/>
                      <a:r>
                        <a:rPr lang="en-US" sz="600" b="0" i="0" u="none" strike="noStrike" dirty="0">
                          <a:solidFill>
                            <a:srgbClr val="000000"/>
                          </a:solidFill>
                          <a:latin typeface="Calibri"/>
                        </a:rPr>
                        <a:t>≤ 10% X 150</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15</a:t>
                      </a:r>
                    </a:p>
                  </a:txBody>
                  <a:tcPr marL="2351" marR="2351" marT="2279" marB="0" anchor="b">
                    <a:lnL>
                      <a:noFill/>
                    </a:lnL>
                    <a:lnR>
                      <a:noFill/>
                    </a:lnR>
                    <a:lnT>
                      <a:noFill/>
                    </a:lnT>
                    <a:lnB>
                      <a:noFill/>
                    </a:lnB>
                  </a:tcPr>
                </a:tc>
                <a:tc>
                  <a:txBody>
                    <a:bodyPr/>
                    <a:lstStyle/>
                    <a:p>
                      <a:pPr algn="ctr" fontAlgn="b"/>
                      <a:r>
                        <a:rPr lang="en-US" sz="600" b="0" i="0" u="none" strike="noStrike">
                          <a:solidFill>
                            <a:srgbClr val="000000"/>
                          </a:solidFill>
                          <a:latin typeface="Calibri"/>
                        </a:rPr>
                        <a:t>65</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2">
                  <a:txBody>
                    <a:bodyPr/>
                    <a:lstStyle/>
                    <a:p>
                      <a:pPr algn="l" fontAlgn="b"/>
                      <a:r>
                        <a:rPr lang="en-US" sz="600" b="1" i="0" u="none" strike="noStrike">
                          <a:solidFill>
                            <a:srgbClr val="000000"/>
                          </a:solidFill>
                          <a:latin typeface="Calibri"/>
                        </a:rPr>
                        <a:t>Jumlah</a:t>
                      </a:r>
                    </a:p>
                  </a:txBody>
                  <a:tcPr marL="2351" marR="2351" marT="2279" marB="0" anchor="b">
                    <a:lnL>
                      <a:noFill/>
                    </a:lnL>
                    <a:lnR>
                      <a:noFill/>
                    </a:lnR>
                    <a:lnT>
                      <a:noFill/>
                    </a:lnT>
                    <a:lnB>
                      <a:noFill/>
                    </a:lnB>
                  </a:tcPr>
                </a:tc>
                <a:tc hMerge="1">
                  <a:txBody>
                    <a:bodyPr/>
                    <a:lstStyle/>
                    <a:p>
                      <a:endParaRPr lang="en-US"/>
                    </a:p>
                  </a:txBody>
                  <a:tcPr/>
                </a:tc>
                <a:tc>
                  <a:txBody>
                    <a:bodyPr/>
                    <a:lstStyle/>
                    <a:p>
                      <a:pPr algn="ctr" fontAlgn="b"/>
                      <a:r>
                        <a:rPr lang="en-US" sz="600" b="1" i="0" u="none" strike="noStrike">
                          <a:solidFill>
                            <a:srgbClr val="000000"/>
                          </a:solidFill>
                          <a:latin typeface="Calibri"/>
                        </a:rPr>
                        <a:t>700</a:t>
                      </a: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r>
                        <a:rPr lang="en-US" sz="600" b="1" i="0" u="none" strike="noStrike" dirty="0">
                          <a:solidFill>
                            <a:srgbClr val="000000"/>
                          </a:solidFill>
                          <a:latin typeface="Calibri"/>
                        </a:rPr>
                        <a:t>150</a:t>
                      </a:r>
                    </a:p>
                  </a:txBody>
                  <a:tcPr marL="2351" marR="2351" marT="2279" marB="0" anchor="b">
                    <a:lnL>
                      <a:noFill/>
                    </a:lnL>
                    <a:lnR>
                      <a:noFill/>
                    </a:lnR>
                    <a:lnT>
                      <a:noFill/>
                    </a:lnT>
                    <a:lnB>
                      <a:noFill/>
                    </a:lnB>
                  </a:tcPr>
                </a:tc>
                <a:tc>
                  <a:txBody>
                    <a:bodyPr/>
                    <a:lstStyle/>
                    <a:p>
                      <a:pPr algn="ctr" fontAlgn="b"/>
                      <a:r>
                        <a:rPr lang="en-US" sz="600" b="1" i="0" u="none" strike="noStrike">
                          <a:solidFill>
                            <a:srgbClr val="000000"/>
                          </a:solidFill>
                          <a:latin typeface="Calibri"/>
                        </a:rPr>
                        <a:t>850</a:t>
                      </a: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ctr"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ctr" fontAlgn="b"/>
                      <a:endParaRPr lang="en-US" sz="600" b="1"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232032">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7">
                  <a:txBody>
                    <a:bodyPr/>
                    <a:lstStyle/>
                    <a:p>
                      <a:pPr algn="l" fontAlgn="b"/>
                      <a:r>
                        <a:rPr lang="en-US" sz="600" b="1" i="0" u="none" strike="noStrike">
                          <a:solidFill>
                            <a:srgbClr val="000000"/>
                          </a:solidFill>
                          <a:latin typeface="Calibri"/>
                        </a:rPr>
                        <a:t>* Diperlukan persyaratan khusus minimal satu karya ilmiah di jurnal internasional bereputasi sebagai penulis pertama</a:t>
                      </a:r>
                    </a:p>
                  </a:txBody>
                  <a:tcPr marL="2351" marR="2351" marT="2279" marB="0" anchor="b">
                    <a:lnL>
                      <a:noFill/>
                    </a:lnL>
                    <a:lnR>
                      <a:noFill/>
                    </a:lnR>
                    <a:lnT>
                      <a:noFill/>
                    </a:lnT>
                    <a:lnB>
                      <a:noFill/>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r>
              <a:tr h="127211">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gridSpan="3">
                  <a:txBody>
                    <a:bodyPr/>
                    <a:lstStyle/>
                    <a:p>
                      <a:pPr algn="l" fontAlgn="b"/>
                      <a:r>
                        <a:rPr lang="en-US" sz="600" b="1" i="0" u="none" strike="noStrike">
                          <a:solidFill>
                            <a:srgbClr val="000000"/>
                          </a:solidFill>
                          <a:latin typeface="Calibri"/>
                        </a:rPr>
                        <a:t>** Diperlukan persyaratan minimal 0,50 ak</a:t>
                      </a:r>
                    </a:p>
                  </a:txBody>
                  <a:tcPr marL="2351" marR="2351" marT="2279" marB="0" anchor="b">
                    <a:lnL>
                      <a:noFill/>
                    </a:lnL>
                    <a:lnR>
                      <a:noFill/>
                    </a:lnR>
                    <a:lnT>
                      <a:noFill/>
                    </a:lnT>
                    <a:lnB>
                      <a:noFill/>
                    </a:lnB>
                  </a:tcPr>
                </a:tc>
                <a:tc hMerge="1">
                  <a:txBody>
                    <a:bodyPr/>
                    <a:lstStyle/>
                    <a:p>
                      <a:endParaRPr lang="en-US"/>
                    </a:p>
                  </a:txBody>
                  <a:tcPr/>
                </a:tc>
                <a:tc hMerge="1">
                  <a:txBody>
                    <a:bodyPr/>
                    <a:lstStyle/>
                    <a:p>
                      <a:endParaRPr lang="en-US"/>
                    </a:p>
                  </a:txBody>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6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dirty="0">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a:solidFill>
                          <a:srgbClr val="000000"/>
                        </a:solidFill>
                        <a:latin typeface="Calibri"/>
                      </a:endParaRPr>
                    </a:p>
                  </a:txBody>
                  <a:tcPr marL="2351" marR="2351" marT="2279" marB="0" anchor="b">
                    <a:lnL>
                      <a:noFill/>
                    </a:lnL>
                    <a:lnR>
                      <a:noFill/>
                    </a:lnR>
                    <a:lnT>
                      <a:noFill/>
                    </a:lnT>
                    <a:lnB>
                      <a:noFill/>
                    </a:lnB>
                  </a:tcPr>
                </a:tc>
                <a:tc>
                  <a:txBody>
                    <a:bodyPr/>
                    <a:lstStyle/>
                    <a:p>
                      <a:pPr algn="l" fontAlgn="b"/>
                      <a:endParaRPr lang="en-US" sz="300" b="0" i="0" u="none" strike="noStrike" dirty="0">
                        <a:solidFill>
                          <a:srgbClr val="000000"/>
                        </a:solidFill>
                        <a:latin typeface="Calibri"/>
                      </a:endParaRPr>
                    </a:p>
                  </a:txBody>
                  <a:tcPr marL="2351" marR="2351" marT="2279" marB="0" anchor="b">
                    <a:lnL>
                      <a:noFill/>
                    </a:lnL>
                    <a:lnR>
                      <a:noFill/>
                    </a:lnR>
                    <a:lnT>
                      <a:noFill/>
                    </a:lnT>
                    <a:lnB>
                      <a:noFill/>
                    </a:lnB>
                  </a:tcPr>
                </a:tc>
              </a:tr>
            </a:tbl>
          </a:graphicData>
        </a:graphic>
      </p:graphicFrame>
      <p:pic>
        <p:nvPicPr>
          <p:cNvPr id="5"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3623" y="54025"/>
            <a:ext cx="377790" cy="2519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6" name="Straight Connector 5"/>
          <p:cNvCxnSpPr/>
          <p:nvPr/>
        </p:nvCxnSpPr>
        <p:spPr>
          <a:xfrm>
            <a:off x="332566" y="2135987"/>
            <a:ext cx="3470273" cy="0"/>
          </a:xfrm>
          <a:prstGeom prst="line">
            <a:avLst/>
          </a:prstGeom>
          <a:ln w="22225">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6F15528-21DE-4FAA-801E-634DDDAF4B2B}" type="slidenum">
              <a:rPr lang="en-US" smtClean="0"/>
              <a:pPr/>
              <a:t>38</a:t>
            </a:fld>
            <a:endParaRPr lang="en-US"/>
          </a:p>
        </p:txBody>
      </p:sp>
      <p:pic>
        <p:nvPicPr>
          <p:cNvPr id="4" name="Picture 3"/>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1624676" y="562565"/>
            <a:ext cx="1771811" cy="118140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1323578" y="1926233"/>
            <a:ext cx="2448272" cy="369332"/>
          </a:xfrm>
          <a:prstGeom prst="rect">
            <a:avLst/>
          </a:prstGeom>
          <a:noFill/>
        </p:spPr>
        <p:txBody>
          <a:bodyPr wrap="square" rtlCol="0">
            <a:spAutoFit/>
          </a:bodyPr>
          <a:lstStyle/>
          <a:p>
            <a:pPr algn="ctr"/>
            <a:r>
              <a:rPr lang="id-ID" sz="1800" b="1" dirty="0" smtClean="0"/>
              <a:t>TERIMA KASIH</a:t>
            </a:r>
            <a:endParaRPr lang="id-ID" sz="1800" b="1" dirty="0"/>
          </a:p>
        </p:txBody>
      </p:sp>
    </p:spTree>
    <p:extLst>
      <p:ext uri="{BB962C8B-B14F-4D97-AF65-F5344CB8AC3E}">
        <p14:creationId xmlns:p14="http://schemas.microsoft.com/office/powerpoint/2010/main" val="3491454948"/>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2508925401"/>
              </p:ext>
            </p:extLst>
          </p:nvPr>
        </p:nvGraphicFramePr>
        <p:xfrm>
          <a:off x="247571" y="510064"/>
          <a:ext cx="4455271" cy="1800227"/>
        </p:xfrm>
        <a:graphic>
          <a:graphicData uri="http://schemas.openxmlformats.org/drawingml/2006/table">
            <a:tbl>
              <a:tblPr firstRow="1" firstCol="1" bandRow="1">
                <a:tableStyleId>{5C22544A-7EE6-4342-B048-85BDC9FD1C3A}</a:tableStyleId>
              </a:tblPr>
              <a:tblGrid>
                <a:gridCol w="274942"/>
                <a:gridCol w="1407308"/>
                <a:gridCol w="662048"/>
                <a:gridCol w="320751"/>
                <a:gridCol w="320751"/>
                <a:gridCol w="320751"/>
                <a:gridCol w="285113"/>
                <a:gridCol w="285113"/>
                <a:gridCol w="285113"/>
                <a:gridCol w="293381"/>
              </a:tblGrid>
              <a:tr h="400050">
                <a:tc rowSpan="3">
                  <a:txBody>
                    <a:bodyPr/>
                    <a:lstStyle/>
                    <a:p>
                      <a:pPr marL="0" marR="0" indent="95250" algn="ctr" defTabSz="914400" rtl="0" eaLnBrk="1" fontAlgn="auto" latinLnBrk="0" hangingPunct="1">
                        <a:lnSpc>
                          <a:spcPct val="100000"/>
                        </a:lnSpc>
                        <a:spcBef>
                          <a:spcPts val="0"/>
                        </a:spcBef>
                        <a:spcAft>
                          <a:spcPts val="0"/>
                        </a:spcAft>
                        <a:buClrTx/>
                        <a:buSzTx/>
                        <a:buFontTx/>
                        <a:buNone/>
                        <a:tabLst/>
                        <a:defRPr/>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N</a:t>
                      </a:r>
                      <a:r>
                        <a:rPr lang="en-US" sz="600" b="1" dirty="0" smtClean="0">
                          <a:solidFill>
                            <a:schemeClr val="bg1"/>
                          </a:solidFill>
                          <a:effectLst/>
                          <a:latin typeface="+mj-lt"/>
                          <a:ea typeface="Arial Unicode MS" panose="020B0604020202020204" pitchFamily="34" charset="-128"/>
                          <a:cs typeface="Arial Unicode MS" panose="020B0604020202020204" pitchFamily="34" charset="-128"/>
                        </a:rPr>
                        <a:t>0</a:t>
                      </a:r>
                      <a:r>
                        <a:rPr lang="id-ID" sz="600" b="1" dirty="0">
                          <a:solidFill>
                            <a:schemeClr val="bg1"/>
                          </a:solidFill>
                          <a:effectLst/>
                          <a:latin typeface="+mj-lt"/>
                          <a:ea typeface="Arial Unicode MS" panose="020B0604020202020204" pitchFamily="34" charset="-128"/>
                          <a:cs typeface="Arial Unicode MS" panose="020B0604020202020204" pitchFamily="34" charset="-128"/>
                        </a:rPr>
                        <a:t> </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rowSpan="3">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URAIAN</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rowSpan="3">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PERSENTASE</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gridSpan="7">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JENJANG</a:t>
                      </a:r>
                      <a:r>
                        <a:rPr lang="id-ID" sz="600" b="1" baseline="0" dirty="0" smtClean="0">
                          <a:solidFill>
                            <a:schemeClr val="bg1"/>
                          </a:solidFill>
                          <a:effectLst/>
                          <a:latin typeface="+mj-lt"/>
                          <a:ea typeface="Arial Unicode MS" panose="020B0604020202020204" pitchFamily="34" charset="-128"/>
                          <a:cs typeface="Arial Unicode MS" panose="020B0604020202020204" pitchFamily="34" charset="-128"/>
                        </a:rPr>
                        <a:t> JABATAN/GOLONGAN RUANG DAN ANGKA KREDIT JABATAN FUNGSIONAL </a:t>
                      </a:r>
                      <a:endParaRPr lang="en-US" sz="600" b="1" baseline="0" dirty="0" smtClean="0">
                        <a:solidFill>
                          <a:schemeClr val="bg1"/>
                        </a:solidFill>
                        <a:effectLst/>
                        <a:latin typeface="+mj-lt"/>
                        <a:ea typeface="Arial Unicode MS" panose="020B0604020202020204" pitchFamily="34" charset="-128"/>
                        <a:cs typeface="Arial Unicode MS" panose="020B0604020202020204" pitchFamily="34" charset="-128"/>
                      </a:endParaRPr>
                    </a:p>
                    <a:p>
                      <a:pPr marL="57150" marR="0" indent="0" algn="ctr" defTabSz="914400" rtl="0" eaLnBrk="1" fontAlgn="auto" latinLnBrk="0" hangingPunct="1">
                        <a:lnSpc>
                          <a:spcPct val="100000"/>
                        </a:lnSpc>
                        <a:spcBef>
                          <a:spcPts val="0"/>
                        </a:spcBef>
                        <a:spcAft>
                          <a:spcPts val="0"/>
                        </a:spcAft>
                        <a:buClrTx/>
                        <a:buSzTx/>
                        <a:buFontTx/>
                        <a:buNone/>
                        <a:tabLst/>
                        <a:defRPr/>
                      </a:pPr>
                      <a:r>
                        <a:rPr lang="id-ID" sz="600" b="1" baseline="0" dirty="0" smtClean="0">
                          <a:solidFill>
                            <a:schemeClr val="bg1"/>
                          </a:solidFill>
                          <a:effectLst/>
                          <a:latin typeface="+mj-lt"/>
                          <a:ea typeface="Arial Unicode MS" panose="020B0604020202020204" pitchFamily="34" charset="-128"/>
                          <a:cs typeface="Arial Unicode MS" panose="020B0604020202020204" pitchFamily="34" charset="-128"/>
                        </a:rPr>
                        <a:t>AKADEMIK DOSEN</a:t>
                      </a:r>
                      <a:r>
                        <a:rPr lang="en-US" sz="600" b="1" baseline="0" dirty="0" smtClean="0">
                          <a:solidFill>
                            <a:schemeClr val="bg1"/>
                          </a:solidFill>
                          <a:effectLst/>
                          <a:latin typeface="+mj-lt"/>
                          <a:ea typeface="Arial Unicode MS" panose="020B0604020202020204" pitchFamily="34" charset="-128"/>
                          <a:cs typeface="Arial Unicode MS" panose="020B0604020202020204" pitchFamily="34" charset="-128"/>
                        </a:rPr>
                        <a:t> (</a:t>
                      </a:r>
                      <a:r>
                        <a:rPr lang="en-US" sz="600" b="1" baseline="0" dirty="0" err="1" smtClean="0">
                          <a:solidFill>
                            <a:schemeClr val="bg1"/>
                          </a:solidFill>
                          <a:effectLst/>
                          <a:latin typeface="+mj-lt"/>
                          <a:ea typeface="Arial Unicode MS" panose="020B0604020202020204" pitchFamily="34" charset="-128"/>
                          <a:cs typeface="Arial Unicode MS" panose="020B0604020202020204" pitchFamily="34" charset="-128"/>
                        </a:rPr>
                        <a:t>Doktor</a:t>
                      </a:r>
                      <a:r>
                        <a:rPr lang="en-US" sz="600" b="1" baseline="0" dirty="0" smtClean="0">
                          <a:solidFill>
                            <a:schemeClr val="bg1"/>
                          </a:solidFill>
                          <a:effectLst/>
                          <a:latin typeface="+mj-lt"/>
                          <a:ea typeface="Arial Unicode MS" panose="020B0604020202020204" pitchFamily="34" charset="-128"/>
                          <a:cs typeface="Arial Unicode MS" panose="020B0604020202020204" pitchFamily="34" charset="-128"/>
                        </a:rPr>
                        <a:t>)</a:t>
                      </a:r>
                      <a:endParaRPr lang="en-US" sz="600" b="1" dirty="0" smtClean="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hMerge="1">
                  <a:txBody>
                    <a:bodyPr/>
                    <a:lstStyle/>
                    <a:p>
                      <a:endParaRPr lang="en-US"/>
                    </a:p>
                  </a:txBody>
                  <a:tcPr/>
                </a:tc>
                <a:tc hMerge="1">
                  <a:txBody>
                    <a:bodyPr/>
                    <a:lstStyle/>
                    <a:p>
                      <a:endParaRPr lang="en-US"/>
                    </a:p>
                  </a:txBody>
                  <a:tcPr/>
                </a:tc>
                <a:tc hMerge="1">
                  <a:txBody>
                    <a:bodyPr/>
                    <a:lstStyle/>
                    <a:p>
                      <a:pPr marL="0" indent="0" algn="ctr">
                        <a:lnSpc>
                          <a:spcPct val="120000"/>
                        </a:lnSpc>
                        <a:spcAft>
                          <a:spcPts val="0"/>
                        </a:spcAft>
                      </a:pPr>
                      <a:endParaRPr lang="en-US" sz="1600" b="1" dirty="0">
                        <a:effectLst/>
                        <a:latin typeface="Calibri"/>
                        <a:ea typeface="Times New Roman"/>
                        <a:cs typeface="Times New Roman"/>
                      </a:endParaRPr>
                    </a:p>
                  </a:txBody>
                  <a:tcPr marL="62446" marR="62446" marT="0" marB="0"/>
                </a:tc>
                <a:tc hMerge="1">
                  <a:txBody>
                    <a:bodyPr/>
                    <a:lstStyle/>
                    <a:p>
                      <a:pPr marL="0" indent="0" algn="ctr">
                        <a:lnSpc>
                          <a:spcPct val="120000"/>
                        </a:lnSpc>
                        <a:spcAft>
                          <a:spcPts val="0"/>
                        </a:spcAft>
                      </a:pPr>
                      <a:endParaRPr lang="en-US" sz="1600" b="1" dirty="0">
                        <a:effectLst/>
                        <a:latin typeface="Calibri"/>
                        <a:ea typeface="Times New Roman"/>
                        <a:cs typeface="Times New Roman"/>
                      </a:endParaRPr>
                    </a:p>
                  </a:txBody>
                  <a:tcPr marL="62446" marR="62446" marT="0" marB="0"/>
                </a:tc>
                <a:tc hMerge="1">
                  <a:txBody>
                    <a:bodyPr/>
                    <a:lstStyle/>
                    <a:p>
                      <a:pPr marL="0" indent="0" algn="ctr">
                        <a:lnSpc>
                          <a:spcPct val="120000"/>
                        </a:lnSpc>
                        <a:spcAft>
                          <a:spcPts val="0"/>
                        </a:spcAft>
                      </a:pPr>
                      <a:endParaRPr lang="en-US" sz="1600" b="1" dirty="0">
                        <a:effectLst/>
                        <a:latin typeface="Calibri"/>
                        <a:ea typeface="Times New Roman"/>
                        <a:cs typeface="Times New Roman"/>
                      </a:endParaRPr>
                    </a:p>
                  </a:txBody>
                  <a:tcPr marL="62446" marR="62446" marT="0" marB="0"/>
                </a:tc>
                <a:tc hMerge="1">
                  <a:txBody>
                    <a:bodyPr/>
                    <a:lstStyle/>
                    <a:p>
                      <a:pPr marL="0" indent="0" algn="ctr">
                        <a:lnSpc>
                          <a:spcPct val="120000"/>
                        </a:lnSpc>
                        <a:spcAft>
                          <a:spcPts val="0"/>
                        </a:spcAft>
                      </a:pPr>
                      <a:endParaRPr lang="en-US" sz="1600" b="1" dirty="0">
                        <a:effectLst/>
                        <a:latin typeface="Calibri"/>
                        <a:ea typeface="Times New Roman"/>
                        <a:cs typeface="Times New Roman"/>
                      </a:endParaRPr>
                    </a:p>
                  </a:txBody>
                  <a:tcPr marL="62446" marR="62446" marT="0" marB="0"/>
                </a:tc>
              </a:tr>
              <a:tr h="200025">
                <a:tc vMerge="1">
                  <a:txBody>
                    <a:bodyPr/>
                    <a:lstStyle/>
                    <a:p>
                      <a:pPr marL="0" indent="95250" algn="ctr">
                        <a:lnSpc>
                          <a:spcPct val="120000"/>
                        </a:lnSpc>
                        <a:spcAft>
                          <a:spcPts val="0"/>
                        </a:spcAft>
                      </a:pPr>
                      <a:endParaRPr lang="en-US" sz="1600" b="1" dirty="0">
                        <a:effectLst/>
                        <a:latin typeface="Calibri"/>
                        <a:ea typeface="Times New Roman"/>
                        <a:cs typeface="Times New Roman"/>
                      </a:endParaRPr>
                    </a:p>
                  </a:txBody>
                  <a:tcPr marL="62446" marR="62446" marT="0" marB="0"/>
                </a:tc>
                <a:tc vMerge="1">
                  <a:txBody>
                    <a:bodyPr/>
                    <a:lstStyle/>
                    <a:p>
                      <a:pPr marL="0" indent="0" algn="ctr">
                        <a:lnSpc>
                          <a:spcPct val="120000"/>
                        </a:lnSpc>
                        <a:spcAft>
                          <a:spcPts val="0"/>
                        </a:spcAft>
                      </a:pPr>
                      <a:endParaRPr lang="en-US" sz="1600" b="1" dirty="0">
                        <a:effectLst/>
                        <a:latin typeface="Calibri"/>
                        <a:ea typeface="Times New Roman"/>
                        <a:cs typeface="Times New Roman"/>
                      </a:endParaRPr>
                    </a:p>
                  </a:txBody>
                  <a:tcPr marL="62446" marR="62446" marT="0" marB="0"/>
                </a:tc>
                <a:tc vMerge="1">
                  <a:txBody>
                    <a:bodyPr/>
                    <a:lstStyle/>
                    <a:p>
                      <a:pPr marL="0" indent="0" algn="ctr">
                        <a:lnSpc>
                          <a:spcPct val="120000"/>
                        </a:lnSpc>
                        <a:spcAft>
                          <a:spcPts val="0"/>
                        </a:spcAft>
                      </a:pPr>
                      <a:endParaRPr lang="en-US" sz="1600" b="1" dirty="0">
                        <a:effectLst/>
                        <a:latin typeface="Calibri"/>
                        <a:ea typeface="Times New Roman"/>
                        <a:cs typeface="Times New Roman"/>
                      </a:endParaRPr>
                    </a:p>
                  </a:txBody>
                  <a:tcPr marL="62446" marR="62446" marT="0" marB="0"/>
                </a:tc>
                <a:tc gridSpan="2">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Lektor</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hMerge="1">
                  <a:txBody>
                    <a:bodyPr/>
                    <a:lstStyle/>
                    <a:p>
                      <a:endParaRPr lang="id-ID" dirty="0"/>
                    </a:p>
                  </a:txBody>
                  <a:tcPr marL="62446" marR="62446" marT="0" marB="0"/>
                </a:tc>
                <a:tc gridSpan="3">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Lektor</a:t>
                      </a:r>
                      <a:r>
                        <a:rPr lang="id-ID" sz="600" b="1" baseline="0" dirty="0" smtClean="0">
                          <a:solidFill>
                            <a:schemeClr val="bg1"/>
                          </a:solidFill>
                          <a:effectLst/>
                          <a:latin typeface="+mj-lt"/>
                          <a:ea typeface="Arial Unicode MS" panose="020B0604020202020204" pitchFamily="34" charset="-128"/>
                          <a:cs typeface="Arial Unicode MS" panose="020B0604020202020204" pitchFamily="34" charset="-128"/>
                        </a:rPr>
                        <a:t> Kepala</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hMerge="1">
                  <a:txBody>
                    <a:bodyPr/>
                    <a:lstStyle/>
                    <a:p>
                      <a:pPr marL="0" indent="0" algn="ctr">
                        <a:lnSpc>
                          <a:spcPct val="120000"/>
                        </a:lnSpc>
                        <a:spcAft>
                          <a:spcPts val="0"/>
                        </a:spcAft>
                      </a:pPr>
                      <a:endParaRPr lang="en-US" sz="1600" b="1" dirty="0">
                        <a:effectLst/>
                        <a:latin typeface="Calibri"/>
                        <a:ea typeface="Times New Roman"/>
                        <a:cs typeface="Times New Roman"/>
                      </a:endParaRPr>
                    </a:p>
                  </a:txBody>
                  <a:tcPr marL="62446" marR="62446" marT="0" marB="0"/>
                </a:tc>
                <a:tc hMerge="1">
                  <a:txBody>
                    <a:bodyPr/>
                    <a:lstStyle/>
                    <a:p>
                      <a:pPr marL="0" indent="0" algn="ctr">
                        <a:lnSpc>
                          <a:spcPct val="120000"/>
                        </a:lnSpc>
                        <a:spcAft>
                          <a:spcPts val="0"/>
                        </a:spcAft>
                      </a:pPr>
                      <a:endParaRPr lang="en-US" sz="1600" b="1" dirty="0">
                        <a:effectLst/>
                        <a:latin typeface="Calibri"/>
                        <a:ea typeface="Times New Roman"/>
                        <a:cs typeface="Times New Roman"/>
                      </a:endParaRPr>
                    </a:p>
                  </a:txBody>
                  <a:tcPr marL="62446" marR="62446" marT="0" marB="0"/>
                </a:tc>
                <a:tc gridSpan="2">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Profesor</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hMerge="1">
                  <a:txBody>
                    <a:bodyPr/>
                    <a:lstStyle/>
                    <a:p>
                      <a:pPr marL="0" indent="0" algn="ctr">
                        <a:lnSpc>
                          <a:spcPct val="120000"/>
                        </a:lnSpc>
                        <a:spcAft>
                          <a:spcPts val="0"/>
                        </a:spcAft>
                      </a:pPr>
                      <a:endParaRPr lang="en-US" sz="1600" b="1" dirty="0">
                        <a:effectLst/>
                        <a:latin typeface="Calibri"/>
                        <a:ea typeface="Times New Roman"/>
                        <a:cs typeface="Times New Roman"/>
                      </a:endParaRPr>
                    </a:p>
                  </a:txBody>
                  <a:tcPr marL="62446" marR="62446" marT="0" marB="0"/>
                </a:tc>
              </a:tr>
              <a:tr h="100013">
                <a:tc vMerge="1">
                  <a:txBody>
                    <a:bodyPr/>
                    <a:lstStyle/>
                    <a:p>
                      <a:pPr marL="0" indent="0" algn="ctr">
                        <a:lnSpc>
                          <a:spcPct val="110000"/>
                        </a:lnSpc>
                        <a:spcAft>
                          <a:spcPts val="0"/>
                        </a:spcAft>
                      </a:pPr>
                      <a:endParaRPr lang="en-US" sz="1600" b="1" dirty="0">
                        <a:effectLst/>
                        <a:latin typeface="Calibri"/>
                        <a:ea typeface="Times New Roman"/>
                        <a:cs typeface="Times New Roman"/>
                      </a:endParaRPr>
                    </a:p>
                  </a:txBody>
                  <a:tcPr marL="62446" marR="62446" marT="0" marB="0"/>
                </a:tc>
                <a:tc vMerge="1">
                  <a:txBody>
                    <a:bodyPr/>
                    <a:lstStyle/>
                    <a:p>
                      <a:pPr marL="457200" algn="ctr">
                        <a:lnSpc>
                          <a:spcPct val="110000"/>
                        </a:lnSpc>
                        <a:spcAft>
                          <a:spcPts val="0"/>
                        </a:spcAft>
                      </a:pPr>
                      <a:endParaRPr lang="en-US" sz="1600" b="1" dirty="0">
                        <a:effectLst/>
                        <a:latin typeface="Calibri"/>
                        <a:ea typeface="Times New Roman"/>
                        <a:cs typeface="Times New Roman"/>
                      </a:endParaRPr>
                    </a:p>
                  </a:txBody>
                  <a:tcPr marL="62446" marR="62446" marT="0" marB="0"/>
                </a:tc>
                <a:tc vMerge="1">
                  <a:txBody>
                    <a:bodyPr/>
                    <a:lstStyle/>
                    <a:p>
                      <a:pPr marL="457200" algn="ctr">
                        <a:lnSpc>
                          <a:spcPct val="110000"/>
                        </a:lnSpc>
                        <a:spcAft>
                          <a:spcPts val="0"/>
                        </a:spcAft>
                      </a:pPr>
                      <a:endParaRPr lang="en-US" sz="1600" b="1" dirty="0">
                        <a:effectLst/>
                        <a:latin typeface="Calibri"/>
                        <a:ea typeface="Times New Roman"/>
                        <a:cs typeface="Times New Roman"/>
                      </a:endParaRPr>
                    </a:p>
                  </a:txBody>
                  <a:tcPr marL="62446" marR="62446" marT="0" marB="0"/>
                </a:tc>
                <a:tc>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III/c</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III/d</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IV/a</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IV/b</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IV/c</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IV/d</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a:txBody>
                    <a:bodyPr/>
                    <a:lstStyle/>
                    <a:p>
                      <a:pPr marL="0" indent="0" algn="ctr">
                        <a:lnSpc>
                          <a:spcPct val="100000"/>
                        </a:lnSpc>
                        <a:spcBef>
                          <a:spcPts val="0"/>
                        </a:spcBef>
                        <a:spcAft>
                          <a:spcPts val="0"/>
                        </a:spcAft>
                      </a:pPr>
                      <a:r>
                        <a:rPr lang="id-ID" sz="600" b="1" dirty="0" smtClean="0">
                          <a:solidFill>
                            <a:schemeClr val="bg1"/>
                          </a:solidFill>
                          <a:effectLst/>
                          <a:latin typeface="+mj-lt"/>
                          <a:ea typeface="Arial Unicode MS" panose="020B0604020202020204" pitchFamily="34" charset="-128"/>
                          <a:cs typeface="Arial Unicode MS" panose="020B0604020202020204" pitchFamily="34" charset="-128"/>
                        </a:rPr>
                        <a:t>IV/e</a:t>
                      </a:r>
                      <a:endParaRPr lang="en-US" sz="6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r>
              <a:tr h="300038">
                <a:tc>
                  <a:txBody>
                    <a:bodyPr/>
                    <a:lstStyle/>
                    <a:p>
                      <a:pPr marL="0" indent="0" algn="ctr">
                        <a:lnSpc>
                          <a:spcPct val="100000"/>
                        </a:lnSpc>
                        <a:spcBef>
                          <a:spcPts val="0"/>
                        </a:spcBef>
                        <a:spcAft>
                          <a:spcPts val="0"/>
                        </a:spcAft>
                      </a:pPr>
                      <a:r>
                        <a:rPr lang="id-ID" sz="600" b="0" dirty="0">
                          <a:solidFill>
                            <a:schemeClr val="tx1"/>
                          </a:solidFill>
                          <a:effectLst/>
                          <a:latin typeface="+mj-lt"/>
                          <a:ea typeface="Arial Unicode MS" panose="020B0604020202020204" pitchFamily="34" charset="-128"/>
                          <a:cs typeface="Arial Unicode MS" panose="020B0604020202020204" pitchFamily="34" charset="-128"/>
                        </a:rPr>
                        <a:t>1</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solidFill>
                      <a:schemeClr val="accent1">
                        <a:lumMod val="20000"/>
                        <a:lumOff val="80000"/>
                      </a:schemeClr>
                    </a:solidFill>
                  </a:tcPr>
                </a:tc>
                <a:tc>
                  <a:txBody>
                    <a:bodyPr/>
                    <a:lstStyle/>
                    <a:p>
                      <a:pPr marL="0" indent="0" algn="l">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UNSUR UTAMA</a:t>
                      </a:r>
                    </a:p>
                    <a:p>
                      <a:pPr marL="228600" indent="-228600" algn="l">
                        <a:lnSpc>
                          <a:spcPct val="100000"/>
                        </a:lnSpc>
                        <a:spcBef>
                          <a:spcPts val="0"/>
                        </a:spcBef>
                        <a:spcAft>
                          <a:spcPts val="0"/>
                        </a:spcAft>
                        <a:buAutoNum type="alphaUcPeriod"/>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Pendidikan</a:t>
                      </a:r>
                    </a:p>
                    <a:p>
                      <a:pPr marL="228600" indent="-228600" algn="l">
                        <a:lnSpc>
                          <a:spcPct val="100000"/>
                        </a:lnSpc>
                        <a:spcBef>
                          <a:spcPts val="0"/>
                        </a:spcBef>
                        <a:spcAft>
                          <a:spcPts val="0"/>
                        </a:spcAft>
                        <a:buNone/>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    Pendidikan Sekolah</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solidFill>
                      <a:schemeClr val="accent1">
                        <a:lumMod val="20000"/>
                        <a:lumOff val="80000"/>
                      </a:schemeClr>
                    </a:solidFill>
                  </a:tcPr>
                </a:tc>
                <a:tc>
                  <a:txBody>
                    <a:bodyPr/>
                    <a:lstStyle/>
                    <a:p>
                      <a:pPr marL="0" indent="0" algn="ctr">
                        <a:lnSpc>
                          <a:spcPct val="100000"/>
                        </a:lnSpc>
                        <a:spcBef>
                          <a:spcPts val="0"/>
                        </a:spcBef>
                        <a:spcAft>
                          <a:spcPts val="0"/>
                        </a:spcAft>
                      </a:pP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200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200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200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200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200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200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200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r>
              <a:tr h="400050">
                <a:tc>
                  <a:txBody>
                    <a:bodyPr/>
                    <a:lstStyle/>
                    <a:p>
                      <a:pPr marL="0" indent="0" algn="ctr">
                        <a:lnSpc>
                          <a:spcPct val="120000"/>
                        </a:lnSpc>
                        <a:spcAft>
                          <a:spcPts val="0"/>
                        </a:spcAft>
                      </a:pPr>
                      <a:endParaRPr lang="en-US" sz="500" b="1" dirty="0">
                        <a:solidFill>
                          <a:schemeClr val="tx1"/>
                        </a:solidFill>
                        <a:effectLst/>
                        <a:latin typeface="+mj-lt"/>
                        <a:ea typeface="Times New Roman"/>
                        <a:cs typeface="Times New Roman"/>
                      </a:endParaRPr>
                    </a:p>
                  </a:txBody>
                  <a:tcPr marL="25360" marR="25360" marT="0" marB="0">
                    <a:solidFill>
                      <a:schemeClr val="bg2">
                        <a:lumMod val="90000"/>
                      </a:schemeClr>
                    </a:solidFill>
                  </a:tcPr>
                </a:tc>
                <a:tc>
                  <a:txBody>
                    <a:bodyPr/>
                    <a:lstStyle/>
                    <a:p>
                      <a:pPr marL="228600" indent="-228600" algn="l">
                        <a:lnSpc>
                          <a:spcPct val="100000"/>
                        </a:lnSpc>
                        <a:spcBef>
                          <a:spcPts val="0"/>
                        </a:spcBef>
                        <a:spcAft>
                          <a:spcPts val="0"/>
                        </a:spcAft>
                        <a:buAutoNum type="alphaUcPeriod" startAt="2"/>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Pelaksanaan Pendidikan</a:t>
                      </a:r>
                    </a:p>
                    <a:p>
                      <a:pPr marL="228600" indent="-228600" algn="l">
                        <a:lnSpc>
                          <a:spcPct val="100000"/>
                        </a:lnSpc>
                        <a:spcBef>
                          <a:spcPts val="0"/>
                        </a:spcBef>
                        <a:spcAft>
                          <a:spcPts val="0"/>
                        </a:spcAft>
                        <a:buAutoNum type="alphaUcPeriod" startAt="2"/>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Pelaksanaan Penelitian</a:t>
                      </a:r>
                    </a:p>
                    <a:p>
                      <a:pPr marL="228600" indent="-228600" algn="l">
                        <a:lnSpc>
                          <a:spcPct val="100000"/>
                        </a:lnSpc>
                        <a:spcBef>
                          <a:spcPts val="0"/>
                        </a:spcBef>
                        <a:spcAft>
                          <a:spcPts val="0"/>
                        </a:spcAft>
                        <a:buAutoNum type="alphaUcPeriod" startAt="2"/>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Pelaksanaan Pengabdian</a:t>
                      </a:r>
                    </a:p>
                    <a:p>
                      <a:pPr marL="228600" indent="-228600" algn="l">
                        <a:lnSpc>
                          <a:spcPct val="100000"/>
                        </a:lnSpc>
                        <a:spcBef>
                          <a:spcPts val="0"/>
                        </a:spcBef>
                        <a:spcAft>
                          <a:spcPts val="0"/>
                        </a:spcAft>
                        <a:buAutoNum type="alphaUcPeriod" startAt="2"/>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Pengembangan Diri</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solidFill>
                      <a:schemeClr val="bg2">
                        <a:lumMod val="9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 90%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90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180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315</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450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625</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endParaRPr lang="id-ID" sz="6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765</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r>
              <a:tr h="300038">
                <a:tc>
                  <a:txBody>
                    <a:bodyPr/>
                    <a:lstStyle/>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2</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solidFill>
                      <a:schemeClr val="accent1">
                        <a:lumMod val="20000"/>
                        <a:lumOff val="80000"/>
                      </a:schemeClr>
                    </a:solidFill>
                  </a:tcPr>
                </a:tc>
                <a:tc>
                  <a:txBody>
                    <a:bodyPr/>
                    <a:lstStyle/>
                    <a:p>
                      <a:pPr marL="0" indent="0" algn="l">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UNSUR</a:t>
                      </a:r>
                      <a:r>
                        <a:rPr lang="id-ID" sz="600" b="0" baseline="0" dirty="0" smtClean="0">
                          <a:solidFill>
                            <a:schemeClr val="tx1"/>
                          </a:solidFill>
                          <a:effectLst/>
                          <a:latin typeface="+mj-lt"/>
                          <a:ea typeface="Arial Unicode MS" panose="020B0604020202020204" pitchFamily="34" charset="-128"/>
                          <a:cs typeface="Arial Unicode MS" panose="020B0604020202020204" pitchFamily="34" charset="-128"/>
                        </a:rPr>
                        <a:t> PENUNJANG</a:t>
                      </a:r>
                    </a:p>
                    <a:p>
                      <a:pPr marL="0" indent="0" algn="l">
                        <a:lnSpc>
                          <a:spcPct val="100000"/>
                        </a:lnSpc>
                        <a:spcBef>
                          <a:spcPts val="0"/>
                        </a:spcBef>
                        <a:spcAft>
                          <a:spcPts val="0"/>
                        </a:spcAft>
                      </a:pPr>
                      <a:r>
                        <a:rPr lang="id-ID" sz="600" b="0" baseline="0" dirty="0" smtClean="0">
                          <a:solidFill>
                            <a:schemeClr val="tx1"/>
                          </a:solidFill>
                          <a:effectLst/>
                          <a:latin typeface="+mj-lt"/>
                          <a:ea typeface="Arial Unicode MS" panose="020B0604020202020204" pitchFamily="34" charset="-128"/>
                          <a:cs typeface="Arial Unicode MS" panose="020B0604020202020204" pitchFamily="34" charset="-128"/>
                        </a:rPr>
                        <a:t>(Penunjang Kegiatan Akademik Dosen)</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solidFill>
                      <a:schemeClr val="accent1">
                        <a:lumMod val="20000"/>
                        <a:lumOff val="80000"/>
                      </a:scheme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 10%</a:t>
                      </a:r>
                      <a:endParaRPr lang="en-US" sz="600" b="0" dirty="0" smtClean="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10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20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35</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50</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75</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Bef>
                          <a:spcPts val="0"/>
                        </a:spcBef>
                        <a:spcAft>
                          <a:spcPts val="0"/>
                        </a:spcAft>
                      </a:pPr>
                      <a:r>
                        <a:rPr lang="id-ID" sz="600" b="0" dirty="0" smtClean="0">
                          <a:solidFill>
                            <a:schemeClr val="tx1"/>
                          </a:solidFill>
                          <a:effectLst/>
                          <a:latin typeface="+mj-lt"/>
                          <a:ea typeface="Arial Unicode MS" panose="020B0604020202020204" pitchFamily="34" charset="-128"/>
                          <a:cs typeface="Arial Unicode MS" panose="020B0604020202020204" pitchFamily="34" charset="-128"/>
                        </a:rPr>
                        <a:t>85</a:t>
                      </a:r>
                      <a:endParaRPr lang="en-US" sz="6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r>
              <a:tr h="100013">
                <a:tc>
                  <a:txBody>
                    <a:bodyPr/>
                    <a:lstStyle/>
                    <a:p>
                      <a:pPr marL="0" indent="0" algn="ctr">
                        <a:lnSpc>
                          <a:spcPct val="100000"/>
                        </a:lnSpc>
                        <a:spcBef>
                          <a:spcPts val="0"/>
                        </a:spcBef>
                        <a:spcAft>
                          <a:spcPts val="0"/>
                        </a:spcAft>
                      </a:pPr>
                      <a:endParaRPr lang="en-US" sz="600" b="1"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solidFill>
                      <a:schemeClr val="bg2">
                        <a:lumMod val="90000"/>
                      </a:schemeClr>
                    </a:solidFill>
                  </a:tcPr>
                </a:tc>
                <a:tc>
                  <a:txBody>
                    <a:bodyPr/>
                    <a:lstStyle/>
                    <a:p>
                      <a:pPr marL="457200" indent="-457200" algn="ctr">
                        <a:lnSpc>
                          <a:spcPct val="100000"/>
                        </a:lnSpc>
                        <a:spcBef>
                          <a:spcPts val="0"/>
                        </a:spcBef>
                        <a:spcAft>
                          <a:spcPts val="0"/>
                        </a:spcAft>
                      </a:pPr>
                      <a:r>
                        <a:rPr lang="id-ID" sz="600" b="1" dirty="0" smtClean="0">
                          <a:solidFill>
                            <a:schemeClr val="tx1"/>
                          </a:solidFill>
                          <a:effectLst/>
                          <a:latin typeface="+mj-lt"/>
                          <a:ea typeface="Arial Unicode MS" panose="020B0604020202020204" pitchFamily="34" charset="-128"/>
                          <a:cs typeface="Arial Unicode MS" panose="020B0604020202020204" pitchFamily="34" charset="-128"/>
                        </a:rPr>
                        <a:t>JUMLAH</a:t>
                      </a:r>
                      <a:endParaRPr lang="en-US" sz="600" b="1"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solidFill>
                      <a:schemeClr val="bg2">
                        <a:lumMod val="90000"/>
                      </a:schemeClr>
                    </a:solidFill>
                  </a:tcPr>
                </a:tc>
                <a:tc>
                  <a:txBody>
                    <a:bodyPr/>
                    <a:lstStyle/>
                    <a:p>
                      <a:pPr>
                        <a:lnSpc>
                          <a:spcPct val="100000"/>
                        </a:lnSpc>
                        <a:spcBef>
                          <a:spcPts val="0"/>
                        </a:spcBef>
                      </a:pPr>
                      <a:endParaRPr lang="id-ID" sz="600" b="1" dirty="0">
                        <a:solidFill>
                          <a:schemeClr val="tx1"/>
                        </a:solidFill>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r>
                        <a:rPr lang="id-ID" sz="600" b="1" dirty="0" smtClean="0">
                          <a:solidFill>
                            <a:schemeClr val="tx1"/>
                          </a:solidFill>
                          <a:effectLst/>
                          <a:latin typeface="+mj-lt"/>
                          <a:ea typeface="Arial Unicode MS" panose="020B0604020202020204" pitchFamily="34" charset="-128"/>
                          <a:cs typeface="Arial Unicode MS" panose="020B0604020202020204" pitchFamily="34" charset="-128"/>
                        </a:rPr>
                        <a:t>200</a:t>
                      </a:r>
                      <a:endParaRPr lang="en-US" sz="600" b="1"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r>
                        <a:rPr lang="id-ID" sz="600" b="1" dirty="0" smtClean="0">
                          <a:solidFill>
                            <a:schemeClr val="tx1"/>
                          </a:solidFill>
                          <a:effectLst/>
                          <a:latin typeface="+mj-lt"/>
                          <a:ea typeface="Arial Unicode MS" panose="020B0604020202020204" pitchFamily="34" charset="-128"/>
                          <a:cs typeface="Arial Unicode MS" panose="020B0604020202020204" pitchFamily="34" charset="-128"/>
                        </a:rPr>
                        <a:t>300</a:t>
                      </a:r>
                      <a:endParaRPr lang="en-US" sz="600" b="1"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r>
                        <a:rPr lang="id-ID" sz="600" b="1" dirty="0" smtClean="0">
                          <a:solidFill>
                            <a:schemeClr val="tx1"/>
                          </a:solidFill>
                          <a:effectLst/>
                          <a:latin typeface="+mj-lt"/>
                          <a:ea typeface="Arial Unicode MS" panose="020B0604020202020204" pitchFamily="34" charset="-128"/>
                          <a:cs typeface="Arial Unicode MS" panose="020B0604020202020204" pitchFamily="34" charset="-128"/>
                        </a:rPr>
                        <a:t>400</a:t>
                      </a:r>
                      <a:endParaRPr lang="en-US" sz="600" b="1"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r>
                        <a:rPr lang="id-ID" sz="600" b="1" dirty="0" smtClean="0">
                          <a:solidFill>
                            <a:schemeClr val="tx1"/>
                          </a:solidFill>
                          <a:effectLst/>
                          <a:latin typeface="+mj-lt"/>
                          <a:ea typeface="Arial Unicode MS" panose="020B0604020202020204" pitchFamily="34" charset="-128"/>
                          <a:cs typeface="Arial Unicode MS" panose="020B0604020202020204" pitchFamily="34" charset="-128"/>
                        </a:rPr>
                        <a:t>550</a:t>
                      </a:r>
                      <a:endParaRPr lang="en-US" sz="600" b="1"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r>
                        <a:rPr lang="id-ID" sz="600" b="1" dirty="0" smtClean="0">
                          <a:solidFill>
                            <a:schemeClr val="tx1"/>
                          </a:solidFill>
                          <a:effectLst/>
                          <a:latin typeface="+mj-lt"/>
                          <a:ea typeface="Arial Unicode MS" panose="020B0604020202020204" pitchFamily="34" charset="-128"/>
                          <a:cs typeface="Arial Unicode MS" panose="020B0604020202020204" pitchFamily="34" charset="-128"/>
                        </a:rPr>
                        <a:t>700</a:t>
                      </a:r>
                      <a:endParaRPr lang="en-US" sz="600" b="1"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r>
                        <a:rPr lang="id-ID" sz="600" b="1" dirty="0" smtClean="0">
                          <a:solidFill>
                            <a:schemeClr val="tx1"/>
                          </a:solidFill>
                          <a:effectLst/>
                          <a:latin typeface="+mj-lt"/>
                          <a:ea typeface="Arial Unicode MS" panose="020B0604020202020204" pitchFamily="34" charset="-128"/>
                          <a:cs typeface="Arial Unicode MS" panose="020B0604020202020204" pitchFamily="34" charset="-128"/>
                        </a:rPr>
                        <a:t>850</a:t>
                      </a:r>
                      <a:endParaRPr lang="en-US" sz="600" b="1"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Bef>
                          <a:spcPts val="0"/>
                        </a:spcBef>
                        <a:spcAft>
                          <a:spcPts val="0"/>
                        </a:spcAft>
                      </a:pPr>
                      <a:r>
                        <a:rPr lang="id-ID" sz="600" b="1" dirty="0" smtClean="0">
                          <a:solidFill>
                            <a:schemeClr val="tx1"/>
                          </a:solidFill>
                          <a:effectLst/>
                          <a:latin typeface="+mj-lt"/>
                          <a:ea typeface="Arial Unicode MS" panose="020B0604020202020204" pitchFamily="34" charset="-128"/>
                          <a:cs typeface="Arial Unicode MS" panose="020B0604020202020204" pitchFamily="34" charset="-128"/>
                        </a:rPr>
                        <a:t>1050</a:t>
                      </a:r>
                      <a:endParaRPr lang="en-US" sz="600" b="1"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r>
            </a:tbl>
          </a:graphicData>
        </a:graphic>
      </p:graphicFrame>
      <p:sp>
        <p:nvSpPr>
          <p:cNvPr id="6" name="Title 1"/>
          <p:cNvSpPr>
            <a:spLocks noGrp="1"/>
          </p:cNvSpPr>
          <p:nvPr>
            <p:ph type="title"/>
          </p:nvPr>
        </p:nvSpPr>
        <p:spPr/>
        <p:txBody>
          <a:bodyPr>
            <a:normAutofit/>
          </a:bodyPr>
          <a:lstStyle/>
          <a:p>
            <a:pPr algn="ctr"/>
            <a:r>
              <a:rPr lang="en-US" b="1" dirty="0" smtClean="0"/>
              <a:t>LAMPIRAN III PERMENPANRB 17-2013</a:t>
            </a:r>
            <a:endParaRPr lang="id-ID" b="1" dirty="0"/>
          </a:p>
        </p:txBody>
      </p:sp>
      <p:pic>
        <p:nvPicPr>
          <p:cNvPr id="5" name="Picture 4"/>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6797" y="126033"/>
            <a:ext cx="374616" cy="249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625918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id-ID" dirty="0" smtClean="0"/>
              <a:t>STANDARD YANG DIPERLUKAN</a:t>
            </a:r>
            <a:endParaRPr lang="id-ID" dirty="0"/>
          </a:p>
        </p:txBody>
      </p:sp>
      <p:sp>
        <p:nvSpPr>
          <p:cNvPr id="2" name="Content Placeholder 1"/>
          <p:cNvSpPr>
            <a:spLocks noGrp="1"/>
          </p:cNvSpPr>
          <p:nvPr>
            <p:ph idx="1"/>
          </p:nvPr>
        </p:nvSpPr>
        <p:spPr/>
        <p:txBody>
          <a:bodyPr>
            <a:normAutofit lnSpcReduction="10000"/>
          </a:bodyPr>
          <a:lstStyle/>
          <a:p>
            <a:pPr algn="just"/>
            <a:r>
              <a:rPr lang="id-ID" dirty="0" smtClean="0"/>
              <a:t>Menunjukkan sumbangan yang berarti secara bertanggung jawab dalam melayani perguruan tinggi yang mempekerjakan, mulai dari jenjang Departemen, Fakultas sampai dengan Universitas. </a:t>
            </a:r>
          </a:p>
          <a:p>
            <a:pPr algn="just"/>
            <a:r>
              <a:rPr lang="id-ID" dirty="0" smtClean="0"/>
              <a:t>Ikut serta secara aktif dalam berbagai kegiatan yang lebih profesional baik pada tingkat lokal, nasional, maupun internasional sebagai wujud pengakuan unsur luar atas prestasi dan kompetensi yang dimiliki.</a:t>
            </a:r>
          </a:p>
          <a:p>
            <a:pPr algn="just"/>
            <a:r>
              <a:rPr lang="id-ID" dirty="0" smtClean="0"/>
              <a:t>Menjadi peneliti produktif yang berdampak baik dan luas baik secara keilmuan maupun terhadap masyarakat.</a:t>
            </a:r>
          </a:p>
          <a:p>
            <a:pPr algn="just"/>
            <a:r>
              <a:rPr lang="id-ID" dirty="0" smtClean="0"/>
              <a:t>Selalu hadir dengan mentalitas kepemimpinan dalam semua kegiatan akademik.</a:t>
            </a:r>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6493" y="0"/>
            <a:ext cx="444920" cy="31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ext uri="{D42A27DB-BD31-4B8C-83A1-F6EECF244321}">
                <p14:modId xmlns:p14="http://schemas.microsoft.com/office/powerpoint/2010/main" val="856952824"/>
              </p:ext>
            </p:extLst>
          </p:nvPr>
        </p:nvGraphicFramePr>
        <p:xfrm>
          <a:off x="97204" y="720091"/>
          <a:ext cx="4795995" cy="1733125"/>
        </p:xfrm>
        <a:graphic>
          <a:graphicData uri="http://schemas.openxmlformats.org/drawingml/2006/table">
            <a:tbl>
              <a:tblPr firstRow="1" firstCol="1" bandRow="1">
                <a:tableStyleId>{5C22544A-7EE6-4342-B048-85BDC9FD1C3A}</a:tableStyleId>
              </a:tblPr>
              <a:tblGrid>
                <a:gridCol w="279645"/>
                <a:gridCol w="695150"/>
                <a:gridCol w="791909"/>
                <a:gridCol w="845748"/>
                <a:gridCol w="662861"/>
                <a:gridCol w="740845"/>
                <a:gridCol w="779837"/>
              </a:tblGrid>
              <a:tr h="179913">
                <a:tc rowSpan="2">
                  <a:txBody>
                    <a:bodyPr/>
                    <a:lstStyle/>
                    <a:p>
                      <a:pPr marL="0" indent="95250" algn="ctr">
                        <a:lnSpc>
                          <a:spcPct val="100000"/>
                        </a:lnSpc>
                        <a:spcAft>
                          <a:spcPts val="0"/>
                        </a:spcAft>
                      </a:pPr>
                      <a:r>
                        <a:rPr lang="id-ID" sz="800" b="1" dirty="0" smtClean="0">
                          <a:solidFill>
                            <a:schemeClr val="bg1"/>
                          </a:solidFill>
                          <a:effectLst/>
                          <a:latin typeface="+mj-lt"/>
                          <a:ea typeface="Arial Unicode MS" panose="020B0604020202020204" pitchFamily="34" charset="-128"/>
                          <a:cs typeface="Arial Unicode MS" panose="020B0604020202020204" pitchFamily="34" charset="-128"/>
                        </a:rPr>
                        <a:t>No</a:t>
                      </a:r>
                      <a:endParaRPr lang="en-US" sz="8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rowSpan="2">
                  <a:txBody>
                    <a:bodyPr/>
                    <a:lstStyle/>
                    <a:p>
                      <a:pPr marL="0" indent="0" algn="ctr">
                        <a:lnSpc>
                          <a:spcPct val="100000"/>
                        </a:lnSpc>
                        <a:spcAft>
                          <a:spcPts val="0"/>
                        </a:spcAft>
                      </a:pPr>
                      <a:r>
                        <a:rPr lang="id-ID" sz="800" b="1" dirty="0" smtClean="0">
                          <a:solidFill>
                            <a:schemeClr val="bg1"/>
                          </a:solidFill>
                          <a:effectLst/>
                          <a:latin typeface="+mj-lt"/>
                          <a:ea typeface="Arial Unicode MS" panose="020B0604020202020204" pitchFamily="34" charset="-128"/>
                          <a:cs typeface="Arial Unicode MS" panose="020B0604020202020204" pitchFamily="34" charset="-128"/>
                        </a:rPr>
                        <a:t>JABATAN</a:t>
                      </a:r>
                      <a:endParaRPr lang="en-US" sz="8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rowSpan="2">
                  <a:txBody>
                    <a:bodyPr/>
                    <a:lstStyle/>
                    <a:p>
                      <a:pPr marL="0" indent="0" algn="ctr">
                        <a:lnSpc>
                          <a:spcPct val="100000"/>
                        </a:lnSpc>
                        <a:spcAft>
                          <a:spcPts val="0"/>
                        </a:spcAft>
                      </a:pPr>
                      <a:r>
                        <a:rPr lang="id-ID" sz="800" b="1" dirty="0" smtClean="0">
                          <a:solidFill>
                            <a:schemeClr val="bg1"/>
                          </a:solidFill>
                          <a:effectLst/>
                          <a:latin typeface="+mj-lt"/>
                          <a:ea typeface="Arial Unicode MS" panose="020B0604020202020204" pitchFamily="34" charset="-128"/>
                          <a:cs typeface="Arial Unicode MS" panose="020B0604020202020204" pitchFamily="34" charset="-128"/>
                        </a:rPr>
                        <a:t>KUALIFIKASI AKADEMIK</a:t>
                      </a:r>
                      <a:r>
                        <a:rPr lang="id-ID" sz="800" b="1" dirty="0">
                          <a:solidFill>
                            <a:schemeClr val="bg1"/>
                          </a:solidFill>
                          <a:effectLst/>
                          <a:latin typeface="+mj-lt"/>
                          <a:ea typeface="Arial Unicode MS" panose="020B0604020202020204" pitchFamily="34" charset="-128"/>
                          <a:cs typeface="Arial Unicode MS" panose="020B0604020202020204" pitchFamily="34" charset="-128"/>
                        </a:rPr>
                        <a:t> </a:t>
                      </a:r>
                      <a:endParaRPr lang="en-US" sz="8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gridSpan="3">
                  <a:txBody>
                    <a:bodyPr/>
                    <a:lstStyle/>
                    <a:p>
                      <a:pPr marL="0" indent="0" algn="ctr">
                        <a:lnSpc>
                          <a:spcPct val="100000"/>
                        </a:lnSpc>
                        <a:spcAft>
                          <a:spcPts val="0"/>
                        </a:spcAft>
                      </a:pPr>
                      <a:r>
                        <a:rPr lang="id-ID" sz="800" b="1" dirty="0" smtClean="0">
                          <a:solidFill>
                            <a:schemeClr val="bg1"/>
                          </a:solidFill>
                          <a:effectLst/>
                          <a:latin typeface="+mj-lt"/>
                          <a:ea typeface="Arial Unicode MS" panose="020B0604020202020204" pitchFamily="34" charset="-128"/>
                          <a:cs typeface="Arial Unicode MS" panose="020B0604020202020204" pitchFamily="34" charset="-128"/>
                        </a:rPr>
                        <a:t>UNSUR UTAMA</a:t>
                      </a:r>
                      <a:endParaRPr lang="en-US" sz="8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hMerge="1">
                  <a:txBody>
                    <a:bodyPr/>
                    <a:lstStyle/>
                    <a:p>
                      <a:endParaRPr lang="en-US"/>
                    </a:p>
                  </a:txBody>
                  <a:tcPr/>
                </a:tc>
                <a:tc hMerge="1">
                  <a:txBody>
                    <a:bodyPr/>
                    <a:lstStyle/>
                    <a:p>
                      <a:endParaRPr lang="en-US"/>
                    </a:p>
                  </a:txBody>
                  <a:tcPr/>
                </a:tc>
                <a:tc rowSpan="2">
                  <a:txBody>
                    <a:bodyPr/>
                    <a:lstStyle/>
                    <a:p>
                      <a:pPr marL="0" indent="0" algn="ctr">
                        <a:lnSpc>
                          <a:spcPct val="100000"/>
                        </a:lnSpc>
                        <a:spcAft>
                          <a:spcPts val="0"/>
                        </a:spcAft>
                      </a:pPr>
                      <a:r>
                        <a:rPr lang="id-ID" sz="800" b="1" dirty="0" smtClean="0">
                          <a:solidFill>
                            <a:schemeClr val="bg1"/>
                          </a:solidFill>
                          <a:effectLst/>
                          <a:latin typeface="+mj-lt"/>
                          <a:ea typeface="Arial Unicode MS" panose="020B0604020202020204" pitchFamily="34" charset="-128"/>
                          <a:cs typeface="Arial Unicode MS" panose="020B0604020202020204" pitchFamily="34" charset="-128"/>
                        </a:rPr>
                        <a:t>UNSUR PENUNJANG</a:t>
                      </a:r>
                      <a:endParaRPr lang="en-US" sz="8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r>
              <a:tr h="662992">
                <a:tc vMerge="1">
                  <a:txBody>
                    <a:bodyPr/>
                    <a:lstStyle/>
                    <a:p>
                      <a:pPr marL="0" indent="0" algn="ctr">
                        <a:lnSpc>
                          <a:spcPct val="100000"/>
                        </a:lnSpc>
                        <a:spcAft>
                          <a:spcPts val="0"/>
                        </a:spcAft>
                      </a:pPr>
                      <a:endParaRPr lang="en-US" sz="1800" b="1" dirty="0">
                        <a:solidFill>
                          <a:schemeClr val="bg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2444" marR="62444" marT="0" marB="0">
                    <a:solidFill>
                      <a:srgbClr val="002060"/>
                    </a:solidFill>
                  </a:tcPr>
                </a:tc>
                <a:tc vMerge="1">
                  <a:txBody>
                    <a:bodyPr/>
                    <a:lstStyle/>
                    <a:p>
                      <a:pPr marL="457200" algn="ctr">
                        <a:lnSpc>
                          <a:spcPct val="100000"/>
                        </a:lnSpc>
                        <a:spcAft>
                          <a:spcPts val="0"/>
                        </a:spcAft>
                      </a:pPr>
                      <a:endParaRPr lang="en-US" sz="1800" b="1" dirty="0">
                        <a:solidFill>
                          <a:schemeClr val="bg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2444" marR="62444" marT="0" marB="0">
                    <a:solidFill>
                      <a:srgbClr val="002060"/>
                    </a:solidFill>
                  </a:tcPr>
                </a:tc>
                <a:tc vMerge="1">
                  <a:txBody>
                    <a:bodyPr/>
                    <a:lstStyle/>
                    <a:p>
                      <a:pPr marL="457200" algn="ctr">
                        <a:lnSpc>
                          <a:spcPct val="100000"/>
                        </a:lnSpc>
                        <a:spcAft>
                          <a:spcPts val="0"/>
                        </a:spcAft>
                      </a:pPr>
                      <a:endParaRPr lang="en-US" sz="1800" b="1" dirty="0">
                        <a:solidFill>
                          <a:schemeClr val="bg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2444" marR="62444" marT="0" marB="0">
                    <a:solidFill>
                      <a:srgbClr val="002060"/>
                    </a:solidFill>
                  </a:tcPr>
                </a:tc>
                <a:tc>
                  <a:txBody>
                    <a:bodyPr/>
                    <a:lstStyle/>
                    <a:p>
                      <a:pPr marL="0" indent="0" algn="ctr">
                        <a:lnSpc>
                          <a:spcPct val="100000"/>
                        </a:lnSpc>
                        <a:spcAft>
                          <a:spcPts val="0"/>
                        </a:spcAft>
                      </a:pPr>
                      <a:r>
                        <a:rPr lang="id-ID" sz="800" b="1" dirty="0">
                          <a:solidFill>
                            <a:schemeClr val="bg1"/>
                          </a:solidFill>
                          <a:effectLst/>
                          <a:latin typeface="+mj-lt"/>
                          <a:ea typeface="Arial Unicode MS" panose="020B0604020202020204" pitchFamily="34" charset="-128"/>
                          <a:cs typeface="Arial Unicode MS" panose="020B0604020202020204" pitchFamily="34" charset="-128"/>
                        </a:rPr>
                        <a:t>Pendidikan dan Pengajaran</a:t>
                      </a:r>
                      <a:endParaRPr lang="en-US" sz="8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a:txBody>
                    <a:bodyPr/>
                    <a:lstStyle/>
                    <a:p>
                      <a:pPr marL="0" indent="0" algn="ctr">
                        <a:lnSpc>
                          <a:spcPct val="100000"/>
                        </a:lnSpc>
                        <a:spcAft>
                          <a:spcPts val="0"/>
                        </a:spcAft>
                      </a:pPr>
                      <a:r>
                        <a:rPr lang="id-ID" sz="800" b="1" dirty="0">
                          <a:solidFill>
                            <a:schemeClr val="bg1"/>
                          </a:solidFill>
                          <a:effectLst/>
                          <a:latin typeface="+mj-lt"/>
                          <a:ea typeface="Arial Unicode MS" panose="020B0604020202020204" pitchFamily="34" charset="-128"/>
                          <a:cs typeface="Arial Unicode MS" panose="020B0604020202020204" pitchFamily="34" charset="-128"/>
                        </a:rPr>
                        <a:t>Penelitian</a:t>
                      </a:r>
                      <a:endParaRPr lang="en-US" sz="8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a:txBody>
                    <a:bodyPr/>
                    <a:lstStyle/>
                    <a:p>
                      <a:pPr marL="0" indent="0" algn="ctr">
                        <a:lnSpc>
                          <a:spcPct val="100000"/>
                        </a:lnSpc>
                        <a:spcAft>
                          <a:spcPts val="0"/>
                        </a:spcAft>
                      </a:pPr>
                      <a:r>
                        <a:rPr lang="id-ID" sz="800" b="1" dirty="0">
                          <a:solidFill>
                            <a:schemeClr val="bg1"/>
                          </a:solidFill>
                          <a:effectLst/>
                          <a:latin typeface="+mj-lt"/>
                          <a:ea typeface="Arial Unicode MS" panose="020B0604020202020204" pitchFamily="34" charset="-128"/>
                          <a:cs typeface="Arial Unicode MS" panose="020B0604020202020204" pitchFamily="34" charset="-128"/>
                        </a:rPr>
                        <a:t>Pengabdian kepada Masyarakat</a:t>
                      </a:r>
                      <a:endParaRPr lang="en-US" sz="8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rgbClr val="002060"/>
                    </a:solidFill>
                  </a:tcPr>
                </a:tc>
                <a:tc vMerge="1">
                  <a:txBody>
                    <a:bodyPr/>
                    <a:lstStyle/>
                    <a:p>
                      <a:pPr marL="457200" algn="ctr">
                        <a:lnSpc>
                          <a:spcPct val="100000"/>
                        </a:lnSpc>
                        <a:spcAft>
                          <a:spcPts val="0"/>
                        </a:spcAft>
                      </a:pPr>
                      <a:endParaRPr lang="en-US" sz="1800" b="1" dirty="0">
                        <a:solidFill>
                          <a:schemeClr val="bg1"/>
                        </a:solidFill>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2444" marR="62444" marT="0" marB="0">
                    <a:solidFill>
                      <a:srgbClr val="002060"/>
                    </a:solidFill>
                  </a:tcPr>
                </a:tc>
              </a:tr>
              <a:tr h="265197">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1</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l">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Asisten Ahli</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l">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Magister</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55%</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a:t>
                      </a:r>
                      <a:r>
                        <a:rPr lang="id-ID" sz="800" b="0" dirty="0" smtClean="0">
                          <a:solidFill>
                            <a:schemeClr val="tx1"/>
                          </a:solidFill>
                          <a:effectLst/>
                          <a:latin typeface="+mj-lt"/>
                          <a:ea typeface="Arial Unicode MS" panose="020B0604020202020204" pitchFamily="34" charset="-128"/>
                          <a:cs typeface="Arial Unicode MS" panose="020B0604020202020204" pitchFamily="34" charset="-128"/>
                        </a:rPr>
                        <a:t>2</a:t>
                      </a:r>
                      <a:r>
                        <a:rPr lang="en-US" sz="800" b="0" dirty="0" smtClean="0">
                          <a:solidFill>
                            <a:schemeClr val="tx1"/>
                          </a:solidFill>
                          <a:effectLst/>
                          <a:latin typeface="+mj-lt"/>
                          <a:ea typeface="Arial Unicode MS" panose="020B0604020202020204" pitchFamily="34" charset="-128"/>
                          <a:cs typeface="Arial Unicode MS" panose="020B0604020202020204" pitchFamily="34" charset="-128"/>
                        </a:rPr>
                        <a:t>5</a:t>
                      </a:r>
                      <a:r>
                        <a:rPr lang="id-ID" sz="800" b="0" dirty="0" smtClean="0">
                          <a:solidFill>
                            <a:schemeClr val="tx1"/>
                          </a:solidFill>
                          <a:effectLst/>
                          <a:latin typeface="+mj-lt"/>
                          <a:ea typeface="Arial Unicode MS" panose="020B0604020202020204" pitchFamily="34" charset="-128"/>
                          <a:cs typeface="Arial Unicode MS" panose="020B0604020202020204" pitchFamily="34" charset="-128"/>
                        </a:rPr>
                        <a:t>%</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10%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10%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r>
              <a:tr h="179913">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2</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l">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Lektor</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l">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Magister</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45%</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35%</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10%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10%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r>
              <a:tr h="265197">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3</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l">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Lektor Kepala</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l">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Doktor</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40%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40%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10%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10%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accent1">
                        <a:lumMod val="20000"/>
                        <a:lumOff val="80000"/>
                      </a:schemeClr>
                    </a:solidFill>
                  </a:tcPr>
                </a:tc>
              </a:tr>
              <a:tr h="179913">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4</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457200" indent="-457200" algn="l">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Profesor</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l">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Doktor</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35%</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45%</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10%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c>
                  <a:txBody>
                    <a:bodyPr/>
                    <a:lstStyle/>
                    <a:p>
                      <a:pPr marL="0" indent="0" algn="ctr">
                        <a:lnSpc>
                          <a:spcPct val="100000"/>
                        </a:lnSpc>
                        <a:spcAft>
                          <a:spcPts val="0"/>
                        </a:spcAft>
                      </a:pPr>
                      <a:r>
                        <a:rPr lang="id-ID" sz="800" b="0" dirty="0">
                          <a:solidFill>
                            <a:schemeClr val="tx1"/>
                          </a:solidFill>
                          <a:effectLst/>
                          <a:latin typeface="+mj-lt"/>
                          <a:ea typeface="Arial Unicode MS" panose="020B0604020202020204" pitchFamily="34" charset="-128"/>
                          <a:cs typeface="Arial Unicode MS" panose="020B0604020202020204" pitchFamily="34" charset="-128"/>
                        </a:rPr>
                        <a:t>≤ 10%</a:t>
                      </a:r>
                      <a:endParaRPr lang="en-US" sz="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360" marR="25360" marT="0" marB="0" anchor="ctr">
                    <a:solidFill>
                      <a:schemeClr val="bg2">
                        <a:lumMod val="90000"/>
                      </a:schemeClr>
                    </a:solidFill>
                  </a:tcPr>
                </a:tc>
              </a:tr>
            </a:tbl>
          </a:graphicData>
        </a:graphic>
      </p:graphicFrame>
      <p:sp>
        <p:nvSpPr>
          <p:cNvPr id="6" name="TextBox 7"/>
          <p:cNvSpPr txBox="1">
            <a:spLocks noChangeArrowheads="1"/>
          </p:cNvSpPr>
          <p:nvPr/>
        </p:nvSpPr>
        <p:spPr bwMode="auto">
          <a:xfrm>
            <a:off x="548783" y="2512791"/>
            <a:ext cx="3824965" cy="198033"/>
          </a:xfrm>
          <a:prstGeom prst="rect">
            <a:avLst/>
          </a:prstGeom>
          <a:noFill/>
          <a:ln w="9525">
            <a:noFill/>
            <a:miter lim="800000"/>
            <a:headEnd/>
            <a:tailEnd/>
          </a:ln>
        </p:spPr>
        <p:txBody>
          <a:bodyPr wrap="square" lIns="43717" tIns="21859" rIns="43717" bIns="21859">
            <a:spAutoFit/>
          </a:bodyPr>
          <a:lstStyle/>
          <a:p>
            <a:pPr eaLnBrk="1" hangingPunct="1"/>
            <a:r>
              <a:rPr lang="id-ID" altLang="en-US" sz="1000" b="1" dirty="0"/>
              <a:t>Basis: Dosen adalah Pendidik profesional dan Ilmuwan</a:t>
            </a:r>
            <a:endParaRPr lang="en-US" altLang="en-US" sz="1000" b="1" dirty="0"/>
          </a:p>
        </p:txBody>
      </p:sp>
      <p:sp>
        <p:nvSpPr>
          <p:cNvPr id="9" name="Title 1"/>
          <p:cNvSpPr>
            <a:spLocks noGrp="1"/>
          </p:cNvSpPr>
          <p:nvPr>
            <p:ph type="title"/>
          </p:nvPr>
        </p:nvSpPr>
        <p:spPr/>
        <p:txBody>
          <a:bodyPr>
            <a:normAutofit/>
          </a:bodyPr>
          <a:lstStyle/>
          <a:p>
            <a:pPr algn="ctr"/>
            <a:r>
              <a:rPr lang="en-US" sz="1500" b="1" dirty="0"/>
              <a:t>LAMPIRAN </a:t>
            </a:r>
            <a:r>
              <a:rPr lang="id-ID" sz="1500" b="1" dirty="0"/>
              <a:t>I</a:t>
            </a:r>
            <a:r>
              <a:rPr lang="en-US" sz="1500" b="1" dirty="0"/>
              <a:t>V PERMENPANRB 17-2013</a:t>
            </a:r>
            <a:endParaRPr lang="id-ID" sz="1500" b="1" dirty="0"/>
          </a:p>
        </p:txBody>
      </p:sp>
      <p:pic>
        <p:nvPicPr>
          <p:cNvPr id="7" name="Picture 6"/>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6797" y="126033"/>
            <a:ext cx="374616" cy="249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876556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10"/>
          <p:cNvSpPr txBox="1">
            <a:spLocks noChangeArrowheads="1"/>
          </p:cNvSpPr>
          <p:nvPr/>
        </p:nvSpPr>
        <p:spPr bwMode="auto">
          <a:xfrm>
            <a:off x="171450" y="558081"/>
            <a:ext cx="4592424" cy="459643"/>
          </a:xfrm>
          <a:prstGeom prst="rect">
            <a:avLst/>
          </a:prstGeom>
          <a:noFill/>
          <a:ln w="9525">
            <a:noFill/>
            <a:miter lim="800000"/>
            <a:headEnd/>
            <a:tailEnd/>
          </a:ln>
        </p:spPr>
        <p:txBody>
          <a:bodyPr wrap="square" lIns="43717" tIns="21859" rIns="43717" bIns="21859">
            <a:spAutoFit/>
          </a:bodyPr>
          <a:lstStyle/>
          <a:p>
            <a:pPr marL="136617" indent="-136617">
              <a:buFont typeface="Wingdings" pitchFamily="2" charset="2"/>
              <a:buChar char="q"/>
            </a:pPr>
            <a:r>
              <a:rPr lang="id-ID" altLang="en-US" dirty="0">
                <a:latin typeface="+mj-lt"/>
                <a:ea typeface="Arial Unicode MS" pitchFamily="34" charset="-128"/>
                <a:cs typeface="Arial Unicode MS" pitchFamily="34" charset="-128"/>
              </a:rPr>
              <a:t>Jenis karya ilmiah sebagai syarat utama menduduki jenjang jabatan akademik tertentu dapat berbeda satu dengan yang </a:t>
            </a:r>
            <a:r>
              <a:rPr lang="id-ID" altLang="en-US" dirty="0" smtClean="0">
                <a:latin typeface="+mj-lt"/>
                <a:ea typeface="Arial Unicode MS" pitchFamily="34" charset="-128"/>
                <a:cs typeface="Arial Unicode MS" pitchFamily="34" charset="-128"/>
              </a:rPr>
              <a:t>lainnya</a:t>
            </a:r>
            <a:endParaRPr lang="en-US" altLang="en-US" dirty="0" smtClean="0">
              <a:latin typeface="+mj-lt"/>
              <a:ea typeface="Arial Unicode MS" pitchFamily="34" charset="-128"/>
              <a:cs typeface="Arial Unicode MS" pitchFamily="34" charset="-128"/>
            </a:endParaRPr>
          </a:p>
          <a:p>
            <a:pPr marL="136617" indent="-136617"/>
            <a:endParaRPr lang="id-ID" altLang="en-US" dirty="0">
              <a:latin typeface="+mj-lt"/>
              <a:ea typeface="Arial Unicode MS" pitchFamily="34" charset="-128"/>
              <a:cs typeface="Arial Unicode MS" pitchFamily="34" charset="-128"/>
            </a:endParaRPr>
          </a:p>
        </p:txBody>
      </p:sp>
      <p:graphicFrame>
        <p:nvGraphicFramePr>
          <p:cNvPr id="6" name="Table 5"/>
          <p:cNvGraphicFramePr>
            <a:graphicFrameLocks noGrp="1"/>
          </p:cNvGraphicFramePr>
          <p:nvPr/>
        </p:nvGraphicFramePr>
        <p:xfrm>
          <a:off x="171449" y="889467"/>
          <a:ext cx="4680521" cy="1496465"/>
        </p:xfrm>
        <a:graphic>
          <a:graphicData uri="http://schemas.openxmlformats.org/drawingml/2006/table">
            <a:tbl>
              <a:tblPr firstRow="1" firstCol="1" bandRow="1">
                <a:tableStyleId>{5C22544A-7EE6-4342-B048-85BDC9FD1C3A}</a:tableStyleId>
              </a:tblPr>
              <a:tblGrid>
                <a:gridCol w="242096"/>
                <a:gridCol w="1371877"/>
                <a:gridCol w="631354"/>
                <a:gridCol w="821221"/>
                <a:gridCol w="839560"/>
                <a:gridCol w="774413"/>
              </a:tblGrid>
              <a:tr h="575772">
                <a:tc>
                  <a:txBody>
                    <a:bodyPr/>
                    <a:lstStyle/>
                    <a:p>
                      <a:pPr algn="ctr">
                        <a:lnSpc>
                          <a:spcPct val="100000"/>
                        </a:lnSpc>
                        <a:spcAft>
                          <a:spcPts val="0"/>
                        </a:spcAft>
                        <a:tabLst>
                          <a:tab pos="228600" algn="l"/>
                        </a:tabLst>
                      </a:pPr>
                      <a:r>
                        <a:rPr lang="id-ID" sz="1000" b="1" dirty="0">
                          <a:effectLst/>
                          <a:latin typeface="+mj-lt"/>
                          <a:ea typeface="Arial Unicode MS" panose="020B0604020202020204" pitchFamily="34" charset="-128"/>
                          <a:cs typeface="Arial Unicode MS" panose="020B0604020202020204" pitchFamily="34" charset="-128"/>
                        </a:rPr>
                        <a:t>No</a:t>
                      </a:r>
                      <a:endParaRPr lang="en-US" sz="1000" b="1" dirty="0">
                        <a:effectLst/>
                        <a:latin typeface="+mj-lt"/>
                        <a:ea typeface="Arial Unicode MS" panose="020B0604020202020204" pitchFamily="34" charset="-128"/>
                        <a:cs typeface="Arial Unicode MS" panose="020B0604020202020204" pitchFamily="34" charset="-128"/>
                      </a:endParaRPr>
                    </a:p>
                  </a:txBody>
                  <a:tcPr marL="25696" marR="25696" marT="0" marB="0" anchor="ctr">
                    <a:solidFill>
                      <a:srgbClr val="002060"/>
                    </a:solidFill>
                  </a:tcPr>
                </a:tc>
                <a:tc>
                  <a:txBody>
                    <a:bodyPr/>
                    <a:lstStyle/>
                    <a:p>
                      <a:pPr algn="ctr">
                        <a:lnSpc>
                          <a:spcPct val="100000"/>
                        </a:lnSpc>
                        <a:spcAft>
                          <a:spcPts val="0"/>
                        </a:spcAft>
                        <a:tabLst>
                          <a:tab pos="228600" algn="l"/>
                        </a:tabLst>
                      </a:pPr>
                      <a:r>
                        <a:rPr lang="id-ID" sz="1000" b="1" dirty="0">
                          <a:effectLst/>
                          <a:latin typeface="+mj-lt"/>
                          <a:ea typeface="Arial Unicode MS" panose="020B0604020202020204" pitchFamily="34" charset="-128"/>
                          <a:cs typeface="Arial Unicode MS" panose="020B0604020202020204" pitchFamily="34" charset="-128"/>
                        </a:rPr>
                        <a:t>Jabatan Akademik</a:t>
                      </a:r>
                      <a:endParaRPr lang="en-US" sz="1000" b="1" dirty="0">
                        <a:effectLst/>
                        <a:latin typeface="+mj-lt"/>
                        <a:ea typeface="Arial Unicode MS" panose="020B0604020202020204" pitchFamily="34" charset="-128"/>
                        <a:cs typeface="Arial Unicode MS" panose="020B0604020202020204" pitchFamily="34" charset="-128"/>
                      </a:endParaRPr>
                    </a:p>
                  </a:txBody>
                  <a:tcPr marL="25696" marR="25696" marT="0" marB="0" anchor="ctr">
                    <a:solidFill>
                      <a:srgbClr val="002060"/>
                    </a:solidFill>
                  </a:tcPr>
                </a:tc>
                <a:tc>
                  <a:txBody>
                    <a:bodyPr/>
                    <a:lstStyle/>
                    <a:p>
                      <a:pPr algn="ctr">
                        <a:lnSpc>
                          <a:spcPct val="100000"/>
                        </a:lnSpc>
                        <a:spcAft>
                          <a:spcPts val="0"/>
                        </a:spcAft>
                        <a:tabLst>
                          <a:tab pos="228600" algn="l"/>
                        </a:tabLst>
                      </a:pPr>
                      <a:r>
                        <a:rPr lang="id-ID" sz="1000" b="1" dirty="0">
                          <a:effectLst/>
                          <a:latin typeface="+mj-lt"/>
                          <a:ea typeface="Arial Unicode MS" panose="020B0604020202020204" pitchFamily="34" charset="-128"/>
                          <a:cs typeface="Arial Unicode MS" panose="020B0604020202020204" pitchFamily="34" charset="-128"/>
                        </a:rPr>
                        <a:t>Jurnal Nasional</a:t>
                      </a:r>
                      <a:endParaRPr lang="en-US" sz="1000" b="1" dirty="0">
                        <a:effectLst/>
                        <a:latin typeface="+mj-lt"/>
                        <a:ea typeface="Arial Unicode MS" panose="020B0604020202020204" pitchFamily="34" charset="-128"/>
                        <a:cs typeface="Arial Unicode MS" panose="020B0604020202020204" pitchFamily="34" charset="-128"/>
                      </a:endParaRPr>
                    </a:p>
                  </a:txBody>
                  <a:tcPr marL="25696" marR="25696" marT="0" marB="0" anchor="ctr">
                    <a:solidFill>
                      <a:srgbClr val="002060"/>
                    </a:solidFill>
                  </a:tcPr>
                </a:tc>
                <a:tc>
                  <a:txBody>
                    <a:bodyPr/>
                    <a:lstStyle/>
                    <a:p>
                      <a:pPr algn="ctr">
                        <a:lnSpc>
                          <a:spcPct val="100000"/>
                        </a:lnSpc>
                        <a:spcAft>
                          <a:spcPts val="0"/>
                        </a:spcAft>
                        <a:tabLst>
                          <a:tab pos="228600" algn="l"/>
                        </a:tabLst>
                      </a:pPr>
                      <a:r>
                        <a:rPr lang="id-ID" sz="1000" b="1" dirty="0">
                          <a:effectLst/>
                          <a:latin typeface="+mj-lt"/>
                          <a:ea typeface="Arial Unicode MS" panose="020B0604020202020204" pitchFamily="34" charset="-128"/>
                          <a:cs typeface="Arial Unicode MS" panose="020B0604020202020204" pitchFamily="34" charset="-128"/>
                        </a:rPr>
                        <a:t>Jurnal </a:t>
                      </a:r>
                      <a:r>
                        <a:rPr lang="id-ID" sz="1000" b="1" dirty="0" smtClean="0">
                          <a:effectLst/>
                          <a:latin typeface="+mj-lt"/>
                          <a:ea typeface="Arial Unicode MS" panose="020B0604020202020204" pitchFamily="34" charset="-128"/>
                          <a:cs typeface="Arial Unicode MS" panose="020B0604020202020204" pitchFamily="34" charset="-128"/>
                        </a:rPr>
                        <a:t>Nasional Terakreditasi</a:t>
                      </a:r>
                      <a:endParaRPr lang="en-US" sz="1000" b="1" dirty="0">
                        <a:effectLst/>
                        <a:latin typeface="+mj-lt"/>
                        <a:ea typeface="Arial Unicode MS" panose="020B0604020202020204" pitchFamily="34" charset="-128"/>
                        <a:cs typeface="Arial Unicode MS" panose="020B0604020202020204" pitchFamily="34" charset="-128"/>
                      </a:endParaRPr>
                    </a:p>
                  </a:txBody>
                  <a:tcPr marL="25696" marR="25696" marT="0" marB="0" anchor="ctr">
                    <a:solidFill>
                      <a:srgbClr val="002060"/>
                    </a:solidFill>
                  </a:tcPr>
                </a:tc>
                <a:tc>
                  <a:txBody>
                    <a:bodyPr/>
                    <a:lstStyle/>
                    <a:p>
                      <a:pPr algn="ctr">
                        <a:lnSpc>
                          <a:spcPct val="100000"/>
                        </a:lnSpc>
                        <a:spcAft>
                          <a:spcPts val="0"/>
                        </a:spcAft>
                        <a:tabLst>
                          <a:tab pos="228600" algn="l"/>
                        </a:tabLst>
                      </a:pPr>
                      <a:r>
                        <a:rPr lang="id-ID" sz="1000" b="1" dirty="0">
                          <a:effectLst/>
                          <a:latin typeface="+mj-lt"/>
                          <a:ea typeface="Arial Unicode MS" panose="020B0604020202020204" pitchFamily="34" charset="-128"/>
                          <a:cs typeface="Arial Unicode MS" panose="020B0604020202020204" pitchFamily="34" charset="-128"/>
                        </a:rPr>
                        <a:t>Jurnal Internasional</a:t>
                      </a:r>
                      <a:endParaRPr lang="en-US" sz="1000" b="1" dirty="0">
                        <a:effectLst/>
                        <a:latin typeface="+mj-lt"/>
                        <a:ea typeface="Arial Unicode MS" panose="020B0604020202020204" pitchFamily="34" charset="-128"/>
                        <a:cs typeface="Arial Unicode MS" panose="020B0604020202020204" pitchFamily="34" charset="-128"/>
                      </a:endParaRPr>
                    </a:p>
                  </a:txBody>
                  <a:tcPr marL="25696" marR="25696" marT="0" marB="0" anchor="ctr">
                    <a:solidFill>
                      <a:srgbClr val="002060"/>
                    </a:solidFill>
                  </a:tcPr>
                </a:tc>
                <a:tc>
                  <a:txBody>
                    <a:bodyPr/>
                    <a:lstStyle/>
                    <a:p>
                      <a:pPr algn="ctr">
                        <a:lnSpc>
                          <a:spcPct val="100000"/>
                        </a:lnSpc>
                        <a:spcAft>
                          <a:spcPts val="0"/>
                        </a:spcAft>
                        <a:tabLst>
                          <a:tab pos="228600" algn="l"/>
                        </a:tabLst>
                      </a:pPr>
                      <a:r>
                        <a:rPr lang="id-ID" sz="1000" b="1" dirty="0">
                          <a:effectLst/>
                          <a:latin typeface="+mj-lt"/>
                          <a:ea typeface="Arial Unicode MS" panose="020B0604020202020204" pitchFamily="34" charset="-128"/>
                          <a:cs typeface="Arial Unicode MS" panose="020B0604020202020204" pitchFamily="34" charset="-128"/>
                        </a:rPr>
                        <a:t>Jurnal Internasional </a:t>
                      </a:r>
                      <a:r>
                        <a:rPr lang="id-ID" sz="1000" b="1" dirty="0" smtClean="0">
                          <a:effectLst/>
                          <a:latin typeface="+mj-lt"/>
                          <a:ea typeface="Arial Unicode MS" panose="020B0604020202020204" pitchFamily="34" charset="-128"/>
                          <a:cs typeface="Arial Unicode MS" panose="020B0604020202020204" pitchFamily="34" charset="-128"/>
                        </a:rPr>
                        <a:t>Bereputasi</a:t>
                      </a:r>
                      <a:endParaRPr lang="en-US" sz="1000" b="1" dirty="0">
                        <a:effectLst/>
                        <a:latin typeface="+mj-lt"/>
                        <a:ea typeface="Arial Unicode MS" panose="020B0604020202020204" pitchFamily="34" charset="-128"/>
                        <a:cs typeface="Arial Unicode MS" panose="020B0604020202020204" pitchFamily="34" charset="-128"/>
                      </a:endParaRPr>
                    </a:p>
                  </a:txBody>
                  <a:tcPr marL="25696" marR="25696" marT="0" marB="0" anchor="ctr">
                    <a:solidFill>
                      <a:srgbClr val="002060"/>
                    </a:solidFill>
                  </a:tcPr>
                </a:tc>
              </a:tr>
              <a:tr h="153359">
                <a:tc>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1</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just">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Asisten Ahli</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W</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id-ID" sz="1000" b="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r>
              <a:tr h="153359">
                <a:tc>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2</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bg2">
                        <a:lumMod val="90000"/>
                      </a:schemeClr>
                    </a:solidFill>
                  </a:tcPr>
                </a:tc>
                <a:tc>
                  <a:txBody>
                    <a:bodyPr/>
                    <a:lstStyle/>
                    <a:p>
                      <a:pPr algn="just">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Lektor</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bg2">
                        <a:lumMod val="90000"/>
                      </a:schemeClr>
                    </a:solidFill>
                  </a:tcPr>
                </a:tc>
                <a:tc>
                  <a:txBody>
                    <a:bodyPr/>
                    <a:lstStyle/>
                    <a:p>
                      <a:pPr algn="ctr">
                        <a:lnSpc>
                          <a:spcPct val="100000"/>
                        </a:lnSpc>
                        <a:spcAft>
                          <a:spcPts val="0"/>
                        </a:spcAft>
                        <a:tabLst>
                          <a:tab pos="228600" algn="l"/>
                        </a:tabLst>
                      </a:pPr>
                      <a:r>
                        <a:rPr lang="en-US" sz="1000" b="0">
                          <a:solidFill>
                            <a:schemeClr val="tx1"/>
                          </a:solidFill>
                          <a:effectLst/>
                          <a:latin typeface="+mj-lt"/>
                          <a:ea typeface="Arial Unicode MS" panose="020B0604020202020204" pitchFamily="34" charset="-128"/>
                          <a:cs typeface="Arial Unicode MS" panose="020B0604020202020204" pitchFamily="34" charset="-128"/>
                        </a:rPr>
                        <a:t>W</a:t>
                      </a:r>
                    </a:p>
                  </a:txBody>
                  <a:tcPr marL="25696" marR="25696" marT="0" marB="0" anchor="ctr">
                    <a:solidFill>
                      <a:schemeClr val="bg2">
                        <a:lumMod val="90000"/>
                      </a:schemeClr>
                    </a:solidFill>
                  </a:tcPr>
                </a:tc>
                <a:tc>
                  <a:txBody>
                    <a:bodyPr/>
                    <a:lstStyle/>
                    <a:p>
                      <a:pPr algn="ctr">
                        <a:lnSpc>
                          <a:spcPct val="100000"/>
                        </a:lnSpc>
                        <a:spcAft>
                          <a:spcPts val="0"/>
                        </a:spcAft>
                        <a:tabLst>
                          <a:tab pos="228600" algn="l"/>
                        </a:tabLst>
                      </a:pPr>
                      <a:r>
                        <a:rPr lang="en-US" sz="1000" b="0" dirty="0">
                          <a:solidFill>
                            <a:schemeClr val="tx1"/>
                          </a:solidFill>
                          <a:effectLst/>
                          <a:latin typeface="+mj-lt"/>
                          <a:ea typeface="Arial Unicode MS" panose="020B0604020202020204" pitchFamily="34" charset="-128"/>
                          <a:cs typeface="Arial Unicode MS" panose="020B0604020202020204" pitchFamily="34" charset="-128"/>
                        </a:rPr>
                        <a:t>S</a:t>
                      </a:r>
                    </a:p>
                  </a:txBody>
                  <a:tcPr marL="25696" marR="25696" marT="0" marB="0" anchor="ctr">
                    <a:solidFill>
                      <a:schemeClr val="bg2">
                        <a:lumMod val="90000"/>
                      </a:schemeClr>
                    </a:solidFill>
                  </a:tcPr>
                </a:tc>
                <a:tc>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bg2">
                        <a:lumMod val="90000"/>
                      </a:schemeClr>
                    </a:solidFill>
                  </a:tcPr>
                </a:tc>
                <a:tc>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bg2">
                        <a:lumMod val="90000"/>
                      </a:schemeClr>
                    </a:solidFill>
                  </a:tcPr>
                </a:tc>
              </a:tr>
              <a:tr h="230308">
                <a:tc rowSpan="2">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3</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just">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Lektor </a:t>
                      </a:r>
                      <a:r>
                        <a:rPr lang="id-ID" sz="1000" b="0" dirty="0" smtClean="0">
                          <a:solidFill>
                            <a:schemeClr val="tx1"/>
                          </a:solidFill>
                          <a:effectLst/>
                          <a:latin typeface="+mj-lt"/>
                          <a:ea typeface="Arial Unicode MS" panose="020B0604020202020204" pitchFamily="34" charset="-128"/>
                          <a:cs typeface="Arial Unicode MS" panose="020B0604020202020204" pitchFamily="34" charset="-128"/>
                        </a:rPr>
                        <a:t>Kepala</a:t>
                      </a:r>
                      <a:r>
                        <a:rPr lang="en-US" sz="1000" b="0" dirty="0" smtClean="0">
                          <a:solidFill>
                            <a:schemeClr val="tx1"/>
                          </a:solidFill>
                          <a:effectLst/>
                          <a:latin typeface="+mj-lt"/>
                          <a:ea typeface="Arial Unicode MS" panose="020B0604020202020204" pitchFamily="34" charset="-128"/>
                          <a:cs typeface="Arial Unicode MS" panose="020B0604020202020204" pitchFamily="34" charset="-128"/>
                        </a:rPr>
                        <a:t>/Magister</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en-US" sz="1000" b="0" dirty="0">
                          <a:solidFill>
                            <a:schemeClr val="tx1"/>
                          </a:solidFill>
                          <a:effectLst/>
                          <a:latin typeface="+mj-lt"/>
                          <a:ea typeface="Arial Unicode MS" panose="020B0604020202020204" pitchFamily="34" charset="-128"/>
                          <a:cs typeface="Arial Unicode MS" panose="020B0604020202020204" pitchFamily="34" charset="-128"/>
                        </a:rPr>
                        <a:t>S</a:t>
                      </a: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en-US" sz="1000" b="0" dirty="0" smtClean="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en-US" sz="1000" b="0" dirty="0" smtClean="0">
                          <a:solidFill>
                            <a:schemeClr val="tx1"/>
                          </a:solidFill>
                          <a:effectLst/>
                          <a:latin typeface="+mj-lt"/>
                          <a:ea typeface="Arial Unicode MS" panose="020B0604020202020204" pitchFamily="34" charset="-128"/>
                          <a:cs typeface="Arial Unicode MS" panose="020B0604020202020204" pitchFamily="34" charset="-128"/>
                        </a:rPr>
                        <a:t>W</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id-ID" sz="1000" b="0" dirty="0" smtClean="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r>
              <a:tr h="230308">
                <a:tc vMerge="1">
                  <a:txBody>
                    <a:bodyPr/>
                    <a:lstStyle/>
                    <a:p>
                      <a:pPr algn="ctr">
                        <a:lnSpc>
                          <a:spcPct val="100000"/>
                        </a:lnSpc>
                        <a:spcAft>
                          <a:spcPts val="0"/>
                        </a:spcAft>
                        <a:tabLst>
                          <a:tab pos="228600" algn="l"/>
                        </a:tabLst>
                      </a:pPr>
                      <a:endParaRPr lang="en-US" sz="1800" b="0" dirty="0">
                        <a:solidFill>
                          <a:schemeClr val="tx1"/>
                        </a:solidFill>
                        <a:effectLst/>
                        <a:latin typeface="+mj-lt"/>
                        <a:ea typeface="Arial Unicode MS" panose="020B0604020202020204" pitchFamily="34" charset="-128"/>
                        <a:cs typeface="Arial Unicode MS" panose="020B0604020202020204" pitchFamily="34" charset="-128"/>
                      </a:endParaRPr>
                    </a:p>
                  </a:txBody>
                  <a:tcPr marL="68581" marR="68581" marT="0" marB="0" anchor="ctr">
                    <a:solidFill>
                      <a:schemeClr val="accent1">
                        <a:lumMod val="20000"/>
                        <a:lumOff val="80000"/>
                      </a:schemeClr>
                    </a:solidFill>
                  </a:tcPr>
                </a:tc>
                <a:tc>
                  <a:txBody>
                    <a:bodyPr/>
                    <a:lstStyle/>
                    <a:p>
                      <a:pPr algn="just">
                        <a:lnSpc>
                          <a:spcPct val="100000"/>
                        </a:lnSpc>
                        <a:spcAft>
                          <a:spcPts val="0"/>
                        </a:spcAft>
                        <a:tabLst>
                          <a:tab pos="228600" algn="l"/>
                        </a:tabLst>
                      </a:pPr>
                      <a:r>
                        <a:rPr lang="en-US" sz="1000" b="0" dirty="0" err="1" smtClean="0">
                          <a:solidFill>
                            <a:schemeClr val="tx1"/>
                          </a:solidFill>
                          <a:effectLst/>
                          <a:latin typeface="+mj-lt"/>
                          <a:ea typeface="Arial Unicode MS" panose="020B0604020202020204" pitchFamily="34" charset="-128"/>
                          <a:cs typeface="Arial Unicode MS" panose="020B0604020202020204" pitchFamily="34" charset="-128"/>
                        </a:rPr>
                        <a:t>Lektor</a:t>
                      </a:r>
                      <a:r>
                        <a:rPr lang="en-US" sz="1000" b="0" dirty="0" smtClean="0">
                          <a:solidFill>
                            <a:schemeClr val="tx1"/>
                          </a:solidFill>
                          <a:effectLst/>
                          <a:latin typeface="+mj-lt"/>
                          <a:ea typeface="Arial Unicode MS" panose="020B0604020202020204" pitchFamily="34" charset="-128"/>
                          <a:cs typeface="Arial Unicode MS" panose="020B0604020202020204" pitchFamily="34" charset="-128"/>
                        </a:rPr>
                        <a:t> </a:t>
                      </a:r>
                      <a:r>
                        <a:rPr lang="en-US" sz="1000" b="0" dirty="0" err="1" smtClean="0">
                          <a:solidFill>
                            <a:schemeClr val="tx1"/>
                          </a:solidFill>
                          <a:effectLst/>
                          <a:latin typeface="+mj-lt"/>
                          <a:ea typeface="Arial Unicode MS" panose="020B0604020202020204" pitchFamily="34" charset="-128"/>
                          <a:cs typeface="Arial Unicode MS" panose="020B0604020202020204" pitchFamily="34" charset="-128"/>
                        </a:rPr>
                        <a:t>Kepala</a:t>
                      </a:r>
                      <a:r>
                        <a:rPr lang="en-US" sz="1000" b="0" dirty="0" smtClean="0">
                          <a:solidFill>
                            <a:schemeClr val="tx1"/>
                          </a:solidFill>
                          <a:effectLst/>
                          <a:latin typeface="+mj-lt"/>
                          <a:ea typeface="Arial Unicode MS" panose="020B0604020202020204" pitchFamily="34" charset="-128"/>
                          <a:cs typeface="Arial Unicode MS" panose="020B0604020202020204" pitchFamily="34" charset="-128"/>
                        </a:rPr>
                        <a:t>/</a:t>
                      </a:r>
                      <a:r>
                        <a:rPr lang="en-US" sz="1000" b="0" dirty="0" err="1" smtClean="0">
                          <a:solidFill>
                            <a:schemeClr val="tx1"/>
                          </a:solidFill>
                          <a:effectLst/>
                          <a:latin typeface="+mj-lt"/>
                          <a:ea typeface="Arial Unicode MS" panose="020B0604020202020204" pitchFamily="34" charset="-128"/>
                          <a:cs typeface="Arial Unicode MS" panose="020B0604020202020204" pitchFamily="34" charset="-128"/>
                        </a:rPr>
                        <a:t>Doktor</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en-US" sz="1000" b="0" dirty="0" smtClean="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en-US" sz="1000" b="0" dirty="0" smtClean="0">
                          <a:solidFill>
                            <a:schemeClr val="tx1"/>
                          </a:solidFill>
                          <a:effectLst/>
                          <a:latin typeface="+mj-lt"/>
                          <a:ea typeface="Arial Unicode MS" panose="020B0604020202020204" pitchFamily="34" charset="-128"/>
                          <a:cs typeface="Arial Unicode MS" panose="020B0604020202020204" pitchFamily="34" charset="-128"/>
                        </a:rPr>
                        <a:t>W</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en-US" sz="1000" b="0" dirty="0" smtClean="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c>
                  <a:txBody>
                    <a:bodyPr/>
                    <a:lstStyle/>
                    <a:p>
                      <a:pPr algn="ctr">
                        <a:lnSpc>
                          <a:spcPct val="100000"/>
                        </a:lnSpc>
                        <a:spcAft>
                          <a:spcPts val="0"/>
                        </a:spcAft>
                        <a:tabLst>
                          <a:tab pos="228600" algn="l"/>
                        </a:tabLst>
                      </a:pPr>
                      <a:r>
                        <a:rPr lang="en-US" sz="1000" b="0" dirty="0" smtClean="0">
                          <a:solidFill>
                            <a:schemeClr val="tx1"/>
                          </a:solidFill>
                          <a:effectLst/>
                          <a:latin typeface="+mj-lt"/>
                          <a:ea typeface="Arial Unicode MS" panose="020B0604020202020204" pitchFamily="34" charset="-128"/>
                          <a:cs typeface="Arial Unicode MS" panose="020B0604020202020204" pitchFamily="34" charset="-128"/>
                        </a:rPr>
                        <a:t>S</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accent1">
                        <a:lumMod val="20000"/>
                        <a:lumOff val="80000"/>
                      </a:schemeClr>
                    </a:solidFill>
                  </a:tcPr>
                </a:tc>
              </a:tr>
              <a:tr h="153359">
                <a:tc>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4</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bg2">
                        <a:lumMod val="90000"/>
                      </a:schemeClr>
                    </a:solidFill>
                  </a:tcPr>
                </a:tc>
                <a:tc>
                  <a:txBody>
                    <a:bodyPr/>
                    <a:lstStyle/>
                    <a:p>
                      <a:pPr algn="just">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Profesor</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bg2">
                        <a:lumMod val="90000"/>
                      </a:schemeClr>
                    </a:solidFill>
                  </a:tcPr>
                </a:tc>
                <a:tc>
                  <a:txBody>
                    <a:bodyPr/>
                    <a:lstStyle/>
                    <a:p>
                      <a:pPr algn="ctr">
                        <a:lnSpc>
                          <a:spcPct val="100000"/>
                        </a:lnSpc>
                        <a:spcAft>
                          <a:spcPts val="0"/>
                        </a:spcAft>
                        <a:tabLst>
                          <a:tab pos="228600" algn="l"/>
                        </a:tabLst>
                      </a:pPr>
                      <a:r>
                        <a:rPr lang="en-US" sz="1000" b="0" dirty="0">
                          <a:solidFill>
                            <a:schemeClr val="tx1"/>
                          </a:solidFill>
                          <a:effectLst/>
                          <a:latin typeface="+mj-lt"/>
                          <a:ea typeface="Arial Unicode MS" panose="020B0604020202020204" pitchFamily="34" charset="-128"/>
                          <a:cs typeface="Arial Unicode MS" panose="020B0604020202020204" pitchFamily="34" charset="-128"/>
                        </a:rPr>
                        <a:t>S</a:t>
                      </a:r>
                    </a:p>
                  </a:txBody>
                  <a:tcPr marL="25696" marR="25696" marT="0" marB="0" anchor="ctr">
                    <a:solidFill>
                      <a:schemeClr val="bg2">
                        <a:lumMod val="90000"/>
                      </a:schemeClr>
                    </a:solidFill>
                  </a:tcPr>
                </a:tc>
                <a:tc>
                  <a:txBody>
                    <a:bodyPr/>
                    <a:lstStyle/>
                    <a:p>
                      <a:pPr algn="ctr">
                        <a:lnSpc>
                          <a:spcPct val="100000"/>
                        </a:lnSpc>
                        <a:spcAft>
                          <a:spcPts val="0"/>
                        </a:spcAft>
                        <a:tabLst>
                          <a:tab pos="228600" algn="l"/>
                        </a:tabLst>
                      </a:pPr>
                      <a:r>
                        <a:rPr lang="en-US" sz="1000" b="0" dirty="0">
                          <a:solidFill>
                            <a:schemeClr val="tx1"/>
                          </a:solidFill>
                          <a:effectLst/>
                          <a:latin typeface="+mj-lt"/>
                          <a:ea typeface="Arial Unicode MS" panose="020B0604020202020204" pitchFamily="34" charset="-128"/>
                          <a:cs typeface="Arial Unicode MS" panose="020B0604020202020204" pitchFamily="34" charset="-128"/>
                        </a:rPr>
                        <a:t>S</a:t>
                      </a:r>
                    </a:p>
                  </a:txBody>
                  <a:tcPr marL="25696" marR="25696" marT="0" marB="0" anchor="ctr">
                    <a:solidFill>
                      <a:schemeClr val="bg2">
                        <a:lumMod val="90000"/>
                      </a:schemeClr>
                    </a:solidFill>
                  </a:tcPr>
                </a:tc>
                <a:tc>
                  <a:txBody>
                    <a:bodyPr/>
                    <a:lstStyle/>
                    <a:p>
                      <a:pPr algn="ctr">
                        <a:lnSpc>
                          <a:spcPct val="100000"/>
                        </a:lnSpc>
                        <a:spcAft>
                          <a:spcPts val="0"/>
                        </a:spcAft>
                        <a:tabLst>
                          <a:tab pos="228600" algn="l"/>
                        </a:tabLst>
                      </a:pPr>
                      <a:r>
                        <a:rPr lang="en-US" sz="1000" b="0" dirty="0">
                          <a:solidFill>
                            <a:schemeClr val="tx1"/>
                          </a:solidFill>
                          <a:effectLst/>
                          <a:latin typeface="+mj-lt"/>
                          <a:ea typeface="Arial Unicode MS" panose="020B0604020202020204" pitchFamily="34" charset="-128"/>
                          <a:cs typeface="Arial Unicode MS" panose="020B0604020202020204" pitchFamily="34" charset="-128"/>
                        </a:rPr>
                        <a:t>S</a:t>
                      </a:r>
                    </a:p>
                  </a:txBody>
                  <a:tcPr marL="25696" marR="25696" marT="0" marB="0" anchor="ctr">
                    <a:solidFill>
                      <a:schemeClr val="bg2">
                        <a:lumMod val="90000"/>
                      </a:schemeClr>
                    </a:solidFill>
                  </a:tcPr>
                </a:tc>
                <a:tc>
                  <a:txBody>
                    <a:bodyPr/>
                    <a:lstStyle/>
                    <a:p>
                      <a:pPr algn="ctr">
                        <a:lnSpc>
                          <a:spcPct val="100000"/>
                        </a:lnSpc>
                        <a:spcAft>
                          <a:spcPts val="0"/>
                        </a:spcAft>
                        <a:tabLst>
                          <a:tab pos="228600" algn="l"/>
                        </a:tabLst>
                      </a:pPr>
                      <a:r>
                        <a:rPr lang="id-ID" sz="1000" b="0" dirty="0">
                          <a:solidFill>
                            <a:schemeClr val="tx1"/>
                          </a:solidFill>
                          <a:effectLst/>
                          <a:latin typeface="+mj-lt"/>
                          <a:ea typeface="Arial Unicode MS" panose="020B0604020202020204" pitchFamily="34" charset="-128"/>
                          <a:cs typeface="Arial Unicode MS" panose="020B0604020202020204" pitchFamily="34" charset="-128"/>
                        </a:rPr>
                        <a:t>W</a:t>
                      </a:r>
                      <a:endParaRPr lang="en-US" sz="10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5696" marR="25696" marT="0" marB="0" anchor="ctr">
                    <a:solidFill>
                      <a:schemeClr val="bg2">
                        <a:lumMod val="90000"/>
                      </a:schemeClr>
                    </a:solidFill>
                  </a:tcPr>
                </a:tc>
              </a:tr>
            </a:tbl>
          </a:graphicData>
        </a:graphic>
      </p:graphicFrame>
      <p:sp>
        <p:nvSpPr>
          <p:cNvPr id="7" name="TextBox 14"/>
          <p:cNvSpPr txBox="1">
            <a:spLocks noChangeArrowheads="1"/>
          </p:cNvSpPr>
          <p:nvPr/>
        </p:nvSpPr>
        <p:spPr bwMode="auto">
          <a:xfrm>
            <a:off x="1755626" y="2430289"/>
            <a:ext cx="1728192" cy="136478"/>
          </a:xfrm>
          <a:prstGeom prst="rect">
            <a:avLst/>
          </a:prstGeom>
          <a:noFill/>
          <a:ln w="9525">
            <a:noFill/>
            <a:miter lim="800000"/>
            <a:headEnd/>
            <a:tailEnd/>
          </a:ln>
        </p:spPr>
        <p:txBody>
          <a:bodyPr wrap="square" lIns="43717" tIns="21859" rIns="43717" bIns="21859">
            <a:spAutoFit/>
          </a:bodyPr>
          <a:lstStyle/>
          <a:p>
            <a:pPr eaLnBrk="1" hangingPunct="1"/>
            <a:r>
              <a:rPr lang="id-ID" altLang="en-US" sz="600" dirty="0">
                <a:latin typeface="+mj-lt"/>
                <a:ea typeface="Arial Unicode MS" pitchFamily="34" charset="-128"/>
                <a:cs typeface="Arial Unicode MS" pitchFamily="34" charset="-128"/>
              </a:rPr>
              <a:t>W</a:t>
            </a:r>
            <a:r>
              <a:rPr lang="en-US" altLang="en-US" sz="600" dirty="0">
                <a:latin typeface="+mj-lt"/>
                <a:ea typeface="Arial Unicode MS" pitchFamily="34" charset="-128"/>
                <a:cs typeface="Arial Unicode MS" pitchFamily="34" charset="-128"/>
              </a:rPr>
              <a:t> </a:t>
            </a:r>
            <a:r>
              <a:rPr lang="id-ID" altLang="en-US" sz="600" dirty="0">
                <a:latin typeface="+mj-lt"/>
                <a:ea typeface="Arial Unicode MS" pitchFamily="34" charset="-128"/>
                <a:cs typeface="Arial Unicode MS" pitchFamily="34" charset="-128"/>
              </a:rPr>
              <a:t>: Wajib </a:t>
            </a:r>
            <a:r>
              <a:rPr lang="en-US" altLang="en-US" sz="600" dirty="0">
                <a:latin typeface="+mj-lt"/>
                <a:ea typeface="Arial Unicode MS" pitchFamily="34" charset="-128"/>
                <a:cs typeface="Arial Unicode MS" pitchFamily="34" charset="-128"/>
              </a:rPr>
              <a:t>	</a:t>
            </a:r>
            <a:r>
              <a:rPr lang="id-ID" altLang="en-US" sz="600" dirty="0" smtClean="0">
                <a:latin typeface="+mj-lt"/>
                <a:ea typeface="Arial Unicode MS" pitchFamily="34" charset="-128"/>
                <a:cs typeface="Arial Unicode MS" pitchFamily="34" charset="-128"/>
              </a:rPr>
              <a:t>                  S</a:t>
            </a:r>
            <a:r>
              <a:rPr lang="en-US" altLang="en-US" sz="600" dirty="0" smtClean="0">
                <a:latin typeface="+mj-lt"/>
                <a:ea typeface="Arial Unicode MS" pitchFamily="34" charset="-128"/>
                <a:cs typeface="Arial Unicode MS" pitchFamily="34" charset="-128"/>
              </a:rPr>
              <a:t> </a:t>
            </a:r>
            <a:r>
              <a:rPr lang="id-ID" altLang="en-US" sz="600" dirty="0">
                <a:latin typeface="+mj-lt"/>
                <a:ea typeface="Arial Unicode MS" pitchFamily="34" charset="-128"/>
                <a:cs typeface="Arial Unicode MS" pitchFamily="34" charset="-128"/>
              </a:rPr>
              <a:t>: Disarankan</a:t>
            </a:r>
            <a:endParaRPr lang="en-US" altLang="en-US" sz="600" dirty="0">
              <a:latin typeface="+mj-lt"/>
              <a:ea typeface="Arial Unicode MS" pitchFamily="34" charset="-128"/>
              <a:cs typeface="Arial Unicode MS" pitchFamily="34" charset="-128"/>
            </a:endParaRPr>
          </a:p>
        </p:txBody>
      </p:sp>
      <p:sp>
        <p:nvSpPr>
          <p:cNvPr id="9" name="Title 1"/>
          <p:cNvSpPr txBox="1">
            <a:spLocks noGrp="1"/>
          </p:cNvSpPr>
          <p:nvPr>
            <p:ph type="title"/>
          </p:nvPr>
        </p:nvSpPr>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normAutofit fontScale="90000"/>
          </a:bodyPr>
          <a:lstStyle>
            <a:lvl1pPr>
              <a:defRPr>
                <a:solidFill>
                  <a:schemeClr val="tx1"/>
                </a:solidFill>
                <a:latin typeface="Lucida Sans Unicode" panose="020B0602030504020204" pitchFamily="34" charset="0"/>
              </a:defRPr>
            </a:lvl1pPr>
            <a:lvl2pPr marL="742950" indent="-285750">
              <a:defRPr>
                <a:solidFill>
                  <a:schemeClr val="tx1"/>
                </a:solidFill>
                <a:latin typeface="Lucida Sans Unicode" panose="020B0602030504020204" pitchFamily="34" charset="0"/>
              </a:defRPr>
            </a:lvl2pPr>
            <a:lvl3pPr marL="1143000" indent="-228600">
              <a:defRPr>
                <a:solidFill>
                  <a:schemeClr val="tx1"/>
                </a:solidFill>
                <a:latin typeface="Lucida Sans Unicode" panose="020B0602030504020204" pitchFamily="34" charset="0"/>
              </a:defRPr>
            </a:lvl3pPr>
            <a:lvl4pPr marL="1600200" indent="-228600">
              <a:defRPr>
                <a:solidFill>
                  <a:schemeClr val="tx1"/>
                </a:solidFill>
                <a:latin typeface="Lucida Sans Unicode" panose="020B0602030504020204" pitchFamily="34" charset="0"/>
              </a:defRPr>
            </a:lvl4pPr>
            <a:lvl5pPr marL="2057400" indent="-228600">
              <a:defRPr>
                <a:solidFill>
                  <a:schemeClr val="tx1"/>
                </a:solidFill>
                <a:latin typeface="Lucida Sans Unicode" panose="020B0602030504020204" pitchFamily="34" charset="0"/>
              </a:defRPr>
            </a:lvl5pPr>
            <a:lvl6pPr marL="2514600" indent="-228600" fontAlgn="base">
              <a:spcBef>
                <a:spcPct val="0"/>
              </a:spcBef>
              <a:spcAft>
                <a:spcPct val="0"/>
              </a:spcAft>
              <a:defRPr>
                <a:solidFill>
                  <a:schemeClr val="tx1"/>
                </a:solidFill>
                <a:latin typeface="Lucida Sans Unicode" panose="020B0602030504020204" pitchFamily="34" charset="0"/>
              </a:defRPr>
            </a:lvl6pPr>
            <a:lvl7pPr marL="2971800" indent="-228600" fontAlgn="base">
              <a:spcBef>
                <a:spcPct val="0"/>
              </a:spcBef>
              <a:spcAft>
                <a:spcPct val="0"/>
              </a:spcAft>
              <a:defRPr>
                <a:solidFill>
                  <a:schemeClr val="tx1"/>
                </a:solidFill>
                <a:latin typeface="Lucida Sans Unicode" panose="020B0602030504020204" pitchFamily="34" charset="0"/>
              </a:defRPr>
            </a:lvl7pPr>
            <a:lvl8pPr marL="3429000" indent="-228600" fontAlgn="base">
              <a:spcBef>
                <a:spcPct val="0"/>
              </a:spcBef>
              <a:spcAft>
                <a:spcPct val="0"/>
              </a:spcAft>
              <a:defRPr>
                <a:solidFill>
                  <a:schemeClr val="tx1"/>
                </a:solidFill>
                <a:latin typeface="Lucida Sans Unicode" panose="020B0602030504020204" pitchFamily="34" charset="0"/>
              </a:defRPr>
            </a:lvl8pPr>
            <a:lvl9pPr marL="3886200" indent="-228600" fontAlgn="base">
              <a:spcBef>
                <a:spcPct val="0"/>
              </a:spcBef>
              <a:spcAft>
                <a:spcPct val="0"/>
              </a:spcAft>
              <a:defRPr>
                <a:solidFill>
                  <a:schemeClr val="tx1"/>
                </a:solidFill>
                <a:latin typeface="Lucida Sans Unicode" panose="020B0602030504020204" pitchFamily="34" charset="0"/>
              </a:defRPr>
            </a:lvl9pPr>
          </a:lstStyle>
          <a:p>
            <a:pPr algn="ctr" eaLnBrk="1" hangingPunct="1">
              <a:defRPr/>
            </a:pPr>
            <a:r>
              <a:rPr lang="en-US" altLang="en-US" sz="1500" b="1" dirty="0" smtClean="0">
                <a:effectLst>
                  <a:outerShdw blurRad="38100" dist="38100" dir="2700000" algn="tl">
                    <a:srgbClr val="000000">
                      <a:alpha val="43137"/>
                    </a:srgbClr>
                  </a:outerShdw>
                </a:effectLst>
                <a:latin typeface="+mj-lt"/>
              </a:rPr>
              <a:t>KEWAJIBAN JENIS PUBLIKASI (V) UNTUK MENDUDUKI JENJANG JABATAN AKADEMIK</a:t>
            </a:r>
            <a:endParaRPr lang="en-US" altLang="en-US" sz="1500" b="1" dirty="0">
              <a:effectLst>
                <a:outerShdw blurRad="38100" dist="38100" dir="2700000" algn="tl">
                  <a:srgbClr val="000000">
                    <a:alpha val="43137"/>
                  </a:srgbClr>
                </a:outerShdw>
              </a:effectLst>
              <a:latin typeface="+mj-lt"/>
            </a:endParaRPr>
          </a:p>
        </p:txBody>
      </p:sp>
      <p:sp>
        <p:nvSpPr>
          <p:cNvPr id="8" name="Left Arrow 7">
            <a:hlinkClick r:id="rId2" action="ppaction://hlinksldjump"/>
          </p:cNvPr>
          <p:cNvSpPr/>
          <p:nvPr/>
        </p:nvSpPr>
        <p:spPr>
          <a:xfrm>
            <a:off x="4347914" y="2430289"/>
            <a:ext cx="288032" cy="198041"/>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10" name="Picture 9"/>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386" t="5822" r="6026" b="16923"/>
          <a:stretch/>
        </p:blipFill>
        <p:spPr bwMode="auto">
          <a:xfrm>
            <a:off x="4576797" y="126033"/>
            <a:ext cx="374616" cy="249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815736" y="824592"/>
          <a:ext cx="3315524" cy="1538413"/>
        </p:xfrm>
        <a:graphic>
          <a:graphicData uri="http://schemas.openxmlformats.org/drawingml/2006/table">
            <a:tbl>
              <a:tblPr firstRow="1" firstCol="1" bandRow="1">
                <a:tableStyleId>{5C22544A-7EE6-4342-B048-85BDC9FD1C3A}</a:tableStyleId>
              </a:tblPr>
              <a:tblGrid>
                <a:gridCol w="266106"/>
                <a:gridCol w="848072"/>
                <a:gridCol w="584878"/>
                <a:gridCol w="555634"/>
                <a:gridCol w="96655"/>
                <a:gridCol w="429734"/>
                <a:gridCol w="162106"/>
                <a:gridCol w="126031"/>
                <a:gridCol w="165204"/>
                <a:gridCol w="81104"/>
              </a:tblGrid>
              <a:tr h="117799">
                <a:tc rowSpan="2">
                  <a:txBody>
                    <a:bodyPr/>
                    <a:lstStyle/>
                    <a:p>
                      <a:pPr marL="0" marR="0" algn="ctr">
                        <a:lnSpc>
                          <a:spcPct val="100000"/>
                        </a:lnSpc>
                        <a:spcBef>
                          <a:spcPts val="0"/>
                        </a:spcBef>
                        <a:spcAft>
                          <a:spcPts val="0"/>
                        </a:spcAft>
                      </a:pPr>
                      <a:r>
                        <a:rPr lang="id-ID" sz="700" b="1" dirty="0">
                          <a:solidFill>
                            <a:schemeClr val="bg1"/>
                          </a:solidFill>
                          <a:effectLst/>
                          <a:latin typeface="+mj-lt"/>
                          <a:ea typeface="Arial Unicode MS" panose="020B0604020202020204" pitchFamily="34" charset="-128"/>
                          <a:cs typeface="Arial Unicode MS" panose="020B0604020202020204" pitchFamily="34" charset="-128"/>
                        </a:rPr>
                        <a:t>NO</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rowSpan="2">
                  <a:txBody>
                    <a:bodyPr/>
                    <a:lstStyle/>
                    <a:p>
                      <a:pPr marL="0" marR="0" algn="ctr">
                        <a:lnSpc>
                          <a:spcPct val="100000"/>
                        </a:lnSpc>
                        <a:spcBef>
                          <a:spcPts val="0"/>
                        </a:spcBef>
                        <a:spcAft>
                          <a:spcPts val="0"/>
                        </a:spcAft>
                      </a:pPr>
                      <a:r>
                        <a:rPr lang="id-ID" sz="700" b="1" dirty="0">
                          <a:solidFill>
                            <a:schemeClr val="bg1"/>
                          </a:solidFill>
                          <a:effectLst/>
                          <a:latin typeface="+mj-lt"/>
                          <a:ea typeface="Arial Unicode MS" panose="020B0604020202020204" pitchFamily="34" charset="-128"/>
                          <a:cs typeface="Arial Unicode MS" panose="020B0604020202020204" pitchFamily="34" charset="-128"/>
                        </a:rPr>
                        <a:t>JABATAN </a:t>
                      </a:r>
                      <a:r>
                        <a:rPr lang="id-ID" sz="700" b="1" dirty="0" smtClean="0">
                          <a:solidFill>
                            <a:schemeClr val="bg1"/>
                          </a:solidFill>
                          <a:effectLst/>
                          <a:latin typeface="+mj-lt"/>
                          <a:ea typeface="Arial Unicode MS" panose="020B0604020202020204" pitchFamily="34" charset="-128"/>
                          <a:cs typeface="Arial Unicode MS" panose="020B0604020202020204" pitchFamily="34" charset="-128"/>
                        </a:rPr>
                        <a:t>KADEMIK </a:t>
                      </a:r>
                      <a:r>
                        <a:rPr lang="id-ID" sz="700" b="1" dirty="0">
                          <a:solidFill>
                            <a:schemeClr val="bg1"/>
                          </a:solidFill>
                          <a:effectLst/>
                          <a:latin typeface="+mj-lt"/>
                          <a:ea typeface="Arial Unicode MS" panose="020B0604020202020204" pitchFamily="34" charset="-128"/>
                          <a:cs typeface="Arial Unicode MS" panose="020B0604020202020204" pitchFamily="34" charset="-128"/>
                        </a:rPr>
                        <a:t>DOSEN</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rowSpan="2">
                  <a:txBody>
                    <a:bodyPr/>
                    <a:lstStyle/>
                    <a:p>
                      <a:pPr marL="0" marR="0" algn="ctr">
                        <a:lnSpc>
                          <a:spcPct val="100000"/>
                        </a:lnSpc>
                        <a:spcBef>
                          <a:spcPts val="0"/>
                        </a:spcBef>
                        <a:spcAft>
                          <a:spcPts val="0"/>
                        </a:spcAft>
                      </a:pPr>
                      <a:r>
                        <a:rPr lang="id-ID" sz="700" b="1" dirty="0">
                          <a:solidFill>
                            <a:schemeClr val="bg1"/>
                          </a:solidFill>
                          <a:effectLst/>
                          <a:latin typeface="+mj-lt"/>
                          <a:ea typeface="Arial Unicode MS" panose="020B0604020202020204" pitchFamily="34" charset="-128"/>
                          <a:cs typeface="Arial Unicode MS" panose="020B0604020202020204" pitchFamily="34" charset="-128"/>
                        </a:rPr>
                        <a:t>KUALIFIKASI PENDIDIKAN</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gridSpan="7">
                  <a:txBody>
                    <a:bodyPr/>
                    <a:lstStyle/>
                    <a:p>
                      <a:pPr marL="0" marR="0" algn="ctr">
                        <a:lnSpc>
                          <a:spcPct val="100000"/>
                        </a:lnSpc>
                        <a:spcBef>
                          <a:spcPts val="0"/>
                        </a:spcBef>
                        <a:spcAft>
                          <a:spcPts val="0"/>
                        </a:spcAft>
                      </a:pPr>
                      <a:r>
                        <a:rPr lang="en-US" sz="700" b="1" dirty="0" smtClean="0">
                          <a:solidFill>
                            <a:schemeClr val="bg1"/>
                          </a:solidFill>
                          <a:effectLst/>
                          <a:latin typeface="+mj-lt"/>
                          <a:ea typeface="Arial Unicode MS" panose="020B0604020202020204" pitchFamily="34" charset="-128"/>
                          <a:cs typeface="Arial Unicode MS" panose="020B0604020202020204" pitchFamily="34" charset="-128"/>
                        </a:rPr>
                        <a:t>PROGRAM</a:t>
                      </a:r>
                      <a:r>
                        <a:rPr lang="en-US" sz="700" b="1" baseline="0" dirty="0" smtClean="0">
                          <a:solidFill>
                            <a:schemeClr val="bg1"/>
                          </a:solidFill>
                          <a:effectLst/>
                          <a:latin typeface="+mj-lt"/>
                          <a:ea typeface="Arial Unicode MS" panose="020B0604020202020204" pitchFamily="34" charset="-128"/>
                          <a:cs typeface="Arial Unicode MS" panose="020B0604020202020204" pitchFamily="34" charset="-128"/>
                        </a:rPr>
                        <a:t> STUDI</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0889" marR="20889" marT="0" marB="0" anchor="ctr">
                    <a:solidFill>
                      <a:srgbClr val="002060"/>
                    </a:solidFill>
                  </a:tcPr>
                </a:tc>
                <a:tc hMerge="1">
                  <a:txBody>
                    <a:bodyPr/>
                    <a:lstStyle/>
                    <a:p>
                      <a:endParaRPr lang="en-US"/>
                    </a:p>
                  </a:txBody>
                  <a:tcPr/>
                </a:tc>
                <a:tc hMerge="1">
                  <a:txBody>
                    <a:bodyPr/>
                    <a:lstStyle/>
                    <a:p>
                      <a:pPr marL="0" marR="0" algn="ctr">
                        <a:lnSpc>
                          <a:spcPct val="100000"/>
                        </a:lnSpc>
                        <a:spcBef>
                          <a:spcPts val="0"/>
                        </a:spcBef>
                        <a:spcAft>
                          <a:spcPts val="0"/>
                        </a:spcAft>
                      </a:pPr>
                      <a:endParaRPr lang="en-US" sz="1600" b="1">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5598">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0000"/>
                        </a:lnSpc>
                        <a:spcBef>
                          <a:spcPts val="0"/>
                        </a:spcBef>
                        <a:spcAft>
                          <a:spcPts val="0"/>
                        </a:spcAft>
                      </a:pPr>
                      <a:r>
                        <a:rPr lang="en-US" sz="700" b="1" dirty="0" smtClean="0">
                          <a:solidFill>
                            <a:schemeClr val="bg1"/>
                          </a:solidFill>
                          <a:effectLst/>
                          <a:latin typeface="+mj-lt"/>
                          <a:ea typeface="Arial Unicode MS" panose="020B0604020202020204" pitchFamily="34" charset="-128"/>
                          <a:cs typeface="Arial Unicode MS" panose="020B0604020202020204" pitchFamily="34" charset="-128"/>
                        </a:rPr>
                        <a:t>Diploma/</a:t>
                      </a:r>
                    </a:p>
                    <a:p>
                      <a:pPr marL="0" marR="0" algn="ctr">
                        <a:lnSpc>
                          <a:spcPct val="100000"/>
                        </a:lnSpc>
                        <a:spcBef>
                          <a:spcPts val="0"/>
                        </a:spcBef>
                        <a:spcAft>
                          <a:spcPts val="0"/>
                        </a:spcAft>
                      </a:pPr>
                      <a:r>
                        <a:rPr lang="en-US" sz="700" b="1" dirty="0" err="1" smtClean="0">
                          <a:solidFill>
                            <a:schemeClr val="bg1"/>
                          </a:solidFill>
                          <a:effectLst/>
                          <a:latin typeface="+mj-lt"/>
                          <a:ea typeface="Arial Unicode MS" panose="020B0604020202020204" pitchFamily="34" charset="-128"/>
                          <a:cs typeface="Arial Unicode MS" panose="020B0604020202020204" pitchFamily="34" charset="-128"/>
                        </a:rPr>
                        <a:t>Sarjana</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0889" marR="20889" marT="0" marB="0" anchor="ctr">
                    <a:solidFill>
                      <a:srgbClr val="002060"/>
                    </a:solidFill>
                  </a:tcPr>
                </a:tc>
                <a:tc gridSpan="2">
                  <a:txBody>
                    <a:bodyPr/>
                    <a:lstStyle/>
                    <a:p>
                      <a:pPr marL="0" marR="0" algn="ctr">
                        <a:lnSpc>
                          <a:spcPct val="100000"/>
                        </a:lnSpc>
                        <a:spcBef>
                          <a:spcPts val="0"/>
                        </a:spcBef>
                        <a:spcAft>
                          <a:spcPts val="0"/>
                        </a:spcAft>
                      </a:pPr>
                      <a:r>
                        <a:rPr lang="en-US" sz="700" b="1" dirty="0" smtClean="0">
                          <a:solidFill>
                            <a:schemeClr val="bg1"/>
                          </a:solidFill>
                          <a:effectLst/>
                          <a:latin typeface="+mj-lt"/>
                          <a:ea typeface="Arial Unicode MS" panose="020B0604020202020204" pitchFamily="34" charset="-128"/>
                          <a:cs typeface="Arial Unicode MS" panose="020B0604020202020204" pitchFamily="34" charset="-128"/>
                        </a:rPr>
                        <a:t>Magister</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0889" marR="20889" marT="0" marB="0" anchor="ctr">
                    <a:solidFill>
                      <a:srgbClr val="002060"/>
                    </a:solidFill>
                  </a:tcPr>
                </a:tc>
                <a:tc hMerge="1">
                  <a:txBody>
                    <a:bodyPr/>
                    <a:lstStyle/>
                    <a:p>
                      <a:pPr marL="0" marR="0" algn="ctr">
                        <a:lnSpc>
                          <a:spcPct val="100000"/>
                        </a:lnSpc>
                        <a:spcBef>
                          <a:spcPts val="0"/>
                        </a:spcBef>
                        <a:spcAft>
                          <a:spcPts val="0"/>
                        </a:spcAft>
                      </a:pPr>
                      <a:endParaRPr lang="en-US" sz="1600" b="1"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en-US" sz="700" b="1" dirty="0" err="1" smtClean="0">
                          <a:solidFill>
                            <a:schemeClr val="bg1"/>
                          </a:solidFill>
                          <a:effectLst/>
                          <a:latin typeface="+mj-lt"/>
                          <a:ea typeface="Arial Unicode MS" panose="020B0604020202020204" pitchFamily="34" charset="-128"/>
                          <a:cs typeface="Arial Unicode MS" panose="020B0604020202020204" pitchFamily="34" charset="-128"/>
                        </a:rPr>
                        <a:t>Doktor</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0889" marR="20889" marT="0" marB="0" anchor="ctr">
                    <a:solidFill>
                      <a:srgbClr val="00206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rowSpan="2">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1</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rowSpan="2">
                  <a:txBody>
                    <a:bodyPr/>
                    <a:lstStyle/>
                    <a:p>
                      <a:pPr marL="0" marR="0">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Asisten Ahli</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effectLst/>
                          <a:latin typeface="+mj-lt"/>
                          <a:ea typeface="Arial Unicode MS" panose="020B0604020202020204" pitchFamily="34" charset="-128"/>
                          <a:cs typeface="Arial Unicode MS" panose="020B0604020202020204" pitchFamily="34" charset="-128"/>
                        </a:rPr>
                        <a:t>Magister</a:t>
                      </a:r>
                      <a:endParaRPr lang="en-US" sz="700" b="0">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effectLst/>
                          <a:latin typeface="+mj-lt"/>
                          <a:ea typeface="Arial Unicode MS" panose="020B0604020202020204" pitchFamily="34" charset="-128"/>
                          <a:cs typeface="Arial Unicode MS" panose="020B0604020202020204" pitchFamily="34" charset="-128"/>
                        </a:rPr>
                        <a:t>M</a:t>
                      </a:r>
                      <a:endParaRPr lang="en-US" sz="700" b="0">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gridSpan="2">
                  <a:txBody>
                    <a:bodyPr/>
                    <a:lstStyle/>
                    <a:p>
                      <a:pPr marL="0" marR="0" algn="ctr">
                        <a:lnSpc>
                          <a:spcPct val="100000"/>
                        </a:lnSpc>
                        <a:spcBef>
                          <a:spcPts val="0"/>
                        </a:spcBef>
                        <a:spcAft>
                          <a:spcPts val="0"/>
                        </a:spcAft>
                      </a:pPr>
                      <a:r>
                        <a:rPr lang="id-ID" sz="700" b="0">
                          <a:effectLst/>
                          <a:latin typeface="+mj-lt"/>
                          <a:ea typeface="Arial Unicode MS" panose="020B0604020202020204" pitchFamily="34" charset="-128"/>
                          <a:cs typeface="Arial Unicode MS" panose="020B0604020202020204" pitchFamily="34" charset="-128"/>
                        </a:rPr>
                        <a:t>-</a:t>
                      </a:r>
                      <a:endParaRPr lang="en-US" sz="700" b="0">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a:effectLst/>
                          <a:latin typeface="+mj-lt"/>
                          <a:ea typeface="Arial Unicode MS" panose="020B0604020202020204" pitchFamily="34" charset="-128"/>
                          <a:cs typeface="Arial Unicode MS" panose="020B0604020202020204" pitchFamily="34" charset="-128"/>
                        </a:rPr>
                        <a:t>-</a:t>
                      </a:r>
                      <a:endParaRPr lang="en-US" sz="700" b="0" dirty="0">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vMerge="1">
                  <a:txBody>
                    <a:bodyPr/>
                    <a:lstStyle/>
                    <a:p>
                      <a:endParaRPr lang="en-US"/>
                    </a:p>
                  </a:txBody>
                  <a:tcPr/>
                </a:tc>
                <a:tc vMerge="1">
                  <a:txBody>
                    <a:bodyPr/>
                    <a:lstStyle/>
                    <a:p>
                      <a:endParaRPr lang="en-US"/>
                    </a:p>
                  </a:txBody>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Doktor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grid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B</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en-US" sz="700" b="0" dirty="0" smtClean="0">
                          <a:solidFill>
                            <a:schemeClr val="tx1"/>
                          </a:solidFill>
                          <a:effectLst/>
                          <a:latin typeface="+mj-lt"/>
                          <a:ea typeface="Arial Unicode MS" panose="020B0604020202020204" pitchFamily="34" charset="-128"/>
                          <a:cs typeface="Arial Unicode MS" panose="020B0604020202020204" pitchFamily="34" charset="-128"/>
                        </a:rPr>
                        <a:t>B</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row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2</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rowSpan="2">
                  <a:txBody>
                    <a:bodyPr/>
                    <a:lstStyle/>
                    <a:p>
                      <a:pPr marL="0" marR="0">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Lektor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Magister</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d-ID" sz="700" b="0" dirty="0" smtClean="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smtClean="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vMerge="1">
                  <a:txBody>
                    <a:bodyPr/>
                    <a:lstStyle/>
                    <a:p>
                      <a:endParaRPr lang="en-US"/>
                    </a:p>
                  </a:txBody>
                  <a:tcPr/>
                </a:tc>
                <a:tc vMerge="1">
                  <a:txBody>
                    <a:bodyPr/>
                    <a:lstStyle/>
                    <a:p>
                      <a:endParaRPr lang="en-US"/>
                    </a:p>
                  </a:txBody>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Doktor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grid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B</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row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3</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rowSpan="2">
                  <a:txBody>
                    <a:bodyPr/>
                    <a:lstStyle/>
                    <a:p>
                      <a:pPr marL="0" marR="0">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Lektor Kepala</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Magister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d-ID" sz="700" b="0" dirty="0" smtClean="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smtClean="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strike="sngStrike" dirty="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24825">
                <a:tc vMerge="1">
                  <a:txBody>
                    <a:bodyPr/>
                    <a:lstStyle/>
                    <a:p>
                      <a:endParaRPr lang="en-US"/>
                    </a:p>
                  </a:txBody>
                  <a:tcPr/>
                </a:tc>
                <a:tc vMerge="1">
                  <a:txBody>
                    <a:bodyPr/>
                    <a:lstStyle/>
                    <a:p>
                      <a:endParaRPr lang="en-US"/>
                    </a:p>
                  </a:txBody>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Doktor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grid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smtClean="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4</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Profesor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Doktor</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grid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en-US" sz="700" b="0" dirty="0" smtClean="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a:txBody>
                    <a:bodyPr/>
                    <a:lstStyle/>
                    <a:p>
                      <a:pPr marL="0" marR="0" algn="r">
                        <a:lnSpc>
                          <a:spcPct val="100000"/>
                        </a:lnSpc>
                        <a:spcBef>
                          <a:spcPts val="0"/>
                        </a:spcBef>
                        <a:spcAft>
                          <a:spcPts val="0"/>
                        </a:spcAft>
                      </a:pP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gridSpan="9">
                  <a:txBody>
                    <a:bodyPr/>
                    <a:lstStyle/>
                    <a:p>
                      <a:pPr marL="0" marR="0" algn="just">
                        <a:lnSpc>
                          <a:spcPct val="100000"/>
                        </a:lnSpc>
                        <a:spcBef>
                          <a:spcPts val="0"/>
                        </a:spcBef>
                        <a:spcAft>
                          <a:spcPts val="0"/>
                        </a:spcAft>
                      </a:pP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a:txBody>
                    <a:bodyPr/>
                    <a:lstStyle/>
                    <a:p>
                      <a:pPr marL="0" marR="0" algn="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  M =</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gridSpan="4">
                  <a:txBody>
                    <a:bodyPr/>
                    <a:lstStyle/>
                    <a:p>
                      <a:pPr marL="0" marR="0" algn="just">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Melaksanakan</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nSpc>
                          <a:spcPct val="100000"/>
                        </a:lnSpc>
                        <a:spcAft>
                          <a:spcPts val="0"/>
                        </a:spcAft>
                      </a:pP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hMerge="1">
                  <a:txBody>
                    <a:bodyPr/>
                    <a:lstStyle/>
                    <a:p>
                      <a:endParaRPr lang="en-US"/>
                    </a:p>
                  </a:txBody>
                  <a:tcPr/>
                </a:tc>
                <a:tc>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a:txBody>
                    <a:bodyPr/>
                    <a:lstStyle/>
                    <a:p>
                      <a:pPr>
                        <a:lnSpc>
                          <a:spcPct val="100000"/>
                        </a:lnSpc>
                        <a:spcAft>
                          <a:spcPts val="0"/>
                        </a:spcAft>
                      </a:pP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r>
              <a:tr h="117799">
                <a:tc>
                  <a:txBody>
                    <a:bodyPr/>
                    <a:lstStyle/>
                    <a:p>
                      <a:pPr marL="0" marR="0" algn="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B =</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gridSpan="4">
                  <a:txBody>
                    <a:bodyPr/>
                    <a:lstStyle/>
                    <a:p>
                      <a:pPr marL="0" marR="0">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Membantu</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hMerge="1">
                  <a:txBody>
                    <a:bodyPr/>
                    <a:lstStyle/>
                    <a:p>
                      <a:endParaRPr lang="en-US"/>
                    </a:p>
                  </a:txBody>
                  <a:tcPr/>
                </a:tc>
                <a:tc>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a:txBody>
                    <a:bodyPr/>
                    <a:lstStyle/>
                    <a:p>
                      <a:pPr>
                        <a:lnSpc>
                          <a:spcPct val="100000"/>
                        </a:lnSpc>
                        <a:spcAft>
                          <a:spcPts val="0"/>
                        </a:spcAft>
                      </a:pP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r>
            </a:tbl>
          </a:graphicData>
        </a:graphic>
      </p:graphicFrame>
      <p:sp>
        <p:nvSpPr>
          <p:cNvPr id="5" name="Title 1"/>
          <p:cNvSpPr txBox="1">
            <a:spLocks noGrp="1"/>
          </p:cNvSpPr>
          <p:nvPr>
            <p:ph type="title"/>
          </p:nvPr>
        </p:nvSpPr>
        <p:spPr bwMode="auto">
          <a:prstGeom prst="rect">
            <a:avLst/>
          </a:prstGeom>
          <a:noFill/>
          <a:ln w="9525">
            <a:noFill/>
            <a:miter lim="800000"/>
            <a:headEnd/>
            <a:tailEnd/>
          </a:ln>
        </p:spPr>
        <p:txBody>
          <a:bodyPr anchor="ctr">
            <a:normAutofit/>
          </a:bodyPr>
          <a:lstStyle/>
          <a:p>
            <a:pPr algn="ctr" eaLnBrk="1" hangingPunct="1"/>
            <a:r>
              <a:rPr lang="en-US" altLang="en-US" sz="1300" b="1" dirty="0" smtClean="0"/>
              <a:t>WEWENANG DAN TANGGUNG JAWAB DOSEN DALAM MELAKSANAKAN PENGAJARAN</a:t>
            </a:r>
            <a:endParaRPr lang="en-US" altLang="en-US" sz="1300" b="1" dirty="0"/>
          </a:p>
        </p:txBody>
      </p:sp>
      <p:sp>
        <p:nvSpPr>
          <p:cNvPr id="2" name="Slide Number Placeholder 1"/>
          <p:cNvSpPr>
            <a:spLocks noGrp="1"/>
          </p:cNvSpPr>
          <p:nvPr>
            <p:ph type="sldNum" sz="quarter" idx="12"/>
          </p:nvPr>
        </p:nvSpPr>
        <p:spPr/>
        <p:txBody>
          <a:bodyPr/>
          <a:lstStyle/>
          <a:p>
            <a:fld id="{BD266BE7-899D-4075-917F-DBDE33B6B692}" type="slidenum">
              <a:rPr lang="en-US" smtClean="0"/>
              <a:pPr/>
              <a:t>42</a:t>
            </a:fld>
            <a:endParaRPr lang="en-US"/>
          </a:p>
        </p:txBody>
      </p:sp>
      <p:pic>
        <p:nvPicPr>
          <p:cNvPr id="6" name="Picture 5"/>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9386" t="5822" r="6026" b="16923"/>
          <a:stretch/>
        </p:blipFill>
        <p:spPr bwMode="auto">
          <a:xfrm>
            <a:off x="4576797" y="126033"/>
            <a:ext cx="374616" cy="249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noGrp="1"/>
          </p:cNvSpPr>
          <p:nvPr>
            <p:ph type="title"/>
          </p:nvPr>
        </p:nvSpPr>
        <p:spPr bwMode="auto">
          <a:prstGeom prst="rect">
            <a:avLst/>
          </a:prstGeom>
          <a:noFill/>
          <a:ln w="9525">
            <a:noFill/>
            <a:miter lim="800000"/>
            <a:headEnd/>
            <a:tailEnd/>
          </a:ln>
        </p:spPr>
        <p:txBody>
          <a:bodyPr anchor="ctr">
            <a:normAutofit/>
          </a:bodyPr>
          <a:lstStyle/>
          <a:p>
            <a:pPr algn="ctr" eaLnBrk="1" hangingPunct="1"/>
            <a:r>
              <a:rPr lang="en-US" altLang="en-US" sz="1300" b="1" dirty="0" smtClean="0"/>
              <a:t>WEWENANG DAN TANGGUNG JAWAB DOSEN DALAM MELAKSANAKAN BIMBINGAN TA</a:t>
            </a:r>
            <a:endParaRPr lang="en-US" altLang="en-US" sz="1000" b="1" dirty="0"/>
          </a:p>
        </p:txBody>
      </p:sp>
      <p:graphicFrame>
        <p:nvGraphicFramePr>
          <p:cNvPr id="5" name="Table 4"/>
          <p:cNvGraphicFramePr>
            <a:graphicFrameLocks noGrp="1"/>
          </p:cNvGraphicFramePr>
          <p:nvPr/>
        </p:nvGraphicFramePr>
        <p:xfrm>
          <a:off x="798875" y="819142"/>
          <a:ext cx="3315524" cy="1754440"/>
        </p:xfrm>
        <a:graphic>
          <a:graphicData uri="http://schemas.openxmlformats.org/drawingml/2006/table">
            <a:tbl>
              <a:tblPr firstRow="1" firstCol="1" bandRow="1">
                <a:tableStyleId>{5C22544A-7EE6-4342-B048-85BDC9FD1C3A}</a:tableStyleId>
              </a:tblPr>
              <a:tblGrid>
                <a:gridCol w="266106"/>
                <a:gridCol w="848072"/>
                <a:gridCol w="584878"/>
                <a:gridCol w="555634"/>
                <a:gridCol w="96655"/>
                <a:gridCol w="429734"/>
                <a:gridCol w="162106"/>
                <a:gridCol w="126031"/>
                <a:gridCol w="165204"/>
                <a:gridCol w="81104"/>
              </a:tblGrid>
              <a:tr h="117799">
                <a:tc rowSpan="2">
                  <a:txBody>
                    <a:bodyPr/>
                    <a:lstStyle/>
                    <a:p>
                      <a:pPr marL="0" marR="0" algn="ctr">
                        <a:lnSpc>
                          <a:spcPct val="100000"/>
                        </a:lnSpc>
                        <a:spcBef>
                          <a:spcPts val="0"/>
                        </a:spcBef>
                        <a:spcAft>
                          <a:spcPts val="0"/>
                        </a:spcAft>
                      </a:pPr>
                      <a:r>
                        <a:rPr lang="id-ID" sz="700" b="1" dirty="0">
                          <a:solidFill>
                            <a:schemeClr val="bg1"/>
                          </a:solidFill>
                          <a:effectLst/>
                          <a:latin typeface="+mj-lt"/>
                          <a:ea typeface="Arial Unicode MS" panose="020B0604020202020204" pitchFamily="34" charset="-128"/>
                          <a:cs typeface="Arial Unicode MS" panose="020B0604020202020204" pitchFamily="34" charset="-128"/>
                        </a:rPr>
                        <a:t>NO</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rowSpan="2">
                  <a:txBody>
                    <a:bodyPr/>
                    <a:lstStyle/>
                    <a:p>
                      <a:pPr marL="0" marR="0" algn="ctr">
                        <a:lnSpc>
                          <a:spcPct val="100000"/>
                        </a:lnSpc>
                        <a:spcBef>
                          <a:spcPts val="0"/>
                        </a:spcBef>
                        <a:spcAft>
                          <a:spcPts val="0"/>
                        </a:spcAft>
                      </a:pPr>
                      <a:r>
                        <a:rPr lang="id-ID" sz="700" b="1" dirty="0">
                          <a:solidFill>
                            <a:schemeClr val="bg1"/>
                          </a:solidFill>
                          <a:effectLst/>
                          <a:latin typeface="+mj-lt"/>
                          <a:ea typeface="Arial Unicode MS" panose="020B0604020202020204" pitchFamily="34" charset="-128"/>
                          <a:cs typeface="Arial Unicode MS" panose="020B0604020202020204" pitchFamily="34" charset="-128"/>
                        </a:rPr>
                        <a:t>JABATAN </a:t>
                      </a:r>
                      <a:r>
                        <a:rPr lang="id-ID" sz="700" b="1" dirty="0" smtClean="0">
                          <a:solidFill>
                            <a:schemeClr val="bg1"/>
                          </a:solidFill>
                          <a:effectLst/>
                          <a:latin typeface="+mj-lt"/>
                          <a:ea typeface="Arial Unicode MS" panose="020B0604020202020204" pitchFamily="34" charset="-128"/>
                          <a:cs typeface="Arial Unicode MS" panose="020B0604020202020204" pitchFamily="34" charset="-128"/>
                        </a:rPr>
                        <a:t>KADEMIK </a:t>
                      </a:r>
                      <a:r>
                        <a:rPr lang="id-ID" sz="700" b="1" dirty="0">
                          <a:solidFill>
                            <a:schemeClr val="bg1"/>
                          </a:solidFill>
                          <a:effectLst/>
                          <a:latin typeface="+mj-lt"/>
                          <a:ea typeface="Arial Unicode MS" panose="020B0604020202020204" pitchFamily="34" charset="-128"/>
                          <a:cs typeface="Arial Unicode MS" panose="020B0604020202020204" pitchFamily="34" charset="-128"/>
                        </a:rPr>
                        <a:t>DOSEN</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rowSpan="2">
                  <a:txBody>
                    <a:bodyPr/>
                    <a:lstStyle/>
                    <a:p>
                      <a:pPr marL="0" marR="0" algn="ctr">
                        <a:lnSpc>
                          <a:spcPct val="100000"/>
                        </a:lnSpc>
                        <a:spcBef>
                          <a:spcPts val="0"/>
                        </a:spcBef>
                        <a:spcAft>
                          <a:spcPts val="0"/>
                        </a:spcAft>
                      </a:pPr>
                      <a:r>
                        <a:rPr lang="id-ID" sz="700" b="1" dirty="0">
                          <a:solidFill>
                            <a:schemeClr val="bg1"/>
                          </a:solidFill>
                          <a:effectLst/>
                          <a:latin typeface="+mj-lt"/>
                          <a:ea typeface="Arial Unicode MS" panose="020B0604020202020204" pitchFamily="34" charset="-128"/>
                          <a:cs typeface="Arial Unicode MS" panose="020B0604020202020204" pitchFamily="34" charset="-128"/>
                        </a:rPr>
                        <a:t>KUALIFIKASI PENDIDIKAN</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gridSpan="7">
                  <a:txBody>
                    <a:bodyPr/>
                    <a:lstStyle/>
                    <a:p>
                      <a:pPr marL="0" marR="0" algn="ctr">
                        <a:lnSpc>
                          <a:spcPct val="100000"/>
                        </a:lnSpc>
                        <a:spcBef>
                          <a:spcPts val="0"/>
                        </a:spcBef>
                        <a:spcAft>
                          <a:spcPts val="0"/>
                        </a:spcAft>
                      </a:pPr>
                      <a:r>
                        <a:rPr lang="id-ID" sz="700" b="1" dirty="0">
                          <a:solidFill>
                            <a:schemeClr val="bg1"/>
                          </a:solidFill>
                          <a:effectLst/>
                          <a:latin typeface="+mj-lt"/>
                          <a:ea typeface="Arial Unicode MS" panose="020B0604020202020204" pitchFamily="34" charset="-128"/>
                          <a:cs typeface="Arial Unicode MS" panose="020B0604020202020204" pitchFamily="34" charset="-128"/>
                        </a:rPr>
                        <a:t>BIMBINGAN TUGAS AKHIR</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hMerge="1">
                  <a:txBody>
                    <a:bodyPr/>
                    <a:lstStyle/>
                    <a:p>
                      <a:endParaRPr lang="en-US"/>
                    </a:p>
                  </a:txBody>
                  <a:tcPr/>
                </a:tc>
                <a:tc hMerge="1">
                  <a:txBody>
                    <a:bodyPr/>
                    <a:lstStyle/>
                    <a:p>
                      <a:pPr marL="0" marR="0" algn="ctr">
                        <a:lnSpc>
                          <a:spcPct val="100000"/>
                        </a:lnSpc>
                        <a:spcBef>
                          <a:spcPts val="0"/>
                        </a:spcBef>
                        <a:spcAft>
                          <a:spcPts val="0"/>
                        </a:spcAft>
                      </a:pPr>
                      <a:endParaRPr lang="en-US" sz="1600" b="1">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235598">
                <a:tc vMerge="1">
                  <a:txBody>
                    <a:bodyPr/>
                    <a:lstStyle/>
                    <a:p>
                      <a:endParaRPr lang="en-US"/>
                    </a:p>
                  </a:txBody>
                  <a:tcPr/>
                </a:tc>
                <a:tc vMerge="1">
                  <a:txBody>
                    <a:bodyPr/>
                    <a:lstStyle/>
                    <a:p>
                      <a:endParaRPr lang="en-US"/>
                    </a:p>
                  </a:txBody>
                  <a:tcPr/>
                </a:tc>
                <a:tc vMerge="1">
                  <a:txBody>
                    <a:bodyPr/>
                    <a:lstStyle/>
                    <a:p>
                      <a:endParaRPr lang="en-US"/>
                    </a:p>
                  </a:txBody>
                  <a:tcPr/>
                </a:tc>
                <a:tc>
                  <a:txBody>
                    <a:bodyPr/>
                    <a:lstStyle/>
                    <a:p>
                      <a:pPr marL="0" marR="0" algn="ctr">
                        <a:lnSpc>
                          <a:spcPct val="100000"/>
                        </a:lnSpc>
                        <a:spcBef>
                          <a:spcPts val="0"/>
                        </a:spcBef>
                        <a:spcAft>
                          <a:spcPts val="0"/>
                        </a:spcAft>
                      </a:pPr>
                      <a:r>
                        <a:rPr lang="id-ID" sz="700" b="1" dirty="0" smtClean="0">
                          <a:solidFill>
                            <a:schemeClr val="bg1"/>
                          </a:solidFill>
                          <a:effectLst/>
                          <a:latin typeface="+mj-lt"/>
                          <a:ea typeface="Arial Unicode MS" panose="020B0604020202020204" pitchFamily="34" charset="-128"/>
                          <a:cs typeface="Arial Unicode MS" panose="020B0604020202020204" pitchFamily="34" charset="-128"/>
                        </a:rPr>
                        <a:t>Skripsi/         Tugas Akhir</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gridSpan="2">
                  <a:txBody>
                    <a:bodyPr/>
                    <a:lstStyle/>
                    <a:p>
                      <a:pPr marL="0" marR="0" algn="ctr">
                        <a:lnSpc>
                          <a:spcPct val="100000"/>
                        </a:lnSpc>
                        <a:spcBef>
                          <a:spcPts val="0"/>
                        </a:spcBef>
                        <a:spcAft>
                          <a:spcPts val="0"/>
                        </a:spcAft>
                      </a:pPr>
                      <a:r>
                        <a:rPr lang="id-ID" sz="700" b="1" dirty="0" smtClean="0">
                          <a:solidFill>
                            <a:schemeClr val="bg1"/>
                          </a:solidFill>
                          <a:effectLst/>
                          <a:latin typeface="+mj-lt"/>
                          <a:ea typeface="Arial Unicode MS" panose="020B0604020202020204" pitchFamily="34" charset="-128"/>
                          <a:cs typeface="Arial Unicode MS" panose="020B0604020202020204" pitchFamily="34" charset="-128"/>
                        </a:rPr>
                        <a:t>Tesis</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hMerge="1">
                  <a:txBody>
                    <a:bodyPr/>
                    <a:lstStyle/>
                    <a:p>
                      <a:pPr marL="0" marR="0" algn="ctr">
                        <a:lnSpc>
                          <a:spcPct val="100000"/>
                        </a:lnSpc>
                        <a:spcBef>
                          <a:spcPts val="0"/>
                        </a:spcBef>
                        <a:spcAft>
                          <a:spcPts val="0"/>
                        </a:spcAft>
                      </a:pPr>
                      <a:endParaRPr lang="en-US" sz="1600" b="1" dirty="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1" dirty="0" smtClean="0">
                          <a:solidFill>
                            <a:schemeClr val="bg1"/>
                          </a:solidFill>
                          <a:effectLst/>
                          <a:latin typeface="+mj-lt"/>
                          <a:ea typeface="Arial Unicode MS" panose="020B0604020202020204" pitchFamily="34" charset="-128"/>
                          <a:cs typeface="Arial Unicode MS" panose="020B0604020202020204" pitchFamily="34" charset="-128"/>
                        </a:rPr>
                        <a:t>Disertasi</a:t>
                      </a:r>
                      <a:endParaRPr lang="en-US" sz="700" b="1" dirty="0">
                        <a:solidFill>
                          <a:schemeClr val="bg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rgbClr val="002060"/>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rowSpan="2">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1</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rowSpan="2">
                  <a:txBody>
                    <a:bodyPr/>
                    <a:lstStyle/>
                    <a:p>
                      <a:pPr marL="0" marR="0">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Asisten Ahli</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effectLst/>
                          <a:latin typeface="+mj-lt"/>
                          <a:ea typeface="Arial Unicode MS" panose="020B0604020202020204" pitchFamily="34" charset="-128"/>
                          <a:cs typeface="Arial Unicode MS" panose="020B0604020202020204" pitchFamily="34" charset="-128"/>
                        </a:rPr>
                        <a:t>Magister</a:t>
                      </a:r>
                      <a:endParaRPr lang="en-US" sz="700" b="0">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effectLst/>
                          <a:latin typeface="+mj-lt"/>
                          <a:ea typeface="Arial Unicode MS" panose="020B0604020202020204" pitchFamily="34" charset="-128"/>
                          <a:cs typeface="Arial Unicode MS" panose="020B0604020202020204" pitchFamily="34" charset="-128"/>
                        </a:rPr>
                        <a:t>M</a:t>
                      </a:r>
                      <a:endParaRPr lang="en-US" sz="700" b="0">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gridSpan="2">
                  <a:txBody>
                    <a:bodyPr/>
                    <a:lstStyle/>
                    <a:p>
                      <a:pPr marL="0" marR="0" algn="ctr">
                        <a:lnSpc>
                          <a:spcPct val="100000"/>
                        </a:lnSpc>
                        <a:spcBef>
                          <a:spcPts val="0"/>
                        </a:spcBef>
                        <a:spcAft>
                          <a:spcPts val="0"/>
                        </a:spcAft>
                      </a:pPr>
                      <a:r>
                        <a:rPr lang="id-ID" sz="700" b="0">
                          <a:effectLst/>
                          <a:latin typeface="+mj-lt"/>
                          <a:ea typeface="Arial Unicode MS" panose="020B0604020202020204" pitchFamily="34" charset="-128"/>
                          <a:cs typeface="Arial Unicode MS" panose="020B0604020202020204" pitchFamily="34" charset="-128"/>
                        </a:rPr>
                        <a:t>-</a:t>
                      </a:r>
                      <a:endParaRPr lang="en-US" sz="700" b="0">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a:effectLst/>
                          <a:latin typeface="+mj-lt"/>
                          <a:ea typeface="Arial Unicode MS" panose="020B0604020202020204" pitchFamily="34" charset="-128"/>
                          <a:cs typeface="Arial Unicode MS" panose="020B0604020202020204" pitchFamily="34" charset="-128"/>
                        </a:rPr>
                        <a:t>-</a:t>
                      </a:r>
                      <a:endParaRPr lang="en-US" sz="700" b="0" dirty="0">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vMerge="1">
                  <a:txBody>
                    <a:bodyPr/>
                    <a:lstStyle/>
                    <a:p>
                      <a:endParaRPr lang="en-US"/>
                    </a:p>
                  </a:txBody>
                  <a:tcPr/>
                </a:tc>
                <a:tc vMerge="1">
                  <a:txBody>
                    <a:bodyPr/>
                    <a:lstStyle/>
                    <a:p>
                      <a:endParaRPr lang="en-US"/>
                    </a:p>
                  </a:txBody>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Doktor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grid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B</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row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2</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rowSpan="2">
                  <a:txBody>
                    <a:bodyPr/>
                    <a:lstStyle/>
                    <a:p>
                      <a:pPr marL="0" marR="0">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Lektor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Magister</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d-ID" sz="700" b="0" dirty="0" smtClean="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smtClean="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vMerge="1">
                  <a:txBody>
                    <a:bodyPr/>
                    <a:lstStyle/>
                    <a:p>
                      <a:endParaRPr lang="en-US"/>
                    </a:p>
                  </a:txBody>
                  <a:tcPr/>
                </a:tc>
                <a:tc vMerge="1">
                  <a:txBody>
                    <a:bodyPr/>
                    <a:lstStyle/>
                    <a:p>
                      <a:endParaRPr lang="en-US"/>
                    </a:p>
                  </a:txBody>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Doktor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grid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B</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row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3</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rowSpan="2">
                  <a:txBody>
                    <a:bodyPr/>
                    <a:lstStyle/>
                    <a:p>
                      <a:pPr marL="0" marR="0">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Lektor Kepala</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Magister</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grid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id-ID" sz="700" b="0" dirty="0" smtClean="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smtClean="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strike="sngStrike" dirty="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24825">
                <a:tc vMerge="1">
                  <a:txBody>
                    <a:bodyPr/>
                    <a:lstStyle/>
                    <a:p>
                      <a:endParaRPr lang="en-US"/>
                    </a:p>
                  </a:txBody>
                  <a:tcPr/>
                </a:tc>
                <a:tc vMerge="1">
                  <a:txBody>
                    <a:bodyPr/>
                    <a:lstStyle/>
                    <a:p>
                      <a:endParaRPr lang="en-US"/>
                    </a:p>
                  </a:txBody>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Doktor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grid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B/M*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bg2">
                        <a:lumMod val="9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4</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Profesor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Doktor</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a:txBody>
                    <a:bodyPr/>
                    <a:lstStyle/>
                    <a:p>
                      <a:pPr marL="0" marR="0" algn="ct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gridSpan="2">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pPr marL="0" marR="0" algn="ctr">
                        <a:lnSpc>
                          <a:spcPct val="100000"/>
                        </a:lnSpc>
                        <a:spcBef>
                          <a:spcPts val="0"/>
                        </a:spcBef>
                        <a:spcAft>
                          <a:spcPts val="0"/>
                        </a:spcAft>
                      </a:pPr>
                      <a:endParaRPr lang="en-US" sz="1600" b="0">
                        <a:effectLst/>
                        <a:latin typeface="Arial Unicode MS" panose="020B0604020202020204" pitchFamily="34" charset="-128"/>
                        <a:ea typeface="Arial Unicode MS" panose="020B0604020202020204" pitchFamily="34" charset="-128"/>
                        <a:cs typeface="Arial Unicode MS" panose="020B0604020202020204" pitchFamily="34" charset="-128"/>
                      </a:endParaRPr>
                    </a:p>
                  </a:txBody>
                  <a:tcPr marL="68580" marR="68580" marT="0" marB="0" anchor="ctr"/>
                </a:tc>
                <a:tc gridSpan="4">
                  <a:txBody>
                    <a:bodyPr/>
                    <a:lstStyle/>
                    <a:p>
                      <a:pPr marL="0" marR="0" algn="ctr">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M**</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solidFill>
                      <a:schemeClr val="accent1">
                        <a:lumMod val="20000"/>
                        <a:lumOff val="80000"/>
                      </a:schemeClr>
                    </a:solidFill>
                  </a:tcPr>
                </a:tc>
                <a:tc hMerge="1">
                  <a:txBody>
                    <a:bodyPr/>
                    <a:lstStyle/>
                    <a:p>
                      <a:endParaRPr lang="en-US"/>
                    </a:p>
                  </a:txBody>
                  <a:tcPr/>
                </a:tc>
                <a:tc hMerge="1">
                  <a:txBody>
                    <a:bodyPr/>
                    <a:lstStyle/>
                    <a:p>
                      <a:endParaRPr lang="en-US"/>
                    </a:p>
                  </a:txBody>
                  <a:tcPr/>
                </a:tc>
                <a:tc hMerge="1">
                  <a:txBody>
                    <a:bodyPr/>
                    <a:lstStyle/>
                    <a:p>
                      <a:endParaRPr lang="en-US"/>
                    </a:p>
                  </a:txBody>
                  <a:tcPr/>
                </a:tc>
              </a:tr>
              <a:tr h="216027">
                <a:tc>
                  <a:txBody>
                    <a:bodyPr/>
                    <a:lstStyle/>
                    <a:p>
                      <a:pPr marL="0" marR="0" algn="r">
                        <a:lnSpc>
                          <a:spcPct val="100000"/>
                        </a:lnSpc>
                        <a:spcBef>
                          <a:spcPts val="0"/>
                        </a:spcBef>
                        <a:spcAft>
                          <a:spcPts val="0"/>
                        </a:spcAft>
                      </a:pPr>
                      <a:endParaRPr lang="en-US" sz="7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marR="0" algn="r">
                        <a:lnSpc>
                          <a:spcPct val="100000"/>
                        </a:lnSpc>
                        <a:spcBef>
                          <a:spcPts val="0"/>
                        </a:spcBef>
                        <a:spcAft>
                          <a:spcPts val="0"/>
                        </a:spcAft>
                      </a:pPr>
                      <a:r>
                        <a:rPr lang="id-ID" sz="700" b="0" dirty="0" smtClean="0">
                          <a:solidFill>
                            <a:schemeClr val="tx1"/>
                          </a:solidFill>
                          <a:effectLst/>
                          <a:latin typeface="+mj-lt"/>
                          <a:ea typeface="Arial Unicode MS" panose="020B0604020202020204" pitchFamily="34" charset="-128"/>
                          <a:cs typeface="Arial Unicode MS" panose="020B0604020202020204" pitchFamily="34" charset="-128"/>
                        </a:rPr>
                        <a:t>*  </a:t>
                      </a:r>
                      <a:r>
                        <a:rPr lang="id-ID" sz="700" b="0" dirty="0">
                          <a:solidFill>
                            <a:schemeClr val="tx1"/>
                          </a:solidFill>
                          <a:effectLst/>
                          <a:latin typeface="+mj-lt"/>
                          <a:ea typeface="Arial Unicode MS" panose="020B0604020202020204" pitchFamily="34" charset="-128"/>
                          <a:cs typeface="Arial Unicode MS" panose="020B0604020202020204" pitchFamily="34" charset="-128"/>
                        </a:rPr>
                        <a:t>=</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gridSpan="9">
                  <a:txBody>
                    <a:bodyPr/>
                    <a:lstStyle/>
                    <a:p>
                      <a:pPr marL="0" marR="0" algn="just">
                        <a:lnSpc>
                          <a:spcPct val="100000"/>
                        </a:lnSpc>
                        <a:spcBef>
                          <a:spcPts val="0"/>
                        </a:spcBef>
                        <a:spcAft>
                          <a:spcPts val="0"/>
                        </a:spcAft>
                      </a:pPr>
                      <a:endParaRPr lang="en-US" sz="700" b="0" dirty="0" smtClean="0">
                        <a:solidFill>
                          <a:schemeClr val="tx1"/>
                        </a:solidFill>
                        <a:effectLst/>
                        <a:latin typeface="+mj-lt"/>
                        <a:ea typeface="Arial Unicode MS" panose="020B0604020202020204" pitchFamily="34" charset="-128"/>
                        <a:cs typeface="Arial Unicode MS" panose="020B0604020202020204" pitchFamily="34" charset="-128"/>
                      </a:endParaRPr>
                    </a:p>
                    <a:p>
                      <a:pPr marL="0" marR="0" algn="just">
                        <a:lnSpc>
                          <a:spcPct val="100000"/>
                        </a:lnSpc>
                        <a:spcBef>
                          <a:spcPts val="0"/>
                        </a:spcBef>
                        <a:spcAft>
                          <a:spcPts val="0"/>
                        </a:spcAft>
                      </a:pPr>
                      <a:r>
                        <a:rPr lang="id-ID" sz="700" b="0" dirty="0" smtClean="0">
                          <a:solidFill>
                            <a:schemeClr val="tx1"/>
                          </a:solidFill>
                          <a:effectLst/>
                          <a:latin typeface="+mj-lt"/>
                          <a:ea typeface="Arial Unicode MS" panose="020B0604020202020204" pitchFamily="34" charset="-128"/>
                          <a:cs typeface="Arial Unicode MS" panose="020B0604020202020204" pitchFamily="34" charset="-128"/>
                        </a:rPr>
                        <a:t>Sebagai </a:t>
                      </a:r>
                      <a:r>
                        <a:rPr lang="id-ID" sz="700" b="0" dirty="0">
                          <a:solidFill>
                            <a:schemeClr val="tx1"/>
                          </a:solidFill>
                          <a:effectLst/>
                          <a:latin typeface="+mj-lt"/>
                          <a:ea typeface="Arial Unicode MS" panose="020B0604020202020204" pitchFamily="34" charset="-128"/>
                          <a:cs typeface="Arial Unicode MS" panose="020B0604020202020204" pitchFamily="34" charset="-128"/>
                        </a:rPr>
                        <a:t>penulis pertama pada jurnal ilmiah internasional bereputasi</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a:txBody>
                    <a:bodyPr/>
                    <a:lstStyle/>
                    <a:p>
                      <a:pPr marL="0" marR="0" algn="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  =</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gridSpan="9">
                  <a:txBody>
                    <a:bodyPr/>
                    <a:lstStyle/>
                    <a:p>
                      <a:pPr marL="0" marR="0" algn="just">
                        <a:lnSpc>
                          <a:spcPct val="100000"/>
                        </a:lnSpc>
                        <a:spcBef>
                          <a:spcPts val="0"/>
                        </a:spcBef>
                        <a:spcAft>
                          <a:spcPts val="0"/>
                        </a:spcAft>
                      </a:pPr>
                      <a:r>
                        <a:rPr lang="id-ID" sz="700" b="0" dirty="0">
                          <a:solidFill>
                            <a:schemeClr val="tx1"/>
                          </a:solidFill>
                          <a:effectLst/>
                          <a:latin typeface="+mj-lt"/>
                          <a:ea typeface="Arial Unicode MS" panose="020B0604020202020204" pitchFamily="34" charset="-128"/>
                          <a:cs typeface="Arial Unicode MS" panose="020B0604020202020204" pitchFamily="34" charset="-128"/>
                        </a:rPr>
                        <a:t>Sesuai dengan Pasal 26 ayat 10 (b) Permendikbud Nomor 49 Tahun </a:t>
                      </a:r>
                      <a:r>
                        <a:rPr lang="id-ID" sz="700" b="0" dirty="0" smtClean="0">
                          <a:solidFill>
                            <a:schemeClr val="tx1"/>
                          </a:solidFill>
                          <a:effectLst/>
                          <a:latin typeface="+mj-lt"/>
                          <a:ea typeface="Arial Unicode MS" panose="020B0604020202020204" pitchFamily="34" charset="-128"/>
                          <a:cs typeface="Arial Unicode MS" panose="020B0604020202020204" pitchFamily="34" charset="-128"/>
                        </a:rPr>
                        <a:t>2014 (ditunda) </a:t>
                      </a: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17799">
                <a:tc>
                  <a:txBody>
                    <a:bodyPr/>
                    <a:lstStyle/>
                    <a:p>
                      <a:pPr marL="0" marR="0" algn="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  M =</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gridSpan="4">
                  <a:txBody>
                    <a:bodyPr/>
                    <a:lstStyle/>
                    <a:p>
                      <a:pPr marL="0" marR="0" algn="just">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Melaksanakan</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nSpc>
                          <a:spcPct val="100000"/>
                        </a:lnSpc>
                        <a:spcAft>
                          <a:spcPts val="0"/>
                        </a:spcAft>
                      </a:pP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hMerge="1">
                  <a:txBody>
                    <a:bodyPr/>
                    <a:lstStyle/>
                    <a:p>
                      <a:endParaRPr lang="en-US"/>
                    </a:p>
                  </a:txBody>
                  <a:tcPr/>
                </a:tc>
                <a:tc>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a:txBody>
                    <a:bodyPr/>
                    <a:lstStyle/>
                    <a:p>
                      <a:pPr>
                        <a:lnSpc>
                          <a:spcPct val="100000"/>
                        </a:lnSpc>
                        <a:spcAft>
                          <a:spcPts val="0"/>
                        </a:spcAft>
                      </a:pP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r>
              <a:tr h="117799">
                <a:tc>
                  <a:txBody>
                    <a:bodyPr/>
                    <a:lstStyle/>
                    <a:p>
                      <a:pPr marL="0" marR="0" algn="r">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B =</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gridSpan="4">
                  <a:txBody>
                    <a:bodyPr/>
                    <a:lstStyle/>
                    <a:p>
                      <a:pPr marL="0" marR="0">
                        <a:lnSpc>
                          <a:spcPct val="100000"/>
                        </a:lnSpc>
                        <a:spcBef>
                          <a:spcPts val="0"/>
                        </a:spcBef>
                        <a:spcAft>
                          <a:spcPts val="0"/>
                        </a:spcAft>
                      </a:pPr>
                      <a:r>
                        <a:rPr lang="id-ID" sz="700" b="0">
                          <a:solidFill>
                            <a:schemeClr val="tx1"/>
                          </a:solidFill>
                          <a:effectLst/>
                          <a:latin typeface="+mj-lt"/>
                          <a:ea typeface="Arial Unicode MS" panose="020B0604020202020204" pitchFamily="34" charset="-128"/>
                          <a:cs typeface="Arial Unicode MS" panose="020B0604020202020204" pitchFamily="34" charset="-128"/>
                        </a:rPr>
                        <a:t>Membantu</a:t>
                      </a: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ctr">
                    <a:noFill/>
                  </a:tcPr>
                </a:tc>
                <a:tc hMerge="1">
                  <a:txBody>
                    <a:bodyPr/>
                    <a:lstStyle/>
                    <a:p>
                      <a:endParaRPr lang="en-US"/>
                    </a:p>
                  </a:txBody>
                  <a:tcPr/>
                </a:tc>
                <a:tc hMerge="1">
                  <a:txBody>
                    <a:bodyPr/>
                    <a:lstStyle/>
                    <a:p>
                      <a:endParaRPr lang="en-US"/>
                    </a:p>
                  </a:txBody>
                  <a:tcPr/>
                </a:tc>
                <a:tc hMerge="1">
                  <a:txBody>
                    <a:bodyPr/>
                    <a:lstStyle/>
                    <a:p>
                      <a:endParaRPr lang="en-US"/>
                    </a:p>
                  </a:txBody>
                  <a:tcPr/>
                </a:tc>
                <a:tc gridSpan="2">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hMerge="1">
                  <a:txBody>
                    <a:bodyPr/>
                    <a:lstStyle/>
                    <a:p>
                      <a:endParaRPr lang="en-US"/>
                    </a:p>
                  </a:txBody>
                  <a:tcPr/>
                </a:tc>
                <a:tc>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a:txBody>
                    <a:bodyPr/>
                    <a:lstStyle/>
                    <a:p>
                      <a:pPr>
                        <a:lnSpc>
                          <a:spcPct val="100000"/>
                        </a:lnSpc>
                        <a:spcAft>
                          <a:spcPts val="0"/>
                        </a:spcAft>
                      </a:pPr>
                      <a:endParaRPr lang="en-US" sz="700" b="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c>
                  <a:txBody>
                    <a:bodyPr/>
                    <a:lstStyle/>
                    <a:p>
                      <a:pPr>
                        <a:lnSpc>
                          <a:spcPct val="100000"/>
                        </a:lnSpc>
                        <a:spcAft>
                          <a:spcPts val="0"/>
                        </a:spcAft>
                      </a:pPr>
                      <a:endParaRPr lang="en-US" sz="700" b="0" dirty="0">
                        <a:solidFill>
                          <a:schemeClr val="tx1"/>
                        </a:solidFill>
                        <a:effectLst/>
                        <a:latin typeface="+mj-lt"/>
                        <a:ea typeface="Arial Unicode MS" panose="020B0604020202020204" pitchFamily="34" charset="-128"/>
                        <a:cs typeface="Arial Unicode MS" panose="020B0604020202020204" pitchFamily="34" charset="-128"/>
                      </a:endParaRPr>
                    </a:p>
                  </a:txBody>
                  <a:tcPr marL="27852" marR="27852" marT="0" marB="0" anchor="b">
                    <a:noFill/>
                  </a:tcPr>
                </a:tc>
              </a:tr>
            </a:tbl>
          </a:graphicData>
        </a:graphic>
      </p:graphicFrame>
      <p:sp>
        <p:nvSpPr>
          <p:cNvPr id="2" name="Slide Number Placeholder 1"/>
          <p:cNvSpPr>
            <a:spLocks noGrp="1"/>
          </p:cNvSpPr>
          <p:nvPr>
            <p:ph type="sldNum" sz="quarter" idx="12"/>
          </p:nvPr>
        </p:nvSpPr>
        <p:spPr/>
        <p:txBody>
          <a:bodyPr/>
          <a:lstStyle/>
          <a:p>
            <a:fld id="{BD266BE7-899D-4075-917F-DBDE33B6B692}" type="slidenum">
              <a:rPr lang="en-US" smtClean="0"/>
              <a:pPr/>
              <a:t>43</a:t>
            </a:fld>
            <a:endParaRPr lang="en-US"/>
          </a:p>
        </p:txBody>
      </p:sp>
      <p:sp>
        <p:nvSpPr>
          <p:cNvPr id="6" name="Left Arrow 5">
            <a:hlinkClick r:id="rId2" action="ppaction://hlinksldjump"/>
          </p:cNvPr>
          <p:cNvSpPr/>
          <p:nvPr/>
        </p:nvSpPr>
        <p:spPr>
          <a:xfrm>
            <a:off x="3627834" y="2430289"/>
            <a:ext cx="288032" cy="216024"/>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pic>
        <p:nvPicPr>
          <p:cNvPr id="7" name="Picture 6"/>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9386" t="5822" r="6026" b="16923"/>
          <a:stretch/>
        </p:blipFill>
        <p:spPr bwMode="auto">
          <a:xfrm>
            <a:off x="4576797" y="126033"/>
            <a:ext cx="374616" cy="2497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id-ID" dirty="0" smtClean="0"/>
              <a:t>PEMIMPIN DALAM PENDIDIKAN</a:t>
            </a:r>
            <a:endParaRPr lang="id-ID" dirty="0"/>
          </a:p>
        </p:txBody>
      </p:sp>
      <p:sp>
        <p:nvSpPr>
          <p:cNvPr id="3" name="Content Placeholder 2"/>
          <p:cNvSpPr>
            <a:spLocks noGrp="1"/>
          </p:cNvSpPr>
          <p:nvPr>
            <p:ph idx="1"/>
          </p:nvPr>
        </p:nvSpPr>
        <p:spPr/>
        <p:txBody>
          <a:bodyPr>
            <a:normAutofit/>
          </a:bodyPr>
          <a:lstStyle/>
          <a:p>
            <a:pPr algn="just"/>
            <a:r>
              <a:rPr lang="id-ID" dirty="0" smtClean="0"/>
              <a:t>Selalu menunjukkan kemampuan sebagai yang terkemuka dan berinisiatif dalam perancangan, pengembangan, penyampaian, penilaian serta evaluasi kurikulum dan pembelajaran sehingga menjadi pengalaman baik kepada mahasiswa dalam proses pembelajaran dan menghasilkan lulusan sarjana dan pascasarjana yang bermutu tinggi .</a:t>
            </a:r>
          </a:p>
          <a:p>
            <a:pPr algn="just"/>
            <a:r>
              <a:rPr lang="id-ID" dirty="0" smtClean="0"/>
              <a:t>Berkontribusi secara reguler sebagai penguji eksternal, dosen tamu, anggota panel penilai pada lembaga akademik bereputasi tinggi.    </a:t>
            </a:r>
            <a:endParaRPr lang="id-ID"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6493" y="0"/>
            <a:ext cx="444920" cy="31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539321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id-ID" dirty="0" smtClean="0"/>
              <a:t>PEMIMPIN DALAM PENELITIAN</a:t>
            </a:r>
            <a:endParaRPr lang="id-ID" dirty="0"/>
          </a:p>
        </p:txBody>
      </p:sp>
      <p:sp>
        <p:nvSpPr>
          <p:cNvPr id="3" name="Content Placeholder 2"/>
          <p:cNvSpPr>
            <a:spLocks noGrp="1"/>
          </p:cNvSpPr>
          <p:nvPr>
            <p:ph idx="1"/>
          </p:nvPr>
        </p:nvSpPr>
        <p:spPr/>
        <p:txBody>
          <a:bodyPr>
            <a:normAutofit/>
          </a:bodyPr>
          <a:lstStyle/>
          <a:p>
            <a:pPr algn="just"/>
            <a:r>
              <a:rPr lang="id-ID" dirty="0" smtClean="0"/>
              <a:t>Membiasakan diri berpikir besar dan integratif melampaui sekat-sekat pribadi, kelembagaan dan keilmuan.</a:t>
            </a:r>
          </a:p>
          <a:p>
            <a:pPr algn="just"/>
            <a:r>
              <a:rPr lang="id-ID" dirty="0" smtClean="0"/>
              <a:t>Melakukan penelitian berjangka waktu panjang walaupun beresiko, dan mempublikasi hasil penelitian dalam berbagai bentuk yang mengikutsertakan secara aktif ilmuan lain dan mahasiswa.</a:t>
            </a:r>
          </a:p>
          <a:p>
            <a:pPr algn="just"/>
            <a:r>
              <a:rPr lang="id-ID" dirty="0" smtClean="0"/>
              <a:t>Memimpin dengan sukses pencarian dana penelitian dalam kegiatan yang kompetitif dan </a:t>
            </a:r>
            <a:r>
              <a:rPr lang="id-ID" i="1" dirty="0" smtClean="0"/>
              <a:t>reviewed</a:t>
            </a:r>
            <a:r>
              <a:rPr lang="id-ID" dirty="0" smtClean="0"/>
              <a:t>. </a:t>
            </a:r>
          </a:p>
          <a:p>
            <a:pPr algn="just"/>
            <a:endParaRPr lang="id-ID" dirty="0"/>
          </a:p>
          <a:p>
            <a:endParaRPr lang="id-ID"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6493" y="0"/>
            <a:ext cx="444920" cy="31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54098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id-ID" dirty="0" smtClean="0"/>
              <a:t>PEMIMPIN UNTUK HASILKAN SESUATU YANG BERMANFAAT</a:t>
            </a:r>
            <a:endParaRPr lang="id-ID" dirty="0"/>
          </a:p>
        </p:txBody>
      </p:sp>
      <p:sp>
        <p:nvSpPr>
          <p:cNvPr id="3" name="Content Placeholder 2"/>
          <p:cNvSpPr>
            <a:spLocks noGrp="1"/>
          </p:cNvSpPr>
          <p:nvPr>
            <p:ph idx="1"/>
          </p:nvPr>
        </p:nvSpPr>
        <p:spPr/>
        <p:txBody>
          <a:bodyPr/>
          <a:lstStyle/>
          <a:p>
            <a:pPr algn="just"/>
            <a:r>
              <a:rPr lang="id-ID" dirty="0" smtClean="0"/>
              <a:t>Selalu hadir sebagai ilmuan yang memberi sumbangan kongkrit pada kehidupan masyarakat dan ekonomi yang berguna bagi keberadaan perguruan tinggi.</a:t>
            </a:r>
          </a:p>
          <a:p>
            <a:pPr algn="just"/>
            <a:r>
              <a:rPr lang="id-ID" dirty="0" smtClean="0"/>
              <a:t>Menjadi daya tarik sehingga terbentuk partisipasi dan pemahaman publik yang luas atas bidang ilmunya.</a:t>
            </a:r>
          </a:p>
          <a:p>
            <a:pPr marL="52461" indent="0" algn="just">
              <a:buNone/>
            </a:pPr>
            <a:endParaRPr lang="id-ID"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6493" y="0"/>
            <a:ext cx="444920" cy="31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678455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id-ID" dirty="0" smtClean="0"/>
              <a:t>JANGAN DILAKUKAN</a:t>
            </a:r>
            <a:endParaRPr lang="id-ID" dirty="0"/>
          </a:p>
        </p:txBody>
      </p:sp>
      <p:sp>
        <p:nvSpPr>
          <p:cNvPr id="3" name="Content Placeholder 2"/>
          <p:cNvSpPr>
            <a:spLocks noGrp="1"/>
          </p:cNvSpPr>
          <p:nvPr>
            <p:ph idx="1"/>
          </p:nvPr>
        </p:nvSpPr>
        <p:spPr/>
        <p:txBody>
          <a:bodyPr>
            <a:normAutofit/>
          </a:bodyPr>
          <a:lstStyle/>
          <a:p>
            <a:pPr algn="just">
              <a:defRPr/>
            </a:pPr>
            <a:r>
              <a:rPr lang="id-ID" dirty="0" smtClean="0"/>
              <a:t>Tidak mampu menunjukkan diri sebagai peneliti yang produktif secara berkelanjutan.</a:t>
            </a:r>
          </a:p>
          <a:p>
            <a:pPr algn="just">
              <a:defRPr/>
            </a:pPr>
            <a:r>
              <a:rPr lang="id-ID" dirty="0" smtClean="0"/>
              <a:t>Terjebak dalam tugas-tugas administratif dengan menelantarkan penelitian dan publikasi dalam jangka waktu yang lama.</a:t>
            </a:r>
          </a:p>
          <a:p>
            <a:pPr algn="just">
              <a:defRPr/>
            </a:pPr>
            <a:r>
              <a:rPr lang="id-ID" dirty="0" smtClean="0"/>
              <a:t>Secara terus menerus melakukan penelitian dan publikasi bervisi tunggal yang mengesampingkan kerja integratif. </a:t>
            </a:r>
          </a:p>
          <a:p>
            <a:pPr algn="just">
              <a:defRPr/>
            </a:pPr>
            <a:r>
              <a:rPr lang="id-ID" dirty="0" smtClean="0"/>
              <a:t>Berhenti saling bekerjasama baik dalam aktivitas kelembagaan maupun akademik.</a:t>
            </a:r>
          </a:p>
          <a:p>
            <a:pPr algn="just">
              <a:defRPr/>
            </a:pPr>
            <a:r>
              <a:rPr lang="id-ID" dirty="0" smtClean="0"/>
              <a:t>Mendakukan diri sendiri </a:t>
            </a:r>
            <a:r>
              <a:rPr lang="id-ID" smtClean="0"/>
              <a:t>atas kompetensi dan prestasi yang dimiliki.</a:t>
            </a:r>
            <a:endParaRPr lang="id-ID"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06493" y="0"/>
            <a:ext cx="444920" cy="31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69" y="141202"/>
            <a:ext cx="3592850" cy="450056"/>
          </a:xfrm>
        </p:spPr>
        <p:txBody>
          <a:bodyPr>
            <a:normAutofit/>
          </a:bodyPr>
          <a:lstStyle/>
          <a:p>
            <a:pPr algn="l"/>
            <a:r>
              <a:rPr lang="en-US" sz="1900" b="1" dirty="0" smtClean="0"/>
              <a:t>PROFESOR IDEAL?</a:t>
            </a:r>
            <a:endParaRPr lang="en-US" sz="1900" b="1" dirty="0"/>
          </a:p>
        </p:txBody>
      </p:sp>
      <p:sp>
        <p:nvSpPr>
          <p:cNvPr id="3" name="Content Placeholder 2"/>
          <p:cNvSpPr>
            <a:spLocks noGrp="1"/>
          </p:cNvSpPr>
          <p:nvPr>
            <p:ph idx="1"/>
          </p:nvPr>
        </p:nvSpPr>
        <p:spPr>
          <a:xfrm>
            <a:off x="243458" y="558081"/>
            <a:ext cx="4456272" cy="1872208"/>
          </a:xfrm>
        </p:spPr>
        <p:txBody>
          <a:bodyPr>
            <a:normAutofit fontScale="47500" lnSpcReduction="20000"/>
          </a:bodyPr>
          <a:lstStyle/>
          <a:p>
            <a:pPr>
              <a:buNone/>
            </a:pPr>
            <a:endParaRPr lang="en-US" sz="5600" i="1" dirty="0">
              <a:latin typeface="Calibri" pitchFamily="34" charset="0"/>
            </a:endParaRPr>
          </a:p>
          <a:p>
            <a:pPr>
              <a:buFont typeface="Wingdings" pitchFamily="2" charset="2"/>
              <a:buChar char="q"/>
            </a:pPr>
            <a:r>
              <a:rPr lang="en-US" sz="4500" b="1" dirty="0" err="1" smtClean="0">
                <a:latin typeface="Calibri" pitchFamily="34" charset="0"/>
              </a:rPr>
              <a:t>Profesor</a:t>
            </a:r>
            <a:r>
              <a:rPr lang="en-US" sz="4500" b="1" dirty="0" smtClean="0">
                <a:latin typeface="Calibri" pitchFamily="34" charset="0"/>
              </a:rPr>
              <a:t> </a:t>
            </a:r>
            <a:r>
              <a:rPr lang="en-US" sz="4500" dirty="0" err="1" smtClean="0">
                <a:latin typeface="Calibri" pitchFamily="34" charset="0"/>
              </a:rPr>
              <a:t>memberikan</a:t>
            </a:r>
            <a:r>
              <a:rPr lang="en-US" sz="4500" dirty="0" smtClean="0">
                <a:latin typeface="Calibri" pitchFamily="34" charset="0"/>
              </a:rPr>
              <a:t> </a:t>
            </a:r>
            <a:r>
              <a:rPr lang="en-US" sz="4500" dirty="0" err="1" smtClean="0">
                <a:latin typeface="Calibri" pitchFamily="34" charset="0"/>
              </a:rPr>
              <a:t>sumbangan</a:t>
            </a:r>
            <a:r>
              <a:rPr lang="en-US" sz="4500" dirty="0" smtClean="0">
                <a:latin typeface="Calibri" pitchFamily="34" charset="0"/>
              </a:rPr>
              <a:t> </a:t>
            </a:r>
            <a:r>
              <a:rPr lang="en-US" sz="4500" dirty="0" err="1" smtClean="0">
                <a:latin typeface="Calibri" pitchFamily="34" charset="0"/>
              </a:rPr>
              <a:t>pemikiran</a:t>
            </a:r>
            <a:r>
              <a:rPr lang="en-US" sz="4500" dirty="0" smtClean="0">
                <a:latin typeface="Calibri" pitchFamily="34" charset="0"/>
              </a:rPr>
              <a:t> </a:t>
            </a:r>
            <a:r>
              <a:rPr lang="en-US" sz="4500" dirty="0" err="1" smtClean="0">
                <a:latin typeface="Calibri" pitchFamily="34" charset="0"/>
              </a:rPr>
              <a:t>untuk</a:t>
            </a:r>
            <a:r>
              <a:rPr lang="en-US" sz="4500" dirty="0" smtClean="0">
                <a:latin typeface="Calibri" pitchFamily="34" charset="0"/>
              </a:rPr>
              <a:t> </a:t>
            </a:r>
            <a:r>
              <a:rPr lang="en-US" sz="4500" dirty="0" err="1" smtClean="0">
                <a:latin typeface="Calibri" pitchFamily="34" charset="0"/>
              </a:rPr>
              <a:t>kepentingan</a:t>
            </a:r>
            <a:r>
              <a:rPr lang="en-US" sz="4500" dirty="0" smtClean="0">
                <a:latin typeface="Calibri" pitchFamily="34" charset="0"/>
              </a:rPr>
              <a:t> </a:t>
            </a:r>
            <a:r>
              <a:rPr lang="en-US" sz="4500" dirty="0" err="1" smtClean="0">
                <a:latin typeface="Calibri" pitchFamily="34" charset="0"/>
              </a:rPr>
              <a:t>nasional</a:t>
            </a:r>
            <a:r>
              <a:rPr lang="en-US" sz="4500" dirty="0" smtClean="0">
                <a:latin typeface="Calibri" pitchFamily="34" charset="0"/>
              </a:rPr>
              <a:t>, </a:t>
            </a:r>
            <a:r>
              <a:rPr lang="en-US" sz="4500" dirty="0" err="1" smtClean="0">
                <a:latin typeface="Calibri" pitchFamily="34" charset="0"/>
              </a:rPr>
              <a:t>memimpin</a:t>
            </a:r>
            <a:r>
              <a:rPr lang="en-US" sz="4500" dirty="0" smtClean="0">
                <a:latin typeface="Calibri" pitchFamily="34" charset="0"/>
              </a:rPr>
              <a:t> </a:t>
            </a:r>
            <a:r>
              <a:rPr lang="en-US" sz="4500" dirty="0" err="1" smtClean="0">
                <a:latin typeface="Calibri" pitchFamily="34" charset="0"/>
              </a:rPr>
              <a:t>kelompoknya</a:t>
            </a:r>
            <a:r>
              <a:rPr lang="en-US" sz="4500" dirty="0" smtClean="0">
                <a:latin typeface="Calibri" pitchFamily="34" charset="0"/>
              </a:rPr>
              <a:t> </a:t>
            </a:r>
            <a:r>
              <a:rPr lang="en-US" sz="4500" dirty="0" err="1" smtClean="0">
                <a:latin typeface="Calibri" pitchFamily="34" charset="0"/>
              </a:rPr>
              <a:t>untuk</a:t>
            </a:r>
            <a:r>
              <a:rPr lang="en-US" sz="4500" dirty="0" smtClean="0">
                <a:latin typeface="Calibri" pitchFamily="34" charset="0"/>
              </a:rPr>
              <a:t> </a:t>
            </a:r>
            <a:r>
              <a:rPr lang="en-US" sz="4500" dirty="0" err="1" smtClean="0">
                <a:latin typeface="Calibri" pitchFamily="34" charset="0"/>
              </a:rPr>
              <a:t>memecahkan</a:t>
            </a:r>
            <a:r>
              <a:rPr lang="en-US" sz="4500" dirty="0" smtClean="0">
                <a:latin typeface="Calibri" pitchFamily="34" charset="0"/>
              </a:rPr>
              <a:t> </a:t>
            </a:r>
            <a:r>
              <a:rPr lang="en-US" sz="4500" dirty="0" err="1" smtClean="0">
                <a:latin typeface="Calibri" pitchFamily="34" charset="0"/>
              </a:rPr>
              <a:t>masalah</a:t>
            </a:r>
            <a:r>
              <a:rPr lang="en-US" sz="4500" dirty="0" smtClean="0">
                <a:latin typeface="Calibri" pitchFamily="34" charset="0"/>
              </a:rPr>
              <a:t> </a:t>
            </a:r>
            <a:r>
              <a:rPr lang="en-US" sz="4500" dirty="0" err="1" smtClean="0">
                <a:latin typeface="Calibri" pitchFamily="34" charset="0"/>
              </a:rPr>
              <a:t>nasional</a:t>
            </a:r>
            <a:r>
              <a:rPr lang="en-US" sz="4500" dirty="0" smtClean="0">
                <a:latin typeface="Calibri" pitchFamily="34" charset="0"/>
              </a:rPr>
              <a:t> </a:t>
            </a:r>
            <a:r>
              <a:rPr lang="en-US" sz="4500" dirty="0" err="1" smtClean="0">
                <a:latin typeface="Calibri" pitchFamily="34" charset="0"/>
              </a:rPr>
              <a:t>dan</a:t>
            </a:r>
            <a:r>
              <a:rPr lang="en-US" sz="4500" dirty="0" smtClean="0">
                <a:latin typeface="Calibri" pitchFamily="34" charset="0"/>
              </a:rPr>
              <a:t> </a:t>
            </a:r>
            <a:r>
              <a:rPr lang="en-US" sz="4500" dirty="0" err="1" smtClean="0">
                <a:latin typeface="Calibri" pitchFamily="34" charset="0"/>
              </a:rPr>
              <a:t>berperan</a:t>
            </a:r>
            <a:r>
              <a:rPr lang="en-US" sz="4500" dirty="0" smtClean="0">
                <a:latin typeface="Calibri" pitchFamily="34" charset="0"/>
              </a:rPr>
              <a:t> di </a:t>
            </a:r>
            <a:r>
              <a:rPr lang="en-US" sz="4500" dirty="0" err="1" smtClean="0">
                <a:latin typeface="Calibri" pitchFamily="34" charset="0"/>
              </a:rPr>
              <a:t>tingkat</a:t>
            </a:r>
            <a:r>
              <a:rPr lang="en-US" sz="4500" dirty="0" smtClean="0">
                <a:latin typeface="Calibri" pitchFamily="34" charset="0"/>
              </a:rPr>
              <a:t> </a:t>
            </a:r>
            <a:r>
              <a:rPr lang="en-US" sz="4500" dirty="0" err="1" smtClean="0">
                <a:latin typeface="Calibri" pitchFamily="34" charset="0"/>
              </a:rPr>
              <a:t>internasional</a:t>
            </a:r>
            <a:r>
              <a:rPr lang="en-US" sz="4500" dirty="0" smtClean="0">
                <a:latin typeface="Calibri" pitchFamily="34" charset="0"/>
              </a:rPr>
              <a:t>.</a:t>
            </a:r>
          </a:p>
          <a:p>
            <a:endParaRPr lang="en-US" sz="1300" i="1" dirty="0" smtClean="0">
              <a:latin typeface="Calibri" pitchFamily="34" charset="0"/>
            </a:endParaRPr>
          </a:p>
          <a:p>
            <a:endParaRPr lang="sv-SE" sz="1100" dirty="0" smtClean="0"/>
          </a:p>
          <a:p>
            <a:endParaRPr lang="id-ID" sz="1300" dirty="0" smtClean="0"/>
          </a:p>
          <a:p>
            <a:endParaRPr lang="id-ID" dirty="0" smtClean="0"/>
          </a:p>
          <a:p>
            <a:endParaRPr lang="en-US" dirty="0"/>
          </a:p>
        </p:txBody>
      </p:sp>
      <p:pic>
        <p:nvPicPr>
          <p:cNvPr id="4" name="Picture 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62629" y="0"/>
            <a:ext cx="488784" cy="35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ounded Rectangle 6"/>
          <p:cNvSpPr/>
          <p:nvPr/>
        </p:nvSpPr>
        <p:spPr>
          <a:xfrm>
            <a:off x="292164" y="2484295"/>
            <a:ext cx="4406077" cy="141766"/>
          </a:xfrm>
          <a:prstGeom prst="roundRect">
            <a:avLst/>
          </a:prstGeom>
          <a:solidFill>
            <a:schemeClr val="tx2">
              <a:lumMod val="60000"/>
              <a:lumOff val="40000"/>
            </a:schemeClr>
          </a:solidFill>
          <a:ln>
            <a:noFill/>
          </a:ln>
        </p:spPr>
        <p:style>
          <a:lnRef idx="2">
            <a:schemeClr val="accent1"/>
          </a:lnRef>
          <a:fillRef idx="1">
            <a:schemeClr val="lt1"/>
          </a:fillRef>
          <a:effectRef idx="0">
            <a:schemeClr val="accent1"/>
          </a:effectRef>
          <a:fontRef idx="minor">
            <a:schemeClr val="dk1"/>
          </a:fontRef>
        </p:style>
        <p:txBody>
          <a:bodyPr lIns="48866" tIns="24433" rIns="48866" bIns="24433" rtlCol="0" anchor="ctr"/>
          <a:lstStyle/>
          <a:p>
            <a:pPr algn="r"/>
            <a:r>
              <a:rPr lang="en-US" sz="700" dirty="0" err="1" smtClean="0">
                <a:solidFill>
                  <a:schemeClr val="bg1"/>
                </a:solidFill>
              </a:rPr>
              <a:t>Sumber</a:t>
            </a:r>
            <a:r>
              <a:rPr lang="en-US" sz="700" dirty="0" smtClean="0">
                <a:solidFill>
                  <a:schemeClr val="bg1"/>
                </a:solidFill>
              </a:rPr>
              <a:t>: </a:t>
            </a:r>
            <a:r>
              <a:rPr lang="id-ID" sz="700" dirty="0" smtClean="0">
                <a:solidFill>
                  <a:schemeClr val="bg1"/>
                </a:solidFill>
              </a:rPr>
              <a:t>Paparan Dirjen Sumber Daya Iptek dan Dikti 2015</a:t>
            </a:r>
            <a:endParaRPr lang="en-US" sz="700" dirty="0">
              <a:solidFill>
                <a:schemeClr val="bg1"/>
              </a:solidFill>
            </a:endParaRPr>
          </a:p>
        </p:txBody>
      </p:sp>
    </p:spTree>
    <p:extLst>
      <p:ext uri="{BB962C8B-B14F-4D97-AF65-F5344CB8AC3E}">
        <p14:creationId xmlns:p14="http://schemas.microsoft.com/office/powerpoint/2010/main" val="37115178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799</TotalTime>
  <Words>2892</Words>
  <Application>Microsoft Office PowerPoint</Application>
  <PresentationFormat>Custom</PresentationFormat>
  <Paragraphs>684</Paragraphs>
  <Slides>43</Slides>
  <Notes>10</Notes>
  <HiddenSlides>0</HiddenSlides>
  <MMClips>0</MMClips>
  <ScaleCrop>false</ScaleCrop>
  <HeadingPairs>
    <vt:vector size="6" baseType="variant">
      <vt:variant>
        <vt:lpstr>Theme</vt:lpstr>
      </vt:variant>
      <vt:variant>
        <vt:i4>2</vt:i4>
      </vt:variant>
      <vt:variant>
        <vt:lpstr>Embedded OLE Servers</vt:lpstr>
      </vt:variant>
      <vt:variant>
        <vt:i4>1</vt:i4>
      </vt:variant>
      <vt:variant>
        <vt:lpstr>Slide Titles</vt:lpstr>
      </vt:variant>
      <vt:variant>
        <vt:i4>43</vt:i4>
      </vt:variant>
    </vt:vector>
  </HeadingPairs>
  <TitlesOfParts>
    <vt:vector size="46" baseType="lpstr">
      <vt:lpstr>Office Theme</vt:lpstr>
      <vt:lpstr>Clarity</vt:lpstr>
      <vt:lpstr>Microsoft Excel 97-2003 Worksheet</vt:lpstr>
      <vt:lpstr>PowerPoint Presentation</vt:lpstr>
      <vt:lpstr>PowerPoint Presentation</vt:lpstr>
      <vt:lpstr>TRADISI YANG AMBIGU</vt:lpstr>
      <vt:lpstr>STANDARD YANG DIPERLUKAN</vt:lpstr>
      <vt:lpstr>PEMIMPIN DALAM PENDIDIKAN</vt:lpstr>
      <vt:lpstr>PEMIMPIN DALAM PENELITIAN</vt:lpstr>
      <vt:lpstr>PEMIMPIN UNTUK HASILKAN SESUATU YANG BERMANFAAT</vt:lpstr>
      <vt:lpstr>JANGAN DILAKUKAN</vt:lpstr>
      <vt:lpstr>PROFESOR IDEAL?</vt:lpstr>
      <vt:lpstr>DATA DOSEN TETAP  BERDASARKAN JABATAN AKADEMIK</vt:lpstr>
      <vt:lpstr>PowerPoint Presentation</vt:lpstr>
      <vt:lpstr>PowerPoint Presentation</vt:lpstr>
      <vt:lpstr>PowerPoint Presentation</vt:lpstr>
      <vt:lpstr>PowerPoint Presentation</vt:lpstr>
      <vt:lpstr>PERBANDINGAN JUMLAH SITASI TERINDEKS DI SCOPUS</vt:lpstr>
      <vt:lpstr>PowerPoint Presentation</vt:lpstr>
      <vt:lpstr>PowerPoint Presentation</vt:lpstr>
      <vt:lpstr>PowerPoint Presentation</vt:lpstr>
      <vt:lpstr>PowerPoint Presentation</vt:lpstr>
      <vt:lpstr>PowerPoint Presentation</vt:lpstr>
      <vt:lpstr>TATA KELOLA LAYANAN KENAIKAN JABATAN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PERSYARATAN TAMBAHAN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LAMPIRAN III PERMENPANRB 17-2013</vt:lpstr>
      <vt:lpstr>LAMPIRAN IV PERMENPANRB 17-2013</vt:lpstr>
      <vt:lpstr>KEWAJIBAN JENIS PUBLIKASI (V) UNTUK MENDUDUKI JENJANG JABATAN AKADEMIK</vt:lpstr>
      <vt:lpstr>WEWENANG DAN TANGGUNG JAWAB DOSEN DALAM MELAKSANAKAN PENGAJARAN</vt:lpstr>
      <vt:lpstr>WEWENANG DAN TANGGUNG JAWAB DOSEN DALAM MELAKSANAKAN BIMBINGAN TA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VAIO-PC</dc:creator>
  <cp:lastModifiedBy>DONI</cp:lastModifiedBy>
  <cp:revision>105</cp:revision>
  <dcterms:created xsi:type="dcterms:W3CDTF">2006-08-16T00:00:00Z</dcterms:created>
  <dcterms:modified xsi:type="dcterms:W3CDTF">2017-08-31T13:42:37Z</dcterms:modified>
</cp:coreProperties>
</file>