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64" r:id="rId4"/>
    <p:sldId id="265" r:id="rId5"/>
    <p:sldId id="266" r:id="rId6"/>
    <p:sldId id="258" r:id="rId7"/>
    <p:sldId id="261" r:id="rId8"/>
    <p:sldId id="270" r:id="rId9"/>
    <p:sldId id="269" r:id="rId10"/>
    <p:sldId id="260" r:id="rId11"/>
    <p:sldId id="262" r:id="rId12"/>
    <p:sldId id="263" r:id="rId13"/>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7454A6-B32B-48D5-A678-C7F9BEA295F8}" type="doc">
      <dgm:prSet loTypeId="urn:microsoft.com/office/officeart/2005/8/layout/venn2" loCatId="relationship" qsTypeId="urn:microsoft.com/office/officeart/2005/8/quickstyle/3d3" qsCatId="3D" csTypeId="urn:microsoft.com/office/officeart/2005/8/colors/accent1_4" csCatId="accent1" phldr="1"/>
      <dgm:spPr/>
      <dgm:t>
        <a:bodyPr/>
        <a:lstStyle/>
        <a:p>
          <a:endParaRPr lang="id-ID"/>
        </a:p>
      </dgm:t>
    </dgm:pt>
    <dgm:pt modelId="{B5B8B470-E44B-41AD-9837-1A97910B63EB}">
      <dgm:prSet phldrT="[Text]"/>
      <dgm:spPr/>
      <dgm:t>
        <a:bodyPr/>
        <a:lstStyle/>
        <a:p>
          <a:r>
            <a:rPr lang="id-ID" dirty="0" smtClean="0"/>
            <a:t>KESEJAHTERAAN (welfare/maslahah)</a:t>
          </a:r>
        </a:p>
        <a:p>
          <a:endParaRPr lang="id-ID" dirty="0"/>
        </a:p>
      </dgm:t>
    </dgm:pt>
    <dgm:pt modelId="{52FF0F54-3131-4BEF-8ECF-60AE5F5EAD4B}" type="parTrans" cxnId="{4C68EC99-C3A8-4328-A98D-EEA19C9BBD1F}">
      <dgm:prSet/>
      <dgm:spPr/>
      <dgm:t>
        <a:bodyPr/>
        <a:lstStyle/>
        <a:p>
          <a:endParaRPr lang="id-ID"/>
        </a:p>
      </dgm:t>
    </dgm:pt>
    <dgm:pt modelId="{98C38AF2-EE73-46A5-B829-EA6A6F8883B1}" type="sibTrans" cxnId="{4C68EC99-C3A8-4328-A98D-EEA19C9BBD1F}">
      <dgm:prSet/>
      <dgm:spPr/>
      <dgm:t>
        <a:bodyPr/>
        <a:lstStyle/>
        <a:p>
          <a:endParaRPr lang="id-ID"/>
        </a:p>
      </dgm:t>
    </dgm:pt>
    <dgm:pt modelId="{796D8961-513E-4753-A671-A1FF06AD71FA}">
      <dgm:prSet phldrT="[Text]" custT="1"/>
      <dgm:spPr/>
      <dgm:t>
        <a:bodyPr/>
        <a:lstStyle/>
        <a:p>
          <a:r>
            <a:rPr lang="id-ID" sz="1100" dirty="0" smtClean="0"/>
            <a:t>PERGERAK RODA EKONOMI</a:t>
          </a:r>
          <a:endParaRPr lang="id-ID" sz="1100" dirty="0"/>
        </a:p>
      </dgm:t>
    </dgm:pt>
    <dgm:pt modelId="{5B8D8ED2-1351-431B-A9B6-CE6489C462A3}" type="parTrans" cxnId="{E417F0B5-DECE-4C46-89BE-B816D954C0A9}">
      <dgm:prSet/>
      <dgm:spPr/>
      <dgm:t>
        <a:bodyPr/>
        <a:lstStyle/>
        <a:p>
          <a:endParaRPr lang="id-ID"/>
        </a:p>
      </dgm:t>
    </dgm:pt>
    <dgm:pt modelId="{BC9DA372-F1BB-4C6F-846E-F9BEDE7193F1}" type="sibTrans" cxnId="{E417F0B5-DECE-4C46-89BE-B816D954C0A9}">
      <dgm:prSet/>
      <dgm:spPr/>
      <dgm:t>
        <a:bodyPr/>
        <a:lstStyle/>
        <a:p>
          <a:endParaRPr lang="id-ID"/>
        </a:p>
      </dgm:t>
    </dgm:pt>
    <dgm:pt modelId="{4A57BA49-0DA0-4367-B435-30ADDA7A9904}">
      <dgm:prSet phldrT="[Text]"/>
      <dgm:spPr/>
      <dgm:t>
        <a:bodyPr/>
        <a:lstStyle/>
        <a:p>
          <a:r>
            <a:rPr lang="id-ID" dirty="0" smtClean="0">
              <a:solidFill>
                <a:schemeClr val="tx1">
                  <a:lumMod val="85000"/>
                  <a:lumOff val="15000"/>
                </a:schemeClr>
              </a:solidFill>
            </a:rPr>
            <a:t>FLOW (MENGALIR)</a:t>
          </a:r>
          <a:endParaRPr lang="id-ID" dirty="0">
            <a:solidFill>
              <a:schemeClr val="tx1">
                <a:lumMod val="85000"/>
                <a:lumOff val="15000"/>
              </a:schemeClr>
            </a:solidFill>
          </a:endParaRPr>
        </a:p>
      </dgm:t>
    </dgm:pt>
    <dgm:pt modelId="{C4A1EF29-144C-458B-8FDC-99833A648F22}" type="parTrans" cxnId="{D3088F0C-95C0-4B3B-9F3C-4B3D64051E4C}">
      <dgm:prSet/>
      <dgm:spPr/>
      <dgm:t>
        <a:bodyPr/>
        <a:lstStyle/>
        <a:p>
          <a:endParaRPr lang="id-ID"/>
        </a:p>
      </dgm:t>
    </dgm:pt>
    <dgm:pt modelId="{CB2C210D-04BF-4CAF-80A2-73EA464BB868}" type="sibTrans" cxnId="{D3088F0C-95C0-4B3B-9F3C-4B3D64051E4C}">
      <dgm:prSet/>
      <dgm:spPr/>
      <dgm:t>
        <a:bodyPr/>
        <a:lstStyle/>
        <a:p>
          <a:endParaRPr lang="id-ID"/>
        </a:p>
      </dgm:t>
    </dgm:pt>
    <dgm:pt modelId="{1D0B2DC6-B55A-4FBC-B3D2-29227FE82A49}">
      <dgm:prSet phldrT="[Text]" custT="1"/>
      <dgm:spPr/>
      <dgm:t>
        <a:bodyPr/>
        <a:lstStyle/>
        <a:p>
          <a:r>
            <a:rPr lang="id-ID" sz="1200" dirty="0" smtClean="0"/>
            <a:t>TOOL</a:t>
          </a:r>
          <a:endParaRPr lang="id-ID" sz="2000" dirty="0"/>
        </a:p>
      </dgm:t>
    </dgm:pt>
    <dgm:pt modelId="{B1FDDC62-64F0-4173-A3AE-02F7F3589B5F}" type="parTrans" cxnId="{DA8AD58D-F73E-40D6-AACD-0897FCB55158}">
      <dgm:prSet/>
      <dgm:spPr/>
      <dgm:t>
        <a:bodyPr/>
        <a:lstStyle/>
        <a:p>
          <a:endParaRPr lang="id-ID"/>
        </a:p>
      </dgm:t>
    </dgm:pt>
    <dgm:pt modelId="{285FF752-9F0D-419B-9690-D159FE45457C}" type="sibTrans" cxnId="{DA8AD58D-F73E-40D6-AACD-0897FCB55158}">
      <dgm:prSet/>
      <dgm:spPr/>
      <dgm:t>
        <a:bodyPr/>
        <a:lstStyle/>
        <a:p>
          <a:endParaRPr lang="id-ID"/>
        </a:p>
      </dgm:t>
    </dgm:pt>
    <dgm:pt modelId="{F1DC4FBF-A70B-4B68-BCC0-4F63B3D567A8}" type="pres">
      <dgm:prSet presAssocID="{077454A6-B32B-48D5-A678-C7F9BEA295F8}" presName="Name0" presStyleCnt="0">
        <dgm:presLayoutVars>
          <dgm:chMax val="7"/>
          <dgm:resizeHandles val="exact"/>
        </dgm:presLayoutVars>
      </dgm:prSet>
      <dgm:spPr/>
      <dgm:t>
        <a:bodyPr/>
        <a:lstStyle/>
        <a:p>
          <a:endParaRPr lang="id-ID"/>
        </a:p>
      </dgm:t>
    </dgm:pt>
    <dgm:pt modelId="{0993E0D7-BC8D-4AC4-ADBD-E833BA0DDB26}" type="pres">
      <dgm:prSet presAssocID="{077454A6-B32B-48D5-A678-C7F9BEA295F8}" presName="comp1" presStyleCnt="0"/>
      <dgm:spPr/>
    </dgm:pt>
    <dgm:pt modelId="{CCEF6592-6B90-4160-A2B0-56158F455D54}" type="pres">
      <dgm:prSet presAssocID="{077454A6-B32B-48D5-A678-C7F9BEA295F8}" presName="circle1" presStyleLbl="node1" presStyleIdx="0" presStyleCnt="4"/>
      <dgm:spPr/>
      <dgm:t>
        <a:bodyPr/>
        <a:lstStyle/>
        <a:p>
          <a:endParaRPr lang="id-ID"/>
        </a:p>
      </dgm:t>
    </dgm:pt>
    <dgm:pt modelId="{28D98696-1348-429F-9035-1C1FD7DFADE3}" type="pres">
      <dgm:prSet presAssocID="{077454A6-B32B-48D5-A678-C7F9BEA295F8}" presName="c1text" presStyleLbl="node1" presStyleIdx="0" presStyleCnt="4">
        <dgm:presLayoutVars>
          <dgm:bulletEnabled val="1"/>
        </dgm:presLayoutVars>
      </dgm:prSet>
      <dgm:spPr/>
      <dgm:t>
        <a:bodyPr/>
        <a:lstStyle/>
        <a:p>
          <a:endParaRPr lang="id-ID"/>
        </a:p>
      </dgm:t>
    </dgm:pt>
    <dgm:pt modelId="{3C55A5BF-93D8-4060-BF2F-D9BABF3F42E4}" type="pres">
      <dgm:prSet presAssocID="{077454A6-B32B-48D5-A678-C7F9BEA295F8}" presName="comp2" presStyleCnt="0"/>
      <dgm:spPr/>
    </dgm:pt>
    <dgm:pt modelId="{D5143F16-2F1E-460E-91DB-C3204C1C340F}" type="pres">
      <dgm:prSet presAssocID="{077454A6-B32B-48D5-A678-C7F9BEA295F8}" presName="circle2" presStyleLbl="node1" presStyleIdx="1" presStyleCnt="4"/>
      <dgm:spPr/>
      <dgm:t>
        <a:bodyPr/>
        <a:lstStyle/>
        <a:p>
          <a:endParaRPr lang="id-ID"/>
        </a:p>
      </dgm:t>
    </dgm:pt>
    <dgm:pt modelId="{B70E8F89-95E8-41FE-955C-25DB40AB12D4}" type="pres">
      <dgm:prSet presAssocID="{077454A6-B32B-48D5-A678-C7F9BEA295F8}" presName="c2text" presStyleLbl="node1" presStyleIdx="1" presStyleCnt="4">
        <dgm:presLayoutVars>
          <dgm:bulletEnabled val="1"/>
        </dgm:presLayoutVars>
      </dgm:prSet>
      <dgm:spPr/>
      <dgm:t>
        <a:bodyPr/>
        <a:lstStyle/>
        <a:p>
          <a:endParaRPr lang="id-ID"/>
        </a:p>
      </dgm:t>
    </dgm:pt>
    <dgm:pt modelId="{87C446BF-4B56-48D4-AE0C-E8CE7C5AD4B9}" type="pres">
      <dgm:prSet presAssocID="{077454A6-B32B-48D5-A678-C7F9BEA295F8}" presName="comp3" presStyleCnt="0"/>
      <dgm:spPr/>
    </dgm:pt>
    <dgm:pt modelId="{0C937DAE-4A7B-4AD8-8493-AAFB9623B5E5}" type="pres">
      <dgm:prSet presAssocID="{077454A6-B32B-48D5-A678-C7F9BEA295F8}" presName="circle3" presStyleLbl="node1" presStyleIdx="2" presStyleCnt="4"/>
      <dgm:spPr/>
      <dgm:t>
        <a:bodyPr/>
        <a:lstStyle/>
        <a:p>
          <a:endParaRPr lang="id-ID"/>
        </a:p>
      </dgm:t>
    </dgm:pt>
    <dgm:pt modelId="{C267C4DE-7AEB-4821-BE3A-2535F674B636}" type="pres">
      <dgm:prSet presAssocID="{077454A6-B32B-48D5-A678-C7F9BEA295F8}" presName="c3text" presStyleLbl="node1" presStyleIdx="2" presStyleCnt="4">
        <dgm:presLayoutVars>
          <dgm:bulletEnabled val="1"/>
        </dgm:presLayoutVars>
      </dgm:prSet>
      <dgm:spPr/>
      <dgm:t>
        <a:bodyPr/>
        <a:lstStyle/>
        <a:p>
          <a:endParaRPr lang="id-ID"/>
        </a:p>
      </dgm:t>
    </dgm:pt>
    <dgm:pt modelId="{9E9DD5C0-E039-4675-B005-B10AA4C8F7DF}" type="pres">
      <dgm:prSet presAssocID="{077454A6-B32B-48D5-A678-C7F9BEA295F8}" presName="comp4" presStyleCnt="0"/>
      <dgm:spPr/>
    </dgm:pt>
    <dgm:pt modelId="{4211503F-D9D7-431E-ACFA-89DBB8B47C00}" type="pres">
      <dgm:prSet presAssocID="{077454A6-B32B-48D5-A678-C7F9BEA295F8}" presName="circle4" presStyleLbl="node1" presStyleIdx="3" presStyleCnt="4"/>
      <dgm:spPr/>
      <dgm:t>
        <a:bodyPr/>
        <a:lstStyle/>
        <a:p>
          <a:endParaRPr lang="id-ID"/>
        </a:p>
      </dgm:t>
    </dgm:pt>
    <dgm:pt modelId="{55DC4A5B-64EA-408E-8B76-94C24D5F8BBE}" type="pres">
      <dgm:prSet presAssocID="{077454A6-B32B-48D5-A678-C7F9BEA295F8}" presName="c4text" presStyleLbl="node1" presStyleIdx="3" presStyleCnt="4">
        <dgm:presLayoutVars>
          <dgm:bulletEnabled val="1"/>
        </dgm:presLayoutVars>
      </dgm:prSet>
      <dgm:spPr/>
      <dgm:t>
        <a:bodyPr/>
        <a:lstStyle/>
        <a:p>
          <a:endParaRPr lang="id-ID"/>
        </a:p>
      </dgm:t>
    </dgm:pt>
  </dgm:ptLst>
  <dgm:cxnLst>
    <dgm:cxn modelId="{D3088F0C-95C0-4B3B-9F3C-4B3D64051E4C}" srcId="{077454A6-B32B-48D5-A678-C7F9BEA295F8}" destId="{4A57BA49-0DA0-4367-B435-30ADDA7A9904}" srcOrd="2" destOrd="0" parTransId="{C4A1EF29-144C-458B-8FDC-99833A648F22}" sibTransId="{CB2C210D-04BF-4CAF-80A2-73EA464BB868}"/>
    <dgm:cxn modelId="{E417F0B5-DECE-4C46-89BE-B816D954C0A9}" srcId="{077454A6-B32B-48D5-A678-C7F9BEA295F8}" destId="{796D8961-513E-4753-A671-A1FF06AD71FA}" srcOrd="1" destOrd="0" parTransId="{5B8D8ED2-1351-431B-A9B6-CE6489C462A3}" sibTransId="{BC9DA372-F1BB-4C6F-846E-F9BEDE7193F1}"/>
    <dgm:cxn modelId="{DA8AD58D-F73E-40D6-AACD-0897FCB55158}" srcId="{077454A6-B32B-48D5-A678-C7F9BEA295F8}" destId="{1D0B2DC6-B55A-4FBC-B3D2-29227FE82A49}" srcOrd="3" destOrd="0" parTransId="{B1FDDC62-64F0-4173-A3AE-02F7F3589B5F}" sibTransId="{285FF752-9F0D-419B-9690-D159FE45457C}"/>
    <dgm:cxn modelId="{C2CD7404-B983-4460-BB33-0ECA7650F61A}" type="presOf" srcId="{1D0B2DC6-B55A-4FBC-B3D2-29227FE82A49}" destId="{55DC4A5B-64EA-408E-8B76-94C24D5F8BBE}" srcOrd="1" destOrd="0" presId="urn:microsoft.com/office/officeart/2005/8/layout/venn2"/>
    <dgm:cxn modelId="{15C696DD-5698-45D1-9607-63FDE58FC5F9}" type="presOf" srcId="{077454A6-B32B-48D5-A678-C7F9BEA295F8}" destId="{F1DC4FBF-A70B-4B68-BCC0-4F63B3D567A8}" srcOrd="0" destOrd="0" presId="urn:microsoft.com/office/officeart/2005/8/layout/venn2"/>
    <dgm:cxn modelId="{D67E8D24-B75B-4B8A-933A-07D2C5A1A61E}" type="presOf" srcId="{4A57BA49-0DA0-4367-B435-30ADDA7A9904}" destId="{0C937DAE-4A7B-4AD8-8493-AAFB9623B5E5}" srcOrd="0" destOrd="0" presId="urn:microsoft.com/office/officeart/2005/8/layout/venn2"/>
    <dgm:cxn modelId="{F2F9678C-98F0-4D4B-A9CD-D7D49B457ECD}" type="presOf" srcId="{1D0B2DC6-B55A-4FBC-B3D2-29227FE82A49}" destId="{4211503F-D9D7-431E-ACFA-89DBB8B47C00}" srcOrd="0" destOrd="0" presId="urn:microsoft.com/office/officeart/2005/8/layout/venn2"/>
    <dgm:cxn modelId="{D9D4F8FC-CF4B-4173-A65A-315F3C432F5C}" type="presOf" srcId="{B5B8B470-E44B-41AD-9837-1A97910B63EB}" destId="{CCEF6592-6B90-4160-A2B0-56158F455D54}" srcOrd="0" destOrd="0" presId="urn:microsoft.com/office/officeart/2005/8/layout/venn2"/>
    <dgm:cxn modelId="{6799E842-8CA5-4267-AFDB-4B7C08294439}" type="presOf" srcId="{4A57BA49-0DA0-4367-B435-30ADDA7A9904}" destId="{C267C4DE-7AEB-4821-BE3A-2535F674B636}" srcOrd="1" destOrd="0" presId="urn:microsoft.com/office/officeart/2005/8/layout/venn2"/>
    <dgm:cxn modelId="{4C68EC99-C3A8-4328-A98D-EEA19C9BBD1F}" srcId="{077454A6-B32B-48D5-A678-C7F9BEA295F8}" destId="{B5B8B470-E44B-41AD-9837-1A97910B63EB}" srcOrd="0" destOrd="0" parTransId="{52FF0F54-3131-4BEF-8ECF-60AE5F5EAD4B}" sibTransId="{98C38AF2-EE73-46A5-B829-EA6A6F8883B1}"/>
    <dgm:cxn modelId="{0A6F646F-7704-4E7B-82DB-79B9BFA296D5}" type="presOf" srcId="{796D8961-513E-4753-A671-A1FF06AD71FA}" destId="{D5143F16-2F1E-460E-91DB-C3204C1C340F}" srcOrd="0" destOrd="0" presId="urn:microsoft.com/office/officeart/2005/8/layout/venn2"/>
    <dgm:cxn modelId="{83D40A56-8A91-4CAD-AC52-6FA6586E5758}" type="presOf" srcId="{B5B8B470-E44B-41AD-9837-1A97910B63EB}" destId="{28D98696-1348-429F-9035-1C1FD7DFADE3}" srcOrd="1" destOrd="0" presId="urn:microsoft.com/office/officeart/2005/8/layout/venn2"/>
    <dgm:cxn modelId="{24ABFD27-8308-4D68-BE1F-EB4D175DCD99}" type="presOf" srcId="{796D8961-513E-4753-A671-A1FF06AD71FA}" destId="{B70E8F89-95E8-41FE-955C-25DB40AB12D4}" srcOrd="1" destOrd="0" presId="urn:microsoft.com/office/officeart/2005/8/layout/venn2"/>
    <dgm:cxn modelId="{34DEDA03-D041-47AB-BADE-5F2597A30975}" type="presParOf" srcId="{F1DC4FBF-A70B-4B68-BCC0-4F63B3D567A8}" destId="{0993E0D7-BC8D-4AC4-ADBD-E833BA0DDB26}" srcOrd="0" destOrd="0" presId="urn:microsoft.com/office/officeart/2005/8/layout/venn2"/>
    <dgm:cxn modelId="{53FFD325-AD57-44EC-9000-6CF8F04E6BC1}" type="presParOf" srcId="{0993E0D7-BC8D-4AC4-ADBD-E833BA0DDB26}" destId="{CCEF6592-6B90-4160-A2B0-56158F455D54}" srcOrd="0" destOrd="0" presId="urn:microsoft.com/office/officeart/2005/8/layout/venn2"/>
    <dgm:cxn modelId="{A0AC7D3E-FAB1-4265-B081-0094D61AED8F}" type="presParOf" srcId="{0993E0D7-BC8D-4AC4-ADBD-E833BA0DDB26}" destId="{28D98696-1348-429F-9035-1C1FD7DFADE3}" srcOrd="1" destOrd="0" presId="urn:microsoft.com/office/officeart/2005/8/layout/venn2"/>
    <dgm:cxn modelId="{34A8B8A3-37D1-4265-A086-5321CCA7D8D9}" type="presParOf" srcId="{F1DC4FBF-A70B-4B68-BCC0-4F63B3D567A8}" destId="{3C55A5BF-93D8-4060-BF2F-D9BABF3F42E4}" srcOrd="1" destOrd="0" presId="urn:microsoft.com/office/officeart/2005/8/layout/venn2"/>
    <dgm:cxn modelId="{36AA7821-9769-4468-948C-64BCA2044E30}" type="presParOf" srcId="{3C55A5BF-93D8-4060-BF2F-D9BABF3F42E4}" destId="{D5143F16-2F1E-460E-91DB-C3204C1C340F}" srcOrd="0" destOrd="0" presId="urn:microsoft.com/office/officeart/2005/8/layout/venn2"/>
    <dgm:cxn modelId="{CE6318BF-BF41-4CD8-987A-175D8681E548}" type="presParOf" srcId="{3C55A5BF-93D8-4060-BF2F-D9BABF3F42E4}" destId="{B70E8F89-95E8-41FE-955C-25DB40AB12D4}" srcOrd="1" destOrd="0" presId="urn:microsoft.com/office/officeart/2005/8/layout/venn2"/>
    <dgm:cxn modelId="{45235585-E08E-42FA-9BA6-93CE453E76EF}" type="presParOf" srcId="{F1DC4FBF-A70B-4B68-BCC0-4F63B3D567A8}" destId="{87C446BF-4B56-48D4-AE0C-E8CE7C5AD4B9}" srcOrd="2" destOrd="0" presId="urn:microsoft.com/office/officeart/2005/8/layout/venn2"/>
    <dgm:cxn modelId="{769FDD99-C184-476C-97AF-03A9D04754A6}" type="presParOf" srcId="{87C446BF-4B56-48D4-AE0C-E8CE7C5AD4B9}" destId="{0C937DAE-4A7B-4AD8-8493-AAFB9623B5E5}" srcOrd="0" destOrd="0" presId="urn:microsoft.com/office/officeart/2005/8/layout/venn2"/>
    <dgm:cxn modelId="{0CF46F3D-7378-4CC0-88B1-B938ECDB378C}" type="presParOf" srcId="{87C446BF-4B56-48D4-AE0C-E8CE7C5AD4B9}" destId="{C267C4DE-7AEB-4821-BE3A-2535F674B636}" srcOrd="1" destOrd="0" presId="urn:microsoft.com/office/officeart/2005/8/layout/venn2"/>
    <dgm:cxn modelId="{FC03BFE0-5A2D-4E3E-B97E-57BA0CB9E1D3}" type="presParOf" srcId="{F1DC4FBF-A70B-4B68-BCC0-4F63B3D567A8}" destId="{9E9DD5C0-E039-4675-B005-B10AA4C8F7DF}" srcOrd="3" destOrd="0" presId="urn:microsoft.com/office/officeart/2005/8/layout/venn2"/>
    <dgm:cxn modelId="{0DA99460-9EB3-4365-BA4F-1ED7E017A07E}" type="presParOf" srcId="{9E9DD5C0-E039-4675-B005-B10AA4C8F7DF}" destId="{4211503F-D9D7-431E-ACFA-89DBB8B47C00}" srcOrd="0" destOrd="0" presId="urn:microsoft.com/office/officeart/2005/8/layout/venn2"/>
    <dgm:cxn modelId="{744D3B79-491D-405F-8286-C4D8C3BE6393}" type="presParOf" srcId="{9E9DD5C0-E039-4675-B005-B10AA4C8F7DF}" destId="{55DC4A5B-64EA-408E-8B76-94C24D5F8BBE}" srcOrd="1" destOrd="0" presId="urn:microsoft.com/office/officeart/2005/8/layout/venn2"/>
  </dgm:cxnLst>
  <dgm:bg/>
  <dgm:whole/>
</dgm:dataModel>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AACB7D7-7B1D-4384-80C7-55B13534D068}" type="datetimeFigureOut">
              <a:rPr lang="id-ID" smtClean="0"/>
              <a:pPr/>
              <a:t>17/11/2017</a:t>
            </a:fld>
            <a:endParaRPr lang="id-ID"/>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id-ID"/>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622A5498-60F0-4E72-8BFD-C32A8470E25F}" type="slidenum">
              <a:rPr lang="id-ID" smtClean="0"/>
              <a:pPr/>
              <a:t>‹#›</a:t>
            </a:fld>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ACB7D7-7B1D-4384-80C7-55B13534D068}" type="datetimeFigureOut">
              <a:rPr lang="id-ID" smtClean="0"/>
              <a:pPr/>
              <a:t>17/11/2017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22A5498-60F0-4E72-8BFD-C32A8470E25F}"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AACB7D7-7B1D-4384-80C7-55B13534D068}" type="datetimeFigureOut">
              <a:rPr lang="id-ID" smtClean="0"/>
              <a:pPr/>
              <a:t>17/11/2017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622A5498-60F0-4E72-8BFD-C32A8470E25F}"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AACB7D7-7B1D-4384-80C7-55B13534D068}" type="datetimeFigureOut">
              <a:rPr lang="id-ID" smtClean="0"/>
              <a:pPr/>
              <a:t>17/11/2017</a:t>
            </a:fld>
            <a:endParaRPr lang="id-ID"/>
          </a:p>
        </p:txBody>
      </p:sp>
      <p:sp>
        <p:nvSpPr>
          <p:cNvPr id="9" name="Slide Number Placeholder 8"/>
          <p:cNvSpPr>
            <a:spLocks noGrp="1"/>
          </p:cNvSpPr>
          <p:nvPr>
            <p:ph type="sldNum" sz="quarter" idx="15"/>
          </p:nvPr>
        </p:nvSpPr>
        <p:spPr/>
        <p:txBody>
          <a:bodyPr rtlCol="0"/>
          <a:lstStyle/>
          <a:p>
            <a:fld id="{622A5498-60F0-4E72-8BFD-C32A8470E25F}" type="slidenum">
              <a:rPr lang="id-ID" smtClean="0"/>
              <a:pPr/>
              <a:t>‹#›</a:t>
            </a:fld>
            <a:endParaRPr lang="id-ID"/>
          </a:p>
        </p:txBody>
      </p:sp>
      <p:sp>
        <p:nvSpPr>
          <p:cNvPr id="10" name="Footer Placeholder 9"/>
          <p:cNvSpPr>
            <a:spLocks noGrp="1"/>
          </p:cNvSpPr>
          <p:nvPr>
            <p:ph type="ftr" sz="quarter" idx="16"/>
          </p:nvPr>
        </p:nvSpPr>
        <p:spPr/>
        <p:txBody>
          <a:bodyPr rtlCol="0"/>
          <a:lstStyle/>
          <a:p>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AACB7D7-7B1D-4384-80C7-55B13534D068}" type="datetimeFigureOut">
              <a:rPr lang="id-ID" smtClean="0"/>
              <a:pPr/>
              <a:t>17/11/2017</a:t>
            </a:fld>
            <a:endParaRPr lang="id-ID"/>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id-ID"/>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622A5498-60F0-4E72-8BFD-C32A8470E25F}" type="slidenum">
              <a:rPr lang="id-ID" smtClean="0"/>
              <a:pPr/>
              <a:t>‹#›</a:t>
            </a:fld>
            <a:endParaRPr lang="id-ID"/>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AACB7D7-7B1D-4384-80C7-55B13534D068}" type="datetimeFigureOut">
              <a:rPr lang="id-ID" smtClean="0"/>
              <a:pPr/>
              <a:t>17/11/2017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622A5498-60F0-4E72-8BFD-C32A8470E25F}" type="slidenum">
              <a:rPr lang="id-ID" smtClean="0"/>
              <a:pPr/>
              <a:t>‹#›</a:t>
            </a:fld>
            <a:endParaRPr lang="id-ID"/>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AACB7D7-7B1D-4384-80C7-55B13534D068}" type="datetimeFigureOut">
              <a:rPr lang="id-ID" smtClean="0"/>
              <a:pPr/>
              <a:t>17/11/2017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622A5498-60F0-4E72-8BFD-C32A8470E25F}" type="slidenum">
              <a:rPr lang="id-ID" smtClean="0"/>
              <a:pPr/>
              <a:t>‹#›</a:t>
            </a:fld>
            <a:endParaRPr lang="id-ID"/>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AACB7D7-7B1D-4384-80C7-55B13534D068}" type="datetimeFigureOut">
              <a:rPr lang="id-ID" smtClean="0"/>
              <a:pPr/>
              <a:t>17/11/2017</a:t>
            </a:fld>
            <a:endParaRPr lang="id-ID"/>
          </a:p>
        </p:txBody>
      </p:sp>
      <p:sp>
        <p:nvSpPr>
          <p:cNvPr id="7" name="Slide Number Placeholder 6"/>
          <p:cNvSpPr>
            <a:spLocks noGrp="1"/>
          </p:cNvSpPr>
          <p:nvPr>
            <p:ph type="sldNum" sz="quarter" idx="11"/>
          </p:nvPr>
        </p:nvSpPr>
        <p:spPr/>
        <p:txBody>
          <a:bodyPr rtlCol="0"/>
          <a:lstStyle/>
          <a:p>
            <a:fld id="{622A5498-60F0-4E72-8BFD-C32A8470E25F}" type="slidenum">
              <a:rPr lang="id-ID" smtClean="0"/>
              <a:pPr/>
              <a:t>‹#›</a:t>
            </a:fld>
            <a:endParaRPr lang="id-ID"/>
          </a:p>
        </p:txBody>
      </p:sp>
      <p:sp>
        <p:nvSpPr>
          <p:cNvPr id="8" name="Footer Placeholder 7"/>
          <p:cNvSpPr>
            <a:spLocks noGrp="1"/>
          </p:cNvSpPr>
          <p:nvPr>
            <p:ph type="ftr" sz="quarter" idx="12"/>
          </p:nvPr>
        </p:nvSpPr>
        <p:spPr/>
        <p:txBody>
          <a:bodyPr rtlCol="0"/>
          <a:lstStyle/>
          <a:p>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ACB7D7-7B1D-4384-80C7-55B13534D068}" type="datetimeFigureOut">
              <a:rPr lang="id-ID" smtClean="0"/>
              <a:pPr/>
              <a:t>17/11/2017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622A5498-60F0-4E72-8BFD-C32A8470E25F}"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AACB7D7-7B1D-4384-80C7-55B13534D068}" type="datetimeFigureOut">
              <a:rPr lang="id-ID" smtClean="0"/>
              <a:pPr/>
              <a:t>17/11/2017</a:t>
            </a:fld>
            <a:endParaRPr lang="id-ID"/>
          </a:p>
        </p:txBody>
      </p:sp>
      <p:sp>
        <p:nvSpPr>
          <p:cNvPr id="22" name="Slide Number Placeholder 21"/>
          <p:cNvSpPr>
            <a:spLocks noGrp="1"/>
          </p:cNvSpPr>
          <p:nvPr>
            <p:ph type="sldNum" sz="quarter" idx="15"/>
          </p:nvPr>
        </p:nvSpPr>
        <p:spPr/>
        <p:txBody>
          <a:bodyPr rtlCol="0"/>
          <a:lstStyle/>
          <a:p>
            <a:fld id="{622A5498-60F0-4E72-8BFD-C32A8470E25F}" type="slidenum">
              <a:rPr lang="id-ID" smtClean="0"/>
              <a:pPr/>
              <a:t>‹#›</a:t>
            </a:fld>
            <a:endParaRPr lang="id-ID"/>
          </a:p>
        </p:txBody>
      </p:sp>
      <p:sp>
        <p:nvSpPr>
          <p:cNvPr id="23" name="Footer Placeholder 22"/>
          <p:cNvSpPr>
            <a:spLocks noGrp="1"/>
          </p:cNvSpPr>
          <p:nvPr>
            <p:ph type="ftr" sz="quarter" idx="16"/>
          </p:nvPr>
        </p:nvSpPr>
        <p:spPr/>
        <p:txBody>
          <a:bodyPr rtlCol="0"/>
          <a:lstStyle/>
          <a:p>
            <a:endParaRPr lang="id-ID"/>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AACB7D7-7B1D-4384-80C7-55B13534D068}" type="datetimeFigureOut">
              <a:rPr lang="id-ID" smtClean="0"/>
              <a:pPr/>
              <a:t>17/11/2017</a:t>
            </a:fld>
            <a:endParaRPr lang="id-ID"/>
          </a:p>
        </p:txBody>
      </p:sp>
      <p:sp>
        <p:nvSpPr>
          <p:cNvPr id="18" name="Slide Number Placeholder 17"/>
          <p:cNvSpPr>
            <a:spLocks noGrp="1"/>
          </p:cNvSpPr>
          <p:nvPr>
            <p:ph type="sldNum" sz="quarter" idx="11"/>
          </p:nvPr>
        </p:nvSpPr>
        <p:spPr/>
        <p:txBody>
          <a:bodyPr rtlCol="0"/>
          <a:lstStyle/>
          <a:p>
            <a:fld id="{622A5498-60F0-4E72-8BFD-C32A8470E25F}" type="slidenum">
              <a:rPr lang="id-ID" smtClean="0"/>
              <a:pPr/>
              <a:t>‹#›</a:t>
            </a:fld>
            <a:endParaRPr lang="id-ID"/>
          </a:p>
        </p:txBody>
      </p:sp>
      <p:sp>
        <p:nvSpPr>
          <p:cNvPr id="21" name="Footer Placeholder 20"/>
          <p:cNvSpPr>
            <a:spLocks noGrp="1"/>
          </p:cNvSpPr>
          <p:nvPr>
            <p:ph type="ftr" sz="quarter" idx="12"/>
          </p:nvPr>
        </p:nvSpPr>
        <p:spPr/>
        <p:txBody>
          <a:bodyPr rtlCol="0"/>
          <a:lstStyle/>
          <a:p>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AACB7D7-7B1D-4384-80C7-55B13534D068}" type="datetimeFigureOut">
              <a:rPr lang="id-ID" smtClean="0"/>
              <a:pPr/>
              <a:t>17/11/2017</a:t>
            </a:fld>
            <a:endParaRPr lang="id-ID"/>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id-ID"/>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622A5498-60F0-4E72-8BFD-C32A8470E25F}" type="slidenum">
              <a:rPr lang="id-ID" smtClean="0"/>
              <a:pPr/>
              <a:t>‹#›</a:t>
            </a:fld>
            <a:endParaRPr lang="id-ID"/>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ISLAM, DANA HAJI DAN  PEMBANGUNAN NASIONAL</a:t>
            </a:r>
            <a:endParaRPr lang="id-ID" dirty="0"/>
          </a:p>
        </p:txBody>
      </p:sp>
      <p:sp>
        <p:nvSpPr>
          <p:cNvPr id="3" name="Subtitle 2"/>
          <p:cNvSpPr>
            <a:spLocks noGrp="1"/>
          </p:cNvSpPr>
          <p:nvPr>
            <p:ph type="subTitle" idx="1"/>
          </p:nvPr>
        </p:nvSpPr>
        <p:spPr/>
        <p:txBody>
          <a:bodyPr/>
          <a:lstStyle/>
          <a:p>
            <a:endParaRPr lang="id-ID"/>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Apa yang harus dilakukan</a:t>
            </a:r>
            <a:endParaRPr lang="id-ID" dirty="0"/>
          </a:p>
        </p:txBody>
      </p:sp>
      <p:sp>
        <p:nvSpPr>
          <p:cNvPr id="3" name="Content Placeholder 2"/>
          <p:cNvSpPr>
            <a:spLocks noGrp="1"/>
          </p:cNvSpPr>
          <p:nvPr>
            <p:ph sz="quarter" idx="1"/>
          </p:nvPr>
        </p:nvSpPr>
        <p:spPr/>
        <p:txBody>
          <a:bodyPr/>
          <a:lstStyle/>
          <a:p>
            <a:r>
              <a:rPr lang="id-ID" dirty="0" smtClean="0"/>
              <a:t>Investasi </a:t>
            </a:r>
            <a:r>
              <a:rPr lang="id-ID" dirty="0" smtClean="0"/>
              <a:t>dana haji ke sukuk selama ini masuk ke kolom pembiayaan umum APBN </a:t>
            </a:r>
            <a:r>
              <a:rPr lang="id-ID" dirty="0" smtClean="0">
                <a:sym typeface="Wingdings" pitchFamily="2" charset="2"/>
              </a:rPr>
              <a:t> sebaiknya </a:t>
            </a:r>
            <a:r>
              <a:rPr lang="id-ID" dirty="0" smtClean="0"/>
              <a:t>pemerintah melalui Kementerian Keuangan dapat menempatkan dana haji ke sukuk </a:t>
            </a:r>
            <a:r>
              <a:rPr lang="id-ID" dirty="0" smtClean="0">
                <a:solidFill>
                  <a:srgbClr val="FF0000"/>
                </a:solidFill>
              </a:rPr>
              <a:t>berbasis pembiayaan proyek. </a:t>
            </a:r>
            <a:endParaRPr lang="id-ID" dirty="0" smtClean="0">
              <a:solidFill>
                <a:srgbClr val="FF0000"/>
              </a:solidFill>
            </a:endParaRPr>
          </a:p>
          <a:p>
            <a:r>
              <a:rPr lang="id-ID" dirty="0" smtClean="0">
                <a:solidFill>
                  <a:srgbClr val="FF0000"/>
                </a:solidFill>
              </a:rPr>
              <a:t>Akad wadiah yad dhomanah </a:t>
            </a:r>
            <a:r>
              <a:rPr lang="id-ID" dirty="0" smtClean="0">
                <a:solidFill>
                  <a:srgbClr val="FF0000"/>
                </a:solidFill>
                <a:sym typeface="Wingdings" pitchFamily="2" charset="2"/>
              </a:rPr>
              <a:t></a:t>
            </a:r>
            <a:r>
              <a:rPr lang="id-ID" dirty="0" smtClean="0"/>
              <a:t> di mana si penerima titipan dapat memanfaatkan barang titipan tersebut dengan seizin pemiliknya dan menjamin untuk mengembalikan titipan tersebut secara utuh setiap saat kala si pemilik menghendakinya.</a:t>
            </a:r>
            <a:endParaRPr lang="id-ID"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Pembangunan nasional</a:t>
            </a:r>
            <a:endParaRPr lang="id-ID" dirty="0"/>
          </a:p>
        </p:txBody>
      </p:sp>
      <p:sp>
        <p:nvSpPr>
          <p:cNvPr id="3" name="Content Placeholder 2"/>
          <p:cNvSpPr>
            <a:spLocks noGrp="1"/>
          </p:cNvSpPr>
          <p:nvPr>
            <p:ph sz="quarter" idx="1"/>
          </p:nvPr>
        </p:nvSpPr>
        <p:spPr/>
        <p:txBody>
          <a:bodyPr/>
          <a:lstStyle/>
          <a:p>
            <a:r>
              <a:rPr lang="id-ID" dirty="0" smtClean="0"/>
              <a:t>Pemerintah perlu Rp5.000 triliun untuk infrastruktur, namun APBN hanya dapat memberikan setidaknya Rp400 triliun setiap tahun</a:t>
            </a:r>
            <a:r>
              <a:rPr lang="id-ID" dirty="0" smtClean="0"/>
              <a:t>.</a:t>
            </a:r>
          </a:p>
          <a:p>
            <a:r>
              <a:rPr lang="id-ID" dirty="0" smtClean="0"/>
              <a:t>Soekarno-Hatta akan </a:t>
            </a:r>
            <a:r>
              <a:rPr lang="id-ID" dirty="0" smtClean="0"/>
              <a:t>diperluas</a:t>
            </a:r>
          </a:p>
          <a:p>
            <a:r>
              <a:rPr lang="id-ID" dirty="0" smtClean="0"/>
              <a:t>Kuala </a:t>
            </a:r>
            <a:r>
              <a:rPr lang="id-ID" dirty="0" smtClean="0"/>
              <a:t>Namu yang memiliki koneksi ke kawasan KEK Sei Semangke, </a:t>
            </a:r>
            <a:endParaRPr lang="id-ID" dirty="0" smtClean="0"/>
          </a:p>
          <a:p>
            <a:r>
              <a:rPr lang="id-ID" dirty="0" smtClean="0"/>
              <a:t>T</a:t>
            </a:r>
            <a:r>
              <a:rPr lang="id-ID" dirty="0" smtClean="0"/>
              <a:t>ol </a:t>
            </a:r>
            <a:r>
              <a:rPr lang="id-ID" dirty="0" smtClean="0"/>
              <a:t>baru Medan-Tebingtinggi, dan Pelabuhan Kuala </a:t>
            </a:r>
            <a:r>
              <a:rPr lang="id-ID" dirty="0" smtClean="0"/>
              <a:t>Tanjung. </a:t>
            </a:r>
            <a:r>
              <a:rPr lang="id-ID" smtClean="0"/>
              <a:t>dll</a:t>
            </a:r>
            <a:endParaRPr lang="id-ID"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Praktik negara lain</a:t>
            </a:r>
            <a:endParaRPr lang="id-ID" dirty="0"/>
          </a:p>
        </p:txBody>
      </p:sp>
      <p:sp>
        <p:nvSpPr>
          <p:cNvPr id="3" name="Content Placeholder 2"/>
          <p:cNvSpPr>
            <a:spLocks noGrp="1"/>
          </p:cNvSpPr>
          <p:nvPr>
            <p:ph sz="quarter" idx="1"/>
          </p:nvPr>
        </p:nvSpPr>
        <p:spPr/>
        <p:txBody>
          <a:bodyPr/>
          <a:lstStyle/>
          <a:p>
            <a:r>
              <a:rPr lang="id-ID" dirty="0" smtClean="0"/>
              <a:t>Malaysia menggunakan dana haji untuk membangun sejumlah infrastruktur seperti bandara dan perkebunan dan untuk meningkatkan pelayanan haji. Malaysia membangun rumah sakit di Mekkah dan Madinah serta pusat kesehatan di Arafah dan Mina.</a:t>
            </a:r>
          </a:p>
          <a:p>
            <a:r>
              <a:rPr lang="id-ID" dirty="0" smtClean="0"/>
              <a:t>Bahrain menginvestasikan dana haji pada proyek pembangunan </a:t>
            </a:r>
            <a:r>
              <a:rPr lang="id-ID" i="1" dirty="0" smtClean="0"/>
              <a:t>Palm Island. </a:t>
            </a:r>
            <a:endParaRPr lang="id-ID"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DEFINISI</a:t>
            </a:r>
            <a:endParaRPr lang="id-ID" dirty="0"/>
          </a:p>
        </p:txBody>
      </p:sp>
      <p:sp>
        <p:nvSpPr>
          <p:cNvPr id="3" name="Content Placeholder 2"/>
          <p:cNvSpPr>
            <a:spLocks noGrp="1"/>
          </p:cNvSpPr>
          <p:nvPr>
            <p:ph sz="quarter" idx="1"/>
          </p:nvPr>
        </p:nvSpPr>
        <p:spPr/>
        <p:txBody>
          <a:bodyPr/>
          <a:lstStyle/>
          <a:p>
            <a:r>
              <a:rPr lang="id-ID" dirty="0" smtClean="0"/>
              <a:t>UU 34/2014 mendefinisikan dana haji sebagai gabungan antara dana abadi umat (DAU) dan setoran biaya serta efisiensi penyelenggaraan haji. Adapun, UU itu mengartikan DAU sebagai </a:t>
            </a:r>
            <a:r>
              <a:rPr lang="id-ID" dirty="0" smtClean="0">
                <a:solidFill>
                  <a:srgbClr val="FF0000"/>
                </a:solidFill>
              </a:rPr>
              <a:t>hasil pengembangan </a:t>
            </a:r>
            <a:r>
              <a:rPr lang="id-ID" dirty="0" smtClean="0"/>
              <a:t>dan sisa </a:t>
            </a:r>
            <a:r>
              <a:rPr lang="id-ID" dirty="0" smtClean="0">
                <a:solidFill>
                  <a:srgbClr val="FF0000"/>
                </a:solidFill>
              </a:rPr>
              <a:t>biaya operasional penyelenggaraan haji.</a:t>
            </a:r>
            <a:endParaRPr lang="id-ID"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endParaRPr lang="id-ID"/>
          </a:p>
        </p:txBody>
      </p:sp>
      <p:pic>
        <p:nvPicPr>
          <p:cNvPr id="1026" name="Picture 2" descr="https://katadata.co.id/public/media/chart_thumbnail/103568-akhirnya-kuota-haji-indonesia-ditambah-52-ribu.png?updated=1510851600"/>
          <p:cNvPicPr>
            <a:picLocks noChangeAspect="1" noChangeArrowheads="1"/>
          </p:cNvPicPr>
          <p:nvPr/>
        </p:nvPicPr>
        <p:blipFill>
          <a:blip r:embed="rId2"/>
          <a:srcRect/>
          <a:stretch>
            <a:fillRect/>
          </a:stretch>
        </p:blipFill>
        <p:spPr bwMode="auto">
          <a:xfrm>
            <a:off x="0" y="1"/>
            <a:ext cx="9144000" cy="6857999"/>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endParaRPr lang="id-ID"/>
          </a:p>
        </p:txBody>
      </p:sp>
      <p:pic>
        <p:nvPicPr>
          <p:cNvPr id="22532" name="Picture 4" descr="Hasil gambar untuk ongkos haji 2017"/>
          <p:cNvPicPr>
            <a:picLocks noChangeAspect="1" noChangeArrowheads="1"/>
          </p:cNvPicPr>
          <p:nvPr/>
        </p:nvPicPr>
        <p:blipFill>
          <a:blip r:embed="rId2"/>
          <a:srcRect/>
          <a:stretch>
            <a:fillRect/>
          </a:stretch>
        </p:blipFill>
        <p:spPr bwMode="auto">
          <a:xfrm>
            <a:off x="0" y="142852"/>
            <a:ext cx="8715404" cy="671514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Total dana Haji dan Alokasinya </a:t>
            </a:r>
            <a:endParaRPr lang="id-ID" dirty="0"/>
          </a:p>
        </p:txBody>
      </p:sp>
      <p:sp>
        <p:nvSpPr>
          <p:cNvPr id="3" name="Content Placeholder 2"/>
          <p:cNvSpPr>
            <a:spLocks noGrp="1"/>
          </p:cNvSpPr>
          <p:nvPr>
            <p:ph sz="quarter" idx="1"/>
          </p:nvPr>
        </p:nvSpPr>
        <p:spPr/>
        <p:txBody>
          <a:bodyPr/>
          <a:lstStyle/>
          <a:p>
            <a:r>
              <a:rPr lang="id-ID" dirty="0" smtClean="0"/>
              <a:t>Dana haji berujumlah kurang lebih Rp99 </a:t>
            </a:r>
            <a:r>
              <a:rPr lang="id-ID" dirty="0" smtClean="0"/>
              <a:t>triliun</a:t>
            </a:r>
          </a:p>
          <a:p>
            <a:r>
              <a:rPr lang="sv-SE" dirty="0" smtClean="0"/>
              <a:t>Dana sebesar Rp36,7 triliun ditempatkan ke sukuk, sisanya sebesar Rp62,3 triliun </a:t>
            </a:r>
            <a:r>
              <a:rPr lang="id-ID" dirty="0" smtClean="0"/>
              <a:t>di</a:t>
            </a:r>
            <a:r>
              <a:rPr lang="sv-SE" dirty="0" smtClean="0"/>
              <a:t>tempatkan di perbankan syariah</a:t>
            </a:r>
            <a:r>
              <a:rPr lang="id-ID" dirty="0" smtClean="0"/>
              <a:t> </a:t>
            </a:r>
            <a:r>
              <a:rPr lang="id-ID" dirty="0" smtClean="0">
                <a:sym typeface="Wingdings" pitchFamily="2" charset="2"/>
              </a:rPr>
              <a:t> padahal p</a:t>
            </a:r>
            <a:r>
              <a:rPr lang="id-ID" dirty="0" smtClean="0"/>
              <a:t>ertahun kuota haji Indonesia sekitar 210.000 orang, hanya Rp6-7 triliun yang digunakan untuk operasional haji tahunan.</a:t>
            </a:r>
          </a:p>
          <a:p>
            <a:endParaRPr lang="id-ID"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Alokasi DAN HAJI dan manfaatnya</a:t>
            </a:r>
            <a:endParaRPr lang="id-ID" dirty="0"/>
          </a:p>
        </p:txBody>
      </p:sp>
      <p:sp>
        <p:nvSpPr>
          <p:cNvPr id="3" name="Content Placeholder 2"/>
          <p:cNvSpPr>
            <a:spLocks noGrp="1"/>
          </p:cNvSpPr>
          <p:nvPr>
            <p:ph sz="quarter" idx="1"/>
          </p:nvPr>
        </p:nvSpPr>
        <p:spPr/>
        <p:txBody>
          <a:bodyPr>
            <a:normAutofit/>
          </a:bodyPr>
          <a:lstStyle/>
          <a:p>
            <a:r>
              <a:rPr lang="id-ID" dirty="0" smtClean="0"/>
              <a:t> </a:t>
            </a:r>
            <a:r>
              <a:rPr lang="id-ID" dirty="0" smtClean="0"/>
              <a:t>S</a:t>
            </a:r>
            <a:r>
              <a:rPr lang="id-ID" dirty="0" smtClean="0"/>
              <a:t>ejak </a:t>
            </a:r>
            <a:r>
              <a:rPr lang="id-ID" dirty="0" smtClean="0"/>
              <a:t>UU 13/2008 tentang penyelenggaraan haji disahkan, dana haji telah dimasukkan ke tiga instrumen investasi, yakni surat utang negara, deposito syariah, dan surat berharga syariah negara (SBSN) alias sukuk atau obligasi syariah.</a:t>
            </a:r>
          </a:p>
          <a:p>
            <a:r>
              <a:rPr lang="id-ID" dirty="0" smtClean="0"/>
              <a:t>Selama </a:t>
            </a:r>
            <a:r>
              <a:rPr lang="id-ID" dirty="0" smtClean="0"/>
              <a:t>tujuh tahun terakhir </a:t>
            </a:r>
            <a:r>
              <a:rPr lang="id-ID" dirty="0" smtClean="0">
                <a:sym typeface="Wingdings" pitchFamily="2" charset="2"/>
              </a:rPr>
              <a:t> </a:t>
            </a:r>
            <a:r>
              <a:rPr lang="id-ID" dirty="0" smtClean="0"/>
              <a:t>Kementerian Agama telah menggunakan hasil investasi dana haji sebagai subsidi menutup selisih total biaya penyelenggaraan haji dan setoran yang dibayarkan calon jemaah kepada pemerintah.</a:t>
            </a:r>
            <a:endParaRPr lang="id-ID"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Alokasi DAN HAJI dan manfaatnya</a:t>
            </a:r>
            <a:endParaRPr lang="id-ID" dirty="0"/>
          </a:p>
        </p:txBody>
      </p:sp>
      <p:sp>
        <p:nvSpPr>
          <p:cNvPr id="3" name="Content Placeholder 2"/>
          <p:cNvSpPr>
            <a:spLocks noGrp="1"/>
          </p:cNvSpPr>
          <p:nvPr>
            <p:ph sz="quarter" idx="1"/>
          </p:nvPr>
        </p:nvSpPr>
        <p:spPr/>
        <p:txBody>
          <a:bodyPr/>
          <a:lstStyle/>
          <a:p>
            <a:r>
              <a:rPr lang="id-ID" dirty="0" smtClean="0"/>
              <a:t>calon jemaah tidak membayar seluruh biaya haji. Yang ditanggung calon jemaah </a:t>
            </a:r>
            <a:r>
              <a:rPr lang="id-ID" dirty="0" smtClean="0">
                <a:sym typeface="Wingdings" pitchFamily="2" charset="2"/>
              </a:rPr>
              <a:t></a:t>
            </a:r>
            <a:r>
              <a:rPr lang="id-ID" dirty="0" smtClean="0"/>
              <a:t> hanya tiket pesawat pulang-pergi, sebagian ongkos pemondokan dan biaya hidup selama di tanah suci.</a:t>
            </a:r>
          </a:p>
          <a:p>
            <a:r>
              <a:rPr lang="id-ID" dirty="0" smtClean="0"/>
              <a:t>Biaya haji itu sebenarnya bukan Rp34 juta, tapi lebih dari itu, sekitar Rp60-65 juta untuk 2017. Untuk menutup biaya pemondokan di Madinah dan transportasi lokal </a:t>
            </a:r>
            <a:r>
              <a:rPr lang="id-ID" dirty="0" smtClean="0">
                <a:sym typeface="Wingdings" pitchFamily="2" charset="2"/>
              </a:rPr>
              <a:t> kemenag </a:t>
            </a:r>
            <a:r>
              <a:rPr lang="id-ID" dirty="0" smtClean="0"/>
              <a:t>mengambil nilai manfaat dari sukuk </a:t>
            </a:r>
            <a:r>
              <a:rPr lang="id-ID" dirty="0" smtClean="0">
                <a:sym typeface="Wingdings" pitchFamily="2" charset="2"/>
              </a:rPr>
              <a:t> </a:t>
            </a:r>
            <a:r>
              <a:rPr lang="id-ID" dirty="0" smtClean="0"/>
              <a:t>Jadi hasilnya akan dikembalikan ke jemaah.</a:t>
            </a:r>
          </a:p>
          <a:p>
            <a:endParaRPr lang="id-ID"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id-ID"/>
          </a:p>
        </p:txBody>
      </p:sp>
      <p:sp>
        <p:nvSpPr>
          <p:cNvPr id="3" name="Content Placeholder 2"/>
          <p:cNvSpPr>
            <a:spLocks noGrp="1"/>
          </p:cNvSpPr>
          <p:nvPr>
            <p:ph sz="quarter" idx="1"/>
          </p:nvPr>
        </p:nvSpPr>
        <p:spPr/>
        <p:txBody>
          <a:bodyPr/>
          <a:lstStyle/>
          <a:p>
            <a:pPr>
              <a:buNone/>
            </a:pPr>
            <a:endParaRPr lang="id-ID" dirty="0"/>
          </a:p>
        </p:txBody>
      </p:sp>
      <p:sp>
        <p:nvSpPr>
          <p:cNvPr id="23554" name="AutoShape 2" descr="Hasil gambar untuk tanda tany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d-ID"/>
          </a:p>
        </p:txBody>
      </p:sp>
      <p:sp>
        <p:nvSpPr>
          <p:cNvPr id="23556" name="AutoShape 4" descr="Hasil gambar untuk tanda tany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d-ID"/>
          </a:p>
        </p:txBody>
      </p:sp>
      <p:sp>
        <p:nvSpPr>
          <p:cNvPr id="23558" name="AutoShape 6" descr="Hasil gambar untuk tanda tany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d-ID"/>
          </a:p>
        </p:txBody>
      </p:sp>
      <p:sp>
        <p:nvSpPr>
          <p:cNvPr id="23560" name="AutoShape 8" descr="Hasil gambar untuk tanda tany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id-ID"/>
          </a:p>
        </p:txBody>
      </p:sp>
      <p:pic>
        <p:nvPicPr>
          <p:cNvPr id="23561" name="Picture 9"/>
          <p:cNvPicPr>
            <a:picLocks noChangeAspect="1" noChangeArrowheads="1"/>
          </p:cNvPicPr>
          <p:nvPr/>
        </p:nvPicPr>
        <p:blipFill>
          <a:blip r:embed="rId2"/>
          <a:srcRect/>
          <a:stretch>
            <a:fillRect/>
          </a:stretch>
        </p:blipFill>
        <p:spPr bwMode="auto">
          <a:xfrm>
            <a:off x="2285984" y="1357298"/>
            <a:ext cx="4643470" cy="4572032"/>
          </a:xfrm>
          <a:prstGeom prst="rect">
            <a:avLst/>
          </a:prstGeom>
          <a:noFill/>
          <a:ln w="9525">
            <a:noFill/>
            <a:miter lim="800000"/>
            <a:headEnd/>
            <a:tailEnd/>
          </a:ln>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id-ID" dirty="0" smtClean="0"/>
              <a:t>HARTA DALAM ISLAM</a:t>
            </a:r>
            <a:endParaRPr lang="id-ID" dirty="0"/>
          </a:p>
        </p:txBody>
      </p:sp>
      <p:graphicFrame>
        <p:nvGraphicFramePr>
          <p:cNvPr id="6" name="Content Placeholder 5"/>
          <p:cNvGraphicFramePr>
            <a:graphicFrameLocks noGrp="1"/>
          </p:cNvGraphicFramePr>
          <p:nvPr>
            <p:ph sz="quarter" idx="1"/>
          </p:nvPr>
        </p:nvGraphicFramePr>
        <p:xfrm>
          <a:off x="457200" y="1600200"/>
          <a:ext cx="7467600" cy="48736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57</TotalTime>
  <Words>419</Words>
  <Application>Microsoft Office PowerPoint</Application>
  <PresentationFormat>On-screen Show (4:3)</PresentationFormat>
  <Paragraphs>28</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Oriel</vt:lpstr>
      <vt:lpstr>ISLAM, DANA HAJI DAN  PEMBANGUNAN NASIONAL</vt:lpstr>
      <vt:lpstr>DEFINISI</vt:lpstr>
      <vt:lpstr>Slide 3</vt:lpstr>
      <vt:lpstr>Slide 4</vt:lpstr>
      <vt:lpstr>Total dana Haji dan Alokasinya </vt:lpstr>
      <vt:lpstr>Alokasi DAN HAJI dan manfaatnya</vt:lpstr>
      <vt:lpstr>Alokasi DAN HAJI dan manfaatnya</vt:lpstr>
      <vt:lpstr>Slide 8</vt:lpstr>
      <vt:lpstr>HARTA DALAM ISLAM</vt:lpstr>
      <vt:lpstr>Apa yang harus dilakukan</vt:lpstr>
      <vt:lpstr>Pembangunan nasional</vt:lpstr>
      <vt:lpstr>Praktik negara lain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ISLAM, DANA HAJI DAN  PEMBANGUNAN NASIONAL</dc:title>
  <dc:creator>Speiz</dc:creator>
  <cp:lastModifiedBy>Speiz</cp:lastModifiedBy>
  <cp:revision>2</cp:revision>
  <dcterms:created xsi:type="dcterms:W3CDTF">2017-11-17T03:53:33Z</dcterms:created>
  <dcterms:modified xsi:type="dcterms:W3CDTF">2017-11-17T06:06:43Z</dcterms:modified>
</cp:coreProperties>
</file>