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3" r:id="rId11"/>
    <p:sldId id="264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9"/>
  <c:chart>
    <c:autoTitleDeleted val="1"/>
    <c:plotArea>
      <c:layout/>
      <c:barChart>
        <c:barDir val="bar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lang="en-US">
                    <a:latin typeface="Times New Roman" pitchFamily="18" charset="0"/>
                    <a:cs typeface="Times New Roman" pitchFamily="18" charset="0"/>
                  </a:defRPr>
                </a:pPr>
                <a:endParaRPr lang="id-ID"/>
              </a:p>
            </c:txPr>
            <c:showVal val="1"/>
          </c:dLbls>
          <c:cat>
            <c:strRef>
              <c:f>Sheet1!$D$2:$D$10</c:f>
              <c:strCache>
                <c:ptCount val="9"/>
                <c:pt idx="0">
                  <c:v>Gambia</c:v>
                </c:pt>
                <c:pt idx="1">
                  <c:v>Siangpore</c:v>
                </c:pt>
                <c:pt idx="2">
                  <c:v>Brunei</c:v>
                </c:pt>
                <c:pt idx="3">
                  <c:v>Qatar</c:v>
                </c:pt>
                <c:pt idx="4">
                  <c:v>Bahrain</c:v>
                </c:pt>
                <c:pt idx="5">
                  <c:v>Saudi Arabi</c:v>
                </c:pt>
                <c:pt idx="6">
                  <c:v>Turkey</c:v>
                </c:pt>
                <c:pt idx="7">
                  <c:v>Indonesia</c:v>
                </c:pt>
                <c:pt idx="8">
                  <c:v>Malaysia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  <c:pt idx="0">
                  <c:v>13</c:v>
                </c:pt>
                <c:pt idx="1">
                  <c:v>118</c:v>
                </c:pt>
                <c:pt idx="2">
                  <c:v>236</c:v>
                </c:pt>
                <c:pt idx="3">
                  <c:v>275</c:v>
                </c:pt>
                <c:pt idx="4">
                  <c:v>350</c:v>
                </c:pt>
                <c:pt idx="5">
                  <c:v>720</c:v>
                </c:pt>
                <c:pt idx="6">
                  <c:v>942</c:v>
                </c:pt>
                <c:pt idx="7">
                  <c:v>2411</c:v>
                </c:pt>
                <c:pt idx="8">
                  <c:v>17757</c:v>
                </c:pt>
              </c:numCache>
            </c:numRef>
          </c:val>
        </c:ser>
        <c:dLbls>
          <c:showVal val="1"/>
        </c:dLbls>
        <c:gapWidth val="75"/>
        <c:axId val="79208832"/>
        <c:axId val="79211136"/>
      </c:barChart>
      <c:catAx>
        <c:axId val="79208832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lang="en-US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79211136"/>
        <c:crosses val="autoZero"/>
        <c:auto val="1"/>
        <c:lblAlgn val="ctr"/>
        <c:lblOffset val="100"/>
      </c:catAx>
      <c:valAx>
        <c:axId val="7921113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n-US" b="1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79208832"/>
        <c:crosses val="autoZero"/>
        <c:crossBetween val="between"/>
      </c:valAx>
      <c:spPr>
        <a:solidFill>
          <a:schemeClr val="bg2">
            <a:lumMod val="75000"/>
          </a:schemeClr>
        </a:solidFill>
      </c:spPr>
    </c:plotArea>
    <c:plotVisOnly val="1"/>
  </c:chart>
  <c:spPr>
    <a:solidFill>
      <a:schemeClr val="bg1"/>
    </a:solidFill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4FDD9-5207-495E-B465-1347C66FDF47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43987-F8FC-4416-BF66-3498C2134320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CAD047C-996E-4DE4-9E5F-A764C9ED358A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BBD43F3-FF32-49E4-B978-89DA155BEE63}" type="datetimeFigureOut">
              <a:rPr lang="id-ID" smtClean="0"/>
              <a:t>05/11/2016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152173F-D859-49CF-AF9D-A696257FEE01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500462"/>
          </a:xfrm>
        </p:spPr>
        <p:txBody>
          <a:bodyPr>
            <a:normAutofit/>
          </a:bodyPr>
          <a:lstStyle/>
          <a:p>
            <a:r>
              <a:rPr lang="id-ID" dirty="0" smtClean="0">
                <a:solidFill>
                  <a:srgbClr val="FF0000"/>
                </a:solidFill>
                <a:latin typeface="Arial Rounded MT Bold" pitchFamily="34" charset="0"/>
              </a:rPr>
              <a:t>SUKUK</a:t>
            </a:r>
            <a:r>
              <a:rPr lang="id-ID" dirty="0" smtClean="0">
                <a:latin typeface="Arial Rounded MT Bold" pitchFamily="34" charset="0"/>
              </a:rPr>
              <a:t> DAN </a:t>
            </a:r>
            <a:r>
              <a:rPr lang="id-ID" dirty="0" smtClean="0">
                <a:solidFill>
                  <a:srgbClr val="FF0000"/>
                </a:solidFill>
                <a:latin typeface="Arial Rounded MT Bold" pitchFamily="34" charset="0"/>
              </a:rPr>
              <a:t>PEMBANGUNAN</a:t>
            </a:r>
            <a:r>
              <a:rPr lang="id-ID" dirty="0" smtClean="0">
                <a:latin typeface="Arial Rounded MT Bold" pitchFamily="34" charset="0"/>
              </a:rPr>
              <a:t> : </a:t>
            </a:r>
            <a:r>
              <a:rPr lang="id-ID" dirty="0" smtClean="0">
                <a:solidFill>
                  <a:schemeClr val="tx1"/>
                </a:solidFill>
                <a:latin typeface="Arial Rounded MT Bold" pitchFamily="34" charset="0"/>
              </a:rPr>
              <a:t>PROSPEKTUS SEKURITAS SYARIAH</a:t>
            </a:r>
            <a:endParaRPr lang="id-ID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id-ID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PERKEMBANGAN SUKUK DI INDONESIA</a:t>
            </a:r>
            <a:endParaRPr lang="id-ID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id-ID" dirty="0" smtClean="0"/>
              <a:t>PERKEMBANGAN SUKUK DI INDONESIA 2016</a:t>
            </a:r>
            <a:endParaRPr lang="id-ID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8143931" cy="4272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B</a:t>
            </a:r>
            <a:r>
              <a:rPr lang="en-US" dirty="0" err="1" smtClean="0"/>
              <a:t>eberapa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yang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pengaruh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Emiten</a:t>
            </a:r>
            <a:r>
              <a:rPr lang="en-US" dirty="0" smtClean="0"/>
              <a:t> </a:t>
            </a:r>
            <a:r>
              <a:rPr lang="en-US" dirty="0" err="1" smtClean="0"/>
              <a:t>sukuk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menerbitkan</a:t>
            </a:r>
            <a:r>
              <a:rPr lang="en-US" dirty="0" smtClean="0"/>
              <a:t> </a:t>
            </a:r>
            <a:r>
              <a:rPr lang="en-US" dirty="0" err="1" smtClean="0"/>
              <a:t>sukuk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kelebihan</a:t>
            </a:r>
            <a:r>
              <a:rPr lang="en-US" dirty="0" smtClean="0"/>
              <a:t> </a:t>
            </a:r>
            <a:r>
              <a:rPr lang="en-US" dirty="0" err="1" smtClean="0"/>
              <a:t>likuiditas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smtClean="0"/>
              <a:t>cost of fund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ketersediaan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modal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 </a:t>
            </a:r>
            <a:r>
              <a:rPr lang="en-US" i="1" dirty="0" smtClean="0"/>
              <a:t>benchmark risk free rate</a:t>
            </a:r>
            <a:r>
              <a:rPr lang="en-US" dirty="0" smtClean="0"/>
              <a:t>  (SUN/SBSN</a:t>
            </a:r>
            <a:r>
              <a:rPr lang="en-US" dirty="0" smtClean="0"/>
              <a:t>)</a:t>
            </a:r>
            <a:r>
              <a:rPr lang="id-ID" dirty="0" smtClean="0"/>
              <a:t> serta faktor regulasi.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FAKTOR PERKEMBANGAN sukuk</a:t>
            </a:r>
            <a:endParaRPr lang="id-ID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579438" y="533400"/>
            <a:ext cx="813593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 dirty="0" smtClean="0">
                <a:latin typeface="Calibri" pitchFamily="34" charset="0"/>
              </a:rPr>
              <a:t>SUKUK MUDHARABAH INDOSAT 2002</a:t>
            </a:r>
            <a:endParaRPr lang="en-US" sz="3200" i="1" dirty="0">
              <a:latin typeface="Calibri" pitchFamily="34" charset="0"/>
            </a:endParaRPr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1770063" y="2081213"/>
            <a:ext cx="1512887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Pemodal</a:t>
            </a: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6235700" y="2081213"/>
            <a:ext cx="151288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Issuer</a:t>
            </a:r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1698625" y="2584450"/>
            <a:ext cx="1646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Shahibul Maal</a:t>
            </a:r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6523038" y="2584450"/>
            <a:ext cx="1146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Mudharib</a:t>
            </a:r>
          </a:p>
        </p:txBody>
      </p:sp>
      <p:sp>
        <p:nvSpPr>
          <p:cNvPr id="38919" name="Line 8"/>
          <p:cNvSpPr>
            <a:spLocks noChangeShapeType="1"/>
          </p:cNvSpPr>
          <p:nvPr/>
        </p:nvSpPr>
        <p:spPr bwMode="auto">
          <a:xfrm flipH="1">
            <a:off x="5083175" y="2584450"/>
            <a:ext cx="7921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Line 9"/>
          <p:cNvSpPr>
            <a:spLocks noChangeShapeType="1"/>
          </p:cNvSpPr>
          <p:nvPr/>
        </p:nvSpPr>
        <p:spPr bwMode="auto">
          <a:xfrm>
            <a:off x="3643313" y="2657475"/>
            <a:ext cx="792162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Text Box 10"/>
          <p:cNvSpPr txBox="1">
            <a:spLocks noChangeArrowheads="1"/>
          </p:cNvSpPr>
          <p:nvPr/>
        </p:nvSpPr>
        <p:spPr bwMode="auto">
          <a:xfrm>
            <a:off x="4506913" y="2368550"/>
            <a:ext cx="13684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ekspertise</a:t>
            </a:r>
          </a:p>
        </p:txBody>
      </p:sp>
      <p:sp>
        <p:nvSpPr>
          <p:cNvPr id="38922" name="Text Box 11"/>
          <p:cNvSpPr txBox="1">
            <a:spLocks noChangeArrowheads="1"/>
          </p:cNvSpPr>
          <p:nvPr/>
        </p:nvSpPr>
        <p:spPr bwMode="auto">
          <a:xfrm>
            <a:off x="3621088" y="2316163"/>
            <a:ext cx="479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Rp</a:t>
            </a:r>
          </a:p>
        </p:txBody>
      </p:sp>
      <p:sp>
        <p:nvSpPr>
          <p:cNvPr id="38923" name="Text Box 13"/>
          <p:cNvSpPr txBox="1">
            <a:spLocks noChangeArrowheads="1"/>
          </p:cNvSpPr>
          <p:nvPr/>
        </p:nvSpPr>
        <p:spPr bwMode="auto">
          <a:xfrm>
            <a:off x="4075113" y="3376613"/>
            <a:ext cx="1511300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Kegiatan </a:t>
            </a:r>
          </a:p>
          <a:p>
            <a:pPr eaLnBrk="1" hangingPunct="1">
              <a:spcBef>
                <a:spcPct val="50000"/>
              </a:spcBef>
            </a:pPr>
            <a:r>
              <a:rPr lang="en-US" b="1"/>
              <a:t>Usaha</a:t>
            </a:r>
          </a:p>
        </p:txBody>
      </p:sp>
      <p:sp>
        <p:nvSpPr>
          <p:cNvPr id="38924" name="Line 14"/>
          <p:cNvSpPr>
            <a:spLocks noChangeShapeType="1"/>
          </p:cNvSpPr>
          <p:nvPr/>
        </p:nvSpPr>
        <p:spPr bwMode="auto">
          <a:xfrm>
            <a:off x="6811963" y="4673600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5" name="Line 15"/>
          <p:cNvSpPr>
            <a:spLocks noChangeShapeType="1"/>
          </p:cNvSpPr>
          <p:nvPr/>
        </p:nvSpPr>
        <p:spPr bwMode="auto">
          <a:xfrm flipV="1">
            <a:off x="7170738" y="3016250"/>
            <a:ext cx="0" cy="165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6" name="Line 16"/>
          <p:cNvSpPr>
            <a:spLocks noChangeShapeType="1"/>
          </p:cNvSpPr>
          <p:nvPr/>
        </p:nvSpPr>
        <p:spPr bwMode="auto">
          <a:xfrm flipH="1">
            <a:off x="2346325" y="4673600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7" name="Line 17"/>
          <p:cNvSpPr>
            <a:spLocks noChangeShapeType="1"/>
          </p:cNvSpPr>
          <p:nvPr/>
        </p:nvSpPr>
        <p:spPr bwMode="auto">
          <a:xfrm flipV="1">
            <a:off x="2346325" y="3160713"/>
            <a:ext cx="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8" name="Text Box 18"/>
          <p:cNvSpPr txBox="1">
            <a:spLocks noChangeArrowheads="1"/>
          </p:cNvSpPr>
          <p:nvPr/>
        </p:nvSpPr>
        <p:spPr bwMode="auto">
          <a:xfrm>
            <a:off x="2306638" y="3736975"/>
            <a:ext cx="895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Nisbah</a:t>
            </a:r>
          </a:p>
        </p:txBody>
      </p:sp>
      <p:sp>
        <p:nvSpPr>
          <p:cNvPr id="38929" name="Text Box 19"/>
          <p:cNvSpPr txBox="1">
            <a:spLocks noChangeArrowheads="1"/>
          </p:cNvSpPr>
          <p:nvPr/>
        </p:nvSpPr>
        <p:spPr bwMode="auto">
          <a:xfrm>
            <a:off x="6267450" y="3665538"/>
            <a:ext cx="903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Nisbah</a:t>
            </a:r>
          </a:p>
        </p:txBody>
      </p:sp>
      <p:sp>
        <p:nvSpPr>
          <p:cNvPr id="38930" name="Text Box 20"/>
          <p:cNvSpPr txBox="1">
            <a:spLocks noChangeArrowheads="1"/>
          </p:cNvSpPr>
          <p:nvPr/>
        </p:nvSpPr>
        <p:spPr bwMode="auto">
          <a:xfrm>
            <a:off x="2778125" y="4529138"/>
            <a:ext cx="403383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Pendapatan Yang dibagi Hasilkan</a:t>
            </a:r>
          </a:p>
        </p:txBody>
      </p:sp>
      <p:sp>
        <p:nvSpPr>
          <p:cNvPr id="38931" name="Text Box 22"/>
          <p:cNvSpPr txBox="1">
            <a:spLocks noChangeArrowheads="1"/>
          </p:cNvSpPr>
          <p:nvPr/>
        </p:nvSpPr>
        <p:spPr bwMode="auto">
          <a:xfrm>
            <a:off x="4106863" y="5176838"/>
            <a:ext cx="1512887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Modal</a:t>
            </a:r>
          </a:p>
        </p:txBody>
      </p:sp>
      <p:sp>
        <p:nvSpPr>
          <p:cNvPr id="38932" name="Line 23"/>
          <p:cNvSpPr>
            <a:spLocks noChangeShapeType="1"/>
          </p:cNvSpPr>
          <p:nvPr/>
        </p:nvSpPr>
        <p:spPr bwMode="auto">
          <a:xfrm flipH="1">
            <a:off x="2162175" y="5392738"/>
            <a:ext cx="1944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3" name="Line 24"/>
          <p:cNvSpPr>
            <a:spLocks noChangeShapeType="1"/>
          </p:cNvSpPr>
          <p:nvPr/>
        </p:nvSpPr>
        <p:spPr bwMode="auto">
          <a:xfrm flipV="1">
            <a:off x="2162175" y="3160713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4" name="Rectangle 25"/>
          <p:cNvSpPr>
            <a:spLocks noChangeArrowheads="1"/>
          </p:cNvSpPr>
          <p:nvPr/>
        </p:nvSpPr>
        <p:spPr bwMode="auto">
          <a:xfrm>
            <a:off x="2306638" y="4313238"/>
            <a:ext cx="479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Rp</a:t>
            </a:r>
          </a:p>
        </p:txBody>
      </p:sp>
      <p:sp>
        <p:nvSpPr>
          <p:cNvPr id="38935" name="Rectangle 26"/>
          <p:cNvSpPr>
            <a:spLocks noChangeArrowheads="1"/>
          </p:cNvSpPr>
          <p:nvPr/>
        </p:nvSpPr>
        <p:spPr bwMode="auto">
          <a:xfrm>
            <a:off x="6770688" y="4313238"/>
            <a:ext cx="479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Rp</a:t>
            </a:r>
          </a:p>
        </p:txBody>
      </p:sp>
      <p:sp>
        <p:nvSpPr>
          <p:cNvPr id="38936" name="Text Box 27"/>
          <p:cNvSpPr txBox="1">
            <a:spLocks noChangeArrowheads="1"/>
          </p:cNvSpPr>
          <p:nvPr/>
        </p:nvSpPr>
        <p:spPr bwMode="auto">
          <a:xfrm>
            <a:off x="1803400" y="5465763"/>
            <a:ext cx="2274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Pengembalian Dana</a:t>
            </a:r>
          </a:p>
        </p:txBody>
      </p:sp>
      <p:sp>
        <p:nvSpPr>
          <p:cNvPr id="38937" name="Rectangle 28"/>
          <p:cNvSpPr>
            <a:spLocks noChangeArrowheads="1"/>
          </p:cNvSpPr>
          <p:nvPr/>
        </p:nvSpPr>
        <p:spPr bwMode="auto">
          <a:xfrm>
            <a:off x="2954338" y="4960938"/>
            <a:ext cx="479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Rp</a:t>
            </a:r>
          </a:p>
        </p:txBody>
      </p:sp>
      <p:sp>
        <p:nvSpPr>
          <p:cNvPr id="38938" name="Line 29"/>
          <p:cNvSpPr>
            <a:spLocks noChangeShapeType="1"/>
          </p:cNvSpPr>
          <p:nvPr/>
        </p:nvSpPr>
        <p:spPr bwMode="auto">
          <a:xfrm>
            <a:off x="4827588" y="41687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9" name="Line 30"/>
          <p:cNvSpPr>
            <a:spLocks noChangeShapeType="1"/>
          </p:cNvSpPr>
          <p:nvPr/>
        </p:nvSpPr>
        <p:spPr bwMode="auto">
          <a:xfrm>
            <a:off x="7346950" y="2513013"/>
            <a:ext cx="0" cy="287972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0" name="Line 31"/>
          <p:cNvSpPr>
            <a:spLocks noChangeShapeType="1"/>
          </p:cNvSpPr>
          <p:nvPr/>
        </p:nvSpPr>
        <p:spPr bwMode="auto">
          <a:xfrm flipH="1">
            <a:off x="5619750" y="5392738"/>
            <a:ext cx="17272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888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779463" y="533400"/>
            <a:ext cx="81359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 dirty="0" smtClean="0">
                <a:latin typeface="Calibri" pitchFamily="34" charset="0"/>
              </a:rPr>
              <a:t>SUKUK MUDHARABAH INDOSAT 2002</a:t>
            </a:r>
            <a:endParaRPr lang="en-US" sz="3200" i="1" dirty="0">
              <a:latin typeface="Calibri" pitchFamily="34" charset="0"/>
            </a:endParaRPr>
          </a:p>
        </p:txBody>
      </p:sp>
      <p:sp>
        <p:nvSpPr>
          <p:cNvPr id="39939" name="Rectangle 32"/>
          <p:cNvSpPr>
            <a:spLocks noChangeArrowheads="1"/>
          </p:cNvSpPr>
          <p:nvPr/>
        </p:nvSpPr>
        <p:spPr bwMode="auto">
          <a:xfrm>
            <a:off x="857250" y="1928813"/>
            <a:ext cx="796290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533400" indent="-533400" defTabSz="2667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2400" b="1"/>
              <a:t>Jumlah Emisi: 							Rp 175 miliar </a:t>
            </a:r>
          </a:p>
          <a:p>
            <a:pPr marL="533400" indent="-533400" defTabSz="2667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2400" b="1"/>
              <a:t>Penggunaan Dana:					Modal Kerja</a:t>
            </a:r>
          </a:p>
          <a:p>
            <a:pPr marL="533400" indent="-533400" defTabSz="2667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2400" b="1"/>
              <a:t>Pendapatan yang dibagihasilkan:</a:t>
            </a:r>
          </a:p>
          <a:p>
            <a:pPr marL="533400" indent="-533400" defTabSz="2667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2400" b="1"/>
              <a:t>														1. Pendapatan Satelit</a:t>
            </a:r>
          </a:p>
          <a:p>
            <a:pPr marL="533400" indent="-533400" defTabSz="2667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2400" b="1"/>
              <a:t>														2. Pendapatan Internet (IM2)</a:t>
            </a:r>
          </a:p>
          <a:p>
            <a:pPr marL="533400" indent="-533400" defTabSz="2667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endParaRPr lang="en-US" sz="2400" b="1"/>
          </a:p>
          <a:p>
            <a:pPr marL="533400" indent="-533400" defTabSz="2667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2400" b="1"/>
              <a:t>Dasar Bagi Hasil:						Revenue Sharing</a:t>
            </a:r>
          </a:p>
          <a:p>
            <a:pPr marL="533400" indent="-533400" defTabSz="2667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endParaRPr lang="en-US" sz="2000" b="1"/>
          </a:p>
          <a:p>
            <a:pPr marL="533400" indent="-533400" defTabSz="2667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/>
              <a:t>Sumber: Prospektus</a:t>
            </a:r>
          </a:p>
        </p:txBody>
      </p:sp>
    </p:spTree>
    <p:extLst>
      <p:ext uri="{BB962C8B-B14F-4D97-AF65-F5344CB8AC3E}">
        <p14:creationId xmlns:p14="http://schemas.microsoft.com/office/powerpoint/2010/main" xmlns="" val="248923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7" descr="BLT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82750"/>
            <a:ext cx="763270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38"/>
          <p:cNvSpPr>
            <a:spLocks noChangeArrowheads="1"/>
          </p:cNvSpPr>
          <p:nvPr/>
        </p:nvSpPr>
        <p:spPr bwMode="auto">
          <a:xfrm>
            <a:off x="2232351" y="381000"/>
            <a:ext cx="48110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 dirty="0" smtClean="0">
                <a:latin typeface="Calibri" pitchFamily="34" charset="0"/>
              </a:rPr>
              <a:t>SUKUK MUDHARABAH BLTA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0964" name="Rectangle 39"/>
          <p:cNvSpPr>
            <a:spLocks noChangeArrowheads="1"/>
          </p:cNvSpPr>
          <p:nvPr/>
        </p:nvSpPr>
        <p:spPr bwMode="auto">
          <a:xfrm>
            <a:off x="1293813" y="5776913"/>
            <a:ext cx="2633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Sumber: AAA Securities</a:t>
            </a:r>
          </a:p>
        </p:txBody>
      </p:sp>
    </p:spTree>
    <p:extLst>
      <p:ext uri="{BB962C8B-B14F-4D97-AF65-F5344CB8AC3E}">
        <p14:creationId xmlns:p14="http://schemas.microsoft.com/office/powerpoint/2010/main" xmlns="" val="273345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7" descr="blt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936750"/>
            <a:ext cx="6410325" cy="38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39"/>
          <p:cNvSpPr>
            <a:spLocks noChangeArrowheads="1"/>
          </p:cNvSpPr>
          <p:nvPr/>
        </p:nvSpPr>
        <p:spPr bwMode="auto">
          <a:xfrm>
            <a:off x="1187450" y="5776913"/>
            <a:ext cx="2633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Sumber: AAA Securities</a:t>
            </a:r>
          </a:p>
        </p:txBody>
      </p:sp>
      <p:sp>
        <p:nvSpPr>
          <p:cNvPr id="41988" name="Rectangle 38"/>
          <p:cNvSpPr>
            <a:spLocks noChangeArrowheads="1"/>
          </p:cNvSpPr>
          <p:nvPr/>
        </p:nvSpPr>
        <p:spPr bwMode="auto">
          <a:xfrm>
            <a:off x="1828800" y="381000"/>
            <a:ext cx="48110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 dirty="0" smtClean="0">
                <a:latin typeface="Calibri" pitchFamily="34" charset="0"/>
              </a:rPr>
              <a:t>SUKUK MUDHARABAH BLTA</a:t>
            </a:r>
            <a:endParaRPr lang="en-US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317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blta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22450"/>
            <a:ext cx="76327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5"/>
          <p:cNvSpPr>
            <a:spLocks noChangeArrowheads="1"/>
          </p:cNvSpPr>
          <p:nvPr/>
        </p:nvSpPr>
        <p:spPr bwMode="auto">
          <a:xfrm>
            <a:off x="795338" y="5802313"/>
            <a:ext cx="2633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Sumber: AAA Securities</a:t>
            </a:r>
          </a:p>
        </p:txBody>
      </p:sp>
      <p:sp>
        <p:nvSpPr>
          <p:cNvPr id="43012" name="Rectangle 38"/>
          <p:cNvSpPr>
            <a:spLocks noChangeArrowheads="1"/>
          </p:cNvSpPr>
          <p:nvPr/>
        </p:nvSpPr>
        <p:spPr bwMode="auto">
          <a:xfrm>
            <a:off x="1786399" y="533400"/>
            <a:ext cx="57617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2400" dirty="0" err="1">
                <a:latin typeface="Calibri" pitchFamily="34" charset="0"/>
              </a:rPr>
              <a:t>Skedul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Pembayaran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Sukuk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Mudharabah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BLTA</a:t>
            </a:r>
          </a:p>
        </p:txBody>
      </p:sp>
    </p:spTree>
    <p:extLst>
      <p:ext uri="{BB962C8B-B14F-4D97-AF65-F5344CB8AC3E}">
        <p14:creationId xmlns:p14="http://schemas.microsoft.com/office/powerpoint/2010/main" xmlns="" val="198141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8382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SKEMA SUKUK IJARAH </a:t>
            </a:r>
            <a:b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</a:br>
            <a:r>
              <a:rPr lang="en-US" sz="2000" i="1" dirty="0" smtClean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2000" i="1" dirty="0" err="1">
                <a:solidFill>
                  <a:schemeClr val="tx2"/>
                </a:solidFill>
                <a:latin typeface="Calibri" pitchFamily="34" charset="0"/>
              </a:rPr>
              <a:t>manfaat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i="1" dirty="0" err="1">
                <a:solidFill>
                  <a:schemeClr val="tx2"/>
                </a:solidFill>
                <a:latin typeface="Calibri" pitchFamily="34" charset="0"/>
              </a:rPr>
              <a:t>dijual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i="1" dirty="0" err="1">
                <a:solidFill>
                  <a:schemeClr val="tx2"/>
                </a:solidFill>
                <a:latin typeface="Calibri" pitchFamily="34" charset="0"/>
              </a:rPr>
              <a:t>kepada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 end-users)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br>
              <a:rPr lang="en-US" sz="2400" dirty="0">
                <a:solidFill>
                  <a:schemeClr val="tx2"/>
                </a:solidFill>
                <a:latin typeface="Calibri" pitchFamily="34" charset="0"/>
              </a:rPr>
            </a:b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1184275" y="2971800"/>
            <a:ext cx="1512888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/>
              <a:t>Pemodal</a:t>
            </a:r>
          </a:p>
        </p:txBody>
      </p:sp>
      <p:sp>
        <p:nvSpPr>
          <p:cNvPr id="45060" name="Text Box 5"/>
          <p:cNvSpPr txBox="1">
            <a:spLocks noChangeArrowheads="1"/>
          </p:cNvSpPr>
          <p:nvPr/>
        </p:nvSpPr>
        <p:spPr bwMode="auto">
          <a:xfrm>
            <a:off x="5359400" y="2971800"/>
            <a:ext cx="15113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/>
              <a:t>Issuer</a:t>
            </a:r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5503863" y="5221288"/>
            <a:ext cx="15144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/>
              <a:t>End-User </a:t>
            </a:r>
          </a:p>
        </p:txBody>
      </p:sp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3416300" y="3708400"/>
            <a:ext cx="1511300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/>
              <a:t>Obyek Ijarah</a:t>
            </a:r>
          </a:p>
        </p:txBody>
      </p:sp>
      <p:sp>
        <p:nvSpPr>
          <p:cNvPr id="45063" name="Line 8"/>
          <p:cNvSpPr>
            <a:spLocks noChangeShapeType="1"/>
          </p:cNvSpPr>
          <p:nvPr/>
        </p:nvSpPr>
        <p:spPr bwMode="auto">
          <a:xfrm flipH="1">
            <a:off x="1974850" y="4213225"/>
            <a:ext cx="1370013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4" name="Line 9"/>
          <p:cNvSpPr>
            <a:spLocks noChangeShapeType="1"/>
          </p:cNvSpPr>
          <p:nvPr/>
        </p:nvSpPr>
        <p:spPr bwMode="auto">
          <a:xfrm flipH="1" flipV="1">
            <a:off x="1974850" y="3403600"/>
            <a:ext cx="0" cy="80962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5" name="Text Box 10"/>
          <p:cNvSpPr txBox="1">
            <a:spLocks noChangeArrowheads="1"/>
          </p:cNvSpPr>
          <p:nvPr/>
        </p:nvSpPr>
        <p:spPr bwMode="auto">
          <a:xfrm>
            <a:off x="2047875" y="3835400"/>
            <a:ext cx="1158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/>
              <a:t>Hak atas </a:t>
            </a:r>
          </a:p>
          <a:p>
            <a:pPr algn="ctr" eaLnBrk="1" hangingPunct="1"/>
            <a:r>
              <a:rPr lang="en-US"/>
              <a:t>manfaat </a:t>
            </a:r>
          </a:p>
        </p:txBody>
      </p:sp>
      <p:sp>
        <p:nvSpPr>
          <p:cNvPr id="45066" name="Line 11"/>
          <p:cNvSpPr>
            <a:spLocks noChangeShapeType="1"/>
          </p:cNvSpPr>
          <p:nvPr/>
        </p:nvSpPr>
        <p:spPr bwMode="auto">
          <a:xfrm>
            <a:off x="2768600" y="3060700"/>
            <a:ext cx="2592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7" name="Line 12"/>
          <p:cNvSpPr>
            <a:spLocks noChangeShapeType="1"/>
          </p:cNvSpPr>
          <p:nvPr/>
        </p:nvSpPr>
        <p:spPr bwMode="auto">
          <a:xfrm>
            <a:off x="5648325" y="3348038"/>
            <a:ext cx="0" cy="72072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8" name="Line 13"/>
          <p:cNvSpPr>
            <a:spLocks noChangeShapeType="1"/>
          </p:cNvSpPr>
          <p:nvPr/>
        </p:nvSpPr>
        <p:spPr bwMode="auto">
          <a:xfrm flipH="1">
            <a:off x="4927600" y="4068763"/>
            <a:ext cx="720725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9" name="Rectangle 14"/>
          <p:cNvSpPr>
            <a:spLocks noChangeArrowheads="1"/>
          </p:cNvSpPr>
          <p:nvPr/>
        </p:nvSpPr>
        <p:spPr bwMode="auto">
          <a:xfrm>
            <a:off x="3432175" y="2620963"/>
            <a:ext cx="1903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/>
              <a:t>Akad Ijarah    Rp</a:t>
            </a:r>
          </a:p>
        </p:txBody>
      </p:sp>
      <p:sp>
        <p:nvSpPr>
          <p:cNvPr id="45070" name="Line 15"/>
          <p:cNvSpPr>
            <a:spLocks noChangeShapeType="1"/>
          </p:cNvSpPr>
          <p:nvPr/>
        </p:nvSpPr>
        <p:spPr bwMode="auto">
          <a:xfrm flipH="1">
            <a:off x="2768600" y="3203575"/>
            <a:ext cx="2446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1" name="Text Box 16"/>
          <p:cNvSpPr txBox="1">
            <a:spLocks noChangeArrowheads="1"/>
          </p:cNvSpPr>
          <p:nvPr/>
        </p:nvSpPr>
        <p:spPr bwMode="auto">
          <a:xfrm>
            <a:off x="3776663" y="3203575"/>
            <a:ext cx="582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/>
              <a:t>OSI</a:t>
            </a:r>
          </a:p>
        </p:txBody>
      </p:sp>
      <p:sp>
        <p:nvSpPr>
          <p:cNvPr id="45072" name="Line 17"/>
          <p:cNvSpPr>
            <a:spLocks noChangeShapeType="1"/>
          </p:cNvSpPr>
          <p:nvPr/>
        </p:nvSpPr>
        <p:spPr bwMode="auto">
          <a:xfrm>
            <a:off x="6151563" y="3348038"/>
            <a:ext cx="0" cy="18732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3" name="Line 18"/>
          <p:cNvSpPr>
            <a:spLocks noChangeShapeType="1"/>
          </p:cNvSpPr>
          <p:nvPr/>
        </p:nvSpPr>
        <p:spPr bwMode="auto">
          <a:xfrm flipH="1">
            <a:off x="1831975" y="5437188"/>
            <a:ext cx="3671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4" name="Line 19"/>
          <p:cNvSpPr>
            <a:spLocks noChangeShapeType="1"/>
          </p:cNvSpPr>
          <p:nvPr/>
        </p:nvSpPr>
        <p:spPr bwMode="auto">
          <a:xfrm flipV="1">
            <a:off x="1831975" y="3492500"/>
            <a:ext cx="0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5" name="Text Box 20"/>
          <p:cNvSpPr txBox="1">
            <a:spLocks noChangeArrowheads="1"/>
          </p:cNvSpPr>
          <p:nvPr/>
        </p:nvSpPr>
        <p:spPr bwMode="auto">
          <a:xfrm>
            <a:off x="2120900" y="5508625"/>
            <a:ext cx="29035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/>
              <a:t>Imbalan Ijarah (Ijarah Fee)</a:t>
            </a:r>
          </a:p>
          <a:p>
            <a:pPr algn="ctr" eaLnBrk="1" hangingPunct="1"/>
            <a:r>
              <a:rPr lang="en-US"/>
              <a:t>melalui Issuer</a:t>
            </a:r>
          </a:p>
        </p:txBody>
      </p:sp>
      <p:sp>
        <p:nvSpPr>
          <p:cNvPr id="45076" name="Line 21"/>
          <p:cNvSpPr>
            <a:spLocks noChangeShapeType="1"/>
          </p:cNvSpPr>
          <p:nvPr/>
        </p:nvSpPr>
        <p:spPr bwMode="auto">
          <a:xfrm flipV="1">
            <a:off x="1831975" y="24780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7" name="Line 22"/>
          <p:cNvSpPr>
            <a:spLocks noChangeShapeType="1"/>
          </p:cNvSpPr>
          <p:nvPr/>
        </p:nvSpPr>
        <p:spPr bwMode="auto">
          <a:xfrm>
            <a:off x="1831975" y="2478088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8" name="Line 23"/>
          <p:cNvSpPr>
            <a:spLocks noChangeShapeType="1"/>
          </p:cNvSpPr>
          <p:nvPr/>
        </p:nvSpPr>
        <p:spPr bwMode="auto">
          <a:xfrm>
            <a:off x="6080125" y="24780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9" name="Text Box 24"/>
          <p:cNvSpPr txBox="1">
            <a:spLocks noChangeArrowheads="1"/>
          </p:cNvSpPr>
          <p:nvPr/>
        </p:nvSpPr>
        <p:spPr bwMode="auto">
          <a:xfrm>
            <a:off x="2479675" y="2117725"/>
            <a:ext cx="2959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/>
              <a:t>Akad Wakalah dan Kafalah</a:t>
            </a:r>
          </a:p>
        </p:txBody>
      </p:sp>
      <p:sp>
        <p:nvSpPr>
          <p:cNvPr id="45080" name="Text Box 25"/>
          <p:cNvSpPr txBox="1">
            <a:spLocks noChangeArrowheads="1"/>
          </p:cNvSpPr>
          <p:nvPr/>
        </p:nvSpPr>
        <p:spPr bwMode="auto">
          <a:xfrm>
            <a:off x="6262688" y="3700463"/>
            <a:ext cx="18907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/>
              <a:t>Menjual manfaat</a:t>
            </a:r>
          </a:p>
          <a:p>
            <a:pPr algn="ctr" eaLnBrk="1" hangingPunct="1"/>
            <a:r>
              <a:rPr lang="en-US"/>
              <a:t>Atas nama</a:t>
            </a:r>
          </a:p>
          <a:p>
            <a:pPr algn="ctr" eaLnBrk="1" hangingPunct="1"/>
            <a:r>
              <a:rPr lang="en-US"/>
              <a:t>Pemodal</a:t>
            </a:r>
          </a:p>
        </p:txBody>
      </p:sp>
      <p:sp>
        <p:nvSpPr>
          <p:cNvPr id="45081" name="Oval 26"/>
          <p:cNvSpPr>
            <a:spLocks noChangeArrowheads="1"/>
          </p:cNvSpPr>
          <p:nvPr/>
        </p:nvSpPr>
        <p:spPr bwMode="auto">
          <a:xfrm>
            <a:off x="2982913" y="2693988"/>
            <a:ext cx="43338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/>
              <a:t>1</a:t>
            </a:r>
          </a:p>
        </p:txBody>
      </p:sp>
      <p:sp>
        <p:nvSpPr>
          <p:cNvPr id="45082" name="Oval 27"/>
          <p:cNvSpPr>
            <a:spLocks noChangeArrowheads="1"/>
          </p:cNvSpPr>
          <p:nvPr/>
        </p:nvSpPr>
        <p:spPr bwMode="auto">
          <a:xfrm>
            <a:off x="2047875" y="2117725"/>
            <a:ext cx="431800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/>
              <a:t>2</a:t>
            </a:r>
          </a:p>
        </p:txBody>
      </p:sp>
      <p:sp>
        <p:nvSpPr>
          <p:cNvPr id="45083" name="Oval 28"/>
          <p:cNvSpPr>
            <a:spLocks noChangeArrowheads="1"/>
          </p:cNvSpPr>
          <p:nvPr/>
        </p:nvSpPr>
        <p:spPr bwMode="auto">
          <a:xfrm>
            <a:off x="1327150" y="4349750"/>
            <a:ext cx="43338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/>
              <a:t>4</a:t>
            </a:r>
          </a:p>
        </p:txBody>
      </p:sp>
      <p:sp>
        <p:nvSpPr>
          <p:cNvPr id="45084" name="Oval 29"/>
          <p:cNvSpPr>
            <a:spLocks noChangeArrowheads="1"/>
          </p:cNvSpPr>
          <p:nvPr/>
        </p:nvSpPr>
        <p:spPr bwMode="auto">
          <a:xfrm>
            <a:off x="5721350" y="4205288"/>
            <a:ext cx="430213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175709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827088" y="1889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SKEMA SUKUK IJARAH 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en-US" sz="2400" dirty="0">
                <a:solidFill>
                  <a:schemeClr val="tx2"/>
                </a:solidFill>
                <a:latin typeface="Calibri" pitchFamily="34" charset="0"/>
              </a:rPr>
            </a:b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2000" i="1" dirty="0" err="1">
                <a:solidFill>
                  <a:schemeClr val="tx2"/>
                </a:solidFill>
                <a:latin typeface="Calibri" pitchFamily="34" charset="0"/>
              </a:rPr>
              <a:t>Manfaat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i="1" dirty="0" err="1">
                <a:solidFill>
                  <a:schemeClr val="tx2"/>
                </a:solidFill>
                <a:latin typeface="Calibri" pitchFamily="34" charset="0"/>
              </a:rPr>
              <a:t>digunakan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i="1" dirty="0" err="1">
                <a:solidFill>
                  <a:schemeClr val="tx2"/>
                </a:solidFill>
                <a:latin typeface="Calibri" pitchFamily="34" charset="0"/>
              </a:rPr>
              <a:t>sendiri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i="1" dirty="0" err="1">
                <a:solidFill>
                  <a:schemeClr val="tx2"/>
                </a:solidFill>
                <a:latin typeface="Calibri" pitchFamily="34" charset="0"/>
              </a:rPr>
              <a:t>oleh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 Issuer)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en-US" sz="2000" dirty="0">
                <a:solidFill>
                  <a:schemeClr val="tx2"/>
                </a:solidFill>
                <a:latin typeface="Calibri" pitchFamily="34" charset="0"/>
              </a:rPr>
            </a:b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Fatwa DSN No. 41</a:t>
            </a:r>
          </a:p>
        </p:txBody>
      </p:sp>
      <p:pic>
        <p:nvPicPr>
          <p:cNvPr id="46083" name="Picture 3" descr="Picture1.e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7720013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783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000" dirty="0" err="1" smtClean="0"/>
              <a:t>Sejarah</a:t>
            </a:r>
            <a:r>
              <a:rPr lang="en-US" sz="4000" dirty="0" smtClean="0"/>
              <a:t> </a:t>
            </a:r>
            <a:r>
              <a:rPr lang="en-US" sz="4000" dirty="0" err="1" smtClean="0"/>
              <a:t>sukuk</a:t>
            </a:r>
            <a:r>
              <a:rPr lang="en-US" sz="4000" dirty="0" smtClean="0"/>
              <a:t> </a:t>
            </a:r>
            <a:r>
              <a:rPr lang="en-US" sz="4000" dirty="0" err="1" smtClean="0"/>
              <a:t>dalam</a:t>
            </a:r>
            <a:r>
              <a:rPr lang="en-US" sz="4000" dirty="0" smtClean="0"/>
              <a:t> </a:t>
            </a:r>
            <a:r>
              <a:rPr lang="en-US" sz="4000" dirty="0" err="1" smtClean="0"/>
              <a:t>peradaban</a:t>
            </a:r>
            <a:r>
              <a:rPr lang="en-US" sz="4000" dirty="0" smtClean="0"/>
              <a:t> Islam </a:t>
            </a:r>
            <a:r>
              <a:rPr lang="en-US" sz="4000" dirty="0" err="1" smtClean="0"/>
              <a:t>ini</a:t>
            </a:r>
            <a:r>
              <a:rPr lang="en-US" sz="4000" dirty="0" smtClean="0"/>
              <a:t> </a:t>
            </a:r>
            <a:r>
              <a:rPr lang="en-US" sz="4000" dirty="0" err="1" smtClean="0"/>
              <a:t>dapat</a:t>
            </a:r>
            <a:r>
              <a:rPr lang="en-US" sz="4000" dirty="0" smtClean="0"/>
              <a:t> </a:t>
            </a:r>
            <a:r>
              <a:rPr lang="en-US" sz="4000" dirty="0" err="1" smtClean="0"/>
              <a:t>di</a:t>
            </a:r>
            <a:r>
              <a:rPr lang="en-US" sz="4000" dirty="0" smtClean="0"/>
              <a:t> </a:t>
            </a:r>
            <a:r>
              <a:rPr lang="en-US" sz="4000" dirty="0" err="1" smtClean="0"/>
              <a:t>lacak</a:t>
            </a:r>
            <a:r>
              <a:rPr lang="en-US" sz="4000" dirty="0" smtClean="0"/>
              <a:t> </a:t>
            </a:r>
            <a:r>
              <a:rPr lang="en-US" sz="4000" dirty="0" err="1" smtClean="0"/>
              <a:t>dalam</a:t>
            </a:r>
            <a:r>
              <a:rPr lang="en-US" sz="4000" dirty="0" smtClean="0"/>
              <a:t> </a:t>
            </a:r>
            <a:r>
              <a:rPr lang="en-US" sz="4000" dirty="0" err="1" smtClean="0"/>
              <a:t>bukunya</a:t>
            </a:r>
            <a:r>
              <a:rPr lang="en-US" sz="4000" dirty="0" smtClean="0"/>
              <a:t> Imam </a:t>
            </a:r>
            <a:r>
              <a:rPr lang="en-US" sz="4000" dirty="0" err="1" smtClean="0"/>
              <a:t>Malik</a:t>
            </a:r>
            <a:r>
              <a:rPr lang="en-US" sz="4000" dirty="0" smtClean="0"/>
              <a:t> “</a:t>
            </a:r>
            <a:r>
              <a:rPr lang="en-US" sz="4000" i="1" dirty="0" smtClean="0"/>
              <a:t>Al-</a:t>
            </a:r>
            <a:r>
              <a:rPr lang="en-US" sz="4000" i="1" dirty="0" err="1" smtClean="0"/>
              <a:t>Muwatta</a:t>
            </a:r>
            <a:r>
              <a:rPr lang="en-US" sz="4000" i="1" dirty="0" smtClean="0"/>
              <a:t>”</a:t>
            </a:r>
            <a:r>
              <a:rPr lang="en-US" sz="4000" dirty="0" smtClean="0"/>
              <a:t> </a:t>
            </a:r>
            <a:r>
              <a:rPr lang="en-US" sz="4000" dirty="0" err="1" smtClean="0"/>
              <a:t>sebagaimana</a:t>
            </a:r>
            <a:r>
              <a:rPr lang="en-US" sz="4000" dirty="0" smtClean="0"/>
              <a:t> </a:t>
            </a:r>
            <a:r>
              <a:rPr lang="en-US" sz="4000" dirty="0" err="1" smtClean="0"/>
              <a:t>tertera</a:t>
            </a:r>
            <a:r>
              <a:rPr lang="en-US" sz="4000" dirty="0" smtClean="0"/>
              <a:t> </a:t>
            </a:r>
            <a:r>
              <a:rPr lang="en-US" sz="4000" dirty="0" err="1" smtClean="0"/>
              <a:t>di</a:t>
            </a:r>
            <a:r>
              <a:rPr lang="en-US" sz="4000" dirty="0" smtClean="0"/>
              <a:t> </a:t>
            </a:r>
            <a:r>
              <a:rPr lang="en-US" sz="4000" dirty="0" err="1" smtClean="0"/>
              <a:t>bawah</a:t>
            </a:r>
            <a:r>
              <a:rPr lang="en-US" sz="4000" dirty="0" smtClean="0"/>
              <a:t> </a:t>
            </a:r>
            <a:r>
              <a:rPr lang="en-US" sz="4000" dirty="0" err="1" smtClean="0"/>
              <a:t>ini</a:t>
            </a:r>
            <a:r>
              <a:rPr lang="en-US" sz="4000" dirty="0" smtClean="0"/>
              <a:t> :</a:t>
            </a:r>
            <a:endParaRPr lang="id-ID" sz="4000" dirty="0" smtClean="0"/>
          </a:p>
          <a:p>
            <a:pPr>
              <a:buNone/>
            </a:pPr>
            <a:r>
              <a:rPr lang="en-US" sz="4000" dirty="0" smtClean="0"/>
              <a:t> 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Yahya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narrated to me from </a:t>
            </a:r>
            <a:r>
              <a:rPr lang="en-US" dirty="0" err="1" smtClean="0">
                <a:solidFill>
                  <a:srgbClr val="FF0000"/>
                </a:solidFill>
              </a:rPr>
              <a:t>Malik</a:t>
            </a:r>
            <a:r>
              <a:rPr lang="en-US" dirty="0" smtClean="0">
                <a:solidFill>
                  <a:srgbClr val="FF0000"/>
                </a:solidFill>
              </a:rPr>
              <a:t>, that he had heard that receipts (</a:t>
            </a:r>
            <a:r>
              <a:rPr lang="en-US" dirty="0" err="1" smtClean="0">
                <a:solidFill>
                  <a:srgbClr val="FF0000"/>
                </a:solidFill>
              </a:rPr>
              <a:t>sukuk</a:t>
            </a:r>
            <a:r>
              <a:rPr lang="en-US" dirty="0" smtClean="0">
                <a:solidFill>
                  <a:srgbClr val="FF0000"/>
                </a:solidFill>
              </a:rPr>
              <a:t>) were given to people in the time of </a:t>
            </a:r>
            <a:r>
              <a:rPr lang="en-US" dirty="0" err="1" smtClean="0">
                <a:solidFill>
                  <a:srgbClr val="FF0000"/>
                </a:solidFill>
              </a:rPr>
              <a:t>Marwan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ibn</a:t>
            </a:r>
            <a:r>
              <a:rPr lang="en-US" dirty="0" smtClean="0">
                <a:solidFill>
                  <a:srgbClr val="FF0000"/>
                </a:solidFill>
              </a:rPr>
              <a:t> al-</a:t>
            </a:r>
            <a:r>
              <a:rPr lang="en-US" dirty="0" err="1" smtClean="0">
                <a:solidFill>
                  <a:srgbClr val="FF0000"/>
                </a:solidFill>
              </a:rPr>
              <a:t>Hakam</a:t>
            </a:r>
            <a:r>
              <a:rPr lang="en-US" dirty="0" smtClean="0">
                <a:solidFill>
                  <a:srgbClr val="FF0000"/>
                </a:solidFill>
              </a:rPr>
              <a:t> for the produce of the market at al-Jar. People bought and sold the receipts (</a:t>
            </a:r>
            <a:r>
              <a:rPr lang="en-US" dirty="0" err="1" smtClean="0">
                <a:solidFill>
                  <a:srgbClr val="FF0000"/>
                </a:solidFill>
              </a:rPr>
              <a:t>sukuk</a:t>
            </a:r>
            <a:r>
              <a:rPr lang="en-US" dirty="0" smtClean="0">
                <a:solidFill>
                  <a:srgbClr val="FF0000"/>
                </a:solidFill>
              </a:rPr>
              <a:t>) among themselves before they took delivery of the goods. </a:t>
            </a:r>
            <a:r>
              <a:rPr lang="en-US" dirty="0" err="1" smtClean="0">
                <a:solidFill>
                  <a:srgbClr val="FF0000"/>
                </a:solidFill>
              </a:rPr>
              <a:t>Zayd</a:t>
            </a:r>
            <a:r>
              <a:rPr lang="en-US" dirty="0" smtClean="0">
                <a:solidFill>
                  <a:srgbClr val="FF0000"/>
                </a:solidFill>
              </a:rPr>
              <a:t>  bin </a:t>
            </a:r>
            <a:r>
              <a:rPr lang="en-US" dirty="0" err="1" smtClean="0">
                <a:solidFill>
                  <a:srgbClr val="FF0000"/>
                </a:solidFill>
              </a:rPr>
              <a:t>Thabit</a:t>
            </a:r>
            <a:r>
              <a:rPr lang="en-US" dirty="0" smtClean="0">
                <a:solidFill>
                  <a:srgbClr val="FF0000"/>
                </a:solidFill>
              </a:rPr>
              <a:t> and one of the Companions of </a:t>
            </a:r>
            <a:r>
              <a:rPr lang="en-US" dirty="0" err="1" smtClean="0">
                <a:solidFill>
                  <a:srgbClr val="FF0000"/>
                </a:solidFill>
              </a:rPr>
              <a:t>RasululLah</a:t>
            </a:r>
            <a:r>
              <a:rPr lang="en-US" dirty="0" smtClean="0">
                <a:solidFill>
                  <a:srgbClr val="FF0000"/>
                </a:solidFill>
              </a:rPr>
              <a:t> (SAW) went to </a:t>
            </a:r>
            <a:r>
              <a:rPr lang="en-US" dirty="0" err="1" smtClean="0">
                <a:solidFill>
                  <a:srgbClr val="FF0000"/>
                </a:solidFill>
              </a:rPr>
              <a:t>Marwan</a:t>
            </a:r>
            <a:r>
              <a:rPr lang="en-US" dirty="0" smtClean="0">
                <a:solidFill>
                  <a:srgbClr val="FF0000"/>
                </a:solidFill>
              </a:rPr>
              <a:t> and said, “</a:t>
            </a:r>
            <a:r>
              <a:rPr lang="en-US" dirty="0" err="1" smtClean="0">
                <a:solidFill>
                  <a:srgbClr val="FF0000"/>
                </a:solidFill>
              </a:rPr>
              <a:t>Marwan</a:t>
            </a:r>
            <a:r>
              <a:rPr lang="en-US" dirty="0" smtClean="0">
                <a:solidFill>
                  <a:srgbClr val="FF0000"/>
                </a:solidFill>
              </a:rPr>
              <a:t>! Do you make usury </a:t>
            </a:r>
            <a:r>
              <a:rPr lang="en-US" dirty="0" err="1" smtClean="0">
                <a:solidFill>
                  <a:srgbClr val="FF0000"/>
                </a:solidFill>
              </a:rPr>
              <a:t>halal</a:t>
            </a:r>
            <a:r>
              <a:rPr lang="en-US" dirty="0" smtClean="0">
                <a:solidFill>
                  <a:srgbClr val="FF0000"/>
                </a:solidFill>
              </a:rPr>
              <a:t> (permissible)?” He said: “I seek refuge with Allah! What is that?” He said, “These receipts (</a:t>
            </a:r>
            <a:r>
              <a:rPr lang="en-US" dirty="0" err="1" smtClean="0">
                <a:solidFill>
                  <a:srgbClr val="FF0000"/>
                </a:solidFill>
              </a:rPr>
              <a:t>sukuk</a:t>
            </a:r>
            <a:r>
              <a:rPr lang="en-US" dirty="0" smtClean="0">
                <a:solidFill>
                  <a:srgbClr val="FF0000"/>
                </a:solidFill>
              </a:rPr>
              <a:t>) which people buy and sell before they take delivery of the goods.” </a:t>
            </a:r>
            <a:r>
              <a:rPr lang="en-US" dirty="0" err="1" smtClean="0">
                <a:solidFill>
                  <a:srgbClr val="FF0000"/>
                </a:solidFill>
              </a:rPr>
              <a:t>Marwan</a:t>
            </a:r>
            <a:r>
              <a:rPr lang="en-US" dirty="0" smtClean="0">
                <a:solidFill>
                  <a:srgbClr val="FF0000"/>
                </a:solidFill>
              </a:rPr>
              <a:t> therefore sent a guard to follow them and to take them from people’s hand and return to their owners.</a:t>
            </a:r>
            <a:endParaRPr lang="id-ID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HISTORIS SUKUK 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Sukuk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etimologi</a:t>
            </a:r>
            <a:r>
              <a:rPr lang="en-US" dirty="0" smtClean="0"/>
              <a:t> </a:t>
            </a:r>
            <a:r>
              <a:rPr lang="id-ID" dirty="0" smtClean="0"/>
              <a:t>adalah jamak dari </a:t>
            </a:r>
            <a:r>
              <a:rPr lang="id-ID" i="1" dirty="0" smtClean="0"/>
              <a:t>Sakk</a:t>
            </a:r>
            <a:r>
              <a:rPr lang="id-ID" dirty="0" smtClean="0"/>
              <a:t> </a:t>
            </a:r>
            <a:r>
              <a:rPr lang="en-US" dirty="0" smtClean="0"/>
              <a:t>y</a:t>
            </a:r>
            <a:r>
              <a:rPr lang="id-ID" dirty="0" smtClean="0"/>
              <a:t>ang </a:t>
            </a:r>
            <a:r>
              <a:rPr lang="en-US" dirty="0" err="1" smtClean="0"/>
              <a:t>berarti</a:t>
            </a:r>
            <a:r>
              <a:rPr lang="en-US" dirty="0" smtClean="0"/>
              <a:t> </a:t>
            </a:r>
            <a:r>
              <a:rPr lang="en-US" dirty="0" err="1" smtClean="0"/>
              <a:t>sertifikat</a:t>
            </a:r>
            <a:r>
              <a:rPr lang="id-ID" dirty="0" smtClean="0"/>
              <a:t>.</a:t>
            </a:r>
          </a:p>
          <a:p>
            <a:r>
              <a:rPr lang="id-ID" dirty="0" smtClean="0"/>
              <a:t>AAOIFI </a:t>
            </a:r>
            <a:r>
              <a:rPr lang="en-US" dirty="0" smtClean="0"/>
              <a:t>men</a:t>
            </a:r>
            <a:r>
              <a:rPr lang="id-ID" dirty="0" smtClean="0"/>
              <a:t>definisikan </a:t>
            </a:r>
            <a:r>
              <a:rPr lang="en-US" dirty="0" smtClean="0"/>
              <a:t>s</a:t>
            </a:r>
            <a:r>
              <a:rPr lang="id-ID" dirty="0" smtClean="0"/>
              <a:t>ukuk sebagai:</a:t>
            </a:r>
          </a:p>
          <a:p>
            <a:pPr>
              <a:buNone/>
            </a:pPr>
            <a:r>
              <a:rPr lang="id-ID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smtClean="0">
                <a:solidFill>
                  <a:srgbClr val="FF0000"/>
                </a:solidFill>
              </a:rPr>
              <a:t>Certificates of equal value representing undivided shares in ownership of tangible assets, usufructs and services or (in the ownership of) the assets of particular projects or special investment activity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id-ID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DEFINISI SUKUK</a:t>
            </a:r>
            <a:endParaRPr lang="id-ID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prinsip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penerbitan</a:t>
            </a:r>
            <a:r>
              <a:rPr lang="en-US" dirty="0" smtClean="0"/>
              <a:t> </a:t>
            </a:r>
            <a:r>
              <a:rPr lang="en-US" dirty="0" err="1" smtClean="0"/>
              <a:t>sukuk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prinsip</a:t>
            </a:r>
            <a:r>
              <a:rPr lang="en-US" dirty="0" smtClean="0"/>
              <a:t> </a:t>
            </a:r>
            <a:r>
              <a:rPr lang="en-US" dirty="0" err="1" smtClean="0"/>
              <a:t>keamanan</a:t>
            </a:r>
            <a:r>
              <a:rPr lang="en-US" dirty="0" smtClean="0"/>
              <a:t>. </a:t>
            </a:r>
            <a:r>
              <a:rPr lang="en-US" dirty="0" err="1" smtClean="0"/>
              <a:t>Prinsip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menuntut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bukti</a:t>
            </a:r>
            <a:r>
              <a:rPr lang="en-US" dirty="0" smtClean="0"/>
              <a:t> </a:t>
            </a:r>
            <a:r>
              <a:rPr lang="en-US" dirty="0" err="1" smtClean="0"/>
              <a:t>riil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pemegang</a:t>
            </a:r>
            <a:r>
              <a:rPr lang="en-US" dirty="0" smtClean="0"/>
              <a:t> </a:t>
            </a:r>
            <a:r>
              <a:rPr lang="en-US" dirty="0" err="1" smtClean="0"/>
              <a:t>sukuk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underlying </a:t>
            </a:r>
            <a:r>
              <a:rPr lang="en-US" i="1" dirty="0" smtClean="0">
                <a:solidFill>
                  <a:srgbClr val="FF0000"/>
                </a:solidFill>
              </a:rPr>
              <a:t>asset</a:t>
            </a:r>
            <a:r>
              <a:rPr lang="id-ID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err="1" smtClean="0"/>
              <a:t>Sukuk</a:t>
            </a:r>
            <a:r>
              <a:rPr lang="en-US" dirty="0" smtClean="0"/>
              <a:t> </a:t>
            </a:r>
            <a:r>
              <a:rPr lang="en-US" dirty="0" err="1" smtClean="0"/>
              <a:t>setidaknya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dibagi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id-ID" dirty="0" smtClean="0"/>
              <a:t> :</a:t>
            </a:r>
          </a:p>
          <a:p>
            <a:pPr lvl="1"/>
            <a:r>
              <a:rPr lang="en-US" dirty="0" err="1" smtClean="0"/>
              <a:t>Sukuk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i="1" dirty="0" smtClean="0"/>
              <a:t>sale-based</a:t>
            </a:r>
            <a:endParaRPr lang="id-ID" i="1" dirty="0" smtClean="0"/>
          </a:p>
          <a:p>
            <a:pPr lvl="1"/>
            <a:r>
              <a:rPr lang="en-US" dirty="0" err="1" smtClean="0"/>
              <a:t>Sukuk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i="1" dirty="0" smtClean="0"/>
              <a:t>Lease-based</a:t>
            </a:r>
            <a:endParaRPr lang="id-ID" i="1" dirty="0" smtClean="0"/>
          </a:p>
          <a:p>
            <a:pPr lvl="1"/>
            <a:r>
              <a:rPr lang="en-US" dirty="0" err="1" smtClean="0"/>
              <a:t>Sukuk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i="1" dirty="0" smtClean="0"/>
              <a:t>partnership-based</a:t>
            </a:r>
            <a:endParaRPr lang="id-ID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KARAKTERISTIK SUKUK</a:t>
            </a:r>
            <a:endParaRPr lang="id-ID" dirty="0"/>
          </a:p>
        </p:txBody>
      </p:sp>
      <p:sp>
        <p:nvSpPr>
          <p:cNvPr id="4" name="Right Brace 3"/>
          <p:cNvSpPr/>
          <p:nvPr/>
        </p:nvSpPr>
        <p:spPr>
          <a:xfrm>
            <a:off x="5857884" y="4143380"/>
            <a:ext cx="214314" cy="571504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6357950" y="4143380"/>
            <a:ext cx="192882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FIXED INCOME</a:t>
            </a:r>
            <a:endParaRPr lang="id-ID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dirty="0" smtClean="0"/>
              <a:t>Sukuk telah dinilai </a:t>
            </a:r>
            <a:r>
              <a:rPr lang="id-ID" dirty="0" smtClean="0"/>
              <a:t>oleh lembaga pemeringkat </a:t>
            </a:r>
            <a:r>
              <a:rPr lang="id-ID" dirty="0" smtClean="0"/>
              <a:t>keuangan internasional </a:t>
            </a:r>
            <a:r>
              <a:rPr lang="id-ID" dirty="0" smtClean="0"/>
              <a:t>seperti </a:t>
            </a:r>
            <a:r>
              <a:rPr lang="id-ID" i="1" dirty="0" smtClean="0"/>
              <a:t>Moody, Standard &amp; Poors</a:t>
            </a:r>
            <a:r>
              <a:rPr lang="id-ID" dirty="0" smtClean="0"/>
              <a:t> atau </a:t>
            </a:r>
            <a:r>
              <a:rPr lang="id-ID" i="1" dirty="0" smtClean="0"/>
              <a:t>Fitch.</a:t>
            </a:r>
          </a:p>
          <a:p>
            <a:r>
              <a:rPr lang="id-ID" dirty="0" smtClean="0"/>
              <a:t>Isu-isu sukuk juga tercatat di bursa terkemuka seperti Bursa Efek </a:t>
            </a:r>
            <a:r>
              <a:rPr lang="id-ID" i="1" dirty="0" smtClean="0"/>
              <a:t>Luxembourg</a:t>
            </a:r>
            <a:r>
              <a:rPr lang="id-ID" dirty="0" smtClean="0"/>
              <a:t>, </a:t>
            </a:r>
            <a:r>
              <a:rPr lang="id-ID" i="1" dirty="0" smtClean="0"/>
              <a:t>Labuan International Financial</a:t>
            </a:r>
            <a:r>
              <a:rPr lang="id-ID" dirty="0" smtClean="0"/>
              <a:t> </a:t>
            </a:r>
            <a:r>
              <a:rPr lang="id-ID" i="1" dirty="0" smtClean="0"/>
              <a:t>Exchange</a:t>
            </a:r>
            <a:r>
              <a:rPr lang="id-ID" dirty="0" smtClean="0"/>
              <a:t> dan Bursa Efek </a:t>
            </a:r>
            <a:r>
              <a:rPr lang="id-ID" dirty="0" smtClean="0"/>
              <a:t>Bahrain.</a:t>
            </a:r>
          </a:p>
          <a:p>
            <a:r>
              <a:rPr lang="id-ID" dirty="0" smtClean="0"/>
              <a:t>Sejumlah negara Barat menerbitkan sukuk : </a:t>
            </a:r>
            <a:r>
              <a:rPr lang="id-ID" i="1" dirty="0" smtClean="0">
                <a:solidFill>
                  <a:srgbClr val="FF0000"/>
                </a:solidFill>
              </a:rPr>
              <a:t>Saxony Anhalt</a:t>
            </a:r>
            <a:r>
              <a:rPr lang="id-ID" dirty="0" smtClean="0">
                <a:solidFill>
                  <a:srgbClr val="FF0000"/>
                </a:solidFill>
              </a:rPr>
              <a:t> di </a:t>
            </a:r>
            <a:r>
              <a:rPr lang="id-ID" dirty="0" smtClean="0">
                <a:solidFill>
                  <a:srgbClr val="FF0000"/>
                </a:solidFill>
              </a:rPr>
              <a:t>Jerman menerbitkan sukuk 100 jt euro</a:t>
            </a:r>
            <a:r>
              <a:rPr lang="id-ID" dirty="0" smtClean="0"/>
              <a:t>. </a:t>
            </a:r>
            <a:r>
              <a:rPr lang="id-ID" dirty="0" smtClean="0">
                <a:solidFill>
                  <a:srgbClr val="002060"/>
                </a:solidFill>
              </a:rPr>
              <a:t>Pemerintah Inggris </a:t>
            </a:r>
            <a:r>
              <a:rPr lang="en-US" dirty="0" err="1" smtClean="0">
                <a:solidFill>
                  <a:srgbClr val="002060"/>
                </a:solidFill>
              </a:rPr>
              <a:t>juga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id-ID" dirty="0" smtClean="0">
                <a:solidFill>
                  <a:srgbClr val="002060"/>
                </a:solidFill>
              </a:rPr>
              <a:t>mengeluarkan </a:t>
            </a:r>
            <a:r>
              <a:rPr lang="en-US" dirty="0" err="1" smtClean="0">
                <a:solidFill>
                  <a:srgbClr val="002060"/>
                </a:solidFill>
              </a:rPr>
              <a:t>sukuk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id-ID" dirty="0" smtClean="0">
                <a:solidFill>
                  <a:srgbClr val="002060"/>
                </a:solidFill>
              </a:rPr>
              <a:t>dalam upaya</a:t>
            </a:r>
            <a:r>
              <a:rPr lang="en-US" dirty="0" err="1" smtClean="0">
                <a:solidFill>
                  <a:srgbClr val="002060"/>
                </a:solidFill>
              </a:rPr>
              <a:t>nya</a:t>
            </a:r>
            <a:r>
              <a:rPr lang="id-ID" dirty="0" smtClean="0">
                <a:solidFill>
                  <a:srgbClr val="002060"/>
                </a:solidFill>
              </a:rPr>
              <a:t> untuk meningkatkan posisi London sebagai pusat keuangan Islam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id-ID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REAKSI PASAR INTERNATIONAL</a:t>
            </a:r>
            <a:endParaRPr lang="id-ID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p</a:t>
            </a:r>
            <a:r>
              <a:rPr lang="en-US" dirty="0" err="1" smtClean="0"/>
              <a:t>rediksi</a:t>
            </a:r>
            <a:r>
              <a:rPr lang="en-US" dirty="0" smtClean="0"/>
              <a:t> </a:t>
            </a:r>
            <a:r>
              <a:rPr lang="id-ID" dirty="0" smtClean="0"/>
              <a:t>Lembaga </a:t>
            </a:r>
            <a:r>
              <a:rPr lang="id-ID" i="1" dirty="0" smtClean="0"/>
              <a:t>Standard</a:t>
            </a:r>
            <a:r>
              <a:rPr lang="id-ID" dirty="0" smtClean="0"/>
              <a:t> &amp; </a:t>
            </a:r>
            <a:r>
              <a:rPr lang="id-ID" i="1" dirty="0" smtClean="0"/>
              <a:t>Poor Ratings Services</a:t>
            </a:r>
            <a:r>
              <a:rPr lang="id-ID" dirty="0" smtClean="0"/>
              <a:t>  </a:t>
            </a:r>
            <a:r>
              <a:rPr lang="en-US" dirty="0" err="1" smtClean="0"/>
              <a:t>bahwa</a:t>
            </a:r>
            <a:r>
              <a:rPr lang="id-ID" dirty="0" smtClean="0"/>
              <a:t> pasar potensial untuk </a:t>
            </a:r>
            <a:r>
              <a:rPr lang="en-US" i="1" dirty="0" smtClean="0"/>
              <a:t>Islamic finance service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 USD </a:t>
            </a:r>
            <a:r>
              <a:rPr lang="id-ID" dirty="0" smtClean="0"/>
              <a:t>4 triliun</a:t>
            </a:r>
            <a:r>
              <a:rPr lang="en-US" dirty="0" smtClean="0"/>
              <a:t>.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artinya</a:t>
            </a:r>
            <a:r>
              <a:rPr lang="en-US" dirty="0" smtClean="0"/>
              <a:t>  </a:t>
            </a:r>
            <a:r>
              <a:rPr lang="id-ID" dirty="0" smtClean="0"/>
              <a:t>SEKURITAS Islam  (SUKUK) saat </a:t>
            </a:r>
            <a:r>
              <a:rPr lang="id-ID" dirty="0" smtClean="0"/>
              <a:t>ini </a:t>
            </a:r>
            <a:r>
              <a:rPr lang="id-ID" dirty="0" smtClean="0"/>
              <a:t>BARU mencapai </a:t>
            </a:r>
            <a:r>
              <a:rPr lang="id-ID" dirty="0" smtClean="0"/>
              <a:t>sekitar 10% dari potensi </a:t>
            </a:r>
            <a:r>
              <a:rPr lang="en-US" dirty="0" err="1" smtClean="0"/>
              <a:t>pasar</a:t>
            </a:r>
            <a:r>
              <a:rPr lang="en-US" dirty="0" smtClean="0"/>
              <a:t> yang </a:t>
            </a:r>
            <a:r>
              <a:rPr lang="en-US" dirty="0" err="1" smtClean="0"/>
              <a:t>ada</a:t>
            </a:r>
            <a:r>
              <a:rPr lang="en-US" dirty="0" smtClean="0"/>
              <a:t>,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sukuk</a:t>
            </a:r>
            <a:r>
              <a:rPr lang="en-US" dirty="0" smtClean="0"/>
              <a:t> global </a:t>
            </a:r>
            <a:r>
              <a:rPr lang="id-ID" dirty="0" smtClean="0"/>
              <a:t>baru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smtClean="0"/>
              <a:t>USD 400-an </a:t>
            </a:r>
            <a:r>
              <a:rPr lang="en-US" dirty="0" err="1" smtClean="0"/>
              <a:t>miliar</a:t>
            </a:r>
            <a:r>
              <a:rPr lang="id-ID" dirty="0" smtClean="0"/>
              <a:t>.</a:t>
            </a:r>
            <a:r>
              <a:rPr lang="en-US" dirty="0" smtClean="0"/>
              <a:t> </a:t>
            </a:r>
            <a:endParaRPr lang="id-ID" dirty="0" smtClean="0"/>
          </a:p>
          <a:p>
            <a:r>
              <a:rPr lang="id-ID" dirty="0" smtClean="0"/>
              <a:t>P</a:t>
            </a:r>
            <a:r>
              <a:rPr lang="id-ID" dirty="0" smtClean="0"/>
              <a:t>angsa </a:t>
            </a:r>
            <a:r>
              <a:rPr lang="id-ID" dirty="0" smtClean="0"/>
              <a:t>pasar </a:t>
            </a:r>
            <a:r>
              <a:rPr lang="id-ID" dirty="0" smtClean="0"/>
              <a:t>sukuk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lahan</a:t>
            </a:r>
            <a:r>
              <a:rPr lang="en-US" dirty="0" smtClean="0"/>
              <a:t> yang </a:t>
            </a:r>
            <a:r>
              <a:rPr lang="en-US" dirty="0" err="1" smtClean="0"/>
              <a:t>luas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dikembangkan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PELUANG PASAR GLOBAL</a:t>
            </a:r>
            <a:endParaRPr lang="id-ID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err="1" smtClean="0"/>
              <a:t>B</a:t>
            </a:r>
            <a:r>
              <a:rPr lang="en-US" dirty="0" err="1" smtClean="0"/>
              <a:t>anyaknya</a:t>
            </a:r>
            <a:r>
              <a:rPr lang="en-US" dirty="0" smtClean="0"/>
              <a:t> </a:t>
            </a:r>
            <a:r>
              <a:rPr lang="id-ID" dirty="0" smtClean="0"/>
              <a:t>proyek-proyek infrastruktur besar dari wilayah Teluk dan seluruh dunia Muslim</a:t>
            </a:r>
            <a:r>
              <a:rPr lang="en-US" dirty="0" smtClean="0"/>
              <a:t> yang </a:t>
            </a:r>
            <a:r>
              <a:rPr lang="en-US" dirty="0" err="1" smtClean="0"/>
              <a:t>sedang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modal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pembangunan</a:t>
            </a:r>
            <a:r>
              <a:rPr lang="id-ID" dirty="0" smtClean="0"/>
              <a:t>.</a:t>
            </a:r>
          </a:p>
          <a:p>
            <a:r>
              <a:rPr lang="id-ID" dirty="0" smtClean="0"/>
              <a:t>kekhawatiran atas kebijakan moneter di AS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menentu</a:t>
            </a:r>
            <a:r>
              <a:rPr lang="id-ID" dirty="0" smtClean="0"/>
              <a:t>, </a:t>
            </a:r>
            <a:r>
              <a:rPr lang="en-US" dirty="0" err="1" smtClean="0"/>
              <a:t>karena</a:t>
            </a:r>
            <a:r>
              <a:rPr lang="id-ID" dirty="0" smtClean="0"/>
              <a:t> AS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id-ID" dirty="0" smtClean="0"/>
              <a:t>pasar obligasi terbesar di dunia</a:t>
            </a:r>
            <a:r>
              <a:rPr lang="en-US" dirty="0" smtClean="0"/>
              <a:t> yang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pengaruh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stabilitas</a:t>
            </a:r>
            <a:r>
              <a:rPr lang="en-US" dirty="0" smtClean="0"/>
              <a:t> </a:t>
            </a:r>
            <a:r>
              <a:rPr lang="en-US" i="1" dirty="0" smtClean="0"/>
              <a:t>capital market </a:t>
            </a:r>
            <a:r>
              <a:rPr lang="en-US" dirty="0" smtClean="0"/>
              <a:t>global.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PELUANG PASAR GLOBAL</a:t>
            </a:r>
            <a:endParaRPr lang="id-ID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Indonesia </a:t>
            </a:r>
            <a:r>
              <a:rPr lang="en-US" dirty="0" err="1" smtClean="0"/>
              <a:t>pertama</a:t>
            </a:r>
            <a:r>
              <a:rPr lang="en-US" dirty="0" smtClean="0"/>
              <a:t> kali </a:t>
            </a:r>
            <a:r>
              <a:rPr lang="en-US" dirty="0" err="1" smtClean="0"/>
              <a:t>menerbitkan</a:t>
            </a:r>
            <a:r>
              <a:rPr lang="en-US" dirty="0" smtClean="0"/>
              <a:t> </a:t>
            </a:r>
            <a:r>
              <a:rPr lang="en-US" dirty="0" err="1" smtClean="0"/>
              <a:t>sukuk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2002, </a:t>
            </a:r>
            <a:r>
              <a:rPr lang="en-US" dirty="0" err="1" smtClean="0"/>
              <a:t>walaupun</a:t>
            </a:r>
            <a:r>
              <a:rPr lang="en-US" dirty="0" smtClean="0"/>
              <a:t>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dirty="0" err="1" smtClean="0"/>
              <a:t>sukuk</a:t>
            </a:r>
            <a:r>
              <a:rPr lang="en-US" dirty="0" smtClean="0"/>
              <a:t> </a:t>
            </a:r>
            <a:r>
              <a:rPr lang="en-US" dirty="0" err="1" smtClean="0"/>
              <a:t>korporasi</a:t>
            </a:r>
            <a:r>
              <a:rPr lang="en-US" dirty="0" smtClean="0"/>
              <a:t> yang </a:t>
            </a:r>
            <a:r>
              <a:rPr lang="en-US" dirty="0" err="1" smtClean="0"/>
              <a:t>diterbitkan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PT.Indosat,Tbk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Rp</a:t>
            </a:r>
            <a:r>
              <a:rPr lang="en-US" dirty="0" smtClean="0"/>
              <a:t> 175 </a:t>
            </a:r>
            <a:r>
              <a:rPr lang="en-US" dirty="0" err="1" smtClean="0"/>
              <a:t>milliar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akad</a:t>
            </a:r>
            <a:r>
              <a:rPr lang="en-US" dirty="0" smtClean="0"/>
              <a:t> </a:t>
            </a:r>
            <a:r>
              <a:rPr lang="en-US" dirty="0" err="1" smtClean="0"/>
              <a:t>mudharabah</a:t>
            </a:r>
            <a:r>
              <a:rPr lang="en-US" dirty="0" smtClean="0"/>
              <a:t>. </a:t>
            </a:r>
            <a:endParaRPr lang="id-ID" dirty="0" smtClean="0"/>
          </a:p>
          <a:p>
            <a:r>
              <a:rPr lang="en-US" dirty="0" err="1" smtClean="0"/>
              <a:t>Sukuk</a:t>
            </a:r>
            <a:r>
              <a:rPr lang="en-US" dirty="0" smtClean="0"/>
              <a:t> Negara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terbit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2008,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disahkannya</a:t>
            </a:r>
            <a:r>
              <a:rPr lang="en-US" dirty="0" smtClean="0"/>
              <a:t> </a:t>
            </a:r>
            <a:r>
              <a:rPr lang="en-US" dirty="0" err="1" smtClean="0"/>
              <a:t>undang-undang</a:t>
            </a:r>
            <a:r>
              <a:rPr lang="en-US" dirty="0" smtClean="0"/>
              <a:t> no.19 </a:t>
            </a:r>
            <a:r>
              <a:rPr lang="en-US" dirty="0" err="1" smtClean="0"/>
              <a:t>tahun</a:t>
            </a:r>
            <a:r>
              <a:rPr lang="en-US" dirty="0" smtClean="0"/>
              <a:t> 2008 yang </a:t>
            </a:r>
            <a:r>
              <a:rPr lang="en-US" dirty="0" err="1" smtClean="0"/>
              <a:t>mengatur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Berharga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 Negara (SBSN). </a:t>
            </a:r>
            <a:endParaRPr lang="id-ID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SUKUK DI INDONESIA</a:t>
            </a:r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P</a:t>
            </a:r>
            <a:r>
              <a:rPr lang="en-US" dirty="0" err="1" smtClean="0"/>
              <a:t>eraturan-peraturan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obligasi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nomor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IX.A.13</a:t>
            </a:r>
            <a:r>
              <a:rPr lang="id-ID" dirty="0" smtClean="0">
                <a:solidFill>
                  <a:srgbClr val="FF0000"/>
                </a:solidFill>
              </a:rPr>
              <a:t> (</a:t>
            </a:r>
            <a:r>
              <a:rPr lang="id-ID" dirty="0" smtClean="0"/>
              <a:t>KEP-181/BL/2009 tanggal 30 Juni 2009 tentang Penerbitan Efek </a:t>
            </a:r>
            <a:r>
              <a:rPr lang="id-ID" dirty="0" smtClean="0"/>
              <a:t>Syariah)</a:t>
            </a:r>
          </a:p>
          <a:p>
            <a:r>
              <a:rPr lang="id-ID" dirty="0" smtClean="0">
                <a:solidFill>
                  <a:srgbClr val="FF0000"/>
                </a:solidFill>
              </a:rPr>
              <a:t>Peraturan Otoritas Jasa Keuangan Nomor  18/Pojk.04/2015 Tentang Penerbitan Dan Persyaratan Sukuk</a:t>
            </a:r>
          </a:p>
          <a:p>
            <a:endParaRPr lang="id-ID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id-ID" dirty="0" smtClean="0"/>
              <a:t>LANDASAN HUKUM SUKUK DI INDONESIA</a:t>
            </a:r>
            <a:endParaRPr lang="id-ID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</TotalTime>
  <Words>533</Words>
  <Application>Microsoft Office PowerPoint</Application>
  <PresentationFormat>On-screen Show (4:3)</PresentationFormat>
  <Paragraphs>90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SUKUK DAN PEMBANGUNAN : PROSPEKTUS SEKURITAS SYARIAH</vt:lpstr>
      <vt:lpstr>HISTORIS SUKUK  </vt:lpstr>
      <vt:lpstr>DEFINISI SUKUK</vt:lpstr>
      <vt:lpstr>KARAKTERISTIK SUKUK</vt:lpstr>
      <vt:lpstr>REAKSI PASAR INTERNATIONAL</vt:lpstr>
      <vt:lpstr>PELUANG PASAR GLOBAL</vt:lpstr>
      <vt:lpstr>PELUANG PASAR GLOBAL</vt:lpstr>
      <vt:lpstr>SUKUK DI INDONESIA</vt:lpstr>
      <vt:lpstr>LANDASAN HUKUM SUKUK DI INDONESIA</vt:lpstr>
      <vt:lpstr>PERKEMBANGAN SUKUK DI INDONESIA</vt:lpstr>
      <vt:lpstr>PERKEMBANGAN SUKUK DI INDONESIA 2016</vt:lpstr>
      <vt:lpstr>FAKTOR PERKEMBANGAN sukuk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SUKUK DAN PEMBANGUNAN : PROSPEKTUS SEKURITAS SYARIAH</dc:title>
  <dc:creator>Speiz</dc:creator>
  <cp:lastModifiedBy>Speiz</cp:lastModifiedBy>
  <cp:revision>5</cp:revision>
  <dcterms:created xsi:type="dcterms:W3CDTF">2016-11-05T03:24:36Z</dcterms:created>
  <dcterms:modified xsi:type="dcterms:W3CDTF">2016-11-05T04:09:12Z</dcterms:modified>
</cp:coreProperties>
</file>