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7" r:id="rId7"/>
    <p:sldId id="268" r:id="rId8"/>
    <p:sldId id="269" r:id="rId9"/>
    <p:sldId id="270" r:id="rId10"/>
    <p:sldId id="266" r:id="rId11"/>
    <p:sldId id="261" r:id="rId12"/>
    <p:sldId id="262" r:id="rId13"/>
    <p:sldId id="263" r:id="rId14"/>
    <p:sldId id="264" r:id="rId15"/>
    <p:sldId id="265" r:id="rId16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4DE7A-FE0E-4EFB-A684-11C4F3989B73}" type="datetimeFigureOut">
              <a:rPr lang="id-ID" smtClean="0"/>
              <a:pPr/>
              <a:t>02/12/2013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7B0C2A-5D17-41ED-808A-33661D5CCE3E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id-ID" dirty="0" smtClean="0"/>
              <a:t>ASAS HUKUM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id-ID" dirty="0" smtClean="0"/>
              <a:t>Oleh:</a:t>
            </a:r>
          </a:p>
          <a:p>
            <a:r>
              <a:rPr lang="id-ID" dirty="0" smtClean="0"/>
              <a:t>Danang Wahyu Muhammad</a:t>
            </a:r>
            <a:endParaRPr lang="id-ID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Ilmu Hukum – Asas Hukum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Fun</a:t>
            </a:r>
            <a:r>
              <a:rPr lang="id-ID" dirty="0" smtClean="0"/>
              <a:t>g</a:t>
            </a:r>
            <a:r>
              <a:rPr lang="en-US" dirty="0" err="1" smtClean="0"/>
              <a:t>si</a:t>
            </a:r>
            <a:r>
              <a:rPr lang="en-US" dirty="0" smtClean="0"/>
              <a:t> </a:t>
            </a:r>
            <a:r>
              <a:rPr lang="en-US" dirty="0" err="1" smtClean="0"/>
              <a:t>ilmu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mencari</a:t>
            </a:r>
            <a:r>
              <a:rPr lang="en-US" dirty="0" smtClean="0"/>
              <a:t> </a:t>
            </a:r>
            <a:r>
              <a:rPr lang="en-US" dirty="0" err="1" smtClean="0"/>
              <a:t>asas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positif</a:t>
            </a:r>
            <a:endParaRPr lang="en-US" dirty="0" smtClean="0"/>
          </a:p>
          <a:p>
            <a:endParaRPr lang="id-ID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Contoh Asas Hukum</a:t>
            </a:r>
          </a:p>
        </p:txBody>
      </p:sp>
      <p:sp>
        <p:nvSpPr>
          <p:cNvPr id="45059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err="1" smtClean="0"/>
              <a:t>Iederen</a:t>
            </a:r>
            <a:r>
              <a:rPr lang="en-US" sz="3000" dirty="0" smtClean="0"/>
              <a:t> </a:t>
            </a:r>
            <a:r>
              <a:rPr lang="en-US" sz="3000" dirty="0" err="1" smtClean="0"/>
              <a:t>wordt</a:t>
            </a:r>
            <a:r>
              <a:rPr lang="en-US" sz="3000" dirty="0" smtClean="0"/>
              <a:t> </a:t>
            </a:r>
            <a:r>
              <a:rPr lang="en-US" sz="3000" dirty="0" err="1" smtClean="0"/>
              <a:t>ge</a:t>
            </a:r>
            <a:r>
              <a:rPr lang="en-US" sz="3000" dirty="0" smtClean="0"/>
              <a:t> </a:t>
            </a:r>
            <a:r>
              <a:rPr lang="en-US" sz="3000" dirty="0" err="1" smtClean="0"/>
              <a:t>acht</a:t>
            </a:r>
            <a:r>
              <a:rPr lang="en-US" sz="3000" dirty="0" smtClean="0"/>
              <a:t> de wet </a:t>
            </a:r>
            <a:r>
              <a:rPr lang="en-US" sz="3000" dirty="0" err="1" smtClean="0"/>
              <a:t>te</a:t>
            </a:r>
            <a:r>
              <a:rPr lang="en-US" sz="3000" dirty="0" smtClean="0"/>
              <a:t> </a:t>
            </a:r>
            <a:r>
              <a:rPr lang="en-US" sz="3000" dirty="0" err="1" smtClean="0"/>
              <a:t>kennen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dirty="0" err="1" smtClean="0"/>
              <a:t>Ignorantia</a:t>
            </a:r>
            <a:r>
              <a:rPr lang="en-US" sz="3000" dirty="0" smtClean="0"/>
              <a:t> </a:t>
            </a:r>
            <a:r>
              <a:rPr lang="en-US" sz="3000" dirty="0" err="1" smtClean="0"/>
              <a:t>excusat</a:t>
            </a:r>
            <a:r>
              <a:rPr lang="en-US" sz="3000" dirty="0" smtClean="0"/>
              <a:t> </a:t>
            </a:r>
            <a:r>
              <a:rPr lang="en-US" sz="3000" dirty="0" err="1" smtClean="0"/>
              <a:t>legi</a:t>
            </a:r>
            <a:r>
              <a:rPr lang="en-US" sz="3000" dirty="0" smtClean="0"/>
              <a:t> </a:t>
            </a:r>
            <a:r>
              <a:rPr lang="en-US" sz="3000" dirty="0" err="1" smtClean="0"/>
              <a:t>neminem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In </a:t>
            </a:r>
            <a:r>
              <a:rPr lang="en-US" sz="3000" dirty="0" err="1" smtClean="0"/>
              <a:t>dubio</a:t>
            </a:r>
            <a:r>
              <a:rPr lang="en-US" sz="3000" dirty="0" smtClean="0"/>
              <a:t> pro reo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smtClean="0"/>
              <a:t>Res </a:t>
            </a:r>
            <a:r>
              <a:rPr lang="en-US" sz="3000" dirty="0" err="1" smtClean="0"/>
              <a:t>judicata</a:t>
            </a:r>
            <a:r>
              <a:rPr lang="en-US" sz="3000" dirty="0" smtClean="0"/>
              <a:t> pro </a:t>
            </a:r>
            <a:r>
              <a:rPr lang="en-US" sz="3000" dirty="0" err="1" smtClean="0"/>
              <a:t>veritate</a:t>
            </a:r>
            <a:r>
              <a:rPr lang="en-US" sz="3000" dirty="0" smtClean="0"/>
              <a:t> </a:t>
            </a:r>
            <a:r>
              <a:rPr lang="en-US" sz="3000" dirty="0" err="1" smtClean="0"/>
              <a:t>habetur</a:t>
            </a:r>
            <a:endParaRPr lang="id-ID" sz="3000" dirty="0" smtClean="0"/>
          </a:p>
          <a:p>
            <a:pPr eaLnBrk="1" hangingPunct="1">
              <a:lnSpc>
                <a:spcPct val="90000"/>
              </a:lnSpc>
            </a:pPr>
            <a:r>
              <a:rPr lang="id-ID" sz="3000" dirty="0" smtClean="0"/>
              <a:t>Similia similibus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dirty="0" err="1" smtClean="0"/>
              <a:t>Lex</a:t>
            </a:r>
            <a:r>
              <a:rPr lang="en-US" sz="3000" dirty="0" smtClean="0"/>
              <a:t> </a:t>
            </a:r>
            <a:r>
              <a:rPr lang="en-US" sz="3000" dirty="0" err="1" smtClean="0"/>
              <a:t>speciale</a:t>
            </a:r>
            <a:r>
              <a:rPr lang="en-US" sz="3000" dirty="0" smtClean="0"/>
              <a:t> </a:t>
            </a:r>
            <a:r>
              <a:rPr lang="en-US" sz="3000" dirty="0" err="1" smtClean="0"/>
              <a:t>derogat</a:t>
            </a:r>
            <a:r>
              <a:rPr lang="en-US" sz="3000" dirty="0" smtClean="0"/>
              <a:t> </a:t>
            </a:r>
            <a:r>
              <a:rPr lang="en-US" sz="3000" dirty="0" err="1" smtClean="0"/>
              <a:t>legi</a:t>
            </a:r>
            <a:r>
              <a:rPr lang="en-US" sz="3000" dirty="0" smtClean="0"/>
              <a:t> </a:t>
            </a:r>
            <a:r>
              <a:rPr lang="en-US" sz="3000" dirty="0" err="1" smtClean="0"/>
              <a:t>generale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dirty="0" err="1" smtClean="0"/>
              <a:t>Lex</a:t>
            </a:r>
            <a:r>
              <a:rPr lang="en-US" sz="3000" dirty="0" smtClean="0"/>
              <a:t> </a:t>
            </a:r>
            <a:r>
              <a:rPr lang="en-US" sz="3000" dirty="0" err="1" smtClean="0"/>
              <a:t>posterioeri</a:t>
            </a:r>
            <a:r>
              <a:rPr lang="en-US" sz="3000" dirty="0" smtClean="0"/>
              <a:t> </a:t>
            </a:r>
            <a:r>
              <a:rPr lang="en-US" sz="3000" dirty="0" err="1" smtClean="0"/>
              <a:t>derogat</a:t>
            </a:r>
            <a:r>
              <a:rPr lang="en-US" sz="3000" dirty="0" smtClean="0"/>
              <a:t> </a:t>
            </a:r>
            <a:r>
              <a:rPr lang="en-US" sz="3000" dirty="0" err="1" smtClean="0"/>
              <a:t>legi</a:t>
            </a:r>
            <a:r>
              <a:rPr lang="en-US" sz="3000" dirty="0" smtClean="0"/>
              <a:t> priori</a:t>
            </a:r>
          </a:p>
          <a:p>
            <a:pPr eaLnBrk="1" hangingPunct="1">
              <a:lnSpc>
                <a:spcPct val="90000"/>
              </a:lnSpc>
            </a:pPr>
            <a:r>
              <a:rPr lang="en-US" sz="3000" dirty="0" err="1" smtClean="0"/>
              <a:t>Lex</a:t>
            </a:r>
            <a:r>
              <a:rPr lang="en-US" sz="3000" dirty="0" smtClean="0"/>
              <a:t> superior </a:t>
            </a:r>
            <a:r>
              <a:rPr lang="en-US" sz="3000" dirty="0" err="1" smtClean="0"/>
              <a:t>derogat</a:t>
            </a:r>
            <a:r>
              <a:rPr lang="en-US" sz="3000" dirty="0" smtClean="0"/>
              <a:t> </a:t>
            </a:r>
            <a:r>
              <a:rPr lang="en-US" sz="3000" dirty="0" err="1" smtClean="0"/>
              <a:t>legi</a:t>
            </a:r>
            <a:r>
              <a:rPr lang="en-US" sz="3000" dirty="0" smtClean="0"/>
              <a:t> </a:t>
            </a:r>
            <a:r>
              <a:rPr lang="en-US" sz="3000" dirty="0" err="1" smtClean="0"/>
              <a:t>inferiori</a:t>
            </a:r>
            <a:endParaRPr lang="en-US" sz="3000" dirty="0" smtClean="0"/>
          </a:p>
          <a:p>
            <a:pPr eaLnBrk="1" hangingPunct="1">
              <a:lnSpc>
                <a:spcPct val="90000"/>
              </a:lnSpc>
            </a:pPr>
            <a:r>
              <a:rPr lang="en-US" sz="3000" dirty="0" err="1" smtClean="0"/>
              <a:t>Nullum</a:t>
            </a:r>
            <a:r>
              <a:rPr lang="en-US" sz="3000" dirty="0" smtClean="0"/>
              <a:t> </a:t>
            </a:r>
            <a:r>
              <a:rPr lang="en-US" sz="3000" dirty="0" err="1" smtClean="0"/>
              <a:t>delictum</a:t>
            </a:r>
            <a:r>
              <a:rPr lang="en-US" sz="3000" dirty="0" smtClean="0"/>
              <a:t> </a:t>
            </a:r>
            <a:r>
              <a:rPr lang="en-US" sz="3000" dirty="0" err="1" smtClean="0"/>
              <a:t>nulla</a:t>
            </a:r>
            <a:r>
              <a:rPr lang="en-US" sz="3000" dirty="0" smtClean="0"/>
              <a:t> </a:t>
            </a:r>
            <a:r>
              <a:rPr lang="en-US" sz="3000" dirty="0" err="1" smtClean="0"/>
              <a:t>poena</a:t>
            </a:r>
            <a:r>
              <a:rPr lang="en-US" sz="3000" dirty="0" smtClean="0"/>
              <a:t> sine </a:t>
            </a:r>
            <a:r>
              <a:rPr lang="en-US" sz="3000" dirty="0" err="1" smtClean="0"/>
              <a:t>praevia</a:t>
            </a:r>
            <a:r>
              <a:rPr lang="en-US" sz="3000" dirty="0" smtClean="0"/>
              <a:t> </a:t>
            </a:r>
            <a:r>
              <a:rPr lang="en-US" sz="3000" dirty="0" err="1" smtClean="0"/>
              <a:t>lege</a:t>
            </a:r>
            <a:r>
              <a:rPr lang="en-US" sz="3000" dirty="0" smtClean="0"/>
              <a:t> </a:t>
            </a:r>
            <a:r>
              <a:rPr lang="en-US" sz="3000" dirty="0" err="1" smtClean="0"/>
              <a:t>poenali</a:t>
            </a:r>
            <a:endParaRPr lang="id-ID" sz="3000" dirty="0" smtClean="0"/>
          </a:p>
          <a:p>
            <a:pPr eaLnBrk="1" hangingPunct="1">
              <a:lnSpc>
                <a:spcPct val="90000"/>
              </a:lnSpc>
            </a:pPr>
            <a:r>
              <a:rPr lang="id-ID" sz="3000" dirty="0" smtClean="0"/>
              <a:t>Geen straft </a:t>
            </a:r>
            <a:r>
              <a:rPr lang="id-ID" sz="3000" smtClean="0"/>
              <a:t>zonder </a:t>
            </a:r>
            <a:r>
              <a:rPr lang="id-ID" sz="3000" smtClean="0"/>
              <a:t>schuld (tidak ada pidana tanpa kesalahan)</a:t>
            </a:r>
            <a:endParaRPr lang="en-US" sz="3000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Fungsi Asas Hukum</a:t>
            </a:r>
          </a:p>
        </p:txBody>
      </p:sp>
      <p:sp>
        <p:nvSpPr>
          <p:cNvPr id="4608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z="3000" dirty="0" err="1" smtClean="0"/>
              <a:t>Asas</a:t>
            </a:r>
            <a:r>
              <a:rPr lang="en-US" sz="3000" dirty="0" smtClean="0"/>
              <a:t> </a:t>
            </a:r>
            <a:r>
              <a:rPr lang="en-US" sz="3000" dirty="0" err="1" smtClean="0"/>
              <a:t>dalam</a:t>
            </a:r>
            <a:r>
              <a:rPr lang="en-US" sz="3000" dirty="0" smtClean="0"/>
              <a:t> </a:t>
            </a:r>
            <a:r>
              <a:rPr lang="en-US" sz="3000" dirty="0" err="1" smtClean="0"/>
              <a:t>hukum</a:t>
            </a:r>
            <a:r>
              <a:rPr lang="en-US" sz="3000" dirty="0" smtClean="0"/>
              <a:t>: </a:t>
            </a:r>
            <a:r>
              <a:rPr lang="en-US" sz="3000" dirty="0" err="1" smtClean="0"/>
              <a:t>mendasarkan</a:t>
            </a:r>
            <a:r>
              <a:rPr lang="en-US" sz="3000" dirty="0" smtClean="0"/>
              <a:t> </a:t>
            </a:r>
            <a:r>
              <a:rPr lang="en-US" sz="3000" dirty="0" err="1" smtClean="0"/>
              <a:t>eksistensinya</a:t>
            </a:r>
            <a:r>
              <a:rPr lang="en-US" sz="3000" dirty="0" smtClean="0"/>
              <a:t> </a:t>
            </a:r>
            <a:r>
              <a:rPr lang="en-US" sz="3000" dirty="0" err="1" smtClean="0"/>
              <a:t>pada</a:t>
            </a:r>
            <a:r>
              <a:rPr lang="en-US" sz="3000" dirty="0" smtClean="0"/>
              <a:t> </a:t>
            </a:r>
            <a:r>
              <a:rPr lang="en-US" sz="3000" dirty="0" err="1" smtClean="0"/>
              <a:t>rumusan</a:t>
            </a:r>
            <a:r>
              <a:rPr lang="en-US" sz="3000" dirty="0" smtClean="0"/>
              <a:t> </a:t>
            </a:r>
            <a:r>
              <a:rPr lang="en-US" sz="3000" dirty="0" err="1" smtClean="0"/>
              <a:t>oleh</a:t>
            </a:r>
            <a:r>
              <a:rPr lang="en-US" sz="3000" dirty="0" smtClean="0"/>
              <a:t> </a:t>
            </a:r>
            <a:r>
              <a:rPr lang="en-US" sz="3000" dirty="0" err="1" smtClean="0"/>
              <a:t>pembentuk</a:t>
            </a:r>
            <a:r>
              <a:rPr lang="en-US" sz="3000" dirty="0" smtClean="0"/>
              <a:t> UU </a:t>
            </a:r>
            <a:r>
              <a:rPr lang="en-US" sz="3000" dirty="0" err="1" smtClean="0"/>
              <a:t>dan</a:t>
            </a:r>
            <a:r>
              <a:rPr lang="en-US" sz="3000" dirty="0" smtClean="0"/>
              <a:t> hakim (</a:t>
            </a:r>
            <a:r>
              <a:rPr lang="en-US" sz="3000" dirty="0" err="1" smtClean="0"/>
              <a:t>bersifat</a:t>
            </a:r>
            <a:r>
              <a:rPr lang="en-US" sz="3000" dirty="0" smtClean="0"/>
              <a:t>  </a:t>
            </a:r>
            <a:r>
              <a:rPr lang="en-US" sz="3000" dirty="0" err="1" smtClean="0"/>
              <a:t>mengesahkan</a:t>
            </a:r>
            <a:r>
              <a:rPr lang="en-US" sz="3000" dirty="0" smtClean="0"/>
              <a:t>) </a:t>
            </a:r>
            <a:r>
              <a:rPr lang="en-US" sz="3000" dirty="0" err="1" smtClean="0"/>
              <a:t>serta</a:t>
            </a:r>
            <a:r>
              <a:rPr lang="en-US" sz="3000" dirty="0" smtClean="0"/>
              <a:t> </a:t>
            </a:r>
            <a:r>
              <a:rPr lang="en-US" sz="3000" dirty="0" err="1" smtClean="0"/>
              <a:t>mempunyai</a:t>
            </a:r>
            <a:r>
              <a:rPr lang="en-US" sz="3000" dirty="0" smtClean="0"/>
              <a:t> </a:t>
            </a:r>
            <a:r>
              <a:rPr lang="en-US" sz="3000" dirty="0" err="1" smtClean="0"/>
              <a:t>pengaruh</a:t>
            </a:r>
            <a:r>
              <a:rPr lang="en-US" sz="3000" dirty="0" smtClean="0"/>
              <a:t> yang </a:t>
            </a:r>
            <a:r>
              <a:rPr lang="en-US" sz="3000" dirty="0" err="1" smtClean="0"/>
              <a:t>normatif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me</a:t>
            </a:r>
            <a:r>
              <a:rPr lang="id-ID" sz="3000" dirty="0" smtClean="0"/>
              <a:t>n</a:t>
            </a:r>
            <a:r>
              <a:rPr lang="en-US" sz="3000" dirty="0" err="1" smtClean="0"/>
              <a:t>gikat</a:t>
            </a:r>
            <a:r>
              <a:rPr lang="en-US" sz="3000" dirty="0" smtClean="0"/>
              <a:t> </a:t>
            </a:r>
            <a:r>
              <a:rPr lang="en-US" sz="3000" dirty="0" err="1" smtClean="0"/>
              <a:t>para</a:t>
            </a:r>
            <a:r>
              <a:rPr lang="en-US" sz="3000" dirty="0" smtClean="0"/>
              <a:t> </a:t>
            </a:r>
            <a:r>
              <a:rPr lang="en-US" sz="3000" dirty="0" err="1" smtClean="0"/>
              <a:t>pihak</a:t>
            </a:r>
            <a:endParaRPr lang="en-US" sz="3000" dirty="0" smtClean="0"/>
          </a:p>
          <a:p>
            <a:pPr eaLnBrk="1" hangingPunct="1"/>
            <a:r>
              <a:rPr lang="en-US" sz="3000" dirty="0" err="1" smtClean="0"/>
              <a:t>Asas</a:t>
            </a:r>
            <a:r>
              <a:rPr lang="en-US" sz="3000" dirty="0" smtClean="0"/>
              <a:t> </a:t>
            </a:r>
            <a:r>
              <a:rPr lang="en-US" sz="3000" dirty="0" err="1" smtClean="0"/>
              <a:t>dalam</a:t>
            </a:r>
            <a:r>
              <a:rPr lang="en-US" sz="3000" dirty="0" smtClean="0"/>
              <a:t> </a:t>
            </a:r>
            <a:r>
              <a:rPr lang="en-US" sz="3000" dirty="0" err="1" smtClean="0"/>
              <a:t>ilmu</a:t>
            </a:r>
            <a:r>
              <a:rPr lang="en-US" sz="3000" dirty="0" smtClean="0"/>
              <a:t> </a:t>
            </a:r>
            <a:r>
              <a:rPr lang="en-US" sz="3000" dirty="0" err="1" smtClean="0"/>
              <a:t>hukum</a:t>
            </a:r>
            <a:r>
              <a:rPr lang="en-US" sz="3000" dirty="0" smtClean="0"/>
              <a:t>: </a:t>
            </a:r>
            <a:r>
              <a:rPr lang="en-US" sz="3000" dirty="0" err="1" smtClean="0"/>
              <a:t>hanya</a:t>
            </a:r>
            <a:r>
              <a:rPr lang="en-US" sz="3000" dirty="0" smtClean="0"/>
              <a:t> </a:t>
            </a:r>
            <a:r>
              <a:rPr lang="en-US" sz="3000" dirty="0" err="1" smtClean="0"/>
              <a:t>bersifat</a:t>
            </a:r>
            <a:r>
              <a:rPr lang="en-US" sz="3000" dirty="0" smtClean="0"/>
              <a:t> </a:t>
            </a:r>
            <a:r>
              <a:rPr lang="en-US" sz="3000" dirty="0" err="1" smtClean="0"/>
              <a:t>mengatur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eksplikatif</a:t>
            </a:r>
            <a:r>
              <a:rPr lang="en-US" sz="3000" dirty="0" smtClean="0"/>
              <a:t> (</a:t>
            </a:r>
            <a:r>
              <a:rPr lang="en-US" sz="3000" dirty="0" err="1" smtClean="0"/>
              <a:t>menjelaskan</a:t>
            </a:r>
            <a:r>
              <a:rPr lang="en-US" sz="3000" dirty="0" smtClean="0"/>
              <a:t>). </a:t>
            </a:r>
            <a:r>
              <a:rPr lang="en-US" sz="3000" dirty="0" err="1" smtClean="0"/>
              <a:t>Tujuannya</a:t>
            </a:r>
            <a:r>
              <a:rPr lang="en-US" sz="3000" dirty="0" smtClean="0"/>
              <a:t> </a:t>
            </a:r>
            <a:r>
              <a:rPr lang="en-US" sz="3000" dirty="0" err="1" smtClean="0"/>
              <a:t>untuk</a:t>
            </a:r>
            <a:r>
              <a:rPr lang="en-US" sz="3000" dirty="0" smtClean="0"/>
              <a:t> </a:t>
            </a:r>
            <a:r>
              <a:rPr lang="en-US" sz="3000" dirty="0" err="1" smtClean="0"/>
              <a:t>memberi</a:t>
            </a:r>
            <a:r>
              <a:rPr lang="en-US" sz="3000" dirty="0" smtClean="0"/>
              <a:t> </a:t>
            </a:r>
            <a:r>
              <a:rPr lang="en-US" sz="3000" dirty="0" err="1" smtClean="0"/>
              <a:t>ikhtisar</a:t>
            </a:r>
            <a:r>
              <a:rPr lang="en-US" sz="3000" dirty="0" smtClean="0"/>
              <a:t>, </a:t>
            </a: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normatif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tidak</a:t>
            </a:r>
            <a:r>
              <a:rPr lang="en-US" sz="3000" dirty="0" smtClean="0"/>
              <a:t> </a:t>
            </a:r>
            <a:r>
              <a:rPr lang="en-US" sz="3000" dirty="0" err="1" smtClean="0"/>
              <a:t>termasuk</a:t>
            </a:r>
            <a:r>
              <a:rPr lang="en-US" sz="3000" dirty="0" smtClean="0"/>
              <a:t> </a:t>
            </a:r>
            <a:r>
              <a:rPr lang="en-US" sz="3000" dirty="0" err="1" smtClean="0"/>
              <a:t>hukum</a:t>
            </a:r>
            <a:r>
              <a:rPr lang="en-US" sz="3000" dirty="0" smtClean="0"/>
              <a:t> </a:t>
            </a:r>
            <a:r>
              <a:rPr lang="en-US" sz="3000" dirty="0" err="1" smtClean="0"/>
              <a:t>positif</a:t>
            </a:r>
            <a:endParaRPr lang="en-US" sz="3000" dirty="0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Sifat Asas Hukum</a:t>
            </a:r>
          </a:p>
        </p:txBody>
      </p:sp>
      <p:sp>
        <p:nvSpPr>
          <p:cNvPr id="4710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Asas hukum bersifat instrumental artinya asas hukum mengakui adanya kemungkinan-kemungkinan, yang berarti memungkinkan adanya penyimpangan-penyimpangan, sehingga membuat sistem hukum itu luwes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Pembedaan Asas Hukum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Asas hukum umum</a:t>
            </a:r>
          </a:p>
          <a:p>
            <a:pPr eaLnBrk="1" hangingPunct="1"/>
            <a:r>
              <a:rPr lang="en-US" smtClean="0"/>
              <a:t>Asas hukum khusus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Asas Hukum Universal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Scholten: ada lima asas hukum umum, yaitu:</a:t>
            </a:r>
          </a:p>
          <a:p>
            <a:pPr eaLnBrk="1" hangingPunct="1">
              <a:buFontTx/>
              <a:buNone/>
            </a:pPr>
            <a:r>
              <a:rPr lang="en-US" smtClean="0"/>
              <a:t>	- asas kepribadian</a:t>
            </a:r>
          </a:p>
          <a:p>
            <a:pPr eaLnBrk="1" hangingPunct="1">
              <a:buFontTx/>
              <a:buNone/>
            </a:pPr>
            <a:r>
              <a:rPr lang="en-US" smtClean="0"/>
              <a:t>	- asas persekutuan</a:t>
            </a:r>
          </a:p>
          <a:p>
            <a:pPr eaLnBrk="1" hangingPunct="1">
              <a:buFontTx/>
              <a:buNone/>
            </a:pPr>
            <a:r>
              <a:rPr lang="en-US" smtClean="0"/>
              <a:t>	- asas kesamaan</a:t>
            </a:r>
          </a:p>
          <a:p>
            <a:pPr eaLnBrk="1" hangingPunct="1">
              <a:buFontTx/>
              <a:buNone/>
            </a:pPr>
            <a:r>
              <a:rPr lang="en-US" smtClean="0"/>
              <a:t>	- asas kewibawaan</a:t>
            </a:r>
          </a:p>
          <a:p>
            <a:pPr eaLnBrk="1" hangingPunct="1">
              <a:buFontTx/>
              <a:buNone/>
            </a:pPr>
            <a:r>
              <a:rPr lang="en-US" smtClean="0"/>
              <a:t>	- asas pemisahan baik dan buruk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Asas Hukum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2800" dirty="0" err="1" smtClean="0"/>
              <a:t>Bellefroid</a:t>
            </a:r>
            <a:r>
              <a:rPr lang="en-US" sz="2800" dirty="0" smtClean="0"/>
              <a:t>: </a:t>
            </a:r>
            <a:r>
              <a:rPr lang="en-US" sz="2800" dirty="0" err="1" smtClean="0"/>
              <a:t>asas</a:t>
            </a:r>
            <a:r>
              <a:rPr lang="en-US" sz="2800" dirty="0" smtClean="0"/>
              <a:t> </a:t>
            </a:r>
            <a:r>
              <a:rPr lang="en-US" sz="2800" dirty="0" err="1" smtClean="0"/>
              <a:t>hukum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norma</a:t>
            </a:r>
            <a:r>
              <a:rPr lang="en-US" sz="2800" dirty="0" smtClean="0"/>
              <a:t> </a:t>
            </a:r>
            <a:r>
              <a:rPr lang="en-US" sz="2800" dirty="0" err="1" smtClean="0"/>
              <a:t>dasar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dijabarkan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hukum</a:t>
            </a:r>
            <a:r>
              <a:rPr lang="en-US" sz="2800" dirty="0" smtClean="0"/>
              <a:t> </a:t>
            </a:r>
            <a:r>
              <a:rPr lang="en-US" sz="2800" dirty="0" err="1" smtClean="0"/>
              <a:t>positif</a:t>
            </a:r>
            <a:r>
              <a:rPr lang="en-US" sz="2800" dirty="0" smtClean="0"/>
              <a:t> </a:t>
            </a:r>
            <a:r>
              <a:rPr lang="en-US" sz="2800" dirty="0" err="1" smtClean="0"/>
              <a:t>dan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oleh</a:t>
            </a:r>
            <a:r>
              <a:rPr lang="en-US" sz="2800" dirty="0" smtClean="0"/>
              <a:t> </a:t>
            </a:r>
            <a:r>
              <a:rPr lang="en-US" sz="2800" dirty="0" err="1" smtClean="0"/>
              <a:t>ilmu</a:t>
            </a:r>
            <a:r>
              <a:rPr lang="en-US" sz="2800" dirty="0" smtClean="0"/>
              <a:t> </a:t>
            </a:r>
            <a:r>
              <a:rPr lang="en-US" sz="2800" dirty="0" err="1" smtClean="0"/>
              <a:t>hukum</a:t>
            </a:r>
            <a:r>
              <a:rPr lang="en-US" sz="2800" dirty="0" smtClean="0"/>
              <a:t> </a:t>
            </a:r>
            <a:r>
              <a:rPr lang="en-US" sz="2800" dirty="0" err="1" smtClean="0"/>
              <a:t>tidak</a:t>
            </a:r>
            <a:r>
              <a:rPr lang="en-US" sz="2800" dirty="0" smtClean="0"/>
              <a:t> </a:t>
            </a:r>
            <a:r>
              <a:rPr lang="en-US" sz="2800" dirty="0" err="1" smtClean="0"/>
              <a:t>dianggap</a:t>
            </a:r>
            <a:r>
              <a:rPr lang="en-US" sz="2800" dirty="0" smtClean="0"/>
              <a:t> </a:t>
            </a:r>
            <a:r>
              <a:rPr lang="en-US" sz="2800" dirty="0" err="1" smtClean="0"/>
              <a:t>berasal</a:t>
            </a:r>
            <a:r>
              <a:rPr lang="en-US" sz="2800" dirty="0" smtClean="0"/>
              <a:t> </a:t>
            </a:r>
            <a:r>
              <a:rPr lang="en-US" sz="2800" dirty="0" err="1" smtClean="0"/>
              <a:t>dari</a:t>
            </a:r>
            <a:r>
              <a:rPr lang="en-US" sz="2800" dirty="0" smtClean="0"/>
              <a:t> </a:t>
            </a:r>
            <a:r>
              <a:rPr lang="en-US" sz="2800" dirty="0" err="1" smtClean="0"/>
              <a:t>aturan-aturan</a:t>
            </a:r>
            <a:r>
              <a:rPr lang="en-US" sz="2800" dirty="0" smtClean="0"/>
              <a:t> yang </a:t>
            </a:r>
            <a:r>
              <a:rPr lang="en-US" sz="2800" dirty="0" err="1" smtClean="0"/>
              <a:t>lebih</a:t>
            </a:r>
            <a:r>
              <a:rPr lang="en-US" sz="2800" dirty="0" smtClean="0"/>
              <a:t> </a:t>
            </a:r>
            <a:r>
              <a:rPr lang="en-US" sz="2800" dirty="0" err="1" smtClean="0"/>
              <a:t>umum</a:t>
            </a:r>
            <a:r>
              <a:rPr lang="en-US" sz="2800" dirty="0" smtClean="0"/>
              <a:t>. </a:t>
            </a:r>
            <a:r>
              <a:rPr lang="en-US" sz="2800" dirty="0" err="1" smtClean="0"/>
              <a:t>Asas</a:t>
            </a:r>
            <a:r>
              <a:rPr lang="en-US" sz="2800" dirty="0" smtClean="0"/>
              <a:t> </a:t>
            </a:r>
            <a:r>
              <a:rPr lang="en-US" sz="2800" dirty="0" err="1" smtClean="0"/>
              <a:t>hukum</a:t>
            </a:r>
            <a:r>
              <a:rPr lang="en-US" sz="2800" dirty="0" smtClean="0"/>
              <a:t> </a:t>
            </a:r>
            <a:r>
              <a:rPr lang="en-US" sz="2800" dirty="0" err="1" smtClean="0"/>
              <a:t>umum</a:t>
            </a:r>
            <a:r>
              <a:rPr lang="en-US" sz="2800" dirty="0" smtClean="0"/>
              <a:t> </a:t>
            </a:r>
            <a:r>
              <a:rPr lang="en-US" sz="2800" dirty="0" err="1" smtClean="0"/>
              <a:t>merupakan</a:t>
            </a:r>
            <a:r>
              <a:rPr lang="en-US" sz="2800" dirty="0" smtClean="0"/>
              <a:t> </a:t>
            </a:r>
            <a:r>
              <a:rPr lang="en-US" sz="2800" dirty="0" err="1" smtClean="0"/>
              <a:t>pengendapan</a:t>
            </a:r>
            <a:r>
              <a:rPr lang="en-US" sz="2800" dirty="0" smtClean="0"/>
              <a:t> </a:t>
            </a:r>
            <a:r>
              <a:rPr lang="en-US" sz="2800" dirty="0" err="1" smtClean="0"/>
              <a:t>hukum</a:t>
            </a:r>
            <a:r>
              <a:rPr lang="en-US" sz="2800" dirty="0" smtClean="0"/>
              <a:t> </a:t>
            </a:r>
            <a:r>
              <a:rPr lang="en-US" sz="2800" dirty="0" err="1" smtClean="0"/>
              <a:t>positif</a:t>
            </a:r>
            <a:r>
              <a:rPr lang="en-US" sz="2800" dirty="0" smtClean="0"/>
              <a:t> </a:t>
            </a:r>
          </a:p>
          <a:p>
            <a:pPr eaLnBrk="1" hangingPunct="1">
              <a:lnSpc>
                <a:spcPct val="90000"/>
              </a:lnSpc>
            </a:pPr>
            <a:r>
              <a:rPr lang="en-US" sz="2800" dirty="0" smtClean="0"/>
              <a:t>The Liang </a:t>
            </a:r>
            <a:r>
              <a:rPr lang="en-US" sz="2800" dirty="0" err="1" smtClean="0"/>
              <a:t>Gie</a:t>
            </a:r>
            <a:r>
              <a:rPr lang="en-US" sz="2800" dirty="0" smtClean="0"/>
              <a:t>: </a:t>
            </a:r>
            <a:r>
              <a:rPr lang="en-US" sz="2800" dirty="0" err="1" smtClean="0"/>
              <a:t>asas</a:t>
            </a:r>
            <a:r>
              <a:rPr lang="en-US" sz="2800" dirty="0" smtClean="0"/>
              <a:t> </a:t>
            </a:r>
            <a:r>
              <a:rPr lang="en-US" sz="2800" dirty="0" err="1" smtClean="0"/>
              <a:t>adalah</a:t>
            </a:r>
            <a:r>
              <a:rPr lang="en-US" sz="2800" dirty="0" smtClean="0"/>
              <a:t> </a:t>
            </a:r>
            <a:r>
              <a:rPr lang="en-US" sz="2800" dirty="0" err="1" smtClean="0"/>
              <a:t>dalil</a:t>
            </a:r>
            <a:r>
              <a:rPr lang="en-US" sz="2800" dirty="0" smtClean="0"/>
              <a:t> </a:t>
            </a:r>
            <a:r>
              <a:rPr lang="en-US" sz="2800" dirty="0" err="1" smtClean="0"/>
              <a:t>umum</a:t>
            </a:r>
            <a:r>
              <a:rPr lang="en-US" sz="2800" dirty="0" smtClean="0"/>
              <a:t> yang </a:t>
            </a:r>
            <a:r>
              <a:rPr lang="en-US" sz="2800" dirty="0" err="1" smtClean="0"/>
              <a:t>dinyatakan</a:t>
            </a:r>
            <a:r>
              <a:rPr lang="en-US" sz="2800" dirty="0" smtClean="0"/>
              <a:t> </a:t>
            </a:r>
            <a:r>
              <a:rPr lang="en-US" sz="2800" dirty="0" err="1" smtClean="0"/>
              <a:t>dalam</a:t>
            </a:r>
            <a:r>
              <a:rPr lang="en-US" sz="2800" dirty="0" smtClean="0"/>
              <a:t> </a:t>
            </a:r>
            <a:r>
              <a:rPr lang="en-US" sz="2800" dirty="0" err="1" smtClean="0"/>
              <a:t>istilah</a:t>
            </a:r>
            <a:r>
              <a:rPr lang="en-US" sz="2800" dirty="0" smtClean="0"/>
              <a:t> </a:t>
            </a:r>
            <a:r>
              <a:rPr lang="en-US" sz="2800" dirty="0" err="1" smtClean="0"/>
              <a:t>umum</a:t>
            </a:r>
            <a:r>
              <a:rPr lang="en-US" sz="2800" dirty="0" smtClean="0"/>
              <a:t> </a:t>
            </a:r>
            <a:r>
              <a:rPr lang="en-US" sz="2800" dirty="0" err="1" smtClean="0"/>
              <a:t>tanpa</a:t>
            </a:r>
            <a:r>
              <a:rPr lang="en-US" sz="2800" dirty="0" smtClean="0"/>
              <a:t> </a:t>
            </a:r>
            <a:r>
              <a:rPr lang="en-US" sz="2800" dirty="0" err="1" smtClean="0"/>
              <a:t>menyarankan</a:t>
            </a:r>
            <a:r>
              <a:rPr lang="en-US" sz="2800" dirty="0" smtClean="0"/>
              <a:t> </a:t>
            </a:r>
            <a:r>
              <a:rPr lang="en-US" sz="2800" dirty="0" err="1" smtClean="0"/>
              <a:t>cara-cara</a:t>
            </a:r>
            <a:r>
              <a:rPr lang="en-US" sz="2800" dirty="0" smtClean="0"/>
              <a:t> </a:t>
            </a:r>
            <a:r>
              <a:rPr lang="en-US" sz="2800" dirty="0" err="1" smtClean="0"/>
              <a:t>khusus</a:t>
            </a:r>
            <a:r>
              <a:rPr lang="en-US" sz="2800" dirty="0" smtClean="0"/>
              <a:t> </a:t>
            </a:r>
            <a:r>
              <a:rPr lang="en-US" sz="2800" dirty="0" err="1" smtClean="0"/>
              <a:t>mengenai</a:t>
            </a:r>
            <a:r>
              <a:rPr lang="en-US" sz="2800" dirty="0" smtClean="0"/>
              <a:t> </a:t>
            </a:r>
            <a:r>
              <a:rPr lang="en-US" sz="2800" dirty="0" err="1" smtClean="0"/>
              <a:t>pelaksanaannya</a:t>
            </a:r>
            <a:r>
              <a:rPr lang="en-US" sz="2800" dirty="0" smtClean="0"/>
              <a:t>, yang </a:t>
            </a:r>
            <a:r>
              <a:rPr lang="en-US" sz="2800" dirty="0" err="1" smtClean="0"/>
              <a:t>diterapkan</a:t>
            </a:r>
            <a:r>
              <a:rPr lang="en-US" sz="2800" dirty="0" smtClean="0"/>
              <a:t> </a:t>
            </a:r>
            <a:r>
              <a:rPr lang="en-US" sz="2800" dirty="0" err="1" smtClean="0"/>
              <a:t>pada</a:t>
            </a:r>
            <a:r>
              <a:rPr lang="en-US" sz="2800" dirty="0" smtClean="0"/>
              <a:t> </a:t>
            </a:r>
            <a:r>
              <a:rPr lang="en-US" sz="2800" dirty="0" err="1" smtClean="0"/>
              <a:t>serangkaian</a:t>
            </a:r>
            <a:r>
              <a:rPr lang="en-US" sz="2800" dirty="0" smtClean="0"/>
              <a:t> </a:t>
            </a:r>
            <a:r>
              <a:rPr lang="en-US" sz="2800" dirty="0" err="1" smtClean="0"/>
              <a:t>perbuatan</a:t>
            </a:r>
            <a:r>
              <a:rPr lang="en-US" sz="2800" dirty="0" smtClean="0"/>
              <a:t> </a:t>
            </a:r>
            <a:r>
              <a:rPr lang="en-US" sz="2800" dirty="0" err="1" smtClean="0"/>
              <a:t>untuk</a:t>
            </a:r>
            <a:r>
              <a:rPr lang="en-US" sz="2800" dirty="0" smtClean="0"/>
              <a:t> </a:t>
            </a:r>
            <a:r>
              <a:rPr lang="en-US" sz="2800" dirty="0" err="1" smtClean="0"/>
              <a:t>menjadi</a:t>
            </a:r>
            <a:r>
              <a:rPr lang="en-US" sz="2800" dirty="0" smtClean="0"/>
              <a:t> </a:t>
            </a:r>
            <a:r>
              <a:rPr lang="en-US" sz="2800" dirty="0" err="1" smtClean="0"/>
              <a:t>petunjuk</a:t>
            </a:r>
            <a:r>
              <a:rPr lang="en-US" sz="2800" dirty="0" smtClean="0"/>
              <a:t> yang </a:t>
            </a:r>
            <a:r>
              <a:rPr lang="en-US" sz="2800" dirty="0" err="1" smtClean="0"/>
              <a:t>tepat</a:t>
            </a:r>
            <a:r>
              <a:rPr lang="en-US" sz="2800" dirty="0" smtClean="0"/>
              <a:t> </a:t>
            </a:r>
            <a:r>
              <a:rPr lang="en-US" sz="2800" dirty="0" err="1" smtClean="0"/>
              <a:t>bagi</a:t>
            </a:r>
            <a:r>
              <a:rPr lang="en-US" sz="2800" dirty="0" smtClean="0"/>
              <a:t> </a:t>
            </a:r>
            <a:r>
              <a:rPr lang="en-US" sz="2800" dirty="0" err="1" smtClean="0"/>
              <a:t>perbuatan</a:t>
            </a:r>
            <a:r>
              <a:rPr lang="en-US" sz="2800" dirty="0" smtClean="0"/>
              <a:t> </a:t>
            </a:r>
            <a:r>
              <a:rPr lang="en-US" sz="2800" dirty="0" err="1" smtClean="0"/>
              <a:t>itu</a:t>
            </a:r>
            <a:endParaRPr lang="en-US" sz="2800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dirty="0" err="1" smtClean="0"/>
              <a:t>Eikema</a:t>
            </a:r>
            <a:r>
              <a:rPr lang="en-US" dirty="0" smtClean="0"/>
              <a:t> </a:t>
            </a:r>
            <a:r>
              <a:rPr lang="en-US" dirty="0" err="1" smtClean="0"/>
              <a:t>Hommes</a:t>
            </a:r>
            <a:r>
              <a:rPr lang="en-US" dirty="0" smtClean="0"/>
              <a:t>: </a:t>
            </a:r>
            <a:r>
              <a:rPr lang="en-US" dirty="0" err="1" smtClean="0"/>
              <a:t>asas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itu</a:t>
            </a:r>
            <a:r>
              <a:rPr lang="en-US" dirty="0" smtClean="0"/>
              <a:t> </a:t>
            </a:r>
            <a:r>
              <a:rPr lang="en-US" dirty="0" err="1" smtClean="0"/>
              <a:t>tidak</a:t>
            </a:r>
            <a:r>
              <a:rPr lang="en-US" dirty="0" smtClean="0"/>
              <a:t> </a:t>
            </a:r>
            <a:r>
              <a:rPr lang="en-US" dirty="0" err="1" smtClean="0"/>
              <a:t>boleh</a:t>
            </a:r>
            <a:r>
              <a:rPr lang="en-US" dirty="0" smtClean="0"/>
              <a:t> </a:t>
            </a:r>
            <a:r>
              <a:rPr lang="en-US" dirty="0" err="1" smtClean="0"/>
              <a:t>dianggap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norma-norma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yang </a:t>
            </a:r>
            <a:r>
              <a:rPr lang="en-US" dirty="0" err="1" smtClean="0"/>
              <a:t>kongkrit</a:t>
            </a:r>
            <a:r>
              <a:rPr lang="en-US" dirty="0" smtClean="0"/>
              <a:t>, </a:t>
            </a:r>
            <a:r>
              <a:rPr lang="en-US" dirty="0" err="1" smtClean="0"/>
              <a:t>akan</a:t>
            </a:r>
            <a:r>
              <a:rPr lang="en-US" dirty="0" smtClean="0"/>
              <a:t> </a:t>
            </a:r>
            <a:r>
              <a:rPr lang="en-US" dirty="0" err="1" smtClean="0"/>
              <a:t>tetapi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dipandang</a:t>
            </a:r>
            <a:r>
              <a:rPr lang="en-US" dirty="0" smtClean="0"/>
              <a:t> </a:t>
            </a:r>
            <a:r>
              <a:rPr lang="en-US" dirty="0" err="1" smtClean="0"/>
              <a:t>sebagai</a:t>
            </a:r>
            <a:r>
              <a:rPr lang="en-US" dirty="0" smtClean="0"/>
              <a:t> </a:t>
            </a:r>
            <a:r>
              <a:rPr lang="en-US" dirty="0" err="1" smtClean="0"/>
              <a:t>dasar-dasar</a:t>
            </a:r>
            <a:r>
              <a:rPr lang="en-US" dirty="0" smtClean="0"/>
              <a:t> </a:t>
            </a:r>
            <a:r>
              <a:rPr lang="en-US" dirty="0" err="1" smtClean="0"/>
              <a:t>umum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petunjuk-pertunjuk</a:t>
            </a:r>
            <a:r>
              <a:rPr lang="en-US" dirty="0" smtClean="0"/>
              <a:t> </a:t>
            </a:r>
            <a:r>
              <a:rPr lang="en-US" dirty="0" err="1" smtClean="0"/>
              <a:t>bagi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yang </a:t>
            </a:r>
            <a:r>
              <a:rPr lang="en-US" dirty="0" err="1" smtClean="0"/>
              <a:t>berlaku</a:t>
            </a:r>
            <a:r>
              <a:rPr lang="en-US" dirty="0" smtClean="0"/>
              <a:t>.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praktis</a:t>
            </a:r>
            <a:r>
              <a:rPr lang="en-US" dirty="0" smtClean="0"/>
              <a:t> </a:t>
            </a:r>
            <a:r>
              <a:rPr lang="en-US" dirty="0" err="1" smtClean="0"/>
              <a:t>perlu</a:t>
            </a:r>
            <a:r>
              <a:rPr lang="en-US" dirty="0" smtClean="0"/>
              <a:t> </a:t>
            </a:r>
            <a:r>
              <a:rPr lang="en-US" dirty="0" err="1" smtClean="0"/>
              <a:t>berorientasi</a:t>
            </a:r>
            <a:r>
              <a:rPr lang="en-US" dirty="0" smtClean="0"/>
              <a:t> </a:t>
            </a:r>
            <a:r>
              <a:rPr lang="en-US" dirty="0" err="1" smtClean="0"/>
              <a:t>pada</a:t>
            </a:r>
            <a:r>
              <a:rPr lang="en-US" dirty="0" smtClean="0"/>
              <a:t> </a:t>
            </a:r>
            <a:r>
              <a:rPr lang="en-US" dirty="0" err="1" smtClean="0"/>
              <a:t>asas-asas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tersebut</a:t>
            </a:r>
            <a:r>
              <a:rPr lang="en-US" dirty="0" smtClean="0"/>
              <a:t> = </a:t>
            </a:r>
            <a:r>
              <a:rPr lang="en-US" dirty="0" err="1" smtClean="0"/>
              <a:t>asas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adalah</a:t>
            </a:r>
            <a:r>
              <a:rPr lang="en-US" dirty="0" smtClean="0"/>
              <a:t> </a:t>
            </a:r>
            <a:r>
              <a:rPr lang="en-US" dirty="0" err="1" smtClean="0"/>
              <a:t>dasar-dasar</a:t>
            </a:r>
            <a:r>
              <a:rPr lang="en-US" dirty="0" smtClean="0"/>
              <a:t> </a:t>
            </a:r>
            <a:r>
              <a:rPr lang="en-US" dirty="0" err="1" smtClean="0"/>
              <a:t>atau</a:t>
            </a:r>
            <a:r>
              <a:rPr lang="en-US" dirty="0" smtClean="0"/>
              <a:t> </a:t>
            </a:r>
            <a:r>
              <a:rPr lang="en-US" dirty="0" err="1" smtClean="0"/>
              <a:t>petunjuk</a:t>
            </a:r>
            <a:r>
              <a:rPr lang="en-US" dirty="0" smtClean="0"/>
              <a:t> </a:t>
            </a:r>
            <a:r>
              <a:rPr lang="en-US" dirty="0" err="1" smtClean="0"/>
              <a:t>arah</a:t>
            </a:r>
            <a:r>
              <a:rPr lang="en-US" dirty="0" smtClean="0"/>
              <a:t> </a:t>
            </a:r>
            <a:r>
              <a:rPr lang="en-US" dirty="0" err="1" smtClean="0"/>
              <a:t>dalam</a:t>
            </a:r>
            <a:r>
              <a:rPr lang="en-US" dirty="0" smtClean="0"/>
              <a:t> </a:t>
            </a:r>
            <a:r>
              <a:rPr lang="en-US" dirty="0" err="1" smtClean="0"/>
              <a:t>pembentukan</a:t>
            </a:r>
            <a:r>
              <a:rPr lang="en-US" dirty="0" smtClean="0"/>
              <a:t> </a:t>
            </a:r>
            <a:r>
              <a:rPr lang="en-US" dirty="0" err="1" smtClean="0"/>
              <a:t>hukum</a:t>
            </a:r>
            <a:r>
              <a:rPr lang="en-US" dirty="0" smtClean="0"/>
              <a:t> </a:t>
            </a:r>
            <a:r>
              <a:rPr lang="en-US" dirty="0" err="1" smtClean="0"/>
              <a:t>positif</a:t>
            </a:r>
            <a:endParaRPr lang="en-US" dirty="0" smtClean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smtClean="0"/>
              <a:t>Scholten: asas hukum adalah kecenderungan-kecenderungan yang disyaratkan oleh pandangan kesusilaan pada hukum, merupakan sifat-sifat umum dengan segala keterbatasannya sebagai pembawaan yang umum, tetapi yang tidak boleh tidak harus ada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Lanjutan…</a:t>
            </a:r>
          </a:p>
        </p:txBody>
      </p:sp>
      <p:sp>
        <p:nvSpPr>
          <p:cNvPr id="4403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eaLnBrk="1" hangingPunct="1">
              <a:lnSpc>
                <a:spcPct val="90000"/>
              </a:lnSpc>
            </a:pPr>
            <a:r>
              <a:rPr lang="en-US" sz="3000" dirty="0" err="1" smtClean="0"/>
              <a:t>Sudikno</a:t>
            </a:r>
            <a:r>
              <a:rPr lang="en-US" sz="3000" dirty="0" smtClean="0"/>
              <a:t>: </a:t>
            </a:r>
            <a:r>
              <a:rPr lang="en-US" sz="3000" dirty="0" err="1" smtClean="0"/>
              <a:t>asas</a:t>
            </a:r>
            <a:r>
              <a:rPr lang="en-US" sz="3000" dirty="0" smtClean="0"/>
              <a:t> </a:t>
            </a:r>
            <a:r>
              <a:rPr lang="en-US" sz="3000" dirty="0" err="1" smtClean="0"/>
              <a:t>hukum</a:t>
            </a:r>
            <a:r>
              <a:rPr lang="en-US" sz="3000" dirty="0" smtClean="0"/>
              <a:t>/</a:t>
            </a:r>
            <a:r>
              <a:rPr lang="en-US" sz="3000" dirty="0" err="1" smtClean="0"/>
              <a:t>prinsip</a:t>
            </a:r>
            <a:r>
              <a:rPr lang="en-US" sz="3000" dirty="0" smtClean="0"/>
              <a:t> </a:t>
            </a:r>
            <a:r>
              <a:rPr lang="en-US" sz="3000" dirty="0" err="1" smtClean="0"/>
              <a:t>hukum</a:t>
            </a:r>
            <a:r>
              <a:rPr lang="en-US" sz="3000" dirty="0" smtClean="0"/>
              <a:t> </a:t>
            </a:r>
            <a:r>
              <a:rPr lang="en-US" sz="3000" dirty="0" err="1" smtClean="0"/>
              <a:t>bukanlah</a:t>
            </a:r>
            <a:r>
              <a:rPr lang="en-US" sz="3000" dirty="0" smtClean="0"/>
              <a:t> </a:t>
            </a:r>
            <a:r>
              <a:rPr lang="en-US" sz="3000" dirty="0" err="1" smtClean="0"/>
              <a:t>peraturan</a:t>
            </a:r>
            <a:r>
              <a:rPr lang="en-US" sz="3000" dirty="0" smtClean="0"/>
              <a:t> </a:t>
            </a:r>
            <a:r>
              <a:rPr lang="en-US" sz="3000" dirty="0" err="1" smtClean="0"/>
              <a:t>hukum</a:t>
            </a:r>
            <a:r>
              <a:rPr lang="en-US" sz="3000" dirty="0" smtClean="0"/>
              <a:t> </a:t>
            </a:r>
            <a:r>
              <a:rPr lang="en-US" sz="3000" dirty="0" err="1" smtClean="0"/>
              <a:t>positif</a:t>
            </a:r>
            <a:r>
              <a:rPr lang="en-US" sz="3000" dirty="0" smtClean="0"/>
              <a:t>, </a:t>
            </a:r>
            <a:r>
              <a:rPr lang="en-US" sz="3000" dirty="0" err="1" smtClean="0"/>
              <a:t>melainkan</a:t>
            </a:r>
            <a:r>
              <a:rPr lang="en-US" sz="3000" dirty="0" smtClean="0"/>
              <a:t> </a:t>
            </a:r>
            <a:r>
              <a:rPr lang="en-US" sz="3000" dirty="0" err="1" smtClean="0"/>
              <a:t>merupakan</a:t>
            </a:r>
            <a:r>
              <a:rPr lang="en-US" sz="3000" dirty="0" smtClean="0"/>
              <a:t> </a:t>
            </a:r>
            <a:r>
              <a:rPr lang="en-US" sz="3000" dirty="0" err="1" smtClean="0"/>
              <a:t>pikiran</a:t>
            </a:r>
            <a:r>
              <a:rPr lang="en-US" sz="3000" dirty="0" smtClean="0"/>
              <a:t> </a:t>
            </a:r>
            <a:r>
              <a:rPr lang="en-US" sz="3000" dirty="0" err="1" smtClean="0"/>
              <a:t>dasar</a:t>
            </a:r>
            <a:r>
              <a:rPr lang="en-US" sz="3000" dirty="0" smtClean="0"/>
              <a:t> </a:t>
            </a:r>
            <a:r>
              <a:rPr lang="en-US" sz="3000" dirty="0" err="1" smtClean="0"/>
              <a:t>yg</a:t>
            </a:r>
            <a:r>
              <a:rPr lang="en-US" sz="3000" dirty="0" smtClean="0"/>
              <a:t> </a:t>
            </a:r>
            <a:r>
              <a:rPr lang="en-US" sz="3000" dirty="0" err="1" smtClean="0"/>
              <a:t>umum</a:t>
            </a:r>
            <a:r>
              <a:rPr lang="en-US" sz="3000" dirty="0" smtClean="0"/>
              <a:t> </a:t>
            </a:r>
            <a:r>
              <a:rPr lang="en-US" sz="3000" dirty="0" err="1" smtClean="0"/>
              <a:t>sifatnya</a:t>
            </a:r>
            <a:r>
              <a:rPr lang="en-US" sz="3000" dirty="0" smtClean="0"/>
              <a:t> </a:t>
            </a:r>
            <a:r>
              <a:rPr lang="en-US" sz="3000" dirty="0" err="1" smtClean="0"/>
              <a:t>atau</a:t>
            </a:r>
            <a:r>
              <a:rPr lang="en-US" sz="3000" dirty="0" smtClean="0"/>
              <a:t> </a:t>
            </a:r>
            <a:r>
              <a:rPr lang="en-US" sz="3000" dirty="0" err="1" smtClean="0"/>
              <a:t>merupakan</a:t>
            </a:r>
            <a:r>
              <a:rPr lang="en-US" sz="3000" dirty="0" smtClean="0"/>
              <a:t> </a:t>
            </a:r>
            <a:r>
              <a:rPr lang="en-US" sz="3000" dirty="0" err="1" smtClean="0"/>
              <a:t>latar</a:t>
            </a:r>
            <a:r>
              <a:rPr lang="en-US" sz="3000" dirty="0" smtClean="0"/>
              <a:t> </a:t>
            </a:r>
            <a:r>
              <a:rPr lang="en-US" sz="3000" dirty="0" err="1" smtClean="0"/>
              <a:t>belakang</a:t>
            </a:r>
            <a:r>
              <a:rPr lang="en-US" sz="3000" dirty="0" smtClean="0"/>
              <a:t> </a:t>
            </a:r>
            <a:r>
              <a:rPr lang="en-US" sz="3000" dirty="0" err="1" smtClean="0"/>
              <a:t>dr</a:t>
            </a:r>
            <a:r>
              <a:rPr lang="en-US" sz="3000" dirty="0" smtClean="0"/>
              <a:t> </a:t>
            </a:r>
            <a:r>
              <a:rPr lang="en-US" sz="3000" dirty="0" err="1" smtClean="0"/>
              <a:t>peraturan</a:t>
            </a:r>
            <a:r>
              <a:rPr lang="en-US" sz="3000" dirty="0" smtClean="0"/>
              <a:t> </a:t>
            </a:r>
            <a:r>
              <a:rPr lang="en-US" sz="3000" dirty="0" err="1" smtClean="0"/>
              <a:t>kongkrit</a:t>
            </a:r>
            <a:r>
              <a:rPr lang="en-US" sz="3000" dirty="0" smtClean="0"/>
              <a:t> </a:t>
            </a:r>
            <a:r>
              <a:rPr lang="en-US" sz="3000" dirty="0" err="1" smtClean="0"/>
              <a:t>yg</a:t>
            </a:r>
            <a:r>
              <a:rPr lang="en-US" sz="3000" dirty="0" smtClean="0"/>
              <a:t> </a:t>
            </a:r>
            <a:r>
              <a:rPr lang="en-US" sz="3000" dirty="0" err="1" smtClean="0"/>
              <a:t>tdpt</a:t>
            </a:r>
            <a:r>
              <a:rPr lang="en-US" sz="3000" dirty="0" smtClean="0"/>
              <a:t> </a:t>
            </a:r>
            <a:r>
              <a:rPr lang="en-US" sz="3000" dirty="0" err="1" smtClean="0"/>
              <a:t>dlm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di</a:t>
            </a:r>
            <a:r>
              <a:rPr lang="en-US" sz="3000" dirty="0" smtClean="0"/>
              <a:t> </a:t>
            </a:r>
            <a:r>
              <a:rPr lang="en-US" sz="3000" dirty="0" err="1" smtClean="0"/>
              <a:t>belakang</a:t>
            </a:r>
            <a:r>
              <a:rPr lang="en-US" sz="3000" dirty="0" smtClean="0"/>
              <a:t> </a:t>
            </a:r>
            <a:r>
              <a:rPr lang="en-US" sz="3000" dirty="0" err="1" smtClean="0"/>
              <a:t>setiap</a:t>
            </a:r>
            <a:r>
              <a:rPr lang="en-US" sz="3000" dirty="0" smtClean="0"/>
              <a:t> </a:t>
            </a:r>
            <a:r>
              <a:rPr lang="en-US" sz="3000" dirty="0" err="1" smtClean="0"/>
              <a:t>sistem</a:t>
            </a:r>
            <a:r>
              <a:rPr lang="en-US" sz="3000" dirty="0" smtClean="0"/>
              <a:t> </a:t>
            </a:r>
            <a:r>
              <a:rPr lang="en-US" sz="3000" dirty="0" err="1" smtClean="0"/>
              <a:t>hukum</a:t>
            </a:r>
            <a:r>
              <a:rPr lang="en-US" sz="3000" dirty="0" smtClean="0"/>
              <a:t> </a:t>
            </a:r>
            <a:r>
              <a:rPr lang="en-US" sz="3000" dirty="0" err="1" smtClean="0"/>
              <a:t>yg</a:t>
            </a:r>
            <a:r>
              <a:rPr lang="en-US" sz="3000" dirty="0" smtClean="0"/>
              <a:t> </a:t>
            </a:r>
            <a:r>
              <a:rPr lang="en-US" sz="3000" dirty="0" err="1" smtClean="0"/>
              <a:t>terjelma</a:t>
            </a:r>
            <a:r>
              <a:rPr lang="en-US" sz="3000" dirty="0" smtClean="0"/>
              <a:t> </a:t>
            </a:r>
            <a:r>
              <a:rPr lang="en-US" sz="3000" dirty="0" err="1" smtClean="0"/>
              <a:t>dlm</a:t>
            </a:r>
            <a:r>
              <a:rPr lang="en-US" sz="3000" dirty="0" smtClean="0"/>
              <a:t> </a:t>
            </a:r>
            <a:r>
              <a:rPr lang="en-US" sz="3000" dirty="0" err="1" smtClean="0"/>
              <a:t>peraturan</a:t>
            </a:r>
            <a:r>
              <a:rPr lang="en-US" sz="3000" dirty="0" smtClean="0"/>
              <a:t> per-UU-an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putusan</a:t>
            </a:r>
            <a:r>
              <a:rPr lang="en-US" sz="3000" dirty="0" smtClean="0"/>
              <a:t> hakim </a:t>
            </a:r>
            <a:r>
              <a:rPr lang="en-US" sz="3000" dirty="0" err="1" smtClean="0"/>
              <a:t>yg</a:t>
            </a:r>
            <a:r>
              <a:rPr lang="en-US" sz="3000" dirty="0" smtClean="0"/>
              <a:t> </a:t>
            </a:r>
            <a:r>
              <a:rPr lang="en-US" sz="3000" dirty="0" err="1" smtClean="0"/>
              <a:t>merupakan</a:t>
            </a:r>
            <a:r>
              <a:rPr lang="en-US" sz="3000" dirty="0" smtClean="0"/>
              <a:t> </a:t>
            </a:r>
            <a:r>
              <a:rPr lang="en-US" sz="3000" dirty="0" err="1" smtClean="0"/>
              <a:t>hukum</a:t>
            </a:r>
            <a:r>
              <a:rPr lang="en-US" sz="3000" dirty="0" smtClean="0"/>
              <a:t> </a:t>
            </a:r>
            <a:r>
              <a:rPr lang="en-US" sz="3000" dirty="0" err="1" smtClean="0"/>
              <a:t>positif</a:t>
            </a:r>
            <a:r>
              <a:rPr lang="en-US" sz="3000" dirty="0" smtClean="0"/>
              <a:t> </a:t>
            </a:r>
            <a:r>
              <a:rPr lang="en-US" sz="3000" dirty="0" err="1" smtClean="0"/>
              <a:t>dan</a:t>
            </a:r>
            <a:r>
              <a:rPr lang="en-US" sz="3000" dirty="0" smtClean="0"/>
              <a:t> </a:t>
            </a:r>
            <a:r>
              <a:rPr lang="en-US" sz="3000" dirty="0" err="1" smtClean="0"/>
              <a:t>dpt</a:t>
            </a:r>
            <a:r>
              <a:rPr lang="en-US" sz="3000" dirty="0" smtClean="0"/>
              <a:t> </a:t>
            </a:r>
            <a:r>
              <a:rPr lang="en-US" sz="3000" dirty="0" err="1" smtClean="0"/>
              <a:t>diketemukan</a:t>
            </a:r>
            <a:r>
              <a:rPr lang="en-US" sz="3000" dirty="0" smtClean="0"/>
              <a:t> dg </a:t>
            </a:r>
            <a:r>
              <a:rPr lang="en-US" sz="3000" dirty="0" err="1" smtClean="0"/>
              <a:t>mencari</a:t>
            </a:r>
            <a:r>
              <a:rPr lang="en-US" sz="3000" dirty="0" smtClean="0"/>
              <a:t> </a:t>
            </a:r>
            <a:r>
              <a:rPr lang="en-US" sz="3000" dirty="0" err="1" smtClean="0"/>
              <a:t>sifat-sifat</a:t>
            </a:r>
            <a:r>
              <a:rPr lang="en-US" sz="3000" dirty="0" smtClean="0"/>
              <a:t> </a:t>
            </a:r>
            <a:r>
              <a:rPr lang="en-US" sz="3000" dirty="0" err="1" smtClean="0"/>
              <a:t>umum</a:t>
            </a:r>
            <a:r>
              <a:rPr lang="en-US" sz="3000" dirty="0" smtClean="0"/>
              <a:t> </a:t>
            </a:r>
            <a:r>
              <a:rPr lang="en-US" sz="3000" dirty="0" err="1" smtClean="0"/>
              <a:t>dlm</a:t>
            </a:r>
            <a:r>
              <a:rPr lang="en-US" sz="3000" dirty="0" smtClean="0"/>
              <a:t> </a:t>
            </a:r>
            <a:r>
              <a:rPr lang="en-US" sz="3000" dirty="0" err="1" smtClean="0"/>
              <a:t>peraturan</a:t>
            </a:r>
            <a:r>
              <a:rPr lang="en-US" sz="3000" dirty="0" smtClean="0"/>
              <a:t> </a:t>
            </a:r>
            <a:r>
              <a:rPr lang="en-US" sz="3000" dirty="0" err="1" smtClean="0"/>
              <a:t>kongkrit</a:t>
            </a:r>
            <a:r>
              <a:rPr lang="en-US" sz="3000" dirty="0" smtClean="0"/>
              <a:t> </a:t>
            </a:r>
            <a:r>
              <a:rPr lang="en-US" sz="3000" dirty="0" err="1" smtClean="0"/>
              <a:t>tsb</a:t>
            </a:r>
            <a:r>
              <a:rPr lang="id-ID" sz="3000" dirty="0"/>
              <a:t> </a:t>
            </a:r>
            <a:r>
              <a:rPr lang="id-ID" sz="3000" dirty="0" smtClean="0"/>
              <a:t>         hukum tidak dapat dipahami tanpa mengetahui asas2 hukum yg terkandung di dalamnya.</a:t>
            </a:r>
            <a:endParaRPr lang="en-US" sz="3000" dirty="0" smtClean="0"/>
          </a:p>
        </p:txBody>
      </p:sp>
      <p:sp>
        <p:nvSpPr>
          <p:cNvPr id="4" name="Right Arrow 3"/>
          <p:cNvSpPr/>
          <p:nvPr/>
        </p:nvSpPr>
        <p:spPr>
          <a:xfrm>
            <a:off x="2771800" y="5085184"/>
            <a:ext cx="648072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Asas Hukum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Jantungnya peraturan hukum, karena:</a:t>
            </a:r>
          </a:p>
          <a:p>
            <a:pPr marL="814388" indent="-514350" defTabSz="900113">
              <a:buFont typeface="+mj-lt"/>
              <a:buAutoNum type="arabicPeriod"/>
            </a:pPr>
            <a:r>
              <a:rPr lang="id-ID" dirty="0" smtClean="0"/>
              <a:t>Landasan yg paling luas bagi lahirnya perauran hukum 	  peraturan hukum dapat dikembalikan kepada asas hukum</a:t>
            </a:r>
          </a:p>
          <a:p>
            <a:pPr marL="814388" indent="-514350" defTabSz="900113">
              <a:buFont typeface="+mj-lt"/>
              <a:buAutoNum type="arabicPeriod"/>
            </a:pPr>
            <a:r>
              <a:rPr lang="id-ID" dirty="0" smtClean="0"/>
              <a:t>Alasan bagi lahirnya peraturan hukum          ratio legis peraturan hukum</a:t>
            </a:r>
          </a:p>
          <a:p>
            <a:pPr marL="514350" indent="-514350" defTabSz="900113"/>
            <a:r>
              <a:rPr lang="id-ID" dirty="0" smtClean="0"/>
              <a:t>Sebagai sarana yg membuat hukum hidup, tumbuh dan berkembang. (Paton)</a:t>
            </a:r>
          </a:p>
        </p:txBody>
      </p:sp>
      <p:sp>
        <p:nvSpPr>
          <p:cNvPr id="4" name="Right Arrow 3"/>
          <p:cNvSpPr/>
          <p:nvPr/>
        </p:nvSpPr>
        <p:spPr>
          <a:xfrm>
            <a:off x="4211960" y="2924944"/>
            <a:ext cx="792088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Right Arrow 4"/>
          <p:cNvSpPr/>
          <p:nvPr/>
        </p:nvSpPr>
        <p:spPr>
          <a:xfrm>
            <a:off x="7668344" y="4005064"/>
            <a:ext cx="720080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Asas hukum menjadikan hukum bukan sekedar kumpulan peraturan, karena asas hukum mengandung nilai dan etis           asas hukum merupakan jembatan  antara peraturan hukum dengan cita2 sosial dan pandangan etis masyarakat.</a:t>
            </a:r>
            <a:endParaRPr lang="id-ID" dirty="0"/>
          </a:p>
        </p:txBody>
      </p:sp>
      <p:sp>
        <p:nvSpPr>
          <p:cNvPr id="4" name="Right Arrow 3"/>
          <p:cNvSpPr/>
          <p:nvPr/>
        </p:nvSpPr>
        <p:spPr>
          <a:xfrm>
            <a:off x="6588224" y="2780928"/>
            <a:ext cx="720080" cy="2160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563888" y="1052736"/>
            <a:ext cx="1872208" cy="72008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 smtClean="0"/>
              <a:t>NILAI/ETIS</a:t>
            </a:r>
            <a:endParaRPr lang="id-ID" sz="2800" dirty="0"/>
          </a:p>
        </p:txBody>
      </p:sp>
      <p:sp>
        <p:nvSpPr>
          <p:cNvPr id="6" name="Down Arrow 5"/>
          <p:cNvSpPr/>
          <p:nvPr/>
        </p:nvSpPr>
        <p:spPr>
          <a:xfrm>
            <a:off x="4427984" y="1844824"/>
            <a:ext cx="144016" cy="50405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Rectangle 6"/>
          <p:cNvSpPr/>
          <p:nvPr/>
        </p:nvSpPr>
        <p:spPr>
          <a:xfrm>
            <a:off x="3851920" y="2492896"/>
            <a:ext cx="1296144" cy="5040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 smtClean="0"/>
              <a:t>ASAS</a:t>
            </a:r>
            <a:endParaRPr lang="id-ID" sz="2800" dirty="0"/>
          </a:p>
        </p:txBody>
      </p:sp>
      <p:sp>
        <p:nvSpPr>
          <p:cNvPr id="8" name="Down Arrow 7"/>
          <p:cNvSpPr/>
          <p:nvPr/>
        </p:nvSpPr>
        <p:spPr>
          <a:xfrm>
            <a:off x="4427984" y="3140968"/>
            <a:ext cx="144016" cy="57606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9" name="Rectangle 8"/>
          <p:cNvSpPr/>
          <p:nvPr/>
        </p:nvSpPr>
        <p:spPr>
          <a:xfrm>
            <a:off x="3275856" y="3861048"/>
            <a:ext cx="2448272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d-ID" sz="2800" dirty="0" smtClean="0"/>
              <a:t>PERATURAN HUKUM</a:t>
            </a:r>
            <a:endParaRPr lang="id-ID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Asas - Norma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d-ID" dirty="0" smtClean="0"/>
              <a:t>Asas merupakan dasar pemikiran yang umum dan abstrak, sedangkan norma merupakan aturan yang riil</a:t>
            </a:r>
          </a:p>
          <a:p>
            <a:r>
              <a:rPr lang="id-ID" dirty="0" smtClean="0"/>
              <a:t>Asas adalah suatu ide atau konsep, sedangkan norma adalah penjabaran dari ide tersebut</a:t>
            </a:r>
          </a:p>
          <a:p>
            <a:r>
              <a:rPr lang="id-ID" smtClean="0"/>
              <a:t>Asas hukum tidak mempunyai sanksi, sedangkan norma mempunyai sanksi</a:t>
            </a:r>
            <a:endParaRPr lang="id-ID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170</TotalTime>
  <Words>506</Words>
  <Application>Microsoft Office PowerPoint</Application>
  <PresentationFormat>On-screen Show (4:3)</PresentationFormat>
  <Paragraphs>53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ASAS HUKUM</vt:lpstr>
      <vt:lpstr>Asas Hukum</vt:lpstr>
      <vt:lpstr>Lanjutan…</vt:lpstr>
      <vt:lpstr>Lanjutan…</vt:lpstr>
      <vt:lpstr>Lanjutan…</vt:lpstr>
      <vt:lpstr>Asas Hukum</vt:lpstr>
      <vt:lpstr>Slide 7</vt:lpstr>
      <vt:lpstr>Slide 8</vt:lpstr>
      <vt:lpstr>Asas - Norma</vt:lpstr>
      <vt:lpstr>Ilmu Hukum – Asas Hukum</vt:lpstr>
      <vt:lpstr>Contoh Asas Hukum</vt:lpstr>
      <vt:lpstr>Fungsi Asas Hukum</vt:lpstr>
      <vt:lpstr>Sifat Asas Hukum</vt:lpstr>
      <vt:lpstr>Pembedaan Asas Hukum</vt:lpstr>
      <vt:lpstr>Asas Hukum Universal</vt:lpstr>
    </vt:vector>
  </TitlesOfParts>
  <Company>YOGYAKARTA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ASAS HUKUM</dc:title>
  <dc:creator>Danang Wahyu Muhammad</dc:creator>
  <cp:lastModifiedBy>Danang Wahyu Muhammad</cp:lastModifiedBy>
  <cp:revision>21</cp:revision>
  <dcterms:created xsi:type="dcterms:W3CDTF">2012-07-03T17:42:44Z</dcterms:created>
  <dcterms:modified xsi:type="dcterms:W3CDTF">2013-12-01T17:31:55Z</dcterms:modified>
</cp:coreProperties>
</file>