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9" r:id="rId14"/>
    <p:sldId id="268" r:id="rId15"/>
    <p:sldId id="271" r:id="rId16"/>
    <p:sldId id="270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31CB1-AC5E-4016-80F9-2AB5EDD1B26C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72C9C-D002-4B3E-A1D3-0BE59D695B3D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SISTEM HUKUM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Sistem hukum berkembang sesuai dengan perkembangan hukum, sehingga mempunyai kontinuitas, bersifat berkesinambungan.</a:t>
            </a:r>
          </a:p>
          <a:p>
            <a:r>
              <a:rPr lang="id-ID" dirty="0" smtClean="0"/>
              <a:t>Meskipun hukum sebagai sistem terbuka, namun dalam distem hukum ada bagian-bagian yang  sifatnya tertutup. Ini berarti bahwa pembentuk undang-undang tidak memberi kebebasan untuk pembentukan hukum.</a:t>
            </a:r>
            <a:endParaRPr lang="id-ID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Sifat Sistem Hukum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Konsisten atau ajeg, yaitu tidak dimungkinkan adanya konflik. Setiap konflik akan diselesaikan oleh sistem itu sendiri.</a:t>
            </a:r>
          </a:p>
          <a:p>
            <a:r>
              <a:rPr lang="id-ID" dirty="0" smtClean="0"/>
              <a:t>Lengkap, yaitu sistem hukum yang ada dianggap lengkap. Ketidaklengkapan akan dilengkapi oleh sistem itu sendiri dengan adanya penafsiran. 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Scholten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Hukum merupakan sistem yang terbuka karena berisi peraturan-peraturan hukum yang sifatnya tidak lengkap dan tidak mungkin lengkap.</a:t>
            </a:r>
            <a:endParaRPr lang="id-ID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Unsur Sistem Hukum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Sistem hukum tersusun atas peraturan-peraturan.</a:t>
            </a:r>
          </a:p>
          <a:p>
            <a:r>
              <a:rPr lang="id-ID" dirty="0" smtClean="0"/>
              <a:t>Peraturan-peraturan tersusun atas:  </a:t>
            </a:r>
          </a:p>
          <a:p>
            <a:pPr>
              <a:buNone/>
            </a:pPr>
            <a:r>
              <a:rPr lang="id-ID" dirty="0" smtClean="0"/>
              <a:t>	- Pengertian hukum</a:t>
            </a:r>
          </a:p>
          <a:p>
            <a:pPr>
              <a:buNone/>
            </a:pPr>
            <a:r>
              <a:rPr lang="id-ID" dirty="0" smtClean="0"/>
              <a:t>	- Asas hukum</a:t>
            </a:r>
          </a:p>
          <a:p>
            <a:pPr>
              <a:buNone/>
            </a:pPr>
            <a:r>
              <a:rPr lang="id-ID" dirty="0" smtClean="0"/>
              <a:t>	- Standar hukum</a:t>
            </a:r>
          </a:p>
          <a:p>
            <a:endParaRPr lang="id-ID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Lawrence M. Friedman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Sistem hukum terdiri dari:</a:t>
            </a:r>
          </a:p>
          <a:p>
            <a:pPr>
              <a:buNone/>
            </a:pPr>
            <a:r>
              <a:rPr lang="id-ID" dirty="0" smtClean="0"/>
              <a:t>	- struktur hukum</a:t>
            </a:r>
          </a:p>
          <a:p>
            <a:pPr>
              <a:buNone/>
            </a:pPr>
            <a:r>
              <a:rPr lang="id-ID" dirty="0" smtClean="0"/>
              <a:t>	- substansi hukum</a:t>
            </a:r>
          </a:p>
          <a:p>
            <a:pPr>
              <a:buNone/>
            </a:pPr>
            <a:r>
              <a:rPr lang="id-ID" dirty="0" smtClean="0"/>
              <a:t>	- budaya hukum</a:t>
            </a:r>
            <a:endParaRPr lang="id-ID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Stufenbau Theory</a:t>
            </a:r>
            <a:endParaRPr lang="id-ID" dirty="0"/>
          </a:p>
        </p:txBody>
      </p:sp>
      <p:sp>
        <p:nvSpPr>
          <p:cNvPr id="5" name="Isosceles Triangle 4"/>
          <p:cNvSpPr/>
          <p:nvPr/>
        </p:nvSpPr>
        <p:spPr>
          <a:xfrm>
            <a:off x="2699792" y="1916832"/>
            <a:ext cx="3312368" cy="38164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923928" y="2420888"/>
            <a:ext cx="72008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51920" y="2852936"/>
            <a:ext cx="10081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35896" y="3356992"/>
            <a:ext cx="13681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419872" y="3933056"/>
            <a:ext cx="187220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203848" y="4509120"/>
            <a:ext cx="23762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915816" y="5085184"/>
            <a:ext cx="28803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707904" y="155679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Grund Norm</a:t>
            </a:r>
            <a:endParaRPr lang="id-ID" dirty="0"/>
          </a:p>
        </p:txBody>
      </p:sp>
      <p:sp>
        <p:nvSpPr>
          <p:cNvPr id="38" name="TextBox 37"/>
          <p:cNvSpPr txBox="1"/>
          <p:nvPr/>
        </p:nvSpPr>
        <p:spPr>
          <a:xfrm>
            <a:off x="4716016" y="2060848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UUD 1945</a:t>
            </a:r>
            <a:endParaRPr lang="id-ID" dirty="0"/>
          </a:p>
        </p:txBody>
      </p:sp>
      <p:sp>
        <p:nvSpPr>
          <p:cNvPr id="39" name="TextBox 38"/>
          <p:cNvSpPr txBox="1"/>
          <p:nvPr/>
        </p:nvSpPr>
        <p:spPr>
          <a:xfrm>
            <a:off x="4932040" y="2492896"/>
            <a:ext cx="100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Tap MPR</a:t>
            </a:r>
            <a:endParaRPr lang="id-ID" dirty="0"/>
          </a:p>
        </p:txBody>
      </p:sp>
      <p:sp>
        <p:nvSpPr>
          <p:cNvPr id="40" name="TextBox 39"/>
          <p:cNvSpPr txBox="1"/>
          <p:nvPr/>
        </p:nvSpPr>
        <p:spPr>
          <a:xfrm>
            <a:off x="5148064" y="2996952"/>
            <a:ext cx="124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UU/Perppu</a:t>
            </a:r>
            <a:endParaRPr lang="id-ID" dirty="0"/>
          </a:p>
        </p:txBody>
      </p:sp>
      <p:sp>
        <p:nvSpPr>
          <p:cNvPr id="41" name="TextBox 40"/>
          <p:cNvSpPr txBox="1"/>
          <p:nvPr/>
        </p:nvSpPr>
        <p:spPr>
          <a:xfrm>
            <a:off x="5508104" y="3573016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PP</a:t>
            </a:r>
            <a:endParaRPr lang="id-ID" dirty="0"/>
          </a:p>
        </p:txBody>
      </p:sp>
      <p:sp>
        <p:nvSpPr>
          <p:cNvPr id="42" name="TextBox 41"/>
          <p:cNvSpPr txBox="1"/>
          <p:nvPr/>
        </p:nvSpPr>
        <p:spPr>
          <a:xfrm>
            <a:off x="5724128" y="4149080"/>
            <a:ext cx="95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Perpres </a:t>
            </a:r>
            <a:endParaRPr lang="id-ID" dirty="0"/>
          </a:p>
        </p:txBody>
      </p:sp>
      <p:sp>
        <p:nvSpPr>
          <p:cNvPr id="43" name="TextBox 42"/>
          <p:cNvSpPr txBox="1"/>
          <p:nvPr/>
        </p:nvSpPr>
        <p:spPr>
          <a:xfrm>
            <a:off x="6012160" y="4725144"/>
            <a:ext cx="1165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Perdaprop</a:t>
            </a:r>
            <a:endParaRPr lang="id-ID" dirty="0"/>
          </a:p>
        </p:txBody>
      </p:sp>
      <p:sp>
        <p:nvSpPr>
          <p:cNvPr id="44" name="TextBox 43"/>
          <p:cNvSpPr txBox="1"/>
          <p:nvPr/>
        </p:nvSpPr>
        <p:spPr>
          <a:xfrm>
            <a:off x="6228184" y="5301208"/>
            <a:ext cx="154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Perdakab/kota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Stufenbau Theory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Bahwa tertib hukum/legal order merupakan system of norm yang berbentuk seperti tangga piramida. Pada setiap tangga terdapat kaidah dan di puncak piramida terdapat kaidah yang disebut grund norm.</a:t>
            </a:r>
          </a:p>
          <a:p>
            <a:r>
              <a:rPr lang="id-ID" dirty="0" smtClean="0"/>
              <a:t>Dasar berlakunya dan legalitas suatu kaidah terletak pada kaidah yang di atasnya.</a:t>
            </a:r>
          </a:p>
          <a:p>
            <a:r>
              <a:rPr lang="id-ID" dirty="0" smtClean="0"/>
              <a:t>Aturan yang bawah harus dapat dikembalikan ke aturan yang lebih atas. 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Principles of Legality (Teori Fuller)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Sistem hukum harus mengandung peraturan-peraturan</a:t>
            </a:r>
          </a:p>
          <a:p>
            <a:r>
              <a:rPr lang="id-ID" dirty="0" smtClean="0"/>
              <a:t>Peraturan-peraturan tersebut harus diundangkan</a:t>
            </a:r>
          </a:p>
          <a:p>
            <a:r>
              <a:rPr lang="id-ID" dirty="0" smtClean="0"/>
              <a:t>Tidak boleh ada peraturan yang berlaku surut</a:t>
            </a:r>
          </a:p>
          <a:p>
            <a:r>
              <a:rPr lang="id-ID" dirty="0" smtClean="0"/>
              <a:t>Tidak boleh ada konflik peraturan dalam sistem hukum</a:t>
            </a:r>
          </a:p>
          <a:p>
            <a:r>
              <a:rPr lang="id-ID" dirty="0" smtClean="0"/>
              <a:t>Adanya klasifikasi/penggolongan peraturan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Lanjutan....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Peraturan disusun dalam rumusan yang mudah dimengerti</a:t>
            </a:r>
          </a:p>
          <a:p>
            <a:r>
              <a:rPr lang="id-ID" dirty="0" smtClean="0"/>
              <a:t>Tidak boleh sering merubah peraturan</a:t>
            </a:r>
          </a:p>
          <a:p>
            <a:r>
              <a:rPr lang="id-ID" dirty="0" smtClean="0"/>
              <a:t>Harus ada kecocokan antara yang diundangkan dengan pelaksanaan sehari-hari.</a:t>
            </a:r>
            <a:endParaRPr lang="id-ID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Sistem Hukum Besar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Eropa kontinental (civil law)</a:t>
            </a:r>
          </a:p>
          <a:p>
            <a:r>
              <a:rPr lang="id-ID" dirty="0" smtClean="0"/>
              <a:t>Anglo sakson (common law)</a:t>
            </a:r>
            <a:endParaRPr lang="id-ID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Sistem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Suatu kesatuan dari unsur-unsur yang saling berhubungan satu sama lain secara fungsional</a:t>
            </a:r>
          </a:p>
          <a:p>
            <a:r>
              <a:rPr lang="id-ID" dirty="0" smtClean="0"/>
              <a:t>Suatu kesatuan yang terdiri dari unsur-unsur yang mempunyai interaksi satu sama lain dan bekerja sama untuk mencapai tujuan kesatuan tersebut.</a:t>
            </a:r>
            <a:endParaRPr lang="id-ID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Civil Law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Hukum </a:t>
            </a:r>
            <a:r>
              <a:rPr lang="id-ID" dirty="0" smtClean="0"/>
              <a:t>tertulis</a:t>
            </a:r>
          </a:p>
          <a:p>
            <a:r>
              <a:rPr lang="id-ID" dirty="0" smtClean="0"/>
              <a:t>Mengenal kodifikasi</a:t>
            </a:r>
            <a:endParaRPr lang="id-ID" dirty="0" smtClean="0"/>
          </a:p>
          <a:p>
            <a:r>
              <a:rPr lang="id-ID" dirty="0" smtClean="0"/>
              <a:t>Ada pembagian hukum privat dan hukum publik.</a:t>
            </a:r>
          </a:p>
          <a:p>
            <a:r>
              <a:rPr lang="id-ID" dirty="0" smtClean="0"/>
              <a:t>Perkembangan hukum melalui universitas</a:t>
            </a:r>
          </a:p>
          <a:p>
            <a:r>
              <a:rPr lang="id-ID" dirty="0" smtClean="0"/>
              <a:t>Hakim tidak tunduk pada putusan hakim terdahulu.</a:t>
            </a:r>
            <a:endParaRPr lang="id-ID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Common law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Hukum tidak </a:t>
            </a:r>
            <a:r>
              <a:rPr lang="id-ID" dirty="0" smtClean="0"/>
              <a:t>tertulis</a:t>
            </a:r>
          </a:p>
          <a:p>
            <a:r>
              <a:rPr lang="id-ID" dirty="0" smtClean="0"/>
              <a:t>Tidak mengenal kodifikasi</a:t>
            </a:r>
            <a:endParaRPr lang="id-ID" dirty="0" smtClean="0"/>
          </a:p>
          <a:p>
            <a:r>
              <a:rPr lang="id-ID" dirty="0" smtClean="0"/>
              <a:t>Tidak mengenal hukum privat dan hukum publik</a:t>
            </a:r>
          </a:p>
          <a:p>
            <a:r>
              <a:rPr lang="id-ID" dirty="0" smtClean="0"/>
              <a:t>Perkembangan hukum melalui putusan hakim</a:t>
            </a:r>
          </a:p>
          <a:p>
            <a:r>
              <a:rPr lang="id-ID" dirty="0" smtClean="0"/>
              <a:t>Hakim tunduk pada putusan </a:t>
            </a:r>
            <a:r>
              <a:rPr lang="id-ID" smtClean="0"/>
              <a:t>hakim </a:t>
            </a:r>
            <a:r>
              <a:rPr lang="id-ID" smtClean="0"/>
              <a:t>terdahulu (the doctrin of precedent/stare decisis)</a:t>
            </a:r>
            <a:endParaRPr lang="id-ID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Lanjutan....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Merupakan satu kesatuan hakiki dan terbagi-bagi dalam bagian-bagian, di dalam mana setiap masalah atau persoalan menemukan jawaban atau penyelesaiannya. Jawaban itu terdapat di dalam sistem itu sendiri.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Sistem Hukum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Hukum merupakan tatanan, merupakan satu kesatuan yang utuh yang terdiri dari bagian-bagian atau unsur-unsur yang saling berkaitan erat satu sama lain.</a:t>
            </a:r>
          </a:p>
          <a:p>
            <a:r>
              <a:rPr lang="id-ID" dirty="0" smtClean="0"/>
              <a:t>Pembagian sistem hukum menjadi bagian-bagian merupakan ciri sistem hukum. Untuk mengadakan pembagian harus ada kriteriumnya yang merupakan prinsip sebagai dasar pembagian.</a:t>
            </a:r>
          </a:p>
          <a:p>
            <a:endParaRPr lang="id-ID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Struktur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d-ID" dirty="0" smtClean="0"/>
              <a:t>Antara unsur-unsur di dalam suatu sistem dengan unsur-unsur dari lingkungan di luar sistem terdapat hubungan khusus atau tatanan yang disebut struktur.</a:t>
            </a:r>
          </a:p>
          <a:p>
            <a:r>
              <a:rPr lang="id-ID" dirty="0" smtClean="0"/>
              <a:t>Struktur menentukan identitas atau ciri sistem, sehingga unsur-unsur itu masing-masing pada asasnya dapat berubah dan dapat diganti tanpa mengganggu kontinuitas sistem. </a:t>
            </a:r>
          </a:p>
          <a:p>
            <a:r>
              <a:rPr lang="id-ID" dirty="0" smtClean="0"/>
              <a:t>Peraturan perundang-undangan sering mengalami perubahan, tetapi tidak dapat dikatakan bahwa sistemnya berubah.</a:t>
            </a:r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Macam-Macam Sistem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Sistem konkrit dan sistem abstrak/konseptual</a:t>
            </a:r>
          </a:p>
          <a:p>
            <a:r>
              <a:rPr lang="id-ID" dirty="0" smtClean="0"/>
              <a:t>Sistem tertutup dan sistem terbuka</a:t>
            </a:r>
            <a:endParaRPr lang="id-ID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Sistem konkrit dan Sistem Abstrak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Sistem konkrit adalah sistem yang dapat dilihat atau diraba</a:t>
            </a:r>
          </a:p>
          <a:p>
            <a:r>
              <a:rPr lang="id-ID" dirty="0" smtClean="0"/>
              <a:t>Sistem abstrak adalah sistem yang terdiri dari unsur-unsur yang tidak konkrit, yang tidak menunjukkan kesatuan yang dapat dilihat</a:t>
            </a:r>
            <a:endParaRPr lang="id-ID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Sistem Tertutup dan Sistem Terbuka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Sistem tertutup adalah sistem yang tidak mempunyai hubungan timbal balik dengan lingkungannya.</a:t>
            </a:r>
          </a:p>
          <a:p>
            <a:r>
              <a:rPr lang="id-ID" dirty="0" smtClean="0"/>
              <a:t>Sistem terbuka adalah sistem yang mempunyai hubungan timbal balik dengan lingkungannya.</a:t>
            </a:r>
            <a:endParaRPr lang="id-ID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Hukum Sebagai Sistem Terbuka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d-ID" dirty="0" smtClean="0"/>
              <a:t>Sistem hukum merupakan sistem yang terbuka.</a:t>
            </a:r>
          </a:p>
          <a:p>
            <a:r>
              <a:rPr lang="id-ID" dirty="0" smtClean="0"/>
              <a:t>Sistem hukum merupakan kesatuan unsur-unsur (peraturan, penetapan) yang dipengaruhi oleh faktor-faktor kebudayaan, sosial, ekonomi, sejarah, politik dan sebagainya.</a:t>
            </a:r>
          </a:p>
          <a:p>
            <a:r>
              <a:rPr lang="id-ID" dirty="0" smtClean="0"/>
              <a:t>Peraturan hukum itu terbuka untuk penafsiran yang berbeda, oleh karena itu selalu terjadi perkembangan.</a:t>
            </a:r>
            <a:endParaRPr lang="id-ID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633</Words>
  <Application>Microsoft Office PowerPoint</Application>
  <PresentationFormat>On-screen Show (4:3)</PresentationFormat>
  <Paragraphs>82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SISTEM HUKUM</vt:lpstr>
      <vt:lpstr>Sistem </vt:lpstr>
      <vt:lpstr>Lanjutan....</vt:lpstr>
      <vt:lpstr>Sistem Hukum</vt:lpstr>
      <vt:lpstr>Struktur </vt:lpstr>
      <vt:lpstr>Macam-Macam Sistem </vt:lpstr>
      <vt:lpstr>Sistem konkrit dan Sistem Abstrak</vt:lpstr>
      <vt:lpstr>Sistem Tertutup dan Sistem Terbuka</vt:lpstr>
      <vt:lpstr>Hukum Sebagai Sistem Terbuka</vt:lpstr>
      <vt:lpstr>Slide 10</vt:lpstr>
      <vt:lpstr>Sifat Sistem Hukum</vt:lpstr>
      <vt:lpstr>Scholten </vt:lpstr>
      <vt:lpstr>Unsur Sistem Hukum</vt:lpstr>
      <vt:lpstr>Lawrence M. Friedman </vt:lpstr>
      <vt:lpstr>Stufenbau Theory</vt:lpstr>
      <vt:lpstr>Stufenbau Theory</vt:lpstr>
      <vt:lpstr>Principles of Legality (Teori Fuller)</vt:lpstr>
      <vt:lpstr>Lanjutan....</vt:lpstr>
      <vt:lpstr>Sistem Hukum Besar</vt:lpstr>
      <vt:lpstr>Civil Law</vt:lpstr>
      <vt:lpstr>Common law</vt:lpstr>
    </vt:vector>
  </TitlesOfParts>
  <Company>YOGYAKARTA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 HUKUM</dc:title>
  <dc:creator>Danang Wahyu Muhammad</dc:creator>
  <cp:lastModifiedBy>Danang Wahyu Muhammad</cp:lastModifiedBy>
  <cp:revision>12</cp:revision>
  <dcterms:created xsi:type="dcterms:W3CDTF">2013-12-01T15:29:02Z</dcterms:created>
  <dcterms:modified xsi:type="dcterms:W3CDTF">2013-12-01T17:19:17Z</dcterms:modified>
</cp:coreProperties>
</file>