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6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7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8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0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1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2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8" r:id="rId3"/>
    <p:sldMasterId id="2147483710" r:id="rId4"/>
    <p:sldMasterId id="2147483713" r:id="rId5"/>
    <p:sldMasterId id="2147483737" r:id="rId6"/>
    <p:sldMasterId id="2147483814" r:id="rId7"/>
    <p:sldMasterId id="2147483838" r:id="rId8"/>
    <p:sldMasterId id="2147483856" r:id="rId9"/>
    <p:sldMasterId id="2147483873" r:id="rId10"/>
    <p:sldMasterId id="2147483885" r:id="rId11"/>
    <p:sldMasterId id="2147483903" r:id="rId12"/>
    <p:sldMasterId id="2147483918" r:id="rId13"/>
  </p:sldMasterIdLst>
  <p:notesMasterIdLst>
    <p:notesMasterId r:id="rId36"/>
  </p:notesMasterIdLst>
  <p:sldIdLst>
    <p:sldId id="257" r:id="rId14"/>
    <p:sldId id="299" r:id="rId15"/>
    <p:sldId id="303" r:id="rId16"/>
    <p:sldId id="300" r:id="rId17"/>
    <p:sldId id="294" r:id="rId18"/>
    <p:sldId id="258" r:id="rId19"/>
    <p:sldId id="295" r:id="rId20"/>
    <p:sldId id="296" r:id="rId21"/>
    <p:sldId id="302" r:id="rId22"/>
    <p:sldId id="297" r:id="rId23"/>
    <p:sldId id="298" r:id="rId24"/>
    <p:sldId id="301" r:id="rId25"/>
    <p:sldId id="304" r:id="rId26"/>
    <p:sldId id="308" r:id="rId27"/>
    <p:sldId id="313" r:id="rId28"/>
    <p:sldId id="309" r:id="rId29"/>
    <p:sldId id="310" r:id="rId30"/>
    <p:sldId id="311" r:id="rId31"/>
    <p:sldId id="312" r:id="rId32"/>
    <p:sldId id="305" r:id="rId33"/>
    <p:sldId id="306" r:id="rId34"/>
    <p:sldId id="30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heme" Target="theme/theme1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34B978-C9E5-4349-8316-B76B1275D856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E2461870-F42B-4B08-A61A-7398D1385023}">
      <dgm:prSet phldrT="[Text]" custT="1"/>
      <dgm:spPr/>
      <dgm:t>
        <a:bodyPr/>
        <a:lstStyle/>
        <a:p>
          <a:endParaRPr lang="id-ID" sz="1200" dirty="0">
            <a:latin typeface="Century Gothic" panose="020B0502020202020204" pitchFamily="34" charset="0"/>
          </a:endParaRPr>
        </a:p>
        <a:p>
          <a:r>
            <a:rPr lang="id-ID" sz="1200" dirty="0">
              <a:latin typeface="Century Gothic" panose="020B0502020202020204" pitchFamily="34" charset="0"/>
            </a:rPr>
            <a:t>Orang-orang yang berilmu (ulama) adalah pewaris para Nabi </a:t>
          </a:r>
        </a:p>
        <a:p>
          <a:r>
            <a:rPr lang="id-ID" sz="1200" b="1" dirty="0">
              <a:latin typeface="Century Gothic" panose="020B0502020202020204" pitchFamily="34" charset="0"/>
            </a:rPr>
            <a:t>(HR. Abu Daud dan Tirmidzi)</a:t>
          </a:r>
        </a:p>
      </dgm:t>
    </dgm:pt>
    <dgm:pt modelId="{99F90980-38DB-4CC7-A296-8D54E6653C60}" type="parTrans" cxnId="{2C79FE10-3F5A-4F5B-8610-3E096289F431}">
      <dgm:prSet/>
      <dgm:spPr/>
      <dgm:t>
        <a:bodyPr/>
        <a:lstStyle/>
        <a:p>
          <a:endParaRPr lang="id-ID"/>
        </a:p>
      </dgm:t>
    </dgm:pt>
    <dgm:pt modelId="{FF83B7A3-4E74-4DFB-84AB-BF05D9A71A6E}" type="sibTrans" cxnId="{2C79FE10-3F5A-4F5B-8610-3E096289F431}">
      <dgm:prSet/>
      <dgm:spPr/>
      <dgm:t>
        <a:bodyPr/>
        <a:lstStyle/>
        <a:p>
          <a:endParaRPr lang="id-ID"/>
        </a:p>
      </dgm:t>
    </dgm:pt>
    <dgm:pt modelId="{97568F54-3D64-4124-B34A-0D890A31D83A}">
      <dgm:prSet phldrT="[Text]" custT="1"/>
      <dgm:spPr/>
      <dgm:t>
        <a:bodyPr/>
        <a:lstStyle/>
        <a:p>
          <a:endParaRPr lang="id-ID" sz="1200" dirty="0">
            <a:latin typeface="Century Gothic" panose="020B0502020202020204" pitchFamily="34" charset="0"/>
          </a:endParaRPr>
        </a:p>
        <a:p>
          <a:r>
            <a:rPr lang="id-ID" sz="1200" dirty="0">
              <a:latin typeface="Century Gothic" panose="020B0502020202020204" pitchFamily="34" charset="0"/>
            </a:rPr>
            <a:t>Ilmu adalah sarana untuk meraih kebahagiaan dunia dan kebahagiaan akhirat</a:t>
          </a:r>
        </a:p>
        <a:p>
          <a:r>
            <a:rPr lang="id-ID" sz="1200" b="1" dirty="0">
              <a:latin typeface="Century Gothic" panose="020B0502020202020204" pitchFamily="34" charset="0"/>
            </a:rPr>
            <a:t>(HR. Ahmad)</a:t>
          </a:r>
        </a:p>
      </dgm:t>
    </dgm:pt>
    <dgm:pt modelId="{7ECB85A0-2D52-4A6C-AFE0-F4AC5FA66BC3}" type="parTrans" cxnId="{BC71DAA1-A233-4844-AB41-56CDEA453ABC}">
      <dgm:prSet/>
      <dgm:spPr/>
      <dgm:t>
        <a:bodyPr/>
        <a:lstStyle/>
        <a:p>
          <a:endParaRPr lang="id-ID"/>
        </a:p>
      </dgm:t>
    </dgm:pt>
    <dgm:pt modelId="{A9316D47-1702-4A76-9087-E602A8CE725C}" type="sibTrans" cxnId="{BC71DAA1-A233-4844-AB41-56CDEA453ABC}">
      <dgm:prSet/>
      <dgm:spPr/>
      <dgm:t>
        <a:bodyPr/>
        <a:lstStyle/>
        <a:p>
          <a:endParaRPr lang="id-ID"/>
        </a:p>
      </dgm:t>
    </dgm:pt>
    <dgm:pt modelId="{C16256FF-6977-401E-976E-C4C71D0BABC4}">
      <dgm:prSet phldrT="[Text]" custT="1"/>
      <dgm:spPr/>
      <dgm:t>
        <a:bodyPr tIns="0"/>
        <a:lstStyle/>
        <a:p>
          <a:r>
            <a:rPr lang="id-ID" sz="1300" dirty="0">
              <a:latin typeface="Century Gothic" panose="020B0502020202020204" pitchFamily="34" charset="0"/>
            </a:rPr>
            <a:t>Allah mengangkat derajat orang-orang yang diberi ilmu</a:t>
          </a:r>
        </a:p>
        <a:p>
          <a:r>
            <a:rPr lang="id-ID" sz="1300" b="1" dirty="0">
              <a:latin typeface="Century Gothic" panose="020B0502020202020204" pitchFamily="34" charset="0"/>
            </a:rPr>
            <a:t>(QS. al-Mujadilah [58]:11)</a:t>
          </a:r>
        </a:p>
      </dgm:t>
    </dgm:pt>
    <dgm:pt modelId="{141636BD-DA29-43B1-84AA-9F4D19C88581}" type="parTrans" cxnId="{E01D4C1C-E0DC-4079-B994-0CF056FFD8ED}">
      <dgm:prSet/>
      <dgm:spPr/>
      <dgm:t>
        <a:bodyPr/>
        <a:lstStyle/>
        <a:p>
          <a:endParaRPr lang="id-ID"/>
        </a:p>
      </dgm:t>
    </dgm:pt>
    <dgm:pt modelId="{8A4EF672-AD34-401C-B164-7FED0490CC41}" type="sibTrans" cxnId="{E01D4C1C-E0DC-4079-B994-0CF056FFD8ED}">
      <dgm:prSet/>
      <dgm:spPr/>
      <dgm:t>
        <a:bodyPr/>
        <a:lstStyle/>
        <a:p>
          <a:endParaRPr lang="id-ID"/>
        </a:p>
      </dgm:t>
    </dgm:pt>
    <dgm:pt modelId="{E17BBC3F-212F-45CD-899C-23E82A72D264}">
      <dgm:prSet phldrT="[Text]" custT="1"/>
      <dgm:spPr/>
      <dgm:t>
        <a:bodyPr tIns="0"/>
        <a:lstStyle/>
        <a:p>
          <a:r>
            <a:rPr lang="id-ID" sz="1300" dirty="0">
              <a:latin typeface="Century Gothic" panose="020B0502020202020204" pitchFamily="34" charset="0"/>
            </a:rPr>
            <a:t>Menuntut ilmu wajib bagi Muslim laki-laki dan perempuan </a:t>
          </a:r>
        </a:p>
        <a:p>
          <a:r>
            <a:rPr lang="id-ID" sz="1300" b="1" dirty="0">
              <a:latin typeface="Century Gothic" panose="020B0502020202020204" pitchFamily="34" charset="0"/>
            </a:rPr>
            <a:t>(HR. Ibnu Majah)</a:t>
          </a:r>
        </a:p>
      </dgm:t>
    </dgm:pt>
    <dgm:pt modelId="{A0F3F3E8-FC0F-4B4D-A3C8-55126B97F194}" type="parTrans" cxnId="{30127EEF-0B23-4532-9D4C-CCB32BEE43B2}">
      <dgm:prSet/>
      <dgm:spPr/>
      <dgm:t>
        <a:bodyPr/>
        <a:lstStyle/>
        <a:p>
          <a:endParaRPr lang="id-ID"/>
        </a:p>
      </dgm:t>
    </dgm:pt>
    <dgm:pt modelId="{751B2E03-F64F-4860-80D4-9541ABB9FAB4}" type="sibTrans" cxnId="{30127EEF-0B23-4532-9D4C-CCB32BEE43B2}">
      <dgm:prSet/>
      <dgm:spPr/>
      <dgm:t>
        <a:bodyPr/>
        <a:lstStyle/>
        <a:p>
          <a:endParaRPr lang="id-ID"/>
        </a:p>
      </dgm:t>
    </dgm:pt>
    <dgm:pt modelId="{FD7D6804-4014-4AEC-B82D-ECDF102BAC82}">
      <dgm:prSet phldrT="[Text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id-ID" dirty="0"/>
        </a:p>
      </dgm:t>
    </dgm:pt>
    <dgm:pt modelId="{9CC7B0BF-3567-469B-9568-E76940FD5A9A}" type="sibTrans" cxnId="{8ADD8E5F-D184-47AF-91A9-E0244ED09380}">
      <dgm:prSet/>
      <dgm:spPr/>
      <dgm:t>
        <a:bodyPr/>
        <a:lstStyle/>
        <a:p>
          <a:endParaRPr lang="id-ID"/>
        </a:p>
      </dgm:t>
    </dgm:pt>
    <dgm:pt modelId="{E29C982B-4F71-4155-81E9-767F8A6D0F1C}" type="parTrans" cxnId="{8ADD8E5F-D184-47AF-91A9-E0244ED09380}">
      <dgm:prSet/>
      <dgm:spPr/>
      <dgm:t>
        <a:bodyPr/>
        <a:lstStyle/>
        <a:p>
          <a:endParaRPr lang="id-ID"/>
        </a:p>
      </dgm:t>
    </dgm:pt>
    <dgm:pt modelId="{A3854317-B3BF-4424-A06D-8019C8CC2BCE}" type="pres">
      <dgm:prSet presAssocID="{0F34B978-C9E5-4349-8316-B76B1275D85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C09A24-D3ED-484D-BDE3-5F4DA7879785}" type="pres">
      <dgm:prSet presAssocID="{0F34B978-C9E5-4349-8316-B76B1275D856}" presName="matrix" presStyleCnt="0"/>
      <dgm:spPr/>
    </dgm:pt>
    <dgm:pt modelId="{4AA425FC-2C08-4BB9-AEF2-089A47C8C1B3}" type="pres">
      <dgm:prSet presAssocID="{0F34B978-C9E5-4349-8316-B76B1275D856}" presName="tile1" presStyleLbl="node1" presStyleIdx="0" presStyleCnt="4"/>
      <dgm:spPr/>
    </dgm:pt>
    <dgm:pt modelId="{3655A0C1-813F-4DD3-BA79-DF4F9B89CC4E}" type="pres">
      <dgm:prSet presAssocID="{0F34B978-C9E5-4349-8316-B76B1275D85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877C73D7-92C4-4DC2-9355-F33BE2BE25C5}" type="pres">
      <dgm:prSet presAssocID="{0F34B978-C9E5-4349-8316-B76B1275D856}" presName="tile2" presStyleLbl="node1" presStyleIdx="1" presStyleCnt="4"/>
      <dgm:spPr/>
    </dgm:pt>
    <dgm:pt modelId="{52CCC18E-0CE0-4B6B-8CA5-E6781F56D693}" type="pres">
      <dgm:prSet presAssocID="{0F34B978-C9E5-4349-8316-B76B1275D85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7DF9EA1-6EAE-489B-8E06-92E20D314858}" type="pres">
      <dgm:prSet presAssocID="{0F34B978-C9E5-4349-8316-B76B1275D856}" presName="tile3" presStyleLbl="node1" presStyleIdx="2" presStyleCnt="4"/>
      <dgm:spPr/>
    </dgm:pt>
    <dgm:pt modelId="{FCA995D4-2292-4B7B-BAF7-32F804DD139D}" type="pres">
      <dgm:prSet presAssocID="{0F34B978-C9E5-4349-8316-B76B1275D85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6DEB610-2E81-436D-B377-2948EF5C0A38}" type="pres">
      <dgm:prSet presAssocID="{0F34B978-C9E5-4349-8316-B76B1275D856}" presName="tile4" presStyleLbl="node1" presStyleIdx="3" presStyleCnt="4"/>
      <dgm:spPr/>
    </dgm:pt>
    <dgm:pt modelId="{C1A4964C-B1A7-4FBC-9D82-AE2D9FEEB26F}" type="pres">
      <dgm:prSet presAssocID="{0F34B978-C9E5-4349-8316-B76B1275D85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D0FD084B-7ADD-4EF3-8F34-B1901D009D16}" type="pres">
      <dgm:prSet presAssocID="{0F34B978-C9E5-4349-8316-B76B1275D856}" presName="centerTile" presStyleLbl="fgShp" presStyleIdx="0" presStyleCnt="1" custScaleX="68303" custScaleY="68303">
        <dgm:presLayoutVars>
          <dgm:chMax val="0"/>
          <dgm:chPref val="0"/>
        </dgm:presLayoutVars>
      </dgm:prSet>
      <dgm:spPr/>
    </dgm:pt>
  </dgm:ptLst>
  <dgm:cxnLst>
    <dgm:cxn modelId="{1FFAFF0D-061C-4BB6-811F-D2BDF40D292E}" type="presOf" srcId="{E2461870-F42B-4B08-A61A-7398D1385023}" destId="{4AA425FC-2C08-4BB9-AEF2-089A47C8C1B3}" srcOrd="0" destOrd="0" presId="urn:microsoft.com/office/officeart/2005/8/layout/matrix1"/>
    <dgm:cxn modelId="{2C79FE10-3F5A-4F5B-8610-3E096289F431}" srcId="{FD7D6804-4014-4AEC-B82D-ECDF102BAC82}" destId="{E2461870-F42B-4B08-A61A-7398D1385023}" srcOrd="0" destOrd="0" parTransId="{99F90980-38DB-4CC7-A296-8D54E6653C60}" sibTransId="{FF83B7A3-4E74-4DFB-84AB-BF05D9A71A6E}"/>
    <dgm:cxn modelId="{E01D4C1C-E0DC-4079-B994-0CF056FFD8ED}" srcId="{FD7D6804-4014-4AEC-B82D-ECDF102BAC82}" destId="{C16256FF-6977-401E-976E-C4C71D0BABC4}" srcOrd="2" destOrd="0" parTransId="{141636BD-DA29-43B1-84AA-9F4D19C88581}" sibTransId="{8A4EF672-AD34-401C-B164-7FED0490CC41}"/>
    <dgm:cxn modelId="{FF70F72F-E7BD-4D8F-AF34-882E8E291F3E}" type="presOf" srcId="{97568F54-3D64-4124-B34A-0D890A31D83A}" destId="{52CCC18E-0CE0-4B6B-8CA5-E6781F56D693}" srcOrd="1" destOrd="0" presId="urn:microsoft.com/office/officeart/2005/8/layout/matrix1"/>
    <dgm:cxn modelId="{A2CFF95C-CB95-4CB9-BA72-CC03BA62BA29}" type="presOf" srcId="{97568F54-3D64-4124-B34A-0D890A31D83A}" destId="{877C73D7-92C4-4DC2-9355-F33BE2BE25C5}" srcOrd="0" destOrd="0" presId="urn:microsoft.com/office/officeart/2005/8/layout/matrix1"/>
    <dgm:cxn modelId="{8ADD8E5F-D184-47AF-91A9-E0244ED09380}" srcId="{0F34B978-C9E5-4349-8316-B76B1275D856}" destId="{FD7D6804-4014-4AEC-B82D-ECDF102BAC82}" srcOrd="0" destOrd="0" parTransId="{E29C982B-4F71-4155-81E9-767F8A6D0F1C}" sibTransId="{9CC7B0BF-3567-469B-9568-E76940FD5A9A}"/>
    <dgm:cxn modelId="{C3DDAC62-5B7C-4930-AB26-8BAEE3955CFE}" type="presOf" srcId="{C16256FF-6977-401E-976E-C4C71D0BABC4}" destId="{A7DF9EA1-6EAE-489B-8E06-92E20D314858}" srcOrd="0" destOrd="0" presId="urn:microsoft.com/office/officeart/2005/8/layout/matrix1"/>
    <dgm:cxn modelId="{A910436B-9A7B-4CDB-AA7B-E50072E6D8D6}" type="presOf" srcId="{E17BBC3F-212F-45CD-899C-23E82A72D264}" destId="{66DEB610-2E81-436D-B377-2948EF5C0A38}" srcOrd="0" destOrd="0" presId="urn:microsoft.com/office/officeart/2005/8/layout/matrix1"/>
    <dgm:cxn modelId="{AD7F6E70-8339-48E1-B99F-54277307B1ED}" type="presOf" srcId="{FD7D6804-4014-4AEC-B82D-ECDF102BAC82}" destId="{D0FD084B-7ADD-4EF3-8F34-B1901D009D16}" srcOrd="0" destOrd="0" presId="urn:microsoft.com/office/officeart/2005/8/layout/matrix1"/>
    <dgm:cxn modelId="{6BDF6257-D14C-47ED-9118-B361F9D5D1BB}" type="presOf" srcId="{E17BBC3F-212F-45CD-899C-23E82A72D264}" destId="{C1A4964C-B1A7-4FBC-9D82-AE2D9FEEB26F}" srcOrd="1" destOrd="0" presId="urn:microsoft.com/office/officeart/2005/8/layout/matrix1"/>
    <dgm:cxn modelId="{BC71DAA1-A233-4844-AB41-56CDEA453ABC}" srcId="{FD7D6804-4014-4AEC-B82D-ECDF102BAC82}" destId="{97568F54-3D64-4124-B34A-0D890A31D83A}" srcOrd="1" destOrd="0" parTransId="{7ECB85A0-2D52-4A6C-AFE0-F4AC5FA66BC3}" sibTransId="{A9316D47-1702-4A76-9087-E602A8CE725C}"/>
    <dgm:cxn modelId="{E79881A9-FFF0-45A6-88EE-EBB75F717297}" type="presOf" srcId="{C16256FF-6977-401E-976E-C4C71D0BABC4}" destId="{FCA995D4-2292-4B7B-BAF7-32F804DD139D}" srcOrd="1" destOrd="0" presId="urn:microsoft.com/office/officeart/2005/8/layout/matrix1"/>
    <dgm:cxn modelId="{CC1EBDE5-1420-4B8F-954B-76219F6AEF26}" type="presOf" srcId="{E2461870-F42B-4B08-A61A-7398D1385023}" destId="{3655A0C1-813F-4DD3-BA79-DF4F9B89CC4E}" srcOrd="1" destOrd="0" presId="urn:microsoft.com/office/officeart/2005/8/layout/matrix1"/>
    <dgm:cxn modelId="{06C878ED-83C3-4195-B4D6-EB0518739263}" type="presOf" srcId="{0F34B978-C9E5-4349-8316-B76B1275D856}" destId="{A3854317-B3BF-4424-A06D-8019C8CC2BCE}" srcOrd="0" destOrd="0" presId="urn:microsoft.com/office/officeart/2005/8/layout/matrix1"/>
    <dgm:cxn modelId="{30127EEF-0B23-4532-9D4C-CCB32BEE43B2}" srcId="{FD7D6804-4014-4AEC-B82D-ECDF102BAC82}" destId="{E17BBC3F-212F-45CD-899C-23E82A72D264}" srcOrd="3" destOrd="0" parTransId="{A0F3F3E8-FC0F-4B4D-A3C8-55126B97F194}" sibTransId="{751B2E03-F64F-4860-80D4-9541ABB9FAB4}"/>
    <dgm:cxn modelId="{BA99B383-B54E-4475-8A17-B1F78B80A66A}" type="presParOf" srcId="{A3854317-B3BF-4424-A06D-8019C8CC2BCE}" destId="{CDC09A24-D3ED-484D-BDE3-5F4DA7879785}" srcOrd="0" destOrd="0" presId="urn:microsoft.com/office/officeart/2005/8/layout/matrix1"/>
    <dgm:cxn modelId="{01E319DE-C163-42B5-8A32-EF9E5139D297}" type="presParOf" srcId="{CDC09A24-D3ED-484D-BDE3-5F4DA7879785}" destId="{4AA425FC-2C08-4BB9-AEF2-089A47C8C1B3}" srcOrd="0" destOrd="0" presId="urn:microsoft.com/office/officeart/2005/8/layout/matrix1"/>
    <dgm:cxn modelId="{AD54B10F-5909-4F47-831B-A360EFCB3E9C}" type="presParOf" srcId="{CDC09A24-D3ED-484D-BDE3-5F4DA7879785}" destId="{3655A0C1-813F-4DD3-BA79-DF4F9B89CC4E}" srcOrd="1" destOrd="0" presId="urn:microsoft.com/office/officeart/2005/8/layout/matrix1"/>
    <dgm:cxn modelId="{202E4860-635C-4994-A07C-11C183B05077}" type="presParOf" srcId="{CDC09A24-D3ED-484D-BDE3-5F4DA7879785}" destId="{877C73D7-92C4-4DC2-9355-F33BE2BE25C5}" srcOrd="2" destOrd="0" presId="urn:microsoft.com/office/officeart/2005/8/layout/matrix1"/>
    <dgm:cxn modelId="{4DA26617-A7E9-4961-82C4-F91E5AB6299B}" type="presParOf" srcId="{CDC09A24-D3ED-484D-BDE3-5F4DA7879785}" destId="{52CCC18E-0CE0-4B6B-8CA5-E6781F56D693}" srcOrd="3" destOrd="0" presId="urn:microsoft.com/office/officeart/2005/8/layout/matrix1"/>
    <dgm:cxn modelId="{D334426D-9286-420C-95B3-4395E569093D}" type="presParOf" srcId="{CDC09A24-D3ED-484D-BDE3-5F4DA7879785}" destId="{A7DF9EA1-6EAE-489B-8E06-92E20D314858}" srcOrd="4" destOrd="0" presId="urn:microsoft.com/office/officeart/2005/8/layout/matrix1"/>
    <dgm:cxn modelId="{D111C4A5-BF32-4165-AFFA-29C046BA254D}" type="presParOf" srcId="{CDC09A24-D3ED-484D-BDE3-5F4DA7879785}" destId="{FCA995D4-2292-4B7B-BAF7-32F804DD139D}" srcOrd="5" destOrd="0" presId="urn:microsoft.com/office/officeart/2005/8/layout/matrix1"/>
    <dgm:cxn modelId="{976D3AD2-A615-4193-A963-AAFC5EA5CACE}" type="presParOf" srcId="{CDC09A24-D3ED-484D-BDE3-5F4DA7879785}" destId="{66DEB610-2E81-436D-B377-2948EF5C0A38}" srcOrd="6" destOrd="0" presId="urn:microsoft.com/office/officeart/2005/8/layout/matrix1"/>
    <dgm:cxn modelId="{0AFA1F9B-9DFF-4585-BA97-9E5507C0D84B}" type="presParOf" srcId="{CDC09A24-D3ED-484D-BDE3-5F4DA7879785}" destId="{C1A4964C-B1A7-4FBC-9D82-AE2D9FEEB26F}" srcOrd="7" destOrd="0" presId="urn:microsoft.com/office/officeart/2005/8/layout/matrix1"/>
    <dgm:cxn modelId="{AE6023E9-BEAC-45EE-8BEC-0A748B46B9F8}" type="presParOf" srcId="{A3854317-B3BF-4424-A06D-8019C8CC2BCE}" destId="{D0FD084B-7ADD-4EF3-8F34-B1901D009D1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A425FC-2C08-4BB9-AEF2-089A47C8C1B3}">
      <dsp:nvSpPr>
        <dsp:cNvPr id="0" name=""/>
        <dsp:cNvSpPr/>
      </dsp:nvSpPr>
      <dsp:spPr>
        <a:xfrm rot="16200000">
          <a:off x="221081" y="-221081"/>
          <a:ext cx="1313033" cy="1755195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200" kern="1200" dirty="0">
            <a:latin typeface="Century Gothic" panose="020B050202020202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200" kern="1200" dirty="0">
              <a:latin typeface="Century Gothic" panose="020B0502020202020204" pitchFamily="34" charset="0"/>
            </a:rPr>
            <a:t>Orang-orang yang berilmu (ulama) adalah pewaris para Nabi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200" b="1" kern="1200" dirty="0">
              <a:latin typeface="Century Gothic" panose="020B0502020202020204" pitchFamily="34" charset="0"/>
            </a:rPr>
            <a:t>(HR. Abu Daud dan Tirmidzi)</a:t>
          </a:r>
        </a:p>
      </dsp:txBody>
      <dsp:txXfrm rot="5400000">
        <a:off x="0" y="0"/>
        <a:ext cx="1755195" cy="984774"/>
      </dsp:txXfrm>
    </dsp:sp>
    <dsp:sp modelId="{877C73D7-92C4-4DC2-9355-F33BE2BE25C5}">
      <dsp:nvSpPr>
        <dsp:cNvPr id="0" name=""/>
        <dsp:cNvSpPr/>
      </dsp:nvSpPr>
      <dsp:spPr>
        <a:xfrm>
          <a:off x="1755195" y="0"/>
          <a:ext cx="1755195" cy="1313033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200" kern="1200" dirty="0">
            <a:latin typeface="Century Gothic" panose="020B0502020202020204" pitchFamily="34" charset="0"/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200" kern="1200" dirty="0">
              <a:latin typeface="Century Gothic" panose="020B0502020202020204" pitchFamily="34" charset="0"/>
            </a:rPr>
            <a:t>Ilmu adalah sarana untuk meraih kebahagiaan dunia dan kebahagiaan akhirat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200" b="1" kern="1200" dirty="0">
              <a:latin typeface="Century Gothic" panose="020B0502020202020204" pitchFamily="34" charset="0"/>
            </a:rPr>
            <a:t>(HR. Ahmad)</a:t>
          </a:r>
        </a:p>
      </dsp:txBody>
      <dsp:txXfrm>
        <a:off x="1755195" y="0"/>
        <a:ext cx="1755195" cy="984774"/>
      </dsp:txXfrm>
    </dsp:sp>
    <dsp:sp modelId="{A7DF9EA1-6EAE-489B-8E06-92E20D314858}">
      <dsp:nvSpPr>
        <dsp:cNvPr id="0" name=""/>
        <dsp:cNvSpPr/>
      </dsp:nvSpPr>
      <dsp:spPr>
        <a:xfrm rot="10800000">
          <a:off x="0" y="1313033"/>
          <a:ext cx="1755195" cy="1313033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0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300" kern="1200" dirty="0">
              <a:latin typeface="Century Gothic" panose="020B0502020202020204" pitchFamily="34" charset="0"/>
            </a:rPr>
            <a:t>Allah mengangkat derajat orang-orang yang diberi ilmu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300" b="1" kern="1200" dirty="0">
              <a:latin typeface="Century Gothic" panose="020B0502020202020204" pitchFamily="34" charset="0"/>
            </a:rPr>
            <a:t>(QS. al-Mujadilah [58]:11)</a:t>
          </a:r>
        </a:p>
      </dsp:txBody>
      <dsp:txXfrm rot="10800000">
        <a:off x="0" y="1641291"/>
        <a:ext cx="1755195" cy="984774"/>
      </dsp:txXfrm>
    </dsp:sp>
    <dsp:sp modelId="{66DEB610-2E81-436D-B377-2948EF5C0A38}">
      <dsp:nvSpPr>
        <dsp:cNvPr id="0" name=""/>
        <dsp:cNvSpPr/>
      </dsp:nvSpPr>
      <dsp:spPr>
        <a:xfrm rot="5400000">
          <a:off x="1976276" y="1091952"/>
          <a:ext cx="1313033" cy="1755195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0" rIns="92456" bIns="9245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300" kern="1200" dirty="0">
              <a:latin typeface="Century Gothic" panose="020B0502020202020204" pitchFamily="34" charset="0"/>
            </a:rPr>
            <a:t>Menuntut ilmu wajib bagi Muslim laki-laki dan perempuan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1300" b="1" kern="1200" dirty="0">
              <a:latin typeface="Century Gothic" panose="020B0502020202020204" pitchFamily="34" charset="0"/>
            </a:rPr>
            <a:t>(HR. Ibnu Majah)</a:t>
          </a:r>
        </a:p>
      </dsp:txBody>
      <dsp:txXfrm rot="-5400000">
        <a:off x="1755195" y="1641291"/>
        <a:ext cx="1755195" cy="984774"/>
      </dsp:txXfrm>
    </dsp:sp>
    <dsp:sp modelId="{D0FD084B-7ADD-4EF3-8F34-B1901D009D16}">
      <dsp:nvSpPr>
        <dsp:cNvPr id="0" name=""/>
        <dsp:cNvSpPr/>
      </dsp:nvSpPr>
      <dsp:spPr>
        <a:xfrm>
          <a:off x="1395539" y="1088822"/>
          <a:ext cx="719310" cy="448420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700" kern="1200" dirty="0"/>
        </a:p>
      </dsp:txBody>
      <dsp:txXfrm>
        <a:off x="1417429" y="1110712"/>
        <a:ext cx="675530" cy="404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72BBB-C57A-4B0E-B7EA-CEF34526E741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77EE1-80D0-4997-B3CE-2CEC950922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43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27EA-393C-409E-B0F5-E47C9822A68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27EA-393C-409E-B0F5-E47C9822A68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27EA-393C-409E-B0F5-E47C9822A68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133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E3D874A-8DEB-4B34-AFAE-A9055A2EC6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171246D-3AC8-4AC7-84D8-EE87C77C51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D8ABFFE5-1D22-467D-A475-2B14BE5B9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F6E128-98C0-422B-8B1D-8249FBA37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124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E3D874A-8DEB-4B34-AFAE-A9055A2EC6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171246D-3AC8-4AC7-84D8-EE87C77C51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D8ABFFE5-1D22-467D-A475-2B14BE5B9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F6E128-98C0-422B-8B1D-8249FBA37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321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E3D874A-8DEB-4B34-AFAE-A9055A2EC6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171246D-3AC8-4AC7-84D8-EE87C77C51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D8ABFFE5-1D22-467D-A475-2B14BE5B9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F6E128-98C0-422B-8B1D-8249FBA37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369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E3D874A-8DEB-4B34-AFAE-A9055A2EC6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171246D-3AC8-4AC7-84D8-EE87C77C51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D8ABFFE5-1D22-467D-A475-2B14BE5B9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F6E128-98C0-422B-8B1D-8249FBA37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876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E3D874A-8DEB-4B34-AFAE-A9055A2EC6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171246D-3AC8-4AC7-84D8-EE87C77C51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D8ABFFE5-1D22-467D-A475-2B14BE5B9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F6E128-98C0-422B-8B1D-8249FBA37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791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E3D874A-8DEB-4B34-AFAE-A9055A2EC6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171246D-3AC8-4AC7-84D8-EE87C77C51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D8ABFFE5-1D22-467D-A475-2B14BE5B9E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4F6E128-98C0-422B-8B1D-8249FBA37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291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832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53804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1224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359" y="1388534"/>
            <a:ext cx="2788841" cy="1371600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1" y="982132"/>
            <a:ext cx="4102100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359" y="3031065"/>
            <a:ext cx="2788841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047127" y="2912533"/>
            <a:ext cx="26358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40238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49" y="1883832"/>
            <a:ext cx="4681362" cy="1371600"/>
          </a:xfrm>
        </p:spPr>
        <p:txBody>
          <a:bodyPr anchor="b">
            <a:normAutofit/>
          </a:bodyPr>
          <a:lstStyle>
            <a:lvl1pPr algn="ctr">
              <a:defRPr sz="21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71124" y="1041400"/>
            <a:ext cx="2297510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49" y="3255432"/>
            <a:ext cx="4681362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10928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4815415"/>
            <a:ext cx="7207250" cy="56673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1070" y="1041400"/>
            <a:ext cx="7579479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551" y="5382153"/>
            <a:ext cx="7207250" cy="493712"/>
          </a:xfrm>
        </p:spPr>
        <p:txBody>
          <a:bodyPr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00566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1" y="982132"/>
            <a:ext cx="7194549" cy="2954868"/>
          </a:xfrm>
        </p:spPr>
        <p:txBody>
          <a:bodyPr anchor="ctr">
            <a:normAutofit/>
          </a:bodyPr>
          <a:lstStyle>
            <a:lvl1pPr algn="ctr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7901" y="4343400"/>
            <a:ext cx="7194549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9B482E8-6E0E-1B4F-B1FD-C69DB9E858D9}" type="datetimeFigureOut">
              <a:rPr lang="en-US" smtClean="0">
                <a:solidFill>
                  <a:prstClr val="white"/>
                </a:solidFill>
              </a:rPr>
              <a:pPr defTabSz="342900"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srgbClr val="00C6BB"/>
                </a:solidFill>
              </a:rPr>
              <a:pPr defTabSz="342900"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4140199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8497724"/>
      </p:ext>
    </p:extLst>
  </p:cSld>
  <p:clrMapOvr>
    <a:masterClrMapping/>
  </p:clrMapOvr>
  <p:hf sldNum="0"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982132"/>
            <a:ext cx="6972299" cy="2370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3352800"/>
            <a:ext cx="66294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5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343400"/>
            <a:ext cx="7207250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50200" y="282787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047127" y="4140199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990653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2" y="3308581"/>
            <a:ext cx="7207251" cy="1468800"/>
          </a:xfrm>
        </p:spPr>
        <p:txBody>
          <a:bodyPr anchor="b">
            <a:normAutofit/>
          </a:bodyPr>
          <a:lstStyle>
            <a:lvl1pPr algn="l">
              <a:defRPr sz="2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777381"/>
            <a:ext cx="720725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60929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982132"/>
            <a:ext cx="6972299" cy="2243668"/>
          </a:xfrm>
        </p:spPr>
        <p:txBody>
          <a:bodyPr anchor="ctr">
            <a:normAutofit/>
          </a:bodyPr>
          <a:lstStyle>
            <a:lvl1pPr algn="ctr">
              <a:defRPr sz="24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971551" y="3639312"/>
            <a:ext cx="7207251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4529667"/>
            <a:ext cx="7207251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9B482E8-6E0E-1B4F-B1FD-C69DB9E858D9}" type="datetimeFigureOut">
              <a:rPr lang="en-US" smtClean="0">
                <a:solidFill>
                  <a:prstClr val="white"/>
                </a:solidFill>
              </a:rPr>
              <a:pPr defTabSz="342900"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srgbClr val="00C6BB"/>
                </a:solidFill>
              </a:rPr>
              <a:pPr defTabSz="342900"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6510" y="8799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0200" y="2599261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047127" y="3429000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408078"/>
      </p:ext>
    </p:extLst>
  </p:cSld>
  <p:clrMapOvr>
    <a:masterClrMapping/>
  </p:clrMapOvr>
  <p:hf sldNum="0"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1" y="982132"/>
            <a:ext cx="7207250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971551" y="3630168"/>
            <a:ext cx="7207251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4470400"/>
            <a:ext cx="7207253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/>
            <a:fld id="{09B482E8-6E0E-1B4F-B1FD-C69DB9E858D9}" type="datetimeFigureOut">
              <a:rPr lang="en-US" smtClean="0">
                <a:solidFill>
                  <a:prstClr val="white"/>
                </a:solidFill>
              </a:rPr>
              <a:pPr defTabSz="342900"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/>
            <a:fld id="{D57F1E4F-1CFF-5643-939E-217C01CDF565}" type="slidenum">
              <a:rPr lang="en-US" smtClean="0">
                <a:solidFill>
                  <a:srgbClr val="00C6BB"/>
                </a:solidFill>
              </a:rPr>
              <a:pPr defTabSz="342900"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047127" y="3429000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829523"/>
      </p:ext>
    </p:extLst>
  </p:cSld>
  <p:clrMapOvr>
    <a:masterClrMapping/>
  </p:clrMapOvr>
  <p:hf sldNum="0"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26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78085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9518" y="982132"/>
            <a:ext cx="1418171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1549" y="982132"/>
            <a:ext cx="5574769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647918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130650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143" y="1"/>
            <a:ext cx="91417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533400"/>
            <a:ext cx="6343650" cy="1828800"/>
          </a:xfrm>
        </p:spPr>
        <p:txBody>
          <a:bodyPr anchor="b">
            <a:normAutofit/>
          </a:bodyPr>
          <a:lstStyle>
            <a:lvl1pPr algn="l">
              <a:defRPr sz="3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0" y="2438400"/>
            <a:ext cx="5314950" cy="914400"/>
          </a:xfrm>
        </p:spPr>
        <p:txBody>
          <a:bodyPr>
            <a:normAutofit/>
          </a:bodyPr>
          <a:lstStyle>
            <a:lvl1pPr marL="0" indent="0" algn="l">
              <a:spcBef>
                <a:spcPts val="900"/>
              </a:spcBef>
              <a:buNone/>
              <a:defRPr sz="18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88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9141714" cy="68571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533400"/>
            <a:ext cx="5486400" cy="1828800"/>
          </a:xfrm>
        </p:spPr>
        <p:txBody>
          <a:bodyPr anchor="b">
            <a:normAutofit/>
          </a:bodyPr>
          <a:lstStyle>
            <a:lvl1pPr>
              <a:defRPr sz="3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2438400"/>
            <a:ext cx="4114800" cy="91440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207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825625"/>
            <a:ext cx="329184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825625"/>
            <a:ext cx="329184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09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828800"/>
            <a:ext cx="329184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624666"/>
            <a:ext cx="3291840" cy="26754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828800"/>
            <a:ext cx="329184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624666"/>
            <a:ext cx="3291840" cy="26754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2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57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9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3300" y="1828801"/>
            <a:ext cx="4457700" cy="3476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2999" y="1828801"/>
            <a:ext cx="2194560" cy="3476625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4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0" y="2245995"/>
            <a:ext cx="2743200" cy="2194560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603250" y="1695450"/>
            <a:ext cx="4197350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Picture Placeholder 11"/>
          <p:cNvSpPr>
            <a:spLocks noGrp="1"/>
          </p:cNvSpPr>
          <p:nvPr>
            <p:ph type="pic" idx="1"/>
          </p:nvPr>
        </p:nvSpPr>
        <p:spPr>
          <a:xfrm>
            <a:off x="754517" y="1874520"/>
            <a:ext cx="3894817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2540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srgbClr val="FFFFFF"/>
                </a:solidFill>
              </a:rPr>
              <a:pPr/>
              <a:t>3/9/2018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73120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" y="1716"/>
            <a:ext cx="9141714" cy="6856284"/>
          </a:xfrm>
          <a:prstGeom prst="rect">
            <a:avLst/>
          </a:prstGeom>
        </p:spPr>
      </p:pic>
      <p:sp>
        <p:nvSpPr>
          <p:cNvPr id="7" name="Freeform 5"/>
          <p:cNvSpPr>
            <a:spLocks/>
          </p:cNvSpPr>
          <p:nvPr/>
        </p:nvSpPr>
        <p:spPr bwMode="gray">
          <a:xfrm>
            <a:off x="571500" y="933450"/>
            <a:ext cx="30861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744327" y="1113023"/>
            <a:ext cx="2728840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3975100" y="933450"/>
            <a:ext cx="30861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4147926" y="1113023"/>
            <a:ext cx="2728840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71436" y="5305425"/>
            <a:ext cx="2674620" cy="1097280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  <a:lvl2pPr marL="0" indent="0">
              <a:spcBef>
                <a:spcPts val="900"/>
              </a:spcBef>
              <a:buNone/>
              <a:defRPr sz="1350"/>
            </a:lvl2pPr>
            <a:lvl3pPr marL="0" indent="0">
              <a:spcBef>
                <a:spcPts val="900"/>
              </a:spcBef>
              <a:buNone/>
              <a:defRPr sz="1350"/>
            </a:lvl3pPr>
            <a:lvl4pPr marL="0" indent="0">
              <a:spcBef>
                <a:spcPts val="900"/>
              </a:spcBef>
              <a:buNone/>
              <a:defRPr sz="1350"/>
            </a:lvl4pPr>
            <a:lvl5pPr marL="0" indent="0">
              <a:spcBef>
                <a:spcPts val="900"/>
              </a:spcBef>
              <a:buNone/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4175036" y="5305425"/>
            <a:ext cx="2674620" cy="1097280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  <a:lvl2pPr marL="0" indent="0">
              <a:spcBef>
                <a:spcPts val="900"/>
              </a:spcBef>
              <a:buNone/>
              <a:defRPr sz="1350"/>
            </a:lvl2pPr>
            <a:lvl3pPr marL="0" indent="0">
              <a:spcBef>
                <a:spcPts val="900"/>
              </a:spcBef>
              <a:buNone/>
              <a:defRPr sz="1350"/>
            </a:lvl3pPr>
            <a:lvl4pPr marL="0" indent="0">
              <a:spcBef>
                <a:spcPts val="900"/>
              </a:spcBef>
              <a:buNone/>
              <a:defRPr sz="1350"/>
            </a:lvl4pPr>
            <a:lvl5pPr marL="0" indent="0">
              <a:spcBef>
                <a:spcPts val="900"/>
              </a:spcBef>
              <a:buNone/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8157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" y="1716"/>
            <a:ext cx="9141714" cy="6856284"/>
          </a:xfrm>
          <a:prstGeom prst="rect">
            <a:avLst/>
          </a:prstGeom>
        </p:spPr>
      </p:pic>
      <p:sp>
        <p:nvSpPr>
          <p:cNvPr id="7" name="Freeform 5"/>
          <p:cNvSpPr>
            <a:spLocks/>
          </p:cNvSpPr>
          <p:nvPr/>
        </p:nvSpPr>
        <p:spPr bwMode="gray">
          <a:xfrm>
            <a:off x="571500" y="933450"/>
            <a:ext cx="40005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743916" y="1113023"/>
            <a:ext cx="3655668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Freeform 5"/>
          <p:cNvSpPr>
            <a:spLocks/>
          </p:cNvSpPr>
          <p:nvPr/>
        </p:nvSpPr>
        <p:spPr bwMode="gray">
          <a:xfrm>
            <a:off x="4742905" y="967316"/>
            <a:ext cx="2243207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4879519" y="1109743"/>
            <a:ext cx="1969979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/>
          </p:nvPr>
        </p:nvSpPr>
        <p:spPr>
          <a:xfrm>
            <a:off x="771436" y="5919255"/>
            <a:ext cx="607806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  <a:lvl2pPr marL="0" indent="0">
              <a:spcBef>
                <a:spcPts val="900"/>
              </a:spcBef>
              <a:buNone/>
              <a:defRPr sz="1350"/>
            </a:lvl2pPr>
            <a:lvl3pPr marL="0" indent="0">
              <a:spcBef>
                <a:spcPts val="900"/>
              </a:spcBef>
              <a:buNone/>
              <a:defRPr sz="1350"/>
            </a:lvl3pPr>
            <a:lvl4pPr marL="0" indent="0">
              <a:spcBef>
                <a:spcPts val="900"/>
              </a:spcBef>
              <a:buNone/>
              <a:defRPr sz="1350"/>
            </a:lvl4pPr>
            <a:lvl5pPr marL="0" indent="0">
              <a:spcBef>
                <a:spcPts val="900"/>
              </a:spcBef>
              <a:buNone/>
              <a:defRPr sz="13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4742905" y="3060954"/>
            <a:ext cx="2243207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4879519" y="3203381"/>
            <a:ext cx="1969979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436" y="5305425"/>
            <a:ext cx="6078062" cy="57992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ve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" y="284"/>
            <a:ext cx="9141714" cy="6859715"/>
          </a:xfrm>
          <a:prstGeom prst="rect">
            <a:avLst/>
          </a:prstGeom>
        </p:spPr>
      </p:pic>
      <p:sp>
        <p:nvSpPr>
          <p:cNvPr id="8" name="Freeform 5"/>
          <p:cNvSpPr>
            <a:spLocks/>
          </p:cNvSpPr>
          <p:nvPr/>
        </p:nvSpPr>
        <p:spPr bwMode="gray">
          <a:xfrm>
            <a:off x="3136900" y="265045"/>
            <a:ext cx="39242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318326" y="436316"/>
            <a:ext cx="3561446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" name="Freeform 5"/>
          <p:cNvSpPr>
            <a:spLocks/>
          </p:cNvSpPr>
          <p:nvPr/>
        </p:nvSpPr>
        <p:spPr bwMode="gray">
          <a:xfrm>
            <a:off x="612141" y="384724"/>
            <a:ext cx="2359659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759767" y="538232"/>
            <a:ext cx="2064409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gray">
          <a:xfrm>
            <a:off x="612141" y="2478362"/>
            <a:ext cx="2359659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759767" y="2631870"/>
            <a:ext cx="2064409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gray">
          <a:xfrm>
            <a:off x="612141" y="4572000"/>
            <a:ext cx="2359659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759767" y="4725508"/>
            <a:ext cx="2064409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0" name="Freeform 5"/>
          <p:cNvSpPr>
            <a:spLocks/>
          </p:cNvSpPr>
          <p:nvPr/>
        </p:nvSpPr>
        <p:spPr bwMode="gray">
          <a:xfrm>
            <a:off x="3136900" y="3448512"/>
            <a:ext cx="39242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3318326" y="3619783"/>
            <a:ext cx="3561446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0991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6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365125"/>
            <a:ext cx="1371599" cy="4940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365125"/>
            <a:ext cx="5143500" cy="4940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6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93CBF-0DD9-49D8-B919-D7D973621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C64C6-6FAF-4D7C-B783-720DF80DA62A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64E6B-D15F-4353-923D-4EC5AB6A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FF636-2736-4645-9DE9-E0CFE76D9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FBD3D-4C82-4692-9EB9-3EC695ABC0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66854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3FB18-36E0-4AB9-8560-F5C62040E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8747-C1C8-4C8A-97B5-A88153B5EE17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6D193-53BE-4E58-822D-58FBB67F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C93CC-6DDB-47EA-B418-2E3563CE8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3988B5-B7D6-48A5-B3E4-E0BE6C1CD8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77636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A9CE0F-4BC3-4C7D-BD6A-0B4E9BED0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17CF3-11E3-4D99-B530-E6514412C1CD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273B6-D907-43BA-9998-05AA4F252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F8EC1-39A9-4BC6-816C-C48E442B5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2D963-3E1B-4DE5-9050-1C78758CBA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285334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F80978-437F-4CBA-8A56-A9A431421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BDD0F-9962-4534-A0E8-C0C98492F105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49F806F-6E41-4390-A656-5E9F9D75C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5B3749-84E5-4CFE-AF74-A9744FEED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0665F-0DD4-404A-8673-53D3E08863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484327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DCADE43-BD03-4EB0-AB78-8ABA9E9A0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F76B5-76C5-4848-99E2-BC3D8E17B837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A8A6A1-5C4B-4501-B193-43C426A7D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58ABEB4-6E80-48A7-9962-4819DCA19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A511B-3F9D-46F7-B6FC-B3FFD09878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7449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3514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EEB996B-63EE-4796-ACF4-43612355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0E15B-5E47-4B6F-9469-DC3AD97B929D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D13D268-E383-45E2-AB5D-F324A57D3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7EE1D94-43E3-40DA-BD38-23A2A3EF9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F9932-C0C1-474B-9A1F-BDC926F258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17957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A213F44-4223-4B0E-8EF6-262B0C4BA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97ADB-D033-4A33-A95A-000ADAB0FD9B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A3F1DA3-5060-4108-AD2D-8B0F0E72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DFEA238-068F-4F70-AFCA-5F85F7614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8BD9D-8131-49F2-8143-B6FDD10591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18401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82B920F-DFB1-475E-B993-6546D3DEC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EADC2F-A6CD-4688-9283-55A8039E13CA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58DCEDD-C059-45E5-8700-C4105EFE0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262C20-6A78-4486-BBD4-5DA2D35DC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43F4B1-903E-42AB-A46F-2194ED0F5B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558200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5FBDAC5-6702-4FAF-B881-703DB1F75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2CCDE-CA31-41C0-B5DF-A1E250509A14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733275-80F6-4902-B461-390E42D61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B1C3DFD-6D92-4C1E-AD2E-B1D90E47D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D0BB8-3A30-4D66-BE1F-0864DBC05E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150452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0DD0D-78C8-4A5D-8AE6-19E538B3C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15EB3-9892-40CF-94E0-A564224F8166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2DB18-8AC0-4552-9D15-A3CD29177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36FCB-8A43-4FFB-904A-3F49A40F5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11D5D-E2A5-4DC4-AFED-D559CA985D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8518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56E8C0-2A66-47E0-9E1D-5331163E3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11A84-7100-4B18-8007-BE09584C930C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58089-5310-4793-843D-A6716EB40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432ED-20BF-43F8-8B2B-65C6EE72E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C9F01-E0C4-4F79-8F43-934CE2C27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186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872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40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612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169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311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75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65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84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75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63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08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3/9/2018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0548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3/9/2018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9038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36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82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488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56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70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8372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0334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183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9509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563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626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520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3/9/2018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945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3/9/2018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9227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87D1CE6-626F-4C24-B63F-931CC22DE08A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5392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CB6C2-76C9-41C5-ABC3-0C8002ED2DF5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61086A-6337-4336-9F2F-7873410031CD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E7AFFE-D1F0-4D34-872A-8DA25F630934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434EC8-3402-4D87-8426-7CB313B6A991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522C92-D133-4DDC-883B-288FF622068F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F9EF7E-27B2-4A17-9CB1-E29741C0F688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pPr>
              <a:defRPr/>
            </a:pPr>
            <a:fld id="{0F913A06-64FE-477C-9E80-64D08468C2DC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pPr>
              <a:defRPr/>
            </a:pPr>
            <a:fld id="{66292883-CBE0-442E-B5C4-F129CF2CBC43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0D6450-A844-4116-8D47-3A86D5F6D275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789C92-12DE-485B-9852-01C2B24D2765}" type="slidenum">
              <a:rPr lang="en-US" alt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2395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1232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30098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47968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3578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3632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36148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2298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1999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02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58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2495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5796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74998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63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0672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0254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824759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D3042-3650-4D06-85F8-825A314D18AD}" type="datetimeFigureOut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E22BE-0E73-4AA2-A05D-0B9561062109}" type="slidenum">
              <a:rPr lang="en-US" smtClean="0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6465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671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4453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22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6255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5193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4791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4700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14842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9260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7456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20213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75518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3306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4783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71151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95713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5747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96610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65043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6065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8059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578710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11318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82198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84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102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4247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47730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61424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961678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9299" y="1871132"/>
            <a:ext cx="5111752" cy="1515533"/>
          </a:xfrm>
        </p:spPr>
        <p:txBody>
          <a:bodyPr anchor="b">
            <a:noAutofit/>
          </a:bodyPr>
          <a:lstStyle>
            <a:lvl1pPr algn="ctr">
              <a:defRPr sz="405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9299" y="3657597"/>
            <a:ext cx="5111752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7425" y="5037663"/>
            <a:ext cx="673100" cy="279400"/>
          </a:xfrm>
        </p:spPr>
        <p:txBody>
          <a:bodyPr/>
          <a:lstStyle/>
          <a:p>
            <a:fld id="{08B9EBBA-996F-894A-B54A-D6246ED52CEA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9298" y="5037663"/>
            <a:ext cx="3910976" cy="279400"/>
          </a:xfrm>
        </p:spPr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17676" y="5037663"/>
            <a:ext cx="413375" cy="279400"/>
          </a:xfrm>
        </p:spPr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299" y="3522131"/>
            <a:ext cx="5111751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59140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24538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2" y="1752606"/>
            <a:ext cx="6119016" cy="1822514"/>
          </a:xfrm>
        </p:spPr>
        <p:txBody>
          <a:bodyPr anchor="b">
            <a:normAutofit/>
          </a:bodyPr>
          <a:lstStyle>
            <a:lvl1pPr algn="ctr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3846052"/>
            <a:ext cx="6119018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9542" y="3710585"/>
            <a:ext cx="612253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5456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836" y="2560320"/>
            <a:ext cx="3538728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6008" y="2560320"/>
            <a:ext cx="3538728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57898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0" y="2658533"/>
            <a:ext cx="3538728" cy="576262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1550" y="3243263"/>
            <a:ext cx="3538728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5503" y="2658533"/>
            <a:ext cx="3538728" cy="576262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5503" y="3243263"/>
            <a:ext cx="3538728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103319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>
                <a:solidFill>
                  <a:prstClr val="white"/>
                </a:solidFill>
              </a:rPr>
              <a:pPr/>
              <a:t>3/9/2018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>
                <a:solidFill>
                  <a:srgbClr val="00C6BB"/>
                </a:solidFill>
              </a:rPr>
              <a:pPr/>
              <a:t>‹#›</a:t>
            </a:fld>
            <a:endParaRPr lang="en-US" dirty="0">
              <a:solidFill>
                <a:srgbClr val="00C6BB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047127" y="2421466"/>
            <a:ext cx="705547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84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image" Target="../media/image17.jpg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6.xml"/><Relationship Id="rId18" Type="http://schemas.openxmlformats.org/officeDocument/2006/relationships/theme" Target="../theme/theme1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17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95.xml"/><Relationship Id="rId16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3.xml"/><Relationship Id="rId19" Type="http://schemas.openxmlformats.org/officeDocument/2006/relationships/image" Target="../media/image19.png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slideLayout" Target="../slideLayouts/slideLayout10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12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image" Target="../media/image26.jpeg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ideo" Target="file:///F:\Pictures\Animasi%20for%20Power%20Point\Pro-Global07.avi" TargetMode="Externa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6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10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98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1619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552" y="982133"/>
            <a:ext cx="7200897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551" y="2556932"/>
            <a:ext cx="7200897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8126" y="5969000"/>
            <a:ext cx="12001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C8593D-7C47-471E-A8DF-97AC4FFD13F5}" type="datetimeFigureOut">
              <a:rPr lang="en-US" smtClean="0"/>
              <a:pPr/>
              <a:t>3/9/2018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551" y="5969000"/>
            <a:ext cx="5479425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5426" y="5969000"/>
            <a:ext cx="40702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9D71E3-7D81-4C24-B9D8-6B108755C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156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  <p:sldLayoutId id="2147483902" r:id="rId17"/>
  </p:sldLayoutIdLst>
  <p:txStyles>
    <p:titleStyle>
      <a:lvl1pPr algn="ctr" defTabSz="342900" rtl="0" eaLnBrk="1" latinLnBrk="0" hangingPunct="1">
        <a:spcBef>
          <a:spcPct val="0"/>
        </a:spcBef>
        <a:buNone/>
        <a:defRPr sz="33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5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3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2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1"/>
        </a:buClr>
        <a:buSzPct val="115000"/>
        <a:buFont typeface="Arial"/>
        <a:buChar char="•"/>
        <a:defRPr sz="105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914162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37235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828800"/>
            <a:ext cx="6858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57800" y="6416676"/>
            <a:ext cx="1028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en-US" smtClean="0"/>
              <a:pPr/>
              <a:t>3/9/2018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57350" y="6416676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16676"/>
            <a:ext cx="628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955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85725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6pPr>
      <a:lvl7pPr marL="120015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indent="-137160" algn="l" defTabSz="68580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5922305-B1A6-4D1B-9D03-E5A7ECFF4BD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AA53C55-0A36-4565-BFF9-B24FAB453FA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1F7334-5620-433D-BFFA-06585581CB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93C35-8E1D-4BC1-A26C-D8485EDFAD25}" type="datetimeFigureOut">
              <a:rPr lang="en-US"/>
              <a:pPr>
                <a:defRPr/>
              </a:pPr>
              <a:t>3/9/2018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42AF8-02EB-49B5-807D-B59CDC8BA7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63103-51FA-43C9-9BD8-397F607391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7588496-5A2B-4B4A-BD88-F229EDB31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538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Global\Global10\Global04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56700" cy="6888163"/>
          </a:xfrm>
          <a:prstGeom prst="rect">
            <a:avLst/>
          </a:prstGeom>
          <a:noFill/>
        </p:spPr>
      </p:pic>
      <p:pic>
        <p:nvPicPr>
          <p:cNvPr id="4108" name="Pro-Global07.avi">
            <a:hlinkClick r:id="" action="ppaction://media"/>
          </p:cNvPr>
          <p:cNvPicPr>
            <a:picLocks noRot="1" noChangeAspect="1" noChangeArrowheads="1"/>
          </p:cNvPicPr>
          <p:nvPr>
            <a:videoFile r:link="rId3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5148263"/>
            <a:ext cx="1709738" cy="1709737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2954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362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A9684E1-C444-46FF-A5B6-B0BB5B3DE22F}" type="datetimeFigureOut">
              <a:rPr lang="en-US" smtClean="0">
                <a:solidFill>
                  <a:srgbClr val="FFFFFF"/>
                </a:solidFill>
              </a:rPr>
              <a:pPr/>
              <a:t>3/9/2018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19600" y="6248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06D83E-ECC1-4943-AD3E-34D6CCFD274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9617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0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1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8"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fld id="{EA2D3042-3650-4D06-85F8-825A314D18AD}" type="datetimeFigureOut">
              <a:rPr lang="en-US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fld id="{D95E22BE-0E73-4AA2-A05D-0B9561062109}" type="slidenum">
              <a:rPr lang="en-US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eaLnBrk="1" fontAlgn="base" hangingPunct="1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3/9/2018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74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fld id="{EA2D3042-3650-4D06-85F8-825A314D18AD}" type="datetimeFigureOut">
              <a:rPr lang="en-US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3/9/2018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defRPr>
            </a:lvl1pPr>
          </a:lstStyle>
          <a:p>
            <a:fld id="{D95E22BE-0E73-4AA2-A05D-0B9561062109}" type="slidenum">
              <a:rPr lang="en-US">
                <a:solidFill>
                  <a:srgbClr val="9E8E5C">
                    <a:lumMod val="60000"/>
                    <a:lumOff val="40000"/>
                  </a:srgbClr>
                </a:solidFill>
              </a:rPr>
              <a:pPr/>
              <a:t>‹#›</a:t>
            </a:fld>
            <a:endParaRPr lang="en-US">
              <a:solidFill>
                <a:srgbClr val="9E8E5C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59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eaLnBrk="1" fontAlgn="base" hangingPunct="1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3/9/2018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9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92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  <p:sldLayoutId id="2147483852" r:id="rId14"/>
    <p:sldLayoutId id="2147483853" r:id="rId15"/>
    <p:sldLayoutId id="2147483854" r:id="rId16"/>
    <p:sldLayoutId id="214748385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684E1-C444-46FF-A5B6-B0BB5B3DE2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06D83E-ECC1-4943-AD3E-34D6CCFD274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72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  <p:sldLayoutId id="2147483870" r:id="rId14"/>
    <p:sldLayoutId id="2147483871" r:id="rId15"/>
    <p:sldLayoutId id="21474838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94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PICTURE\Gambar penting\31276_1235216455545_1683223489_438814_3160733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029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Plaque 7"/>
          <p:cNvSpPr/>
          <p:nvPr/>
        </p:nvSpPr>
        <p:spPr>
          <a:xfrm rot="21310261">
            <a:off x="309797" y="391282"/>
            <a:ext cx="6794783" cy="2215592"/>
          </a:xfrm>
          <a:prstGeom prst="plaque">
            <a:avLst/>
          </a:prstGeom>
          <a:gradFill>
            <a:gsLst>
              <a:gs pos="0">
                <a:schemeClr val="accent5">
                  <a:shade val="51000"/>
                  <a:satMod val="130000"/>
                  <a:alpha val="2200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21231329">
            <a:off x="280564" y="787178"/>
            <a:ext cx="6588555" cy="1569660"/>
          </a:xfrm>
          <a:prstGeom prst="rect">
            <a:avLst/>
          </a:prstGeom>
          <a:noFill/>
          <a:scene3d>
            <a:camera prst="perspectiveBelow"/>
            <a:lightRig rig="balanced" dir="t">
              <a:rot lat="0" lon="0" rev="2100000"/>
            </a:lightRig>
          </a:scene3d>
          <a:sp3d>
            <a:bevelT prst="convex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Kemuliaan</a:t>
            </a: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 </a:t>
            </a:r>
            <a:r>
              <a:rPr lang="en-US" sz="4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seorang</a:t>
            </a: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 </a:t>
            </a:r>
            <a:r>
              <a:rPr lang="en-US" sz="4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penuntut</a:t>
            </a:r>
            <a:r>
              <a:rPr lang="en-US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 </a:t>
            </a:r>
            <a:r>
              <a:rPr lang="en-US" sz="48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Stencil" panose="040409050D0802020404" pitchFamily="82" charset="0"/>
                <a:cs typeface="Times New Roman" pitchFamily="18" charset="0"/>
              </a:rPr>
              <a:t>ilmu</a:t>
            </a:r>
            <a:endParaRPr lang="en-US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Stencil" panose="040409050D0802020404" pitchFamily="82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81600" y="6287739"/>
            <a:ext cx="3888782" cy="461665"/>
          </a:xfrm>
          <a:prstGeom prst="rect">
            <a:avLst/>
          </a:prstGeom>
          <a:gradFill>
            <a:gsLst>
              <a:gs pos="47948">
                <a:srgbClr val="206A7E"/>
              </a:gs>
              <a:gs pos="63760">
                <a:srgbClr val="2B8DA7"/>
              </a:gs>
              <a:gs pos="0">
                <a:schemeClr val="accent5">
                  <a:shade val="51000"/>
                  <a:satMod val="130000"/>
                  <a:lumMod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1st Sortie" panose="020B0500000000000000" pitchFamily="34" charset="0"/>
              </a:rPr>
              <a:t>Asep Setiawan, </a:t>
            </a:r>
            <a:r>
              <a:rPr lang="en-US" sz="24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1st Sortie" panose="020B0500000000000000" pitchFamily="34" charset="0"/>
              </a:rPr>
              <a:t>S.Th.I</a:t>
            </a:r>
            <a:r>
              <a:rPr lang="en-US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1st Sortie" panose="020B0500000000000000" pitchFamily="34" charset="0"/>
              </a:rPr>
              <a:t>., </a:t>
            </a:r>
            <a:r>
              <a:rPr lang="en-US" sz="2400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1st Sortie" panose="020B0500000000000000" pitchFamily="34" charset="0"/>
              </a:rPr>
              <a:t>M.Ud</a:t>
            </a:r>
            <a:r>
              <a:rPr lang="en-US" sz="2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latin typeface="1st Sortie" panose="020B0500000000000000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418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1D7C7CC-628A-48C2-84A5-49753421B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66" y="152400"/>
            <a:ext cx="8796668" cy="655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E0E8BFD-289E-40A8-942E-E7E096E95BF3}"/>
              </a:ext>
            </a:extLst>
          </p:cNvPr>
          <p:cNvSpPr/>
          <p:nvPr/>
        </p:nvSpPr>
        <p:spPr>
          <a:xfrm>
            <a:off x="8534400" y="2362200"/>
            <a:ext cx="435934" cy="228600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900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vel 3">
            <a:extLst>
              <a:ext uri="{FF2B5EF4-FFF2-40B4-BE49-F238E27FC236}">
                <a16:creationId xmlns:a16="http://schemas.microsoft.com/office/drawing/2014/main" id="{8AEE668A-83C9-4CBB-BABE-A0990AC9DB87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 w="50800"/>
              <a:solidFill>
                <a:srgbClr val="808080">
                  <a:shade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D7B477-EF54-4CBF-BACD-7846850CCEBC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A1E50A-9DC6-408D-886D-28133754FA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95412"/>
            <a:ext cx="7620000" cy="4776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2337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vel 3">
            <a:extLst>
              <a:ext uri="{FF2B5EF4-FFF2-40B4-BE49-F238E27FC236}">
                <a16:creationId xmlns:a16="http://schemas.microsoft.com/office/drawing/2014/main" id="{8AEE668A-83C9-4CBB-BABE-A0990AC9DB87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 w="50800"/>
              <a:solidFill>
                <a:srgbClr val="808080">
                  <a:shade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D7B477-EF54-4CBF-BACD-7846850CCEBC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923B88-279D-4941-AD71-AF172E2C20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5974"/>
            <a:ext cx="8762999" cy="5175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7544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evel 3">
            <a:extLst>
              <a:ext uri="{FF2B5EF4-FFF2-40B4-BE49-F238E27FC236}">
                <a16:creationId xmlns:a16="http://schemas.microsoft.com/office/drawing/2014/main" id="{8AEE668A-83C9-4CBB-BABE-A0990AC9DB87}"/>
              </a:ext>
            </a:extLst>
          </p:cNvPr>
          <p:cNvSpPr/>
          <p:nvPr/>
        </p:nvSpPr>
        <p:spPr bwMode="auto">
          <a:xfrm>
            <a:off x="1676400" y="7620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 w="50800"/>
              <a:solidFill>
                <a:srgbClr val="808080">
                  <a:shade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D7B477-EF54-4CBF-BACD-7846850CCEBC}"/>
              </a:ext>
            </a:extLst>
          </p:cNvPr>
          <p:cNvSpPr/>
          <p:nvPr/>
        </p:nvSpPr>
        <p:spPr>
          <a:xfrm>
            <a:off x="1828800" y="23437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B141FD-C35D-4E92-A82E-6F27AA109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05924"/>
            <a:ext cx="8915399" cy="542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297748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F4F973-879D-4BEF-8514-6A961862370B}"/>
              </a:ext>
            </a:extLst>
          </p:cNvPr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>
                <a:alpha val="68000"/>
              </a:srgbClr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8A0A685-B982-47F1-B447-C76ECFA8243E}"/>
              </a:ext>
            </a:extLst>
          </p:cNvPr>
          <p:cNvSpPr/>
          <p:nvPr/>
        </p:nvSpPr>
        <p:spPr>
          <a:xfrm>
            <a:off x="4286250" y="6357938"/>
            <a:ext cx="357188" cy="357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9" name="TextBox 15">
            <a:extLst>
              <a:ext uri="{FF2B5EF4-FFF2-40B4-BE49-F238E27FC236}">
                <a16:creationId xmlns:a16="http://schemas.microsoft.com/office/drawing/2014/main" id="{1EEB4D80-710D-4549-A6C6-B39D9439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752600"/>
            <a:ext cx="83581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algn="ctr">
              <a:defRPr/>
            </a:pPr>
            <a:r>
              <a:rPr lang="id-ID" sz="2400" dirty="0">
                <a:latin typeface="Arial" charset="0"/>
                <a:cs typeface="Arial" charset="0"/>
              </a:rPr>
              <a:t>Kepergian untuk menuntut ilmu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disamakan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dengan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orang yang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sedang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jihad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fisabililllah</a:t>
            </a:r>
            <a:endParaRPr lang="en-US" sz="24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ar-SA" sz="3200" dirty="0">
                <a:latin typeface="Arial" charset="0"/>
                <a:cs typeface="Arial" charset="0"/>
              </a:rPr>
              <a:t>مَنْ خَرَجَ فِيْ طلبِ الْعِلْمِ فَهُوَ فِيْ سَبِيْلِ الّله حَتَّى يَرْجِعَ(رَوَاهُ التِّرْمِذِي)  </a:t>
            </a:r>
          </a:p>
          <a:p>
            <a:pPr algn="ctr">
              <a:defRPr/>
            </a:pPr>
            <a:endParaRPr lang="ar-SA" sz="3200" i="1" dirty="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pPr marL="890588" indent="-890588" algn="ctr">
              <a:defRPr/>
            </a:pP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”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Siapa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yang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keluar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dari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rumah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untuk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menuntut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ilmu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,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maka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ia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termasuk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fisabilillah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hingga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pulang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kembali</a:t>
            </a:r>
            <a:r>
              <a:rPr lang="en-US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”. (HR.</a:t>
            </a:r>
            <a:r>
              <a:rPr lang="id-ID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Imam </a:t>
            </a:r>
            <a:r>
              <a:rPr lang="id-ID" sz="2400" i="1" dirty="0" err="1">
                <a:solidFill>
                  <a:srgbClr val="7030A0"/>
                </a:solidFill>
                <a:latin typeface="Arial" charset="0"/>
                <a:cs typeface="Arial" charset="0"/>
              </a:rPr>
              <a:t>Tirmidzi</a:t>
            </a:r>
            <a:r>
              <a:rPr lang="id-ID" sz="2400" i="1" dirty="0">
                <a:solidFill>
                  <a:srgbClr val="7030A0"/>
                </a:solidFill>
                <a:latin typeface="Arial" charset="0"/>
                <a:cs typeface="Arial" charset="0"/>
              </a:rPr>
              <a:t>)</a:t>
            </a:r>
            <a:endParaRPr lang="en-US" sz="2400" i="1" dirty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id="{0E587214-D92F-4341-B053-EB0BB0467BBC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Gill Sans MT" panose="020B0502020104020203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B5B00-17FB-4FF4-81BA-9F2CC793DD98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602024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F4F973-879D-4BEF-8514-6A961862370B}"/>
              </a:ext>
            </a:extLst>
          </p:cNvPr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>
                <a:alpha val="68000"/>
              </a:srgbClr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8A0A685-B982-47F1-B447-C76ECFA8243E}"/>
              </a:ext>
            </a:extLst>
          </p:cNvPr>
          <p:cNvSpPr/>
          <p:nvPr/>
        </p:nvSpPr>
        <p:spPr>
          <a:xfrm>
            <a:off x="4286250" y="6357938"/>
            <a:ext cx="357188" cy="357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9" name="TextBox 15">
            <a:extLst>
              <a:ext uri="{FF2B5EF4-FFF2-40B4-BE49-F238E27FC236}">
                <a16:creationId xmlns:a16="http://schemas.microsoft.com/office/drawing/2014/main" id="{1EEB4D80-710D-4549-A6C6-B39D9439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752600"/>
            <a:ext cx="835818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err="1">
                <a:solidFill>
                  <a:srgbClr val="FF0000"/>
                </a:solidFill>
                <a:latin typeface="Arial Rounded MT Bold" panose="020F0704030504030204" pitchFamily="34" charset="0"/>
                <a:cs typeface="Arial" charset="0"/>
              </a:rPr>
              <a:t>Ilmu</a:t>
            </a:r>
            <a:r>
              <a:rPr lang="en-US" sz="2400" dirty="0">
                <a:solidFill>
                  <a:srgbClr val="FF0000"/>
                </a:solidFill>
                <a:latin typeface="Arial Rounded MT Bold" panose="020F0704030504030204" pitchFamily="34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 Rounded MT Bold" panose="020F0704030504030204" pitchFamily="34" charset="0"/>
                <a:cs typeface="Arial" charset="0"/>
              </a:rPr>
              <a:t>adalah</a:t>
            </a:r>
            <a:r>
              <a:rPr lang="en-US" sz="2400" dirty="0">
                <a:solidFill>
                  <a:srgbClr val="FF0000"/>
                </a:solidFill>
                <a:latin typeface="Arial Rounded MT Bold" panose="020F0704030504030204" pitchFamily="34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 Rounded MT Bold" panose="020F0704030504030204" pitchFamily="34" charset="0"/>
                <a:cs typeface="Arial" charset="0"/>
              </a:rPr>
              <a:t>ku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unci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untuk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mencapai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kebahagiaan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,</a:t>
            </a:r>
          </a:p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baik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 di dunia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maupun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 di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akhirat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Rounded MT Bold" panose="020F0704030504030204" pitchFamily="34" charset="0"/>
                <a:cs typeface="Arial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مَنْ أَرَادَ الدُّنْيَا فَعَلَيْهِ بِاْلعِلْمِ وَ مَنْ أَرَادَ ْالآخِرَةِ فَعَلَيْهِ بِاْلعِلْمِ  وَ مَنْ أَرَادَ هُمَا فَعَلَيْهِ بِاْلعِلْمِ (رواه الطبراني)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   </a:t>
            </a:r>
            <a:endParaRPr kumimoji="0" lang="ar-SA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809625" marR="0" lvl="0" indent="-968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i="1" dirty="0">
                <a:solidFill>
                  <a:srgbClr val="0070C0"/>
                </a:solidFill>
                <a:latin typeface="20th Century Font" panose="00000400000000000000"/>
                <a:cs typeface="Arial" charset="0"/>
              </a:rPr>
              <a:t>“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Barangsiapa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yang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menginginkan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kehidupan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dunia,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mak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ia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harus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memiliki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ilmu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,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dan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barang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siapa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yang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menginginkan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kehidupan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akhirat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maka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itupun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harus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dengan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ilmu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,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dan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barang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siapa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yang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menginginkan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keduanya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maka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itupun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harus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dengan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 </a:t>
            </a:r>
            <a:r>
              <a:rPr kumimoji="0" lang="en-US" sz="240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ilmu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.” </a:t>
            </a:r>
            <a:r>
              <a:rPr kumimoji="0" lang="en-US" sz="2400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(HR. </a:t>
            </a:r>
            <a:r>
              <a:rPr kumimoji="0" lang="en-US" sz="2400" b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Thabrani</a:t>
            </a:r>
            <a:r>
              <a:rPr kumimoji="0" lang="en-US" sz="2400" b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20th Century Font" panose="00000400000000000000"/>
                <a:cs typeface="Arial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id="{0E587214-D92F-4341-B053-EB0BB0467BBC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Gill Sans MT" panose="020B0502020104020203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B5B00-17FB-4FF4-81BA-9F2CC793DD98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7772523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 advClick="0">
        <p15:prstTrans prst="origami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F4F973-879D-4BEF-8514-6A961862370B}"/>
              </a:ext>
            </a:extLst>
          </p:cNvPr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>
                <a:alpha val="68000"/>
              </a:srgbClr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8A0A685-B982-47F1-B447-C76ECFA8243E}"/>
              </a:ext>
            </a:extLst>
          </p:cNvPr>
          <p:cNvSpPr/>
          <p:nvPr/>
        </p:nvSpPr>
        <p:spPr>
          <a:xfrm>
            <a:off x="4286250" y="6357938"/>
            <a:ext cx="357188" cy="357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9" name="TextBox 15">
            <a:extLst>
              <a:ext uri="{FF2B5EF4-FFF2-40B4-BE49-F238E27FC236}">
                <a16:creationId xmlns:a16="http://schemas.microsoft.com/office/drawing/2014/main" id="{1EEB4D80-710D-4549-A6C6-B39D9439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752600"/>
            <a:ext cx="8358187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58775" indent="-358775" algn="ctr">
              <a:defRPr/>
            </a:pP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Kewajiban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mencari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ilmu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itu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tidak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memandang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batasan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usia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,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melainkan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seumur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hidup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.</a:t>
            </a:r>
            <a:r>
              <a:rPr lang="en-US" sz="2800" dirty="0">
                <a:latin typeface="Arial" charset="0"/>
                <a:cs typeface="Arial" charset="0"/>
              </a:rPr>
              <a:t> </a:t>
            </a:r>
          </a:p>
          <a:p>
            <a:pPr marL="358775" indent="-358775" algn="ctr">
              <a:defRPr/>
            </a:pPr>
            <a:r>
              <a:rPr lang="en-US" sz="2800" dirty="0" err="1">
                <a:latin typeface="Arial" charset="0"/>
                <a:cs typeface="Arial" charset="0"/>
              </a:rPr>
              <a:t>Sabda</a:t>
            </a:r>
            <a:r>
              <a:rPr lang="en-US" sz="2800" dirty="0">
                <a:latin typeface="Arial" charset="0"/>
                <a:cs typeface="Arial" charset="0"/>
              </a:rPr>
              <a:t> Nabi Saw.</a:t>
            </a:r>
          </a:p>
          <a:p>
            <a:pPr marL="358775" indent="-358775" algn="ctr">
              <a:defRPr/>
            </a:pPr>
            <a:endParaRPr lang="en-US" sz="2800" dirty="0">
              <a:latin typeface="Arial" charset="0"/>
              <a:cs typeface="Arial" charset="0"/>
            </a:endParaRPr>
          </a:p>
          <a:p>
            <a:pPr indent="361950" algn="ctr" rtl="1">
              <a:defRPr/>
            </a:pPr>
            <a:r>
              <a:rPr lang="ar-SA" sz="3600" dirty="0">
                <a:latin typeface="Arial" charset="0"/>
                <a:cs typeface="Arial" charset="0"/>
              </a:rPr>
              <a:t>أُطْلُبُ الْعِلْمَ مِنَ الْمَهْدِ إِلَى اللَّحْدِ (رواه</a:t>
            </a:r>
            <a:r>
              <a:rPr lang="en-GB" sz="3600" dirty="0">
                <a:latin typeface="Arial" charset="0"/>
                <a:cs typeface="Arial" charset="0"/>
              </a:rPr>
              <a:t> </a:t>
            </a:r>
            <a:r>
              <a:rPr lang="ar-SA" sz="3600" dirty="0">
                <a:latin typeface="Arial" charset="0"/>
                <a:cs typeface="Arial" charset="0"/>
              </a:rPr>
              <a:t>مسلم)</a:t>
            </a:r>
          </a:p>
          <a:p>
            <a:pPr indent="358775" algn="ctr">
              <a:defRPr/>
            </a:pPr>
            <a:r>
              <a:rPr lang="ar-SA" sz="2800" i="1" dirty="0">
                <a:latin typeface="Arial" charset="0"/>
                <a:cs typeface="Arial" charset="0"/>
              </a:rPr>
              <a:t> </a:t>
            </a:r>
            <a:endParaRPr lang="en-US" sz="2800" i="1" dirty="0">
              <a:latin typeface="Arial" charset="0"/>
              <a:cs typeface="Arial" charset="0"/>
            </a:endParaRPr>
          </a:p>
          <a:p>
            <a:pPr indent="358775" algn="ctr">
              <a:defRPr/>
            </a:pPr>
            <a:r>
              <a:rPr lang="ar-SA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“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Carilah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ilmu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dari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buaian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sampai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liang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lahat</a:t>
            </a: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” </a:t>
            </a:r>
          </a:p>
          <a:p>
            <a:pPr indent="358775" algn="ctr">
              <a:defRPr/>
            </a:pPr>
            <a:r>
              <a:rPr lang="en-US" sz="2800" i="1" dirty="0">
                <a:solidFill>
                  <a:srgbClr val="0070C0"/>
                </a:solidFill>
                <a:latin typeface="Arial" charset="0"/>
                <a:cs typeface="Arial" charset="0"/>
              </a:rPr>
              <a:t>(HR. Muslim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id="{0E587214-D92F-4341-B053-EB0BB0467BBC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Gill Sans MT" panose="020B0502020104020203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B5B00-17FB-4FF4-81BA-9F2CC793DD98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32784808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 advClick="0">
        <p15:prstTrans prst="airplan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F4F973-879D-4BEF-8514-6A961862370B}"/>
              </a:ext>
            </a:extLst>
          </p:cNvPr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>
                <a:alpha val="68000"/>
              </a:srgbClr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8A0A685-B982-47F1-B447-C76ECFA8243E}"/>
              </a:ext>
            </a:extLst>
          </p:cNvPr>
          <p:cNvSpPr/>
          <p:nvPr/>
        </p:nvSpPr>
        <p:spPr>
          <a:xfrm>
            <a:off x="4286250" y="6357938"/>
            <a:ext cx="357188" cy="357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9" name="TextBox 15">
            <a:extLst>
              <a:ext uri="{FF2B5EF4-FFF2-40B4-BE49-F238E27FC236}">
                <a16:creationId xmlns:a16="http://schemas.microsoft.com/office/drawing/2014/main" id="{1EEB4D80-710D-4549-A6C6-B39D9439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752600"/>
            <a:ext cx="8358187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algn="ctr">
              <a:defRPr/>
            </a:pP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Kewajiban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mencari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ilmu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itu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tidak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dibatasi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hanya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di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negeri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muslim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Arial" charset="0"/>
                <a:cs typeface="Arial" charset="0"/>
              </a:rPr>
              <a:t>saja</a:t>
            </a:r>
            <a:r>
              <a:rPr lang="en-US" sz="2800" dirty="0">
                <a:solidFill>
                  <a:srgbClr val="FF0000"/>
                </a:solidFill>
                <a:latin typeface="Arial" charset="0"/>
                <a:cs typeface="Arial" charset="0"/>
              </a:rPr>
              <a:t>. </a:t>
            </a:r>
            <a:r>
              <a:rPr lang="en-US" sz="2800" dirty="0">
                <a:latin typeface="Arial" charset="0"/>
                <a:cs typeface="Arial" charset="0"/>
              </a:rPr>
              <a:t>Nabi Saw. </a:t>
            </a:r>
            <a:r>
              <a:rPr lang="en-US" sz="2800" dirty="0" err="1">
                <a:latin typeface="Arial" charset="0"/>
                <a:cs typeface="Arial" charset="0"/>
              </a:rPr>
              <a:t>bersabda</a:t>
            </a:r>
            <a:r>
              <a:rPr lang="en-US" sz="2800" dirty="0">
                <a:latin typeface="Arial" charset="0"/>
                <a:cs typeface="Arial" charset="0"/>
              </a:rPr>
              <a:t>;</a:t>
            </a:r>
          </a:p>
          <a:p>
            <a:pPr marL="266700" indent="-266700" algn="ctr">
              <a:defRPr/>
            </a:pPr>
            <a:endParaRPr lang="en-US" sz="2800" dirty="0">
              <a:latin typeface="Arial" charset="0"/>
              <a:cs typeface="Arial" charset="0"/>
            </a:endParaRPr>
          </a:p>
          <a:p>
            <a:pPr indent="2060575">
              <a:defRPr/>
            </a:pPr>
            <a:r>
              <a:rPr lang="ar-SA" sz="3600" dirty="0">
                <a:latin typeface="Arial" charset="0"/>
                <a:cs typeface="Arial" charset="0"/>
              </a:rPr>
              <a:t>أُطْلُبُواالْعِلْمَ وَلَوْ بِالصّيْنِ {رَوَاهُ عَبْدُالْبَر}</a:t>
            </a:r>
            <a:r>
              <a:rPr lang="en-US" sz="3600" dirty="0">
                <a:latin typeface="Arial" charset="0"/>
                <a:cs typeface="Arial" charset="0"/>
              </a:rPr>
              <a:t> </a:t>
            </a:r>
            <a:r>
              <a:rPr lang="en-US" sz="2800" dirty="0">
                <a:latin typeface="Arial" charset="0"/>
                <a:cs typeface="Arial" charset="0"/>
              </a:rPr>
              <a:t>…</a:t>
            </a:r>
            <a:endParaRPr lang="ar-SA" sz="28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US" sz="2800" dirty="0"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“</a:t>
            </a:r>
            <a:r>
              <a:rPr 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Carilah</a:t>
            </a: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ilmu</a:t>
            </a: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itu</a:t>
            </a: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walau</a:t>
            </a: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di </a:t>
            </a:r>
            <a:r>
              <a:rPr 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negeri</a:t>
            </a: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" charset="0"/>
                <a:cs typeface="Arial" charset="0"/>
              </a:rPr>
              <a:t>Cina</a:t>
            </a: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”.</a:t>
            </a:r>
          </a:p>
          <a:p>
            <a:pPr algn="ctr">
              <a:defRPr/>
            </a:pPr>
            <a:r>
              <a:rPr lang="en-US" sz="2800" dirty="0">
                <a:solidFill>
                  <a:srgbClr val="0070C0"/>
                </a:solidFill>
                <a:latin typeface="Arial" charset="0"/>
                <a:cs typeface="Arial" charset="0"/>
              </a:rPr>
              <a:t>(HR. Abdul Bar)</a:t>
            </a:r>
          </a:p>
          <a:p>
            <a:pPr indent="266700">
              <a:defRPr/>
            </a:pPr>
            <a:endParaRPr lang="en-US" sz="2800" dirty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id="{0E587214-D92F-4341-B053-EB0BB0467BBC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Gill Sans MT" panose="020B0502020104020203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B5B00-17FB-4FF4-81BA-9F2CC793DD98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2355077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crush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F4F973-879D-4BEF-8514-6A961862370B}"/>
              </a:ext>
            </a:extLst>
          </p:cNvPr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>
                <a:alpha val="68000"/>
              </a:srgbClr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8A0A685-B982-47F1-B447-C76ECFA8243E}"/>
              </a:ext>
            </a:extLst>
          </p:cNvPr>
          <p:cNvSpPr/>
          <p:nvPr/>
        </p:nvSpPr>
        <p:spPr>
          <a:xfrm>
            <a:off x="4286250" y="6357938"/>
            <a:ext cx="357188" cy="357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9" name="TextBox 15">
            <a:extLst>
              <a:ext uri="{FF2B5EF4-FFF2-40B4-BE49-F238E27FC236}">
                <a16:creationId xmlns:a16="http://schemas.microsoft.com/office/drawing/2014/main" id="{1EEB4D80-710D-4549-A6C6-B39D9439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752600"/>
            <a:ext cx="8358187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id-ID" sz="2400" dirty="0">
                <a:solidFill>
                  <a:srgbClr val="FF0000"/>
                </a:solidFill>
                <a:latin typeface="Arial" charset="0"/>
                <a:cs typeface="Arial" charset="0"/>
              </a:rPr>
              <a:t>Etika atau adab menuntut ilmu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.</a:t>
            </a:r>
            <a:r>
              <a:rPr lang="id-ID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id-ID" sz="2400" dirty="0" err="1">
                <a:latin typeface="Arial" charset="0"/>
                <a:cs typeface="Arial" charset="0"/>
              </a:rPr>
              <a:t>Diantara</a:t>
            </a:r>
            <a:r>
              <a:rPr lang="id-ID" sz="2400" dirty="0">
                <a:latin typeface="Arial" charset="0"/>
                <a:cs typeface="Arial" charset="0"/>
              </a:rPr>
              <a:t> etika / adab menuntut ilmu yang harus dipenuhi seorang murid adalah </a:t>
            </a:r>
            <a:r>
              <a:rPr lang="id-ID" sz="2400" dirty="0" err="1">
                <a:latin typeface="Arial" charset="0"/>
                <a:cs typeface="Arial" charset="0"/>
              </a:rPr>
              <a:t>tawadhu</a:t>
            </a:r>
            <a:r>
              <a:rPr lang="id-ID" sz="2400" dirty="0">
                <a:latin typeface="Arial" charset="0"/>
                <a:cs typeface="Arial" charset="0"/>
              </a:rPr>
              <a:t>’ (hormat dan santun) kepada guru. Rasulullah SAW bersabda :</a:t>
            </a:r>
          </a:p>
          <a:p>
            <a:pPr algn="ctr" rtl="1"/>
            <a:br>
              <a:rPr lang="ar-SA" sz="2800" b="1" dirty="0"/>
            </a:br>
            <a:r>
              <a:rPr lang="ar-SA" sz="2800" b="1" dirty="0"/>
              <a:t>تَعَلّمُوا</a:t>
            </a:r>
            <a:r>
              <a:rPr lang="en-GB" sz="2800" b="1" dirty="0"/>
              <a:t> </a:t>
            </a:r>
            <a:r>
              <a:rPr lang="ar-SA" sz="2800" b="1" dirty="0"/>
              <a:t>العِلْمَ وَتَعَلّمُوْا لِلْعِلْمِ السّكِيْنَةَ وَالْوَقَارَ وَتَوَاضَعُوْا لِمَنْ تَتَعَلّمُوانَ مِنْهُ</a:t>
            </a:r>
            <a:endParaRPr lang="en-GB" sz="2800" b="1" dirty="0"/>
          </a:p>
          <a:p>
            <a:pPr algn="ctr" rtl="1"/>
            <a:endParaRPr lang="ar-SA" sz="2400" dirty="0"/>
          </a:p>
          <a:p>
            <a:pPr algn="ctr"/>
            <a:r>
              <a:rPr lang="en-GB" sz="2400" dirty="0"/>
              <a:t>     </a:t>
            </a:r>
            <a:r>
              <a:rPr lang="en-GB" sz="2400" i="1" dirty="0"/>
              <a:t>"</a:t>
            </a:r>
            <a:r>
              <a:rPr lang="en-GB" sz="2400" i="1" dirty="0" err="1"/>
              <a:t>Belajarlah</a:t>
            </a:r>
            <a:r>
              <a:rPr lang="en-GB" sz="2400" i="1" dirty="0"/>
              <a:t> kalian </a:t>
            </a:r>
            <a:r>
              <a:rPr lang="en-GB" sz="2400" i="1" dirty="0" err="1"/>
              <a:t>ilmu</a:t>
            </a:r>
            <a:r>
              <a:rPr lang="en-GB" sz="2400" i="1" dirty="0"/>
              <a:t> </a:t>
            </a:r>
            <a:r>
              <a:rPr lang="en-GB" sz="2400" i="1" dirty="0" err="1"/>
              <a:t>untuk</a:t>
            </a:r>
            <a:r>
              <a:rPr lang="en-GB" sz="2400" i="1" dirty="0"/>
              <a:t> </a:t>
            </a:r>
            <a:r>
              <a:rPr lang="en-GB" sz="2400" i="1" dirty="0" err="1"/>
              <a:t>ketentraman</a:t>
            </a:r>
            <a:r>
              <a:rPr lang="en-GB" sz="2400" i="1" dirty="0"/>
              <a:t> </a:t>
            </a:r>
            <a:r>
              <a:rPr lang="en-GB" sz="2400" i="1" dirty="0" err="1"/>
              <a:t>dan</a:t>
            </a:r>
            <a:r>
              <a:rPr lang="en-GB" sz="2400" i="1" dirty="0"/>
              <a:t> </a:t>
            </a:r>
            <a:r>
              <a:rPr lang="en-GB" sz="2400" i="1" dirty="0" err="1"/>
              <a:t>ketenangan</a:t>
            </a:r>
            <a:r>
              <a:rPr lang="en-GB" sz="2400" i="1" dirty="0"/>
              <a:t> </a:t>
            </a:r>
            <a:r>
              <a:rPr lang="en-GB" sz="2400" i="1" dirty="0" err="1"/>
              <a:t>serta</a:t>
            </a:r>
            <a:r>
              <a:rPr lang="en-GB" sz="2400" i="1" dirty="0"/>
              <a:t> </a:t>
            </a:r>
            <a:r>
              <a:rPr lang="en-GB" sz="2400" i="1" dirty="0" err="1"/>
              <a:t>rendah</a:t>
            </a:r>
            <a:r>
              <a:rPr lang="en-GB" sz="2400" i="1" dirty="0"/>
              <a:t> </a:t>
            </a:r>
            <a:r>
              <a:rPr lang="en-GB" sz="2400" i="1" dirty="0" err="1"/>
              <a:t>hatilah</a:t>
            </a:r>
            <a:r>
              <a:rPr lang="en-GB" sz="2400" i="1" dirty="0"/>
              <a:t> </a:t>
            </a:r>
            <a:r>
              <a:rPr lang="en-GB" sz="2400" i="1" dirty="0" err="1"/>
              <a:t>pada</a:t>
            </a:r>
            <a:r>
              <a:rPr lang="en-GB" sz="2400" i="1" dirty="0"/>
              <a:t> orang yang </a:t>
            </a:r>
            <a:r>
              <a:rPr lang="en-GB" sz="2400" i="1" dirty="0" err="1"/>
              <a:t>kamu</a:t>
            </a:r>
            <a:r>
              <a:rPr lang="en-GB" sz="2400" i="1" dirty="0"/>
              <a:t> </a:t>
            </a:r>
            <a:r>
              <a:rPr lang="en-GB" sz="2400" i="1" dirty="0" err="1"/>
              <a:t>belajar</a:t>
            </a:r>
            <a:r>
              <a:rPr lang="en-GB" sz="2400" i="1" dirty="0"/>
              <a:t> </a:t>
            </a:r>
            <a:r>
              <a:rPr lang="en-GB" sz="2400" i="1" dirty="0" err="1"/>
              <a:t>darinya</a:t>
            </a:r>
            <a:r>
              <a:rPr lang="en-GB" sz="2400" i="1" dirty="0"/>
              <a:t>"</a:t>
            </a:r>
            <a:r>
              <a:rPr lang="en-GB" sz="2400" dirty="0"/>
              <a:t>. </a:t>
            </a:r>
            <a:r>
              <a:rPr lang="en-GB" sz="2400" dirty="0" err="1"/>
              <a:t>HR.At-Tabrani</a:t>
            </a:r>
            <a:r>
              <a:rPr lang="en-GB" sz="2400" dirty="0"/>
              <a:t>.</a:t>
            </a:r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id="{0E587214-D92F-4341-B053-EB0BB0467BBC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Gill Sans MT" panose="020B0502020104020203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B5B00-17FB-4FF4-81BA-9F2CC793DD98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26680696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ractur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9F4F973-879D-4BEF-8514-6A961862370B}"/>
              </a:ext>
            </a:extLst>
          </p:cNvPr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FFFF00">
                <a:alpha val="68000"/>
              </a:srgbClr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8A0A685-B982-47F1-B447-C76ECFA8243E}"/>
              </a:ext>
            </a:extLst>
          </p:cNvPr>
          <p:cNvSpPr/>
          <p:nvPr/>
        </p:nvSpPr>
        <p:spPr>
          <a:xfrm>
            <a:off x="4286250" y="6357938"/>
            <a:ext cx="357188" cy="3571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179" name="TextBox 15">
            <a:extLst>
              <a:ext uri="{FF2B5EF4-FFF2-40B4-BE49-F238E27FC236}">
                <a16:creationId xmlns:a16="http://schemas.microsoft.com/office/drawing/2014/main" id="{1EEB4D80-710D-4549-A6C6-B39D9439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188" y="1752600"/>
            <a:ext cx="8358187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Dimul</a:t>
            </a:r>
            <a:r>
              <a:rPr lang="id-ID" sz="2400" dirty="0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akan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oleh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malaikat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hingga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bersedia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me</a:t>
            </a:r>
            <a:r>
              <a:rPr lang="id-ID" sz="2400" dirty="0">
                <a:solidFill>
                  <a:srgbClr val="FF0000"/>
                </a:solidFill>
                <a:latin typeface="Arial" charset="0"/>
                <a:cs typeface="Arial" charset="0"/>
              </a:rPr>
              <a:t>letak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kan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sayapnya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untuk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id-ID" sz="2400" dirty="0">
                <a:solidFill>
                  <a:srgbClr val="FF0000"/>
                </a:solidFill>
                <a:latin typeface="Arial" charset="0"/>
                <a:cs typeface="Arial" charset="0"/>
              </a:rPr>
              <a:t>alas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jalan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orang  yang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menuntut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charset="0"/>
                <a:cs typeface="Arial" charset="0"/>
              </a:rPr>
              <a:t>ilmu</a:t>
            </a:r>
            <a:endParaRPr lang="en-US" sz="24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>
              <a:defRPr/>
            </a:pPr>
            <a:endParaRPr lang="en-US" sz="2400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ctr" rtl="1">
              <a:defRPr/>
            </a:pPr>
            <a:r>
              <a:rPr lang="ar-SA" sz="2400" dirty="0">
                <a:latin typeface="Arial" charset="0"/>
                <a:cs typeface="Arial" charset="0"/>
              </a:rPr>
              <a:t>... </a:t>
            </a:r>
            <a:r>
              <a:rPr lang="ar-SA" sz="3200" dirty="0">
                <a:latin typeface="Arial" charset="0"/>
                <a:cs typeface="Arial" charset="0"/>
              </a:rPr>
              <a:t>فَاِنَ</a:t>
            </a:r>
            <a:r>
              <a:rPr lang="en-GB" sz="3200" dirty="0">
                <a:latin typeface="Arial" charset="0"/>
                <a:cs typeface="Arial" charset="0"/>
              </a:rPr>
              <a:t> </a:t>
            </a:r>
            <a:r>
              <a:rPr lang="ar-SA" sz="3200" dirty="0">
                <a:latin typeface="Arial" charset="0"/>
                <a:cs typeface="Arial" charset="0"/>
              </a:rPr>
              <a:t>الْمَلآئكة لتَضَعُ أَجْنِحَتَهَا لِطَا لِبِ الْعِلمِ رِضًا بِماَ يَطْلُبُ  رَوَاهُ ابْنُ عَبْدُالْبَر</a:t>
            </a:r>
          </a:p>
          <a:p>
            <a:pPr marL="358775" indent="-358775">
              <a:defRPr/>
            </a:pPr>
            <a:endParaRPr lang="en-US" sz="2400" dirty="0">
              <a:latin typeface="Arial" charset="0"/>
              <a:cs typeface="Arial" charset="0"/>
            </a:endParaRPr>
          </a:p>
          <a:p>
            <a:pPr marL="358775" indent="-358775" algn="ctr">
              <a:defRPr/>
            </a:pP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“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Sesungguhnya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malaikat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meletakkan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sayap-sayapnya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bagi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penuntut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ilmu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karena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rida</a:t>
            </a:r>
            <a:r>
              <a:rPr lang="id-ID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/ senang terhadap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apa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yang </a:t>
            </a:r>
            <a:r>
              <a:rPr lang="en-US" sz="2400" i="1" dirty="0" err="1">
                <a:solidFill>
                  <a:srgbClr val="0070C0"/>
                </a:solidFill>
                <a:latin typeface="Arial" charset="0"/>
                <a:cs typeface="Arial" charset="0"/>
              </a:rPr>
              <a:t>dicarinya</a:t>
            </a:r>
            <a:r>
              <a:rPr lang="id-ID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 (ilmu)</a:t>
            </a:r>
            <a:r>
              <a:rPr lang="en-US" sz="2400" i="1" dirty="0">
                <a:solidFill>
                  <a:srgbClr val="0070C0"/>
                </a:solidFill>
                <a:latin typeface="Arial" charset="0"/>
                <a:cs typeface="Arial" charset="0"/>
              </a:rPr>
              <a:t>.” </a:t>
            </a:r>
            <a:r>
              <a:rPr lang="en-US" sz="2400" dirty="0">
                <a:solidFill>
                  <a:srgbClr val="0070C0"/>
                </a:solidFill>
                <a:latin typeface="Arial" charset="0"/>
                <a:cs typeface="Arial" charset="0"/>
              </a:rPr>
              <a:t>(HR. </a:t>
            </a:r>
            <a:r>
              <a:rPr lang="en-US" sz="2400" dirty="0" err="1">
                <a:solidFill>
                  <a:srgbClr val="0070C0"/>
                </a:solidFill>
                <a:latin typeface="Arial" charset="0"/>
                <a:cs typeface="Arial" charset="0"/>
              </a:rPr>
              <a:t>Ibnu</a:t>
            </a:r>
            <a:r>
              <a:rPr lang="en-US" sz="2400" dirty="0">
                <a:solidFill>
                  <a:srgbClr val="0070C0"/>
                </a:solidFill>
                <a:latin typeface="Arial" charset="0"/>
                <a:cs typeface="Arial" charset="0"/>
              </a:rPr>
              <a:t> Abdul Bar)</a:t>
            </a:r>
          </a:p>
        </p:txBody>
      </p:sp>
      <p:sp>
        <p:nvSpPr>
          <p:cNvPr id="12" name="Bevel 3">
            <a:extLst>
              <a:ext uri="{FF2B5EF4-FFF2-40B4-BE49-F238E27FC236}">
                <a16:creationId xmlns:a16="http://schemas.microsoft.com/office/drawing/2014/main" id="{0E587214-D92F-4341-B053-EB0BB0467BBC}"/>
              </a:ext>
            </a:extLst>
          </p:cNvPr>
          <p:cNvSpPr/>
          <p:nvPr/>
        </p:nvSpPr>
        <p:spPr bwMode="auto">
          <a:xfrm>
            <a:off x="1676400" y="3238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Gill Sans MT" panose="020B0502020104020203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3B5B00-17FB-4FF4-81BA-9F2CC793DD98}"/>
              </a:ext>
            </a:extLst>
          </p:cNvPr>
          <p:cNvSpPr/>
          <p:nvPr/>
        </p:nvSpPr>
        <p:spPr>
          <a:xfrm>
            <a:off x="1828800" y="4820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1760816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:circle/>
      </p:transition>
    </mc:Choice>
    <mc:Fallback>
      <p:transition spd="slow" advClick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060BC3-1D85-4B98-A455-52AA907AE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905000"/>
            <a:ext cx="6769100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Bevel 3">
            <a:extLst>
              <a:ext uri="{FF2B5EF4-FFF2-40B4-BE49-F238E27FC236}">
                <a16:creationId xmlns:a16="http://schemas.microsoft.com/office/drawing/2014/main" id="{BF09CD94-24C4-4B7B-BFF8-6E41A5C83066}"/>
              </a:ext>
            </a:extLst>
          </p:cNvPr>
          <p:cNvSpPr/>
          <p:nvPr/>
        </p:nvSpPr>
        <p:spPr bwMode="auto">
          <a:xfrm>
            <a:off x="1828800" y="5524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FFFFFF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Times New Roma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005867-8026-4FFB-896B-376930D06D56}"/>
              </a:ext>
            </a:extLst>
          </p:cNvPr>
          <p:cNvSpPr/>
          <p:nvPr/>
        </p:nvSpPr>
        <p:spPr>
          <a:xfrm>
            <a:off x="1981200" y="7106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KAIDAH DASAR BERISLAM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2DF51D-27DC-4009-9C8D-708BE4AFEAE0}"/>
              </a:ext>
            </a:extLst>
          </p:cNvPr>
          <p:cNvSpPr/>
          <p:nvPr/>
        </p:nvSpPr>
        <p:spPr>
          <a:xfrm>
            <a:off x="5087909" y="4486870"/>
            <a:ext cx="275267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latin typeface="Brush Script MT" panose="03060802040406070304" pitchFamily="66" charset="0"/>
              </a:rPr>
              <a:t>Berkata</a:t>
            </a:r>
            <a:r>
              <a:rPr lang="en-US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latin typeface="Brush Script MT" panose="03060802040406070304" pitchFamily="66" charset="0"/>
              </a:rPr>
              <a:t> &amp;</a:t>
            </a:r>
          </a:p>
        </p:txBody>
      </p:sp>
    </p:spTree>
    <p:extLst>
      <p:ext uri="{BB962C8B-B14F-4D97-AF65-F5344CB8AC3E}">
        <p14:creationId xmlns:p14="http://schemas.microsoft.com/office/powerpoint/2010/main" val="888202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707" y="2240868"/>
            <a:ext cx="3246401" cy="16094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427" y="3537013"/>
            <a:ext cx="4544962" cy="120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80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776631" y="4836357"/>
            <a:ext cx="3294366" cy="639892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id-ID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30466" y="1916832"/>
            <a:ext cx="2362014" cy="2641314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id-ID" sz="1350">
              <a:solidFill>
                <a:prstClr val="white"/>
              </a:solidFill>
              <a:latin typeface="Arial" panose="020B060402020202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3490" y="1916832"/>
            <a:ext cx="2322276" cy="2641314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id-ID" sz="1350">
              <a:solidFill>
                <a:prstClr val="white"/>
              </a:solidFill>
              <a:latin typeface="Arial" panose="020B0604020202020204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81474216"/>
              </p:ext>
            </p:extLst>
          </p:nvPr>
        </p:nvGraphicFramePr>
        <p:xfrm>
          <a:off x="2776631" y="1916832"/>
          <a:ext cx="3510390" cy="26260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51520" y="1972239"/>
            <a:ext cx="19442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id-ID" sz="13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Bukan untuk mencari kedudukan dunia dan puji-pujian. </a:t>
            </a:r>
          </a:p>
        </p:txBody>
      </p:sp>
      <p:sp>
        <p:nvSpPr>
          <p:cNvPr id="7" name="Rectangle 6"/>
          <p:cNvSpPr/>
          <p:nvPr/>
        </p:nvSpPr>
        <p:spPr>
          <a:xfrm>
            <a:off x="6570222" y="1984350"/>
            <a:ext cx="236201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id-ID" sz="13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Niat menuntut ilmu karena mencari ridha Allah</a:t>
            </a:r>
          </a:p>
        </p:txBody>
      </p:sp>
      <p:sp>
        <p:nvSpPr>
          <p:cNvPr id="8" name="Rectangle 7"/>
          <p:cNvSpPr/>
          <p:nvPr/>
        </p:nvSpPr>
        <p:spPr>
          <a:xfrm>
            <a:off x="2681790" y="4983661"/>
            <a:ext cx="34840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id-ID" sz="13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Niat menuntut ilmu sebagai ibadah </a:t>
            </a:r>
          </a:p>
          <a:p>
            <a:pPr algn="ctr" defTabSz="685800"/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(QS. adz-Dzariyat [51]: 56)</a:t>
            </a:r>
          </a:p>
        </p:txBody>
      </p:sp>
      <p:sp>
        <p:nvSpPr>
          <p:cNvPr id="9" name="Rectangle 8"/>
          <p:cNvSpPr/>
          <p:nvPr/>
        </p:nvSpPr>
        <p:spPr>
          <a:xfrm>
            <a:off x="824118" y="838200"/>
            <a:ext cx="79388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id-ID" sz="2700" dirty="0">
                <a:solidFill>
                  <a:srgbClr val="40404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Freehand521 BT" panose="03080802030307080304" pitchFamily="66" charset="0"/>
              </a:rPr>
              <a:t>Keutamaan Belajar, Berilmu &amp; Akhlaq Didalamnya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56809" y="2829954"/>
            <a:ext cx="232225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“Barangsiapa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menuntut ilmu 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dengan berniat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bukan karena Allah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 maka hendaklah ia menyediakan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 tempatnya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 di dalam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neraka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” </a:t>
            </a:r>
          </a:p>
          <a:p>
            <a:pPr algn="just" defTabSz="685800"/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(HR Tirmidzi)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3490" y="2829954"/>
            <a:ext cx="2322276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"Siapapun yang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menuntut ilmu hanya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 untuk berlomba-lomba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mendebat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 para ulama atau fuqaha atau untuk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menarik perhatian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 orang (biar dikagumi, dihormati dan sebagainya), </a:t>
            </a:r>
            <a:r>
              <a:rPr lang="id-ID" sz="1050" b="1" dirty="0">
                <a:solidFill>
                  <a:srgbClr val="404040"/>
                </a:solidFill>
                <a:latin typeface="Century Gothic" panose="020B0502020202020204" pitchFamily="34" charset="0"/>
              </a:rPr>
              <a:t>Allah memasukkannya ke dalam neraka</a:t>
            </a:r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."</a:t>
            </a:r>
          </a:p>
          <a:p>
            <a:pPr algn="just" defTabSz="685800"/>
            <a:r>
              <a:rPr lang="id-ID" sz="1050" dirty="0">
                <a:solidFill>
                  <a:srgbClr val="404040"/>
                </a:solidFill>
                <a:latin typeface="Century Gothic" panose="020B0502020202020204" pitchFamily="34" charset="0"/>
              </a:rPr>
              <a:t>(H.R. Tirmidzi)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51520" y="2874334"/>
            <a:ext cx="210623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637641" y="2710644"/>
            <a:ext cx="22008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2" grpId="0" animBg="1"/>
      <p:bldP spid="6" grpId="0"/>
      <p:bldP spid="7" grpId="0"/>
      <p:bldP spid="8" grpId="0"/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1670" y="1119050"/>
            <a:ext cx="59946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/>
            <a:r>
              <a:rPr lang="id-ID" sz="2700" dirty="0">
                <a:solidFill>
                  <a:srgbClr val="40404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Freehand521 BT" panose="03080802030307080304" pitchFamily="66" charset="0"/>
              </a:rPr>
              <a:t>Akhlaq Terhadap Guru/Dosen</a:t>
            </a:r>
          </a:p>
        </p:txBody>
      </p:sp>
      <p:sp>
        <p:nvSpPr>
          <p:cNvPr id="4" name="Rectangle 3"/>
          <p:cNvSpPr/>
          <p:nvPr/>
        </p:nvSpPr>
        <p:spPr>
          <a:xfrm>
            <a:off x="1277635" y="1970838"/>
            <a:ext cx="1771639" cy="30008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Datang tepat waktu</a:t>
            </a:r>
          </a:p>
        </p:txBody>
      </p:sp>
      <p:sp>
        <p:nvSpPr>
          <p:cNvPr id="5" name="Rectangle 4"/>
          <p:cNvSpPr/>
          <p:nvPr/>
        </p:nvSpPr>
        <p:spPr>
          <a:xfrm>
            <a:off x="6322877" y="2515153"/>
            <a:ext cx="1483098" cy="300082"/>
          </a:xfrm>
          <a:prstGeom prst="rect">
            <a:avLst/>
          </a:prstGeom>
          <a:solidFill>
            <a:srgbClr val="EA5AD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Berpakaian rapi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4646" y="3103333"/>
            <a:ext cx="2906565" cy="30008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srgbClr val="404040"/>
                </a:solidFill>
                <a:latin typeface="Arial" panose="020B0604020202020204"/>
              </a:rPr>
              <a:t>Mendengarkan penjelasan dosen</a:t>
            </a:r>
          </a:p>
        </p:txBody>
      </p:sp>
      <p:sp>
        <p:nvSpPr>
          <p:cNvPr id="7" name="Rectangle 6"/>
          <p:cNvSpPr/>
          <p:nvPr/>
        </p:nvSpPr>
        <p:spPr>
          <a:xfrm>
            <a:off x="5166066" y="3115805"/>
            <a:ext cx="3262432" cy="300082"/>
          </a:xfrm>
          <a:prstGeom prst="rect">
            <a:avLst/>
          </a:prstGeom>
          <a:solidFill>
            <a:srgbClr val="7030A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Menjawab pertanyaan dengan santun</a:t>
            </a:r>
          </a:p>
        </p:txBody>
      </p:sp>
      <p:sp>
        <p:nvSpPr>
          <p:cNvPr id="8" name="Rectangle 7"/>
          <p:cNvSpPr/>
          <p:nvPr/>
        </p:nvSpPr>
        <p:spPr>
          <a:xfrm>
            <a:off x="1795060" y="3659616"/>
            <a:ext cx="1348446" cy="300082"/>
          </a:xfrm>
          <a:prstGeom prst="rect">
            <a:avLst/>
          </a:prstGeom>
          <a:solidFill>
            <a:schemeClr val="accent6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Berperan aktif</a:t>
            </a:r>
          </a:p>
        </p:txBody>
      </p:sp>
      <p:sp>
        <p:nvSpPr>
          <p:cNvPr id="9" name="Rectangle 8"/>
          <p:cNvSpPr/>
          <p:nvPr/>
        </p:nvSpPr>
        <p:spPr>
          <a:xfrm>
            <a:off x="5706127" y="4227136"/>
            <a:ext cx="1752403" cy="300082"/>
          </a:xfrm>
          <a:prstGeom prst="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Mengerjakan tugas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96815" y="4232121"/>
            <a:ext cx="3435556" cy="300082"/>
          </a:xfrm>
          <a:prstGeom prst="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Menyapa terlebih dahulu saat berjumpa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796771" y="1970838"/>
            <a:ext cx="4394216" cy="300082"/>
          </a:xfrm>
          <a:prstGeom prst="rect">
            <a:avLst/>
          </a:prstGeom>
          <a:solidFill>
            <a:srgbClr val="00B0F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Tidak mengolok-olok kekeliruan yang dibuat dosen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61610" y="2515153"/>
            <a:ext cx="4572000" cy="300082"/>
          </a:xfrm>
          <a:prstGeom prst="rect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685800"/>
            <a:r>
              <a:rPr lang="id-ID" sz="1350" b="1" dirty="0">
                <a:solidFill>
                  <a:srgbClr val="404040"/>
                </a:solidFill>
                <a:latin typeface="Arial" panose="020B0604020202020204"/>
              </a:rPr>
              <a:t>Meminta izin untuk masuk atau meninggalkan ruang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38100" y="3659616"/>
            <a:ext cx="3724096" cy="300082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prstClr val="white"/>
                </a:solidFill>
                <a:latin typeface="Arial" panose="020B0604020202020204"/>
              </a:rPr>
              <a:t>Memberi pertolongan saat diminta bantuan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46200" y="4833156"/>
            <a:ext cx="4051109" cy="30008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defTabSz="685800"/>
            <a:r>
              <a:rPr lang="id-ID" sz="1350" b="1" dirty="0">
                <a:solidFill>
                  <a:srgbClr val="404040"/>
                </a:solidFill>
                <a:latin typeface="Arial" panose="020B0604020202020204"/>
              </a:rPr>
              <a:t>Berbicara dengan bahasa yang baik dan sopan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195736" y="1603798"/>
            <a:ext cx="480653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968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A9E8CE-37BA-4CB9-A76E-6FC710FEA2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524000"/>
            <a:ext cx="7169150" cy="533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Bevel 3">
            <a:extLst>
              <a:ext uri="{FF2B5EF4-FFF2-40B4-BE49-F238E27FC236}">
                <a16:creationId xmlns:a16="http://schemas.microsoft.com/office/drawing/2014/main" id="{CBFD8FE7-0929-4F38-8D0B-B3D4B24F32BC}"/>
              </a:ext>
            </a:extLst>
          </p:cNvPr>
          <p:cNvSpPr/>
          <p:nvPr/>
        </p:nvSpPr>
        <p:spPr bwMode="auto">
          <a:xfrm>
            <a:off x="1828800" y="4000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FFFFFF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kern="0">
              <a:ln w="50800"/>
              <a:solidFill>
                <a:srgbClr val="808080">
                  <a:shade val="50000"/>
                </a:srgbClr>
              </a:solidFill>
              <a:latin typeface="Times New Roma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DDA0AA-A5BA-4F58-869F-701236635388}"/>
              </a:ext>
            </a:extLst>
          </p:cNvPr>
          <p:cNvSpPr/>
          <p:nvPr/>
        </p:nvSpPr>
        <p:spPr>
          <a:xfrm>
            <a:off x="1981200" y="5582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KAIDAH DASAR BERISLAM</a:t>
            </a:r>
          </a:p>
        </p:txBody>
      </p:sp>
    </p:spTree>
    <p:extLst>
      <p:ext uri="{BB962C8B-B14F-4D97-AF65-F5344CB8AC3E}">
        <p14:creationId xmlns:p14="http://schemas.microsoft.com/office/powerpoint/2010/main" val="3118917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43D0B3-1DFA-44B0-B83C-7907E0B5C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5787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3000"/>
                <a:satMod val="150000"/>
                <a:shade val="98000"/>
                <a:lumMod val="102000"/>
              </a:schemeClr>
            </a:gs>
            <a:gs pos="50000">
              <a:schemeClr val="bg1">
                <a:tint val="98000"/>
                <a:satMod val="130000"/>
                <a:shade val="90000"/>
                <a:lumMod val="103000"/>
              </a:schemeClr>
            </a:gs>
            <a:gs pos="100000">
              <a:schemeClr val="bg1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D60264D2-D4FF-425D-A7F6-E1F209DC75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59" b="6480"/>
          <a:stretch/>
        </p:blipFill>
        <p:spPr>
          <a:xfrm rot="21401105">
            <a:off x="533400" y="1440319"/>
            <a:ext cx="8153400" cy="5189081"/>
          </a:xfrm>
          <a:prstGeom prst="rect">
            <a:avLst/>
          </a:prstGeom>
        </p:spPr>
      </p:pic>
      <p:sp>
        <p:nvSpPr>
          <p:cNvPr id="6" name="Bevel 3">
            <a:extLst>
              <a:ext uri="{FF2B5EF4-FFF2-40B4-BE49-F238E27FC236}">
                <a16:creationId xmlns:a16="http://schemas.microsoft.com/office/drawing/2014/main" id="{B88620F0-0D5E-403E-BC81-28CCAC6F867D}"/>
              </a:ext>
            </a:extLst>
          </p:cNvPr>
          <p:cNvSpPr/>
          <p:nvPr/>
        </p:nvSpPr>
        <p:spPr bwMode="auto">
          <a:xfrm>
            <a:off x="1600200" y="15240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FFFFFF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 w="50800"/>
              <a:solidFill>
                <a:srgbClr val="808080">
                  <a:shade val="50000"/>
                </a:srgbClr>
              </a:solidFill>
              <a:effectLst/>
              <a:uLnTx/>
              <a:uFillTx/>
              <a:latin typeface="Times New Roma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986C18-A5C2-45E3-AB59-86A41C648B13}"/>
              </a:ext>
            </a:extLst>
          </p:cNvPr>
          <p:cNvSpPr/>
          <p:nvPr/>
        </p:nvSpPr>
        <p:spPr>
          <a:xfrm>
            <a:off x="1752600" y="31057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KEWAJIBAN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39688471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 bwMode="auto">
          <a:xfrm>
            <a:off x="1828800" y="2476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chemeClr val="tx2">
                <a:alpha val="28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ln w="50800"/>
              <a:solidFill>
                <a:srgbClr val="808080">
                  <a:shade val="5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1200" y="4058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KEWAJIBAN MENUNTUT ILMU</a:t>
            </a:r>
          </a:p>
        </p:txBody>
      </p:sp>
      <p:sp>
        <p:nvSpPr>
          <p:cNvPr id="16" name="Rounded Rectangular Callout 15"/>
          <p:cNvSpPr/>
          <p:nvPr/>
        </p:nvSpPr>
        <p:spPr bwMode="auto">
          <a:xfrm>
            <a:off x="304800" y="4114800"/>
            <a:ext cx="8534400" cy="2362200"/>
          </a:xfrm>
          <a:prstGeom prst="wedgeRoundRectCallout">
            <a:avLst>
              <a:gd name="adj1" fmla="val -480"/>
              <a:gd name="adj2" fmla="val -73517"/>
              <a:gd name="adj3" fmla="val 16667"/>
            </a:avLst>
          </a:prstGeom>
          <a:solidFill>
            <a:srgbClr val="CC6600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1st Sortie"/>
              </a:rPr>
              <a:t>"</a:t>
            </a:r>
            <a:r>
              <a:rPr lang="en-GB" sz="2400" i="1" dirty="0">
                <a:latin typeface="1st Sortie"/>
              </a:rPr>
              <a:t>Dan </a:t>
            </a:r>
            <a:r>
              <a:rPr lang="en-GB" sz="2400" i="1" dirty="0" err="1">
                <a:latin typeface="1st Sortie"/>
              </a:rPr>
              <a:t>tidak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sepatutnya</a:t>
            </a:r>
            <a:r>
              <a:rPr lang="en-GB" sz="2400" i="1" dirty="0">
                <a:latin typeface="1st Sortie"/>
              </a:rPr>
              <a:t> orang-orang </a:t>
            </a:r>
            <a:r>
              <a:rPr lang="en-GB" sz="2400" i="1" dirty="0" err="1">
                <a:latin typeface="1st Sortie"/>
              </a:rPr>
              <a:t>mukmin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itu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semuanya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pergi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kemedan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perang</a:t>
            </a:r>
            <a:r>
              <a:rPr lang="en-GB" sz="2400" i="1" dirty="0">
                <a:latin typeface="1st Sortie"/>
              </a:rPr>
              <a:t>, </a:t>
            </a:r>
            <a:r>
              <a:rPr lang="en-GB" sz="2400" i="1" dirty="0" err="1">
                <a:latin typeface="1st Sortie"/>
              </a:rPr>
              <a:t>mengapa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sebagian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diantara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mereka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tidak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pergi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untuk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solidFill>
                  <a:srgbClr val="FFFF00"/>
                </a:solidFill>
                <a:latin typeface="1st Sortie"/>
              </a:rPr>
              <a:t>memperdalam</a:t>
            </a:r>
            <a:r>
              <a:rPr lang="en-GB" sz="2400" i="1" dirty="0">
                <a:solidFill>
                  <a:srgbClr val="FFFF00"/>
                </a:solidFill>
                <a:latin typeface="1st Sortie"/>
              </a:rPr>
              <a:t> </a:t>
            </a:r>
            <a:r>
              <a:rPr lang="en-GB" sz="2400" i="1" dirty="0" err="1">
                <a:solidFill>
                  <a:srgbClr val="FFFF00"/>
                </a:solidFill>
                <a:latin typeface="1st Sortie"/>
              </a:rPr>
              <a:t>ilmu</a:t>
            </a:r>
            <a:r>
              <a:rPr lang="en-GB" sz="2400" i="1" dirty="0">
                <a:solidFill>
                  <a:srgbClr val="FFFF00"/>
                </a:solidFill>
                <a:latin typeface="1st Sortie"/>
              </a:rPr>
              <a:t> </a:t>
            </a:r>
            <a:r>
              <a:rPr lang="en-GB" sz="2400" i="1" dirty="0" err="1">
                <a:solidFill>
                  <a:srgbClr val="FFFF00"/>
                </a:solidFill>
                <a:latin typeface="1st Sortie"/>
              </a:rPr>
              <a:t>pengetahuan</a:t>
            </a:r>
            <a:r>
              <a:rPr lang="en-GB" sz="2400" i="1" dirty="0">
                <a:solidFill>
                  <a:srgbClr val="FFFF00"/>
                </a:solidFill>
                <a:latin typeface="1st Sortie"/>
              </a:rPr>
              <a:t> agama </a:t>
            </a:r>
            <a:r>
              <a:rPr lang="en-GB" sz="2400" i="1" dirty="0" err="1">
                <a:latin typeface="1st Sortie"/>
              </a:rPr>
              <a:t>mereka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dan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untuk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memberi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peringatan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kepada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kaumnya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apabila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mereka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telah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kembali</a:t>
            </a:r>
            <a:r>
              <a:rPr lang="en-GB" sz="2400" i="1" dirty="0">
                <a:latin typeface="1st Sortie"/>
              </a:rPr>
              <a:t>, agar </a:t>
            </a:r>
            <a:r>
              <a:rPr lang="en-GB" sz="2400" i="1" dirty="0" err="1">
                <a:latin typeface="1st Sortie"/>
              </a:rPr>
              <a:t>mereka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dapat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menjaga</a:t>
            </a:r>
            <a:r>
              <a:rPr lang="en-GB" sz="2400" i="1" dirty="0">
                <a:latin typeface="1st Sortie"/>
              </a:rPr>
              <a:t> </a:t>
            </a:r>
            <a:r>
              <a:rPr lang="en-GB" sz="2400" i="1" dirty="0" err="1">
                <a:latin typeface="1st Sortie"/>
              </a:rPr>
              <a:t>dirinya</a:t>
            </a:r>
            <a:r>
              <a:rPr lang="en-GB" sz="2400" i="1" dirty="0">
                <a:latin typeface="1st Sortie"/>
              </a:rPr>
              <a:t> “</a:t>
            </a:r>
            <a:endParaRPr lang="id-ID" sz="2400" i="1" dirty="0">
              <a:latin typeface="1st Sortie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1st Sortie"/>
              </a:rPr>
              <a:t> </a:t>
            </a:r>
            <a:r>
              <a:rPr lang="id-ID" sz="2400" dirty="0">
                <a:latin typeface="1st Sortie"/>
              </a:rPr>
              <a:t>(</a:t>
            </a:r>
            <a:r>
              <a:rPr lang="en-GB" sz="2400" dirty="0">
                <a:latin typeface="1st Sortie"/>
              </a:rPr>
              <a:t>QS. At-</a:t>
            </a:r>
            <a:r>
              <a:rPr lang="en-GB" sz="2400" dirty="0" err="1">
                <a:latin typeface="1st Sortie"/>
              </a:rPr>
              <a:t>Taubah</a:t>
            </a:r>
            <a:r>
              <a:rPr lang="en-GB" sz="2400" dirty="0">
                <a:latin typeface="1st Sortie"/>
              </a:rPr>
              <a:t> </a:t>
            </a:r>
            <a:r>
              <a:rPr lang="en-GB" sz="2400" dirty="0" err="1">
                <a:latin typeface="1st Sortie"/>
              </a:rPr>
              <a:t>ayat</a:t>
            </a:r>
            <a:r>
              <a:rPr lang="en-GB" sz="2400" dirty="0">
                <a:latin typeface="1st Sortie"/>
              </a:rPr>
              <a:t> :122</a:t>
            </a:r>
            <a:r>
              <a:rPr lang="id-ID" sz="2400" dirty="0">
                <a:latin typeface="1st Sortie"/>
              </a:rPr>
              <a:t>)</a:t>
            </a:r>
            <a:endParaRPr lang="en-US" sz="4400" dirty="0">
              <a:solidFill>
                <a:srgbClr val="FFFFFF"/>
              </a:solidFill>
              <a:latin typeface="1st Sortie"/>
            </a:endParaRPr>
          </a:p>
        </p:txBody>
      </p:sp>
      <p:sp>
        <p:nvSpPr>
          <p:cNvPr id="21" name="Horizontal Scroll 20"/>
          <p:cNvSpPr/>
          <p:nvPr/>
        </p:nvSpPr>
        <p:spPr>
          <a:xfrm>
            <a:off x="609600" y="1143000"/>
            <a:ext cx="8191500" cy="2819400"/>
          </a:xfrm>
          <a:prstGeom prst="horizontalScroll">
            <a:avLst/>
          </a:prstGeom>
          <a:solidFill>
            <a:srgbClr val="CC6600">
              <a:alpha val="66000"/>
            </a:srgbClr>
          </a:solidFill>
          <a:ln>
            <a:solidFill>
              <a:srgbClr val="CC66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524001" y="1676400"/>
            <a:ext cx="67818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وَمَا كَـانَ مِنَ الْمُؤْمِنُوْنَ لِيَنْفِرُ كَافّةً فَلَوْلاَنَفَرَمِنْ كُلِّ فَرِقَةٍ مِنْهُمْ طَائِفَةً</a:t>
            </a:r>
            <a:r>
              <a:rPr lang="ar-SA" sz="4000" dirty="0">
                <a:solidFill>
                  <a:srgbClr val="FFFF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لِيَتَفَقّهُوأ فِى الدّيْنِ </a:t>
            </a:r>
            <a:r>
              <a:rPr lang="ar-SA" sz="4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وَلِيُنْذِرُوْا قَوْمُهُمْ اِذأ رَجَعُوْ اِلَيْهِمْ لَعَلّهُمْ يَحْذَرُوْنَ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91203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16" grpId="0" animBg="1"/>
      <p:bldP spid="21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 bwMode="auto">
          <a:xfrm>
            <a:off x="1828800" y="24765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chemeClr val="tx2">
                <a:alpha val="28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ln w="50800"/>
              <a:solidFill>
                <a:srgbClr val="808080">
                  <a:shade val="50000"/>
                </a:srgb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1200" y="40582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E982A7-4E98-4CEB-A26E-5326024A34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5400"/>
            <a:ext cx="8534400" cy="54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2965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89002-FF0F-432D-9E4C-EE61D1C65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82125"/>
            <a:ext cx="7467599" cy="4813875"/>
          </a:xfrm>
        </p:spPr>
        <p:style>
          <a:lnRef idx="0">
            <a:scrgbClr r="0" g="0" b="0"/>
          </a:lnRef>
          <a:fillRef idx="1003">
            <a:schemeClr val="dk1"/>
          </a:fillRef>
          <a:effectRef idx="0">
            <a:scrgbClr r="0" g="0" b="0"/>
          </a:effectRef>
          <a:fontRef idx="major"/>
        </p:style>
        <p:txBody>
          <a:bodyPr>
            <a:normAutofit fontScale="85000" lnSpcReduction="20000"/>
          </a:bodyPr>
          <a:lstStyle/>
          <a:p>
            <a:pPr marL="0" indent="0" algn="ctr" rtl="1">
              <a:buNone/>
            </a:pPr>
            <a:r>
              <a:rPr lang="en-GB" sz="3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</a:p>
          <a:p>
            <a:pPr marL="0" indent="0" algn="ctr" rtl="1">
              <a:buNone/>
            </a:pPr>
            <a:r>
              <a:rPr lang="ar-SA" sz="3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يَاأَيُّهَا الَّذِينَ آمَنُوا إِذَا قِيلَ لَكُمْ تَفَسَّحُوا فِي الْمَجَالِسِ فَافْسَحُوا يَفْسَحِ اللَّهُ لَكُمْ ۖوَإِذَاقِيلَ انْشُزُوافَانْشُزُوا </a:t>
            </a:r>
            <a:r>
              <a:rPr lang="ar-SA" sz="3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يَرْفَعِ  الله </a:t>
            </a:r>
            <a:r>
              <a:rPr lang="ar-SA" sz="3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الذِيْنَ امَنُوا مِنـْكُمْ </a:t>
            </a:r>
            <a:r>
              <a:rPr lang="ar-SA" sz="3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وَالّذِيْنَ اُوتُو الْعِلْمَ </a:t>
            </a:r>
            <a:r>
              <a:rPr lang="ar-SA" sz="3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دَرَجَـتٍ وَاللهُ بِمَا تَعْـمَلُـوْنَ خَـبِيْـر</a:t>
            </a:r>
            <a:r>
              <a:rPr lang="ar-SA" sz="3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 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2800" dirty="0"/>
              <a:t>"</a:t>
            </a:r>
            <a:r>
              <a:rPr lang="en-GB" sz="2800" i="1" dirty="0" err="1"/>
              <a:t>Wahai</a:t>
            </a:r>
            <a:r>
              <a:rPr lang="en-GB" sz="2800" i="1" dirty="0"/>
              <a:t> orang-orang yang </a:t>
            </a:r>
            <a:r>
              <a:rPr lang="en-GB" sz="2800" i="1" dirty="0" err="1"/>
              <a:t>beriman!Apabila</a:t>
            </a:r>
            <a:r>
              <a:rPr lang="en-GB" sz="2800" i="1" dirty="0"/>
              <a:t> </a:t>
            </a:r>
            <a:r>
              <a:rPr lang="en-GB" sz="2800" i="1" dirty="0" err="1"/>
              <a:t>dikatakan</a:t>
            </a:r>
            <a:r>
              <a:rPr lang="en-GB" sz="2800" i="1" dirty="0"/>
              <a:t> </a:t>
            </a:r>
            <a:r>
              <a:rPr lang="en-GB" sz="2800" i="1" dirty="0" err="1"/>
              <a:t>kepadamu</a:t>
            </a:r>
            <a:r>
              <a:rPr lang="en-GB" sz="2800" i="1" dirty="0"/>
              <a:t>,"</a:t>
            </a:r>
            <a:r>
              <a:rPr lang="en-GB" sz="2800" i="1" dirty="0" err="1"/>
              <a:t>Berilah</a:t>
            </a:r>
            <a:r>
              <a:rPr lang="en-GB" sz="2800" i="1" dirty="0"/>
              <a:t> </a:t>
            </a:r>
            <a:r>
              <a:rPr lang="en-GB" sz="2800" i="1" dirty="0" err="1"/>
              <a:t>kelapangan</a:t>
            </a:r>
            <a:r>
              <a:rPr lang="en-GB" sz="2800" i="1" dirty="0"/>
              <a:t> </a:t>
            </a:r>
            <a:r>
              <a:rPr lang="en-GB" sz="2800" i="1" dirty="0" err="1"/>
              <a:t>didalam</a:t>
            </a:r>
            <a:r>
              <a:rPr lang="en-GB" sz="2800" i="1" dirty="0"/>
              <a:t> </a:t>
            </a:r>
            <a:r>
              <a:rPr lang="en-GB" sz="2800" i="1" dirty="0" err="1"/>
              <a:t>majelis</a:t>
            </a:r>
            <a:r>
              <a:rPr lang="en-GB" sz="2800" i="1" dirty="0"/>
              <a:t>, </a:t>
            </a:r>
            <a:r>
              <a:rPr lang="en-GB" sz="2800" i="1" dirty="0" err="1"/>
              <a:t>maka</a:t>
            </a:r>
            <a:r>
              <a:rPr lang="en-GB" sz="2800" i="1" dirty="0"/>
              <a:t> </a:t>
            </a:r>
            <a:r>
              <a:rPr lang="en-GB" sz="2800" i="1" dirty="0" err="1"/>
              <a:t>lapangkanlah</a:t>
            </a:r>
            <a:r>
              <a:rPr lang="en-GB" sz="2800" i="1" dirty="0"/>
              <a:t>, </a:t>
            </a:r>
            <a:r>
              <a:rPr lang="en-GB" sz="2800" i="1" dirty="0" err="1"/>
              <a:t>niscaya</a:t>
            </a:r>
            <a:r>
              <a:rPr lang="en-GB" sz="2800" i="1" dirty="0"/>
              <a:t> Allah </a:t>
            </a:r>
            <a:r>
              <a:rPr lang="en-GB" sz="2800" i="1" dirty="0" err="1"/>
              <a:t>akan</a:t>
            </a:r>
            <a:r>
              <a:rPr lang="en-GB" sz="2800" i="1" dirty="0"/>
              <a:t>  </a:t>
            </a:r>
            <a:r>
              <a:rPr lang="en-GB" sz="2800" i="1" dirty="0" err="1"/>
              <a:t>memberi</a:t>
            </a:r>
            <a:r>
              <a:rPr lang="en-GB" sz="2800" i="1" dirty="0"/>
              <a:t> </a:t>
            </a:r>
            <a:r>
              <a:rPr lang="en-GB" sz="2800" i="1" dirty="0" err="1"/>
              <a:t>kelapangan</a:t>
            </a:r>
            <a:r>
              <a:rPr lang="en-GB" sz="2800" i="1" dirty="0"/>
              <a:t> </a:t>
            </a:r>
            <a:r>
              <a:rPr lang="en-GB" sz="2800" i="1" dirty="0" err="1"/>
              <a:t>untukmu</a:t>
            </a:r>
            <a:r>
              <a:rPr lang="en-GB" sz="2800" i="1" dirty="0"/>
              <a:t>. Dan </a:t>
            </a:r>
            <a:r>
              <a:rPr lang="en-GB" sz="2800" i="1" dirty="0" err="1"/>
              <a:t>apabila</a:t>
            </a:r>
            <a:r>
              <a:rPr lang="en-GB" sz="2800" i="1" dirty="0"/>
              <a:t> </a:t>
            </a:r>
            <a:r>
              <a:rPr lang="en-GB" sz="2800" i="1" dirty="0" err="1"/>
              <a:t>dikatakan</a:t>
            </a:r>
            <a:r>
              <a:rPr lang="en-GB" sz="2800" i="1" dirty="0"/>
              <a:t> </a:t>
            </a:r>
            <a:r>
              <a:rPr lang="en-GB" sz="2800" i="1" dirty="0" err="1"/>
              <a:t>berdirilah</a:t>
            </a:r>
            <a:r>
              <a:rPr lang="en-GB" sz="2800" i="1" dirty="0"/>
              <a:t>  </a:t>
            </a:r>
            <a:r>
              <a:rPr lang="en-GB" sz="2800" i="1" dirty="0" err="1"/>
              <a:t>kamu</a:t>
            </a:r>
            <a:r>
              <a:rPr lang="en-GB" sz="2800" i="1" dirty="0"/>
              <a:t>, </a:t>
            </a:r>
            <a:r>
              <a:rPr lang="en-GB" sz="2800" i="1" dirty="0" err="1"/>
              <a:t>maka</a:t>
            </a:r>
            <a:r>
              <a:rPr lang="en-GB" sz="2800" i="1" dirty="0"/>
              <a:t> </a:t>
            </a:r>
            <a:r>
              <a:rPr lang="en-GB" sz="2800" i="1" dirty="0" err="1"/>
              <a:t>berdirilah</a:t>
            </a:r>
            <a:r>
              <a:rPr lang="en-GB" sz="2800" i="1" dirty="0"/>
              <a:t>, </a:t>
            </a:r>
            <a:r>
              <a:rPr lang="en-GB" sz="2800" i="1" dirty="0" err="1"/>
              <a:t>niscaya</a:t>
            </a:r>
            <a:r>
              <a:rPr lang="en-GB" sz="2800" i="1" dirty="0"/>
              <a:t> </a:t>
            </a:r>
            <a:r>
              <a:rPr lang="en-GB" sz="2800" b="1" i="1" dirty="0"/>
              <a:t>Allah </a:t>
            </a:r>
            <a:r>
              <a:rPr lang="en-GB" sz="2800" b="1" i="1" dirty="0" err="1"/>
              <a:t>akan</a:t>
            </a:r>
            <a:r>
              <a:rPr lang="en-GB" sz="2800" b="1" i="1" dirty="0"/>
              <a:t> </a:t>
            </a:r>
            <a:r>
              <a:rPr lang="en-GB" sz="2800" b="1" i="1" dirty="0" err="1"/>
              <a:t>mengangkat</a:t>
            </a:r>
            <a:r>
              <a:rPr lang="en-GB" sz="2800" b="1" i="1" dirty="0"/>
              <a:t> </a:t>
            </a:r>
            <a:r>
              <a:rPr lang="en-GB" sz="2800" b="1" i="1" dirty="0" err="1"/>
              <a:t>derajat</a:t>
            </a:r>
            <a:r>
              <a:rPr lang="en-GB" sz="2800" b="1" i="1" dirty="0"/>
              <a:t> o</a:t>
            </a:r>
            <a:r>
              <a:rPr lang="en-GB" sz="2800" i="1" dirty="0"/>
              <a:t>rang-orang yang </a:t>
            </a:r>
            <a:r>
              <a:rPr lang="en-GB" sz="2800" i="1" dirty="0" err="1"/>
              <a:t>beriman</a:t>
            </a:r>
            <a:r>
              <a:rPr lang="en-GB" sz="2800" i="1" dirty="0"/>
              <a:t> </a:t>
            </a:r>
            <a:r>
              <a:rPr lang="en-GB" sz="2800" i="1" dirty="0" err="1"/>
              <a:t>diantara</a:t>
            </a:r>
            <a:r>
              <a:rPr lang="en-GB" sz="2800" i="1" dirty="0"/>
              <a:t> </a:t>
            </a:r>
            <a:r>
              <a:rPr lang="en-GB" sz="2800" i="1" dirty="0" err="1"/>
              <a:t>kamu</a:t>
            </a:r>
            <a:r>
              <a:rPr lang="en-GB" sz="2800" i="1" dirty="0"/>
              <a:t> </a:t>
            </a:r>
            <a:r>
              <a:rPr lang="en-GB" sz="2800" i="1" dirty="0" err="1"/>
              <a:t>dan</a:t>
            </a:r>
            <a:r>
              <a:rPr lang="en-GB" sz="2800" i="1" dirty="0"/>
              <a:t> </a:t>
            </a:r>
            <a:r>
              <a:rPr lang="en-GB" sz="2800" b="1" i="1" dirty="0"/>
              <a:t>orang-orang yang </a:t>
            </a:r>
            <a:r>
              <a:rPr lang="en-GB" sz="2800" b="1" i="1" dirty="0" err="1"/>
              <a:t>berilmu</a:t>
            </a:r>
            <a:r>
              <a:rPr lang="en-GB" sz="2800" b="1" i="1" dirty="0"/>
              <a:t> </a:t>
            </a:r>
            <a:r>
              <a:rPr lang="en-GB" sz="2800" i="1" dirty="0" err="1"/>
              <a:t>beberapa</a:t>
            </a:r>
            <a:r>
              <a:rPr lang="en-GB" sz="2800" i="1" dirty="0"/>
              <a:t> </a:t>
            </a:r>
            <a:r>
              <a:rPr lang="en-GB" sz="2800" i="1" dirty="0" err="1"/>
              <a:t>derajat</a:t>
            </a:r>
            <a:r>
              <a:rPr lang="en-GB" sz="2800" dirty="0"/>
              <a:t>".</a:t>
            </a:r>
          </a:p>
          <a:p>
            <a:pPr marL="0" indent="0" algn="ctr">
              <a:buNone/>
            </a:pPr>
            <a:r>
              <a:rPr lang="en-GB" sz="2800" dirty="0"/>
              <a:t> (Q.S Al-</a:t>
            </a:r>
            <a:r>
              <a:rPr lang="en-GB" sz="2800" dirty="0" err="1"/>
              <a:t>Mujadalah</a:t>
            </a:r>
            <a:r>
              <a:rPr lang="en-GB" sz="2800" dirty="0"/>
              <a:t> </a:t>
            </a:r>
            <a:r>
              <a:rPr lang="en-GB" sz="2800" dirty="0" err="1"/>
              <a:t>ayat</a:t>
            </a:r>
            <a:r>
              <a:rPr lang="en-GB" sz="2800" dirty="0"/>
              <a:t> 11) 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Bevel 3">
            <a:extLst>
              <a:ext uri="{FF2B5EF4-FFF2-40B4-BE49-F238E27FC236}">
                <a16:creationId xmlns:a16="http://schemas.microsoft.com/office/drawing/2014/main" id="{1E151277-D236-4694-899E-5825F6C756E9}"/>
              </a:ext>
            </a:extLst>
          </p:cNvPr>
          <p:cNvSpPr/>
          <p:nvPr/>
        </p:nvSpPr>
        <p:spPr bwMode="auto">
          <a:xfrm>
            <a:off x="1828800" y="15240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 w="50800"/>
              <a:solidFill>
                <a:srgbClr val="808080">
                  <a:shade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10815-54B7-4938-B99E-36EBA42C2BBC}"/>
              </a:ext>
            </a:extLst>
          </p:cNvPr>
          <p:cNvSpPr/>
          <p:nvPr/>
        </p:nvSpPr>
        <p:spPr>
          <a:xfrm>
            <a:off x="1981200" y="31057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</p:spTree>
    <p:extLst>
      <p:ext uri="{BB962C8B-B14F-4D97-AF65-F5344CB8AC3E}">
        <p14:creationId xmlns:p14="http://schemas.microsoft.com/office/powerpoint/2010/main" val="19108318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>
            <a:extLst>
              <a:ext uri="{FF2B5EF4-FFF2-40B4-BE49-F238E27FC236}">
                <a16:creationId xmlns:a16="http://schemas.microsoft.com/office/drawing/2014/main" id="{1E151277-D236-4694-899E-5825F6C756E9}"/>
              </a:ext>
            </a:extLst>
          </p:cNvPr>
          <p:cNvSpPr/>
          <p:nvPr/>
        </p:nvSpPr>
        <p:spPr bwMode="auto">
          <a:xfrm>
            <a:off x="1828800" y="152400"/>
            <a:ext cx="5867400" cy="971550"/>
          </a:xfrm>
          <a:prstGeom prst="bevel">
            <a:avLst/>
          </a:prstGeom>
          <a:solidFill>
            <a:srgbClr val="CC6600">
              <a:alpha val="81000"/>
            </a:srgbClr>
          </a:solidFill>
          <a:ln w="9525" cap="flat" cmpd="sng" algn="ctr">
            <a:solidFill>
              <a:srgbClr val="37302A">
                <a:alpha val="28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>
              <a:ln w="50800"/>
              <a:solidFill>
                <a:srgbClr val="808080">
                  <a:shade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10815-54B7-4938-B99E-36EBA42C2BBC}"/>
              </a:ext>
            </a:extLst>
          </p:cNvPr>
          <p:cNvSpPr/>
          <p:nvPr/>
        </p:nvSpPr>
        <p:spPr>
          <a:xfrm>
            <a:off x="1981200" y="310575"/>
            <a:ext cx="5562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glow rad="101600">
                    <a:srgbClr val="FFC000">
                      <a:alpha val="60000"/>
                    </a:srgbClr>
                  </a:glow>
                  <a:outerShdw blurRad="50800" algn="tl" rotWithShape="0">
                    <a:srgbClr val="000000"/>
                  </a:outerShdw>
                </a:effectLst>
                <a:latin typeface="20th Century Font" panose="00000400000000000000" pitchFamily="2" charset="0"/>
              </a:rPr>
              <a:t>KEUTAMAAN MENUNTUT ILMU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AEDC6A-6B2B-49F7-A393-C87C9C0C1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47801"/>
            <a:ext cx="7620000" cy="509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59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theme/_rels/them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image" Target="../media/image1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11.xml><?xml version="1.0" encoding="utf-8"?>
<a:theme xmlns:a="http://schemas.openxmlformats.org/drawingml/2006/main" name="1_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12.xml><?xml version="1.0" encoding="utf-8"?>
<a:theme xmlns:a="http://schemas.openxmlformats.org/drawingml/2006/main" name="Children Friends 16x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6" id="{CDF1CE40-D12A-4BBA-8E29-FD301E3A737A}" vid="{E44D8D76-07A2-4151-9426-1A858C999D66}"/>
    </a:ext>
  </a:extLst>
</a:theme>
</file>

<file path=ppt/theme/theme1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o-Global07">
  <a:themeElements>
    <a:clrScheme name="">
      <a:dk1>
        <a:srgbClr val="808080"/>
      </a:dk1>
      <a:lt1>
        <a:srgbClr val="FFFFFF"/>
      </a:lt1>
      <a:dk2>
        <a:srgbClr val="808080"/>
      </a:dk2>
      <a:lt2>
        <a:srgbClr val="FFFFFF"/>
      </a:lt2>
      <a:accent1>
        <a:srgbClr val="00CC99"/>
      </a:accent1>
      <a:accent2>
        <a:srgbClr val="3333CC"/>
      </a:accent2>
      <a:accent3>
        <a:srgbClr val="C0C0C0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ppt25.t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ppt25.t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9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1262</TotalTime>
  <Words>669</Words>
  <Application>Microsoft Office PowerPoint</Application>
  <PresentationFormat>On-screen Show (4:3)</PresentationFormat>
  <Paragraphs>100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18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22</vt:i4>
      </vt:variant>
    </vt:vector>
  </HeadingPairs>
  <TitlesOfParts>
    <vt:vector size="53" baseType="lpstr">
      <vt:lpstr>1st Sortie</vt:lpstr>
      <vt:lpstr>20th Century Font</vt:lpstr>
      <vt:lpstr>Arial</vt:lpstr>
      <vt:lpstr>Arial Rounded MT Bold</vt:lpstr>
      <vt:lpstr>Brush Script MT</vt:lpstr>
      <vt:lpstr>Calibri</vt:lpstr>
      <vt:lpstr>Century Gothic</vt:lpstr>
      <vt:lpstr>Constantia</vt:lpstr>
      <vt:lpstr>Franklin Gothic Book</vt:lpstr>
      <vt:lpstr>Freehand521 BT</vt:lpstr>
      <vt:lpstr>Garamond</vt:lpstr>
      <vt:lpstr>Gill Sans MT</vt:lpstr>
      <vt:lpstr>Rage Italic</vt:lpstr>
      <vt:lpstr>Stencil</vt:lpstr>
      <vt:lpstr>Times New Roman</vt:lpstr>
      <vt:lpstr>Traditional Arabic</vt:lpstr>
      <vt:lpstr>Wingdings</vt:lpstr>
      <vt:lpstr>Wingdings 3</vt:lpstr>
      <vt:lpstr>Office Theme</vt:lpstr>
      <vt:lpstr>Pro-Global07</vt:lpstr>
      <vt:lpstr>Couture</vt:lpstr>
      <vt:lpstr>1_ppt25.tmp</vt:lpstr>
      <vt:lpstr>1_Couture</vt:lpstr>
      <vt:lpstr>2_ppt25.tmp</vt:lpstr>
      <vt:lpstr>Pushpin</vt:lpstr>
      <vt:lpstr>Organic</vt:lpstr>
      <vt:lpstr>Wisp</vt:lpstr>
      <vt:lpstr>Gallery</vt:lpstr>
      <vt:lpstr>1_Organic</vt:lpstr>
      <vt:lpstr>Children Friends 16x9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 Ideapad</dc:creator>
  <cp:lastModifiedBy>Asep Setiawan</cp:lastModifiedBy>
  <cp:revision>54</cp:revision>
  <dcterms:created xsi:type="dcterms:W3CDTF">2015-02-17T13:18:08Z</dcterms:created>
  <dcterms:modified xsi:type="dcterms:W3CDTF">2018-03-09T12:09:21Z</dcterms:modified>
</cp:coreProperties>
</file>