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30275213" cy="42803763"/>
  <p:notesSz cx="6858000" cy="9144000"/>
  <p:defaultTextStyle>
    <a:defPPr>
      <a:defRPr lang="id-ID"/>
    </a:defPPr>
    <a:lvl1pPr marL="0" algn="l" defTabSz="4175556" rtl="0" eaLnBrk="1" latinLnBrk="0" hangingPunct="1">
      <a:defRPr sz="8254" kern="1200">
        <a:solidFill>
          <a:schemeClr val="tx1"/>
        </a:solidFill>
        <a:latin typeface="+mn-lt"/>
        <a:ea typeface="+mn-ea"/>
        <a:cs typeface="+mn-cs"/>
      </a:defRPr>
    </a:lvl1pPr>
    <a:lvl2pPr marL="2087778" algn="l" defTabSz="4175556" rtl="0" eaLnBrk="1" latinLnBrk="0" hangingPunct="1">
      <a:defRPr sz="8254" kern="1200">
        <a:solidFill>
          <a:schemeClr val="tx1"/>
        </a:solidFill>
        <a:latin typeface="+mn-lt"/>
        <a:ea typeface="+mn-ea"/>
        <a:cs typeface="+mn-cs"/>
      </a:defRPr>
    </a:lvl2pPr>
    <a:lvl3pPr marL="4175556" algn="l" defTabSz="4175556" rtl="0" eaLnBrk="1" latinLnBrk="0" hangingPunct="1">
      <a:defRPr sz="8254" kern="1200">
        <a:solidFill>
          <a:schemeClr val="tx1"/>
        </a:solidFill>
        <a:latin typeface="+mn-lt"/>
        <a:ea typeface="+mn-ea"/>
        <a:cs typeface="+mn-cs"/>
      </a:defRPr>
    </a:lvl3pPr>
    <a:lvl4pPr marL="6263333" algn="l" defTabSz="4175556" rtl="0" eaLnBrk="1" latinLnBrk="0" hangingPunct="1">
      <a:defRPr sz="8254" kern="1200">
        <a:solidFill>
          <a:schemeClr val="tx1"/>
        </a:solidFill>
        <a:latin typeface="+mn-lt"/>
        <a:ea typeface="+mn-ea"/>
        <a:cs typeface="+mn-cs"/>
      </a:defRPr>
    </a:lvl4pPr>
    <a:lvl5pPr marL="8351110" algn="l" defTabSz="4175556" rtl="0" eaLnBrk="1" latinLnBrk="0" hangingPunct="1">
      <a:defRPr sz="8254" kern="1200">
        <a:solidFill>
          <a:schemeClr val="tx1"/>
        </a:solidFill>
        <a:latin typeface="+mn-lt"/>
        <a:ea typeface="+mn-ea"/>
        <a:cs typeface="+mn-cs"/>
      </a:defRPr>
    </a:lvl5pPr>
    <a:lvl6pPr marL="10438888" algn="l" defTabSz="4175556" rtl="0" eaLnBrk="1" latinLnBrk="0" hangingPunct="1">
      <a:defRPr sz="8254" kern="1200">
        <a:solidFill>
          <a:schemeClr val="tx1"/>
        </a:solidFill>
        <a:latin typeface="+mn-lt"/>
        <a:ea typeface="+mn-ea"/>
        <a:cs typeface="+mn-cs"/>
      </a:defRPr>
    </a:lvl6pPr>
    <a:lvl7pPr marL="12526666" algn="l" defTabSz="4175556" rtl="0" eaLnBrk="1" latinLnBrk="0" hangingPunct="1">
      <a:defRPr sz="8254" kern="1200">
        <a:solidFill>
          <a:schemeClr val="tx1"/>
        </a:solidFill>
        <a:latin typeface="+mn-lt"/>
        <a:ea typeface="+mn-ea"/>
        <a:cs typeface="+mn-cs"/>
      </a:defRPr>
    </a:lvl7pPr>
    <a:lvl8pPr marL="14614443" algn="l" defTabSz="4175556" rtl="0" eaLnBrk="1" latinLnBrk="0" hangingPunct="1">
      <a:defRPr sz="8254" kern="1200">
        <a:solidFill>
          <a:schemeClr val="tx1"/>
        </a:solidFill>
        <a:latin typeface="+mn-lt"/>
        <a:ea typeface="+mn-ea"/>
        <a:cs typeface="+mn-cs"/>
      </a:defRPr>
    </a:lvl8pPr>
    <a:lvl9pPr marL="16702221" algn="l" defTabSz="4175556" rtl="0" eaLnBrk="1" latinLnBrk="0" hangingPunct="1">
      <a:defRPr sz="825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5" d="100"/>
          <a:sy n="35" d="100"/>
        </p:scale>
        <p:origin x="708" y="-3102"/>
      </p:cViewPr>
      <p:guideLst>
        <p:guide orient="horz" pos="13482"/>
        <p:guide pos="953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15A0B8-E2E2-47FC-BAE6-5B9643D18ABD}" type="datetimeFigureOut">
              <a:rPr lang="id-ID" smtClean="0"/>
              <a:t>18/10/2018</a:t>
            </a:fld>
            <a:endParaRPr lang="id-ID"/>
          </a:p>
        </p:txBody>
      </p:sp>
      <p:sp>
        <p:nvSpPr>
          <p:cNvPr id="4" name="Slide Image Placeholder 3"/>
          <p:cNvSpPr>
            <a:spLocks noGrp="1" noRot="1" noChangeAspect="1"/>
          </p:cNvSpPr>
          <p:nvPr>
            <p:ph type="sldImg" idx="2"/>
          </p:nvPr>
        </p:nvSpPr>
        <p:spPr>
          <a:xfrm>
            <a:off x="2217738" y="685800"/>
            <a:ext cx="2422525"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6D7D1D-A4BA-42F9-AF26-B08F52B0825C}" type="slidenum">
              <a:rPr lang="id-ID" smtClean="0"/>
              <a:t>‹#›</a:t>
            </a:fld>
            <a:endParaRPr lang="id-ID"/>
          </a:p>
        </p:txBody>
      </p:sp>
    </p:spTree>
  </p:cSld>
  <p:clrMap bg1="lt1" tx1="dk1" bg2="lt2" tx2="dk2" accent1="accent1" accent2="accent2" accent3="accent3" accent4="accent4" accent5="accent5" accent6="accent6" hlink="hlink" folHlink="folHlink"/>
  <p:notesStyle>
    <a:lvl1pPr marL="0" algn="l" defTabSz="4175556" rtl="0" eaLnBrk="1" latinLnBrk="0" hangingPunct="1">
      <a:defRPr sz="5548" kern="1200">
        <a:solidFill>
          <a:schemeClr val="tx1"/>
        </a:solidFill>
        <a:latin typeface="+mn-lt"/>
        <a:ea typeface="+mn-ea"/>
        <a:cs typeface="+mn-cs"/>
      </a:defRPr>
    </a:lvl1pPr>
    <a:lvl2pPr marL="2087778" algn="l" defTabSz="4175556" rtl="0" eaLnBrk="1" latinLnBrk="0" hangingPunct="1">
      <a:defRPr sz="5548" kern="1200">
        <a:solidFill>
          <a:schemeClr val="tx1"/>
        </a:solidFill>
        <a:latin typeface="+mn-lt"/>
        <a:ea typeface="+mn-ea"/>
        <a:cs typeface="+mn-cs"/>
      </a:defRPr>
    </a:lvl2pPr>
    <a:lvl3pPr marL="4175556" algn="l" defTabSz="4175556" rtl="0" eaLnBrk="1" latinLnBrk="0" hangingPunct="1">
      <a:defRPr sz="5548" kern="1200">
        <a:solidFill>
          <a:schemeClr val="tx1"/>
        </a:solidFill>
        <a:latin typeface="+mn-lt"/>
        <a:ea typeface="+mn-ea"/>
        <a:cs typeface="+mn-cs"/>
      </a:defRPr>
    </a:lvl3pPr>
    <a:lvl4pPr marL="6263333" algn="l" defTabSz="4175556" rtl="0" eaLnBrk="1" latinLnBrk="0" hangingPunct="1">
      <a:defRPr sz="5548" kern="1200">
        <a:solidFill>
          <a:schemeClr val="tx1"/>
        </a:solidFill>
        <a:latin typeface="+mn-lt"/>
        <a:ea typeface="+mn-ea"/>
        <a:cs typeface="+mn-cs"/>
      </a:defRPr>
    </a:lvl4pPr>
    <a:lvl5pPr marL="8351110" algn="l" defTabSz="4175556" rtl="0" eaLnBrk="1" latinLnBrk="0" hangingPunct="1">
      <a:defRPr sz="5548" kern="1200">
        <a:solidFill>
          <a:schemeClr val="tx1"/>
        </a:solidFill>
        <a:latin typeface="+mn-lt"/>
        <a:ea typeface="+mn-ea"/>
        <a:cs typeface="+mn-cs"/>
      </a:defRPr>
    </a:lvl5pPr>
    <a:lvl6pPr marL="10438888" algn="l" defTabSz="4175556" rtl="0" eaLnBrk="1" latinLnBrk="0" hangingPunct="1">
      <a:defRPr sz="5548" kern="1200">
        <a:solidFill>
          <a:schemeClr val="tx1"/>
        </a:solidFill>
        <a:latin typeface="+mn-lt"/>
        <a:ea typeface="+mn-ea"/>
        <a:cs typeface="+mn-cs"/>
      </a:defRPr>
    </a:lvl6pPr>
    <a:lvl7pPr marL="12526666" algn="l" defTabSz="4175556" rtl="0" eaLnBrk="1" latinLnBrk="0" hangingPunct="1">
      <a:defRPr sz="5548" kern="1200">
        <a:solidFill>
          <a:schemeClr val="tx1"/>
        </a:solidFill>
        <a:latin typeface="+mn-lt"/>
        <a:ea typeface="+mn-ea"/>
        <a:cs typeface="+mn-cs"/>
      </a:defRPr>
    </a:lvl7pPr>
    <a:lvl8pPr marL="14614443" algn="l" defTabSz="4175556" rtl="0" eaLnBrk="1" latinLnBrk="0" hangingPunct="1">
      <a:defRPr sz="5548" kern="1200">
        <a:solidFill>
          <a:schemeClr val="tx1"/>
        </a:solidFill>
        <a:latin typeface="+mn-lt"/>
        <a:ea typeface="+mn-ea"/>
        <a:cs typeface="+mn-cs"/>
      </a:defRPr>
    </a:lvl8pPr>
    <a:lvl9pPr marL="16702221" algn="l" defTabSz="4175556" rtl="0" eaLnBrk="1" latinLnBrk="0" hangingPunct="1">
      <a:defRPr sz="5548"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17738" y="685800"/>
            <a:ext cx="2422525" cy="3429000"/>
          </a:xfrm>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986D7D1D-A4BA-42F9-AF26-B08F52B0825C}" type="slidenum">
              <a:rPr lang="id-ID" smtClean="0"/>
              <a:t>1</a:t>
            </a:fld>
            <a:endParaRPr lang="id-I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1766055" y="8560754"/>
            <a:ext cx="25996316" cy="11414337"/>
          </a:xfrm>
          <a:ln>
            <a:noFill/>
          </a:ln>
        </p:spPr>
        <p:txBody>
          <a:bodyPr vert="horz" tIns="0" rIns="61722"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24964"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1766055" y="20150701"/>
            <a:ext cx="26006408" cy="10938739"/>
          </a:xfrm>
        </p:spPr>
        <p:txBody>
          <a:bodyPr lIns="0" rIns="61722"/>
          <a:lstStyle>
            <a:lvl1pPr marL="0" marR="203804" indent="0" algn="r">
              <a:buNone/>
              <a:defRPr>
                <a:solidFill>
                  <a:schemeClr val="tx1"/>
                </a:solidFill>
              </a:defRPr>
            </a:lvl1pPr>
            <a:lvl2pPr marL="2038055" indent="0" algn="ctr">
              <a:buNone/>
            </a:lvl2pPr>
            <a:lvl3pPr marL="4076109" indent="0" algn="ctr">
              <a:buNone/>
            </a:lvl3pPr>
            <a:lvl4pPr marL="6114163" indent="0" algn="ctr">
              <a:buNone/>
            </a:lvl4pPr>
            <a:lvl5pPr marL="8152217" indent="0" algn="ctr">
              <a:buNone/>
            </a:lvl5pPr>
            <a:lvl6pPr marL="10190272" indent="0" algn="ctr">
              <a:buNone/>
            </a:lvl6pPr>
            <a:lvl7pPr marL="12228326" indent="0" algn="ctr">
              <a:buNone/>
            </a:lvl7pPr>
            <a:lvl8pPr marL="14266380" indent="0" algn="ctr">
              <a:buNone/>
            </a:lvl8pPr>
            <a:lvl9pPr marL="16304435"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CCD7566B-5E66-41D3-AE43-2DB2D029DD38}" type="datetimeFigureOut">
              <a:rPr lang="id-ID" smtClean="0"/>
              <a:t>18/10/2018</a:t>
            </a:fld>
            <a:endParaRPr lang="id-ID"/>
          </a:p>
        </p:txBody>
      </p:sp>
      <p:sp>
        <p:nvSpPr>
          <p:cNvPr id="19" name="Footer Placeholder 18"/>
          <p:cNvSpPr>
            <a:spLocks noGrp="1"/>
          </p:cNvSpPr>
          <p:nvPr>
            <p:ph type="ftr" sz="quarter" idx="11"/>
          </p:nvPr>
        </p:nvSpPr>
        <p:spPr/>
        <p:txBody>
          <a:bodyPr/>
          <a:lstStyle/>
          <a:p>
            <a:endParaRPr lang="id-ID"/>
          </a:p>
        </p:txBody>
      </p:sp>
      <p:sp>
        <p:nvSpPr>
          <p:cNvPr id="27" name="Slide Number Placeholder 26"/>
          <p:cNvSpPr>
            <a:spLocks noGrp="1"/>
          </p:cNvSpPr>
          <p:nvPr>
            <p:ph type="sldNum" sz="quarter" idx="12"/>
          </p:nvPr>
        </p:nvSpPr>
        <p:spPr/>
        <p:txBody>
          <a:bodyPr/>
          <a:lstStyle/>
          <a:p>
            <a:fld id="{83A0198D-05E7-441D-A480-E1DCBAB0CB58}" type="slidenum">
              <a:rPr lang="id-ID" smtClean="0"/>
              <a:t>‹#›</a:t>
            </a:fld>
            <a:endParaRPr lang="id-ID"/>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CD7566B-5E66-41D3-AE43-2DB2D029DD38}" type="datetimeFigureOut">
              <a:rPr lang="id-ID" smtClean="0"/>
              <a:t>18/10/2018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83A0198D-05E7-441D-A480-E1DCBAB0CB58}"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49529" y="5707179"/>
            <a:ext cx="6811924" cy="3252888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513760" y="5707179"/>
            <a:ext cx="19931183" cy="3252888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CD7566B-5E66-41D3-AE43-2DB2D029DD38}" type="datetimeFigureOut">
              <a:rPr lang="id-ID" smtClean="0"/>
              <a:t>18/10/2018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83A0198D-05E7-441D-A480-E1DCBAB0CB58}"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CD7566B-5E66-41D3-AE43-2DB2D029DD38}" type="datetimeFigureOut">
              <a:rPr lang="id-ID" smtClean="0"/>
              <a:t>18/10/2018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83A0198D-05E7-441D-A480-E1DCBAB0CB58}"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755965" y="8218324"/>
            <a:ext cx="25733931" cy="8503681"/>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24964"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1755965" y="16880988"/>
            <a:ext cx="25733931" cy="9422769"/>
          </a:xfrm>
        </p:spPr>
        <p:txBody>
          <a:bodyPr lIns="154305" rIns="154305" anchor="t"/>
          <a:lstStyle>
            <a:lvl1pPr marL="0" indent="0">
              <a:buNone/>
              <a:defRPr sz="9775">
                <a:solidFill>
                  <a:schemeClr val="tx1"/>
                </a:solidFill>
              </a:defRPr>
            </a:lvl1pPr>
            <a:lvl2pPr>
              <a:buNone/>
              <a:defRPr sz="8056">
                <a:solidFill>
                  <a:schemeClr val="tx1">
                    <a:tint val="75000"/>
                  </a:schemeClr>
                </a:solidFill>
              </a:defRPr>
            </a:lvl2pPr>
            <a:lvl3pPr>
              <a:buNone/>
              <a:defRPr sz="7133">
                <a:solidFill>
                  <a:schemeClr val="tx1">
                    <a:tint val="75000"/>
                  </a:schemeClr>
                </a:solidFill>
              </a:defRPr>
            </a:lvl3pPr>
            <a:lvl4pPr>
              <a:buNone/>
              <a:defRPr sz="6207">
                <a:solidFill>
                  <a:schemeClr val="tx1">
                    <a:tint val="75000"/>
                  </a:schemeClr>
                </a:solidFill>
              </a:defRPr>
            </a:lvl4pPr>
            <a:lvl5pPr>
              <a:buNone/>
              <a:defRPr sz="6207">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CCD7566B-5E66-41D3-AE43-2DB2D029DD38}" type="datetimeFigureOut">
              <a:rPr lang="id-ID" smtClean="0"/>
              <a:t>18/10/2018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83A0198D-05E7-441D-A480-E1DCBAB0CB58}" type="slidenum">
              <a:rPr lang="id-ID" smtClean="0"/>
              <a:t>‹#›</a:t>
            </a:fld>
            <a:endParaRPr lang="id-ID"/>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3761" y="4394522"/>
            <a:ext cx="27247692" cy="7133961"/>
          </a:xfrm>
        </p:spPr>
        <p:txBody>
          <a:bodyPr/>
          <a:lstStyle/>
          <a:p>
            <a:r>
              <a:rPr kumimoji="0" lang="en-US"/>
              <a:t>Click to edit Master title style</a:t>
            </a:r>
          </a:p>
        </p:txBody>
      </p:sp>
      <p:sp>
        <p:nvSpPr>
          <p:cNvPr id="3" name="Content Placeholder 2"/>
          <p:cNvSpPr>
            <a:spLocks noGrp="1"/>
          </p:cNvSpPr>
          <p:nvPr>
            <p:ph sz="half" idx="1"/>
          </p:nvPr>
        </p:nvSpPr>
        <p:spPr>
          <a:xfrm>
            <a:off x="1513763" y="11984089"/>
            <a:ext cx="13371553" cy="27679767"/>
          </a:xfrm>
        </p:spPr>
        <p:txBody>
          <a:bodyPr/>
          <a:lstStyle>
            <a:lvl1pPr>
              <a:defRPr sz="11623"/>
            </a:lvl1pPr>
            <a:lvl2pPr>
              <a:defRPr sz="10698"/>
            </a:lvl2pPr>
            <a:lvl3pPr>
              <a:defRPr sz="8981"/>
            </a:lvl3pPr>
            <a:lvl4pPr>
              <a:defRPr sz="8056"/>
            </a:lvl4pPr>
            <a:lvl5pPr>
              <a:defRPr sz="8056"/>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15389901" y="11984089"/>
            <a:ext cx="13371553" cy="27679767"/>
          </a:xfrm>
        </p:spPr>
        <p:txBody>
          <a:bodyPr/>
          <a:lstStyle>
            <a:lvl1pPr>
              <a:defRPr sz="11623"/>
            </a:lvl1pPr>
            <a:lvl2pPr>
              <a:defRPr sz="10698"/>
            </a:lvl2pPr>
            <a:lvl3pPr>
              <a:defRPr sz="8981"/>
            </a:lvl3pPr>
            <a:lvl4pPr>
              <a:defRPr sz="8056"/>
            </a:lvl4pPr>
            <a:lvl5pPr>
              <a:defRPr sz="8056"/>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CD7566B-5E66-41D3-AE43-2DB2D029DD38}" type="datetimeFigureOut">
              <a:rPr lang="id-ID" smtClean="0"/>
              <a:t>18/10/2018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83A0198D-05E7-441D-A480-E1DCBAB0CB58}" type="slidenum">
              <a:rPr lang="id-ID" smtClean="0"/>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4394522"/>
            <a:ext cx="27247692" cy="7133961"/>
          </a:xfrm>
        </p:spPr>
        <p:txBody>
          <a:bodyPr tIns="154305" anchor="b"/>
          <a:lstStyle>
            <a:lvl1pPr>
              <a:defRPr/>
            </a:lvl1pPr>
          </a:lstStyle>
          <a:p>
            <a:r>
              <a:rPr kumimoji="0" lang="en-US"/>
              <a:t>Click to edit Master title style</a:t>
            </a:r>
          </a:p>
        </p:txBody>
      </p:sp>
      <p:sp>
        <p:nvSpPr>
          <p:cNvPr id="3" name="Text Placeholder 2"/>
          <p:cNvSpPr>
            <a:spLocks noGrp="1"/>
          </p:cNvSpPr>
          <p:nvPr>
            <p:ph type="body" idx="1"/>
          </p:nvPr>
        </p:nvSpPr>
        <p:spPr>
          <a:xfrm>
            <a:off x="1513761" y="11579410"/>
            <a:ext cx="13376810" cy="4115303"/>
          </a:xfrm>
        </p:spPr>
        <p:txBody>
          <a:bodyPr lIns="154305" tIns="0" rIns="154305" bIns="0" anchor="ctr">
            <a:noAutofit/>
          </a:bodyPr>
          <a:lstStyle>
            <a:lvl1pPr marL="0" indent="0">
              <a:buNone/>
              <a:defRPr sz="10698" b="1" cap="none" baseline="0">
                <a:solidFill>
                  <a:schemeClr val="tx2"/>
                </a:solidFill>
                <a:effectLst/>
              </a:defRPr>
            </a:lvl1pPr>
            <a:lvl2pPr>
              <a:buNone/>
              <a:defRPr sz="8981" b="1"/>
            </a:lvl2pPr>
            <a:lvl3pPr>
              <a:buNone/>
              <a:defRPr sz="8056" b="1"/>
            </a:lvl3pPr>
            <a:lvl4pPr>
              <a:buNone/>
              <a:defRPr sz="7133" b="1"/>
            </a:lvl4pPr>
            <a:lvl5pPr>
              <a:buNone/>
              <a:defRPr sz="7133"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15379390" y="11607556"/>
            <a:ext cx="13382064" cy="4087160"/>
          </a:xfrm>
        </p:spPr>
        <p:txBody>
          <a:bodyPr lIns="154305" tIns="0" rIns="154305" bIns="0" anchor="ctr"/>
          <a:lstStyle>
            <a:lvl1pPr marL="0" indent="0">
              <a:buNone/>
              <a:defRPr sz="10698" b="1" cap="none" baseline="0">
                <a:solidFill>
                  <a:schemeClr val="tx2"/>
                </a:solidFill>
                <a:effectLst/>
              </a:defRPr>
            </a:lvl1pPr>
            <a:lvl2pPr>
              <a:buNone/>
              <a:defRPr sz="8981" b="1"/>
            </a:lvl2pPr>
            <a:lvl3pPr>
              <a:buNone/>
              <a:defRPr sz="8056" b="1"/>
            </a:lvl3pPr>
            <a:lvl4pPr>
              <a:buNone/>
              <a:defRPr sz="7133" b="1"/>
            </a:lvl4pPr>
            <a:lvl5pPr>
              <a:buNone/>
              <a:defRPr sz="7133"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1513761" y="15694715"/>
            <a:ext cx="13376810" cy="24002812"/>
          </a:xfrm>
        </p:spPr>
        <p:txBody>
          <a:bodyPr tIns="0"/>
          <a:lstStyle>
            <a:lvl1pPr>
              <a:defRPr sz="9775"/>
            </a:lvl1pPr>
            <a:lvl2pPr>
              <a:defRPr sz="8981"/>
            </a:lvl2pPr>
            <a:lvl3pPr>
              <a:defRPr sz="8056"/>
            </a:lvl3pPr>
            <a:lvl4pPr>
              <a:defRPr sz="7133"/>
            </a:lvl4pPr>
            <a:lvl5pPr>
              <a:defRPr sz="7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15379390" y="15694715"/>
            <a:ext cx="13382064" cy="24002812"/>
          </a:xfrm>
        </p:spPr>
        <p:txBody>
          <a:bodyPr tIns="0"/>
          <a:lstStyle>
            <a:lvl1pPr>
              <a:defRPr sz="9775"/>
            </a:lvl1pPr>
            <a:lvl2pPr>
              <a:defRPr sz="8981"/>
            </a:lvl2pPr>
            <a:lvl3pPr>
              <a:defRPr sz="8056"/>
            </a:lvl3pPr>
            <a:lvl4pPr>
              <a:defRPr sz="7133"/>
            </a:lvl4pPr>
            <a:lvl5pPr>
              <a:defRPr sz="7133"/>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CCD7566B-5E66-41D3-AE43-2DB2D029DD38}" type="datetimeFigureOut">
              <a:rPr lang="id-ID" smtClean="0"/>
              <a:t>18/10/2018</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83A0198D-05E7-441D-A480-E1DCBAB0CB58}" type="slidenum">
              <a:rPr lang="id-ID" smtClean="0"/>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13761" y="4394522"/>
            <a:ext cx="27499986" cy="7133961"/>
          </a:xfrm>
        </p:spPr>
        <p:txBody>
          <a:bodyPr vert="horz" tIns="154305"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22322"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CCD7566B-5E66-41D3-AE43-2DB2D029DD38}" type="datetimeFigureOut">
              <a:rPr lang="id-ID" smtClean="0"/>
              <a:t>18/10/2018</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83A0198D-05E7-441D-A480-E1DCBAB0CB58}"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D7566B-5E66-41D3-AE43-2DB2D029DD38}" type="datetimeFigureOut">
              <a:rPr lang="id-ID" smtClean="0"/>
              <a:t>18/10/2018</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83A0198D-05E7-441D-A480-E1DCBAB0CB58}"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70642" y="3210294"/>
            <a:ext cx="9082564" cy="7252860"/>
          </a:xfrm>
        </p:spPr>
        <p:txBody>
          <a:bodyPr lIns="0" anchor="b">
            <a:noAutofit/>
          </a:bodyPr>
          <a:lstStyle>
            <a:lvl1pPr algn="l" rtl="0">
              <a:spcBef>
                <a:spcPct val="0"/>
              </a:spcBef>
              <a:buNone/>
              <a:defRPr sz="11623"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2270642" y="10463142"/>
            <a:ext cx="9082564" cy="28535842"/>
          </a:xfrm>
        </p:spPr>
        <p:txBody>
          <a:bodyPr lIns="61722" rIns="61722"/>
          <a:lstStyle>
            <a:lvl1pPr marL="0" indent="0" algn="l">
              <a:buNone/>
              <a:defRPr sz="6207"/>
            </a:lvl1pPr>
            <a:lvl2pPr indent="0" algn="l">
              <a:buNone/>
              <a:defRPr sz="5416"/>
            </a:lvl2pPr>
            <a:lvl3pPr indent="0" algn="l">
              <a:buNone/>
              <a:defRPr sz="4491"/>
            </a:lvl3pPr>
            <a:lvl4pPr indent="0" algn="l">
              <a:buNone/>
              <a:defRPr sz="3963"/>
            </a:lvl4pPr>
            <a:lvl5pPr indent="0" algn="l">
              <a:buNone/>
              <a:defRPr sz="3963"/>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11836770" y="10463142"/>
            <a:ext cx="16924685" cy="28535842"/>
          </a:xfrm>
        </p:spPr>
        <p:txBody>
          <a:bodyPr tIns="0"/>
          <a:lstStyle>
            <a:lvl1pPr>
              <a:defRPr sz="12549"/>
            </a:lvl1pPr>
            <a:lvl2pPr>
              <a:defRPr sz="11623"/>
            </a:lvl2pPr>
            <a:lvl3pPr>
              <a:defRPr sz="10698"/>
            </a:lvl3pPr>
            <a:lvl4pPr>
              <a:defRPr sz="8981"/>
            </a:lvl4pPr>
            <a:lvl5pPr>
              <a:defRPr sz="8056"/>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CCD7566B-5E66-41D3-AE43-2DB2D029DD38}" type="datetimeFigureOut">
              <a:rPr lang="id-ID" smtClean="0"/>
              <a:t>18/10/2018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83A0198D-05E7-441D-A480-E1DCBAB0CB58}" type="slidenum">
              <a:rPr lang="id-ID" smtClean="0"/>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10481612" y="6915991"/>
            <a:ext cx="17408248" cy="25682258"/>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407655" tIns="203827" rIns="407655" bIns="203827" rtlCol="0" anchor="ctr"/>
          <a:lstStyle/>
          <a:p>
            <a:pPr algn="ctr" eaLnBrk="1" latinLnBrk="0" hangingPunct="1"/>
            <a:endParaRPr kumimoji="0" lang="en-US" sz="10903"/>
          </a:p>
        </p:txBody>
      </p:sp>
      <p:sp>
        <p:nvSpPr>
          <p:cNvPr id="12" name="Right Triangle 11"/>
          <p:cNvSpPr/>
          <p:nvPr/>
        </p:nvSpPr>
        <p:spPr>
          <a:xfrm rot="420000" flipV="1">
            <a:off x="26501188" y="33452650"/>
            <a:ext cx="514679" cy="970219"/>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407655" tIns="203827" rIns="407655" bIns="203827" rtlCol="0" anchor="ctr"/>
          <a:lstStyle/>
          <a:p>
            <a:pPr algn="ctr" eaLnBrk="1" latinLnBrk="0" hangingPunct="1"/>
            <a:endParaRPr kumimoji="0" lang="en-US" sz="10903"/>
          </a:p>
        </p:txBody>
      </p:sp>
      <p:sp>
        <p:nvSpPr>
          <p:cNvPr id="2" name="Title 1"/>
          <p:cNvSpPr>
            <a:spLocks noGrp="1"/>
          </p:cNvSpPr>
          <p:nvPr>
            <p:ph type="title"/>
          </p:nvPr>
        </p:nvSpPr>
        <p:spPr>
          <a:xfrm>
            <a:off x="2018350" y="7346148"/>
            <a:ext cx="7326601" cy="9877826"/>
          </a:xfrm>
        </p:spPr>
        <p:txBody>
          <a:bodyPr vert="horz" lIns="154305" tIns="154305" rIns="154305" bIns="154305" anchor="b"/>
          <a:lstStyle>
            <a:lvl1pPr algn="l">
              <a:buNone/>
              <a:defRPr sz="8981"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2018349" y="17655680"/>
            <a:ext cx="7316511" cy="13602085"/>
          </a:xfrm>
        </p:spPr>
        <p:txBody>
          <a:bodyPr lIns="216027" rIns="154305" bIns="154305" anchor="t"/>
          <a:lstStyle>
            <a:lvl1pPr marL="0" indent="0" algn="l">
              <a:spcBef>
                <a:spcPts val="1115"/>
              </a:spcBef>
              <a:buFontTx/>
              <a:buNone/>
              <a:defRPr sz="5812"/>
            </a:lvl1pPr>
            <a:lvl2pPr>
              <a:defRPr sz="5416"/>
            </a:lvl2pPr>
            <a:lvl3pPr>
              <a:defRPr sz="4491"/>
            </a:lvl3pPr>
            <a:lvl4pPr>
              <a:defRPr sz="3963"/>
            </a:lvl4pPr>
            <a:lvl5pPr>
              <a:defRPr sz="3963"/>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CCD7566B-5E66-41D3-AE43-2DB2D029DD38}" type="datetimeFigureOut">
              <a:rPr lang="id-ID" smtClean="0"/>
              <a:t>18/10/2018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a:xfrm>
            <a:off x="26743105" y="39672751"/>
            <a:ext cx="2018348" cy="2278905"/>
          </a:xfrm>
        </p:spPr>
        <p:txBody>
          <a:bodyPr/>
          <a:lstStyle/>
          <a:p>
            <a:fld id="{83A0198D-05E7-441D-A480-E1DCBAB0CB58}" type="slidenum">
              <a:rPr lang="id-ID" smtClean="0"/>
              <a:t>‹#›</a:t>
            </a:fld>
            <a:endParaRPr lang="id-ID"/>
          </a:p>
        </p:txBody>
      </p:sp>
      <p:sp>
        <p:nvSpPr>
          <p:cNvPr id="3" name="Picture Placeholder 2"/>
          <p:cNvSpPr>
            <a:spLocks noGrp="1"/>
          </p:cNvSpPr>
          <p:nvPr>
            <p:ph type="pic" idx="1"/>
          </p:nvPr>
        </p:nvSpPr>
        <p:spPr>
          <a:xfrm rot="420000">
            <a:off x="11541243" y="7486708"/>
            <a:ext cx="15288983" cy="24540824"/>
          </a:xfrm>
          <a:prstGeom prst="rect">
            <a:avLst/>
          </a:prstGeom>
          <a:solidFill>
            <a:schemeClr val="bg2"/>
          </a:solidFill>
          <a:ln w="3000" cap="rnd">
            <a:solidFill>
              <a:srgbClr val="C0C0C0"/>
            </a:solidFill>
            <a:round/>
          </a:ln>
          <a:effectLst/>
        </p:spPr>
        <p:txBody>
          <a:bodyPr/>
          <a:lstStyle>
            <a:lvl1pPr marL="0" indent="0">
              <a:buNone/>
              <a:defRPr sz="14264"/>
            </a:lvl1pPr>
          </a:lstStyle>
          <a:p>
            <a:r>
              <a:rPr kumimoji="0" lang="en-US"/>
              <a:t>Click icon to add picture</a:t>
            </a:r>
            <a:endParaRPr kumimoji="0" lang="en-US" dirty="0"/>
          </a:p>
        </p:txBody>
      </p:sp>
      <p:sp>
        <p:nvSpPr>
          <p:cNvPr id="10" name="Freeform 9"/>
          <p:cNvSpPr>
            <a:spLocks/>
          </p:cNvSpPr>
          <p:nvPr/>
        </p:nvSpPr>
        <p:spPr bwMode="auto">
          <a:xfrm flipV="1">
            <a:off x="-31537" y="36303934"/>
            <a:ext cx="30338287" cy="649983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407655" tIns="203827" rIns="407655" bIns="203827" anchor="t" compatLnSpc="1"/>
          <a:lstStyle/>
          <a:p>
            <a:pPr marL="0" algn="l" rtl="0" eaLnBrk="1" latinLnBrk="0" hangingPunct="1"/>
            <a:endParaRPr kumimoji="0" lang="en-US" sz="10903">
              <a:solidFill>
                <a:schemeClr val="tx1"/>
              </a:solidFill>
              <a:latin typeface="+mn-lt"/>
              <a:ea typeface="+mn-ea"/>
              <a:cs typeface="+mn-cs"/>
            </a:endParaRPr>
          </a:p>
        </p:txBody>
      </p:sp>
      <p:sp>
        <p:nvSpPr>
          <p:cNvPr id="11" name="Freeform 10"/>
          <p:cNvSpPr>
            <a:spLocks/>
          </p:cNvSpPr>
          <p:nvPr/>
        </p:nvSpPr>
        <p:spPr bwMode="auto">
          <a:xfrm flipV="1">
            <a:off x="14506873" y="38820638"/>
            <a:ext cx="15768340" cy="3983128"/>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407655" tIns="203827" rIns="407655" bIns="203827" anchor="t" compatLnSpc="1"/>
          <a:lstStyle/>
          <a:p>
            <a:pPr marL="0" algn="l" rtl="0" eaLnBrk="1" latinLnBrk="0" hangingPunct="1"/>
            <a:endParaRPr kumimoji="0" lang="en-US" sz="10903">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31537" y="-44586"/>
            <a:ext cx="30338287" cy="649983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407655" tIns="203827" rIns="407655" bIns="203827" anchor="t" compatLnSpc="1"/>
          <a:lstStyle/>
          <a:p>
            <a:pPr marL="0" algn="l" rtl="0" eaLnBrk="1" latinLnBrk="0" hangingPunct="1"/>
            <a:endParaRPr kumimoji="0" lang="en-US" sz="10903">
              <a:solidFill>
                <a:schemeClr val="tx1"/>
              </a:solidFill>
              <a:latin typeface="+mn-lt"/>
              <a:ea typeface="+mn-ea"/>
              <a:cs typeface="+mn-cs"/>
            </a:endParaRPr>
          </a:p>
        </p:txBody>
      </p:sp>
      <p:sp>
        <p:nvSpPr>
          <p:cNvPr id="8" name="Freeform 7"/>
          <p:cNvSpPr>
            <a:spLocks/>
          </p:cNvSpPr>
          <p:nvPr/>
        </p:nvSpPr>
        <p:spPr bwMode="auto">
          <a:xfrm>
            <a:off x="14506873" y="-44585"/>
            <a:ext cx="15768340" cy="3983128"/>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407655" tIns="203827" rIns="407655" bIns="203827" anchor="t" compatLnSpc="1"/>
          <a:lstStyle/>
          <a:p>
            <a:pPr marL="0" algn="l" rtl="0" eaLnBrk="1" latinLnBrk="0" hangingPunct="1"/>
            <a:endParaRPr kumimoji="0" lang="en-US" sz="10903">
              <a:solidFill>
                <a:schemeClr val="tx1"/>
              </a:solidFill>
              <a:latin typeface="+mn-lt"/>
              <a:ea typeface="+mn-ea"/>
              <a:cs typeface="+mn-cs"/>
            </a:endParaRPr>
          </a:p>
        </p:txBody>
      </p:sp>
      <p:sp>
        <p:nvSpPr>
          <p:cNvPr id="9" name="Title Placeholder 8"/>
          <p:cNvSpPr>
            <a:spLocks noGrp="1"/>
          </p:cNvSpPr>
          <p:nvPr>
            <p:ph type="title"/>
          </p:nvPr>
        </p:nvSpPr>
        <p:spPr>
          <a:xfrm>
            <a:off x="1513761" y="4394522"/>
            <a:ext cx="27247692" cy="7133961"/>
          </a:xfrm>
          <a:prstGeom prst="rect">
            <a:avLst/>
          </a:prstGeom>
        </p:spPr>
        <p:txBody>
          <a:bodyPr vert="horz" lIns="0" tIns="154305" rIns="0" bIns="0" anchor="b">
            <a:normAutofit/>
          </a:bodyPr>
          <a:lstStyle/>
          <a:p>
            <a:r>
              <a:rPr kumimoji="0" lang="en-US"/>
              <a:t>Click to edit Master title style</a:t>
            </a:r>
          </a:p>
        </p:txBody>
      </p:sp>
      <p:sp>
        <p:nvSpPr>
          <p:cNvPr id="30" name="Text Placeholder 29"/>
          <p:cNvSpPr>
            <a:spLocks noGrp="1"/>
          </p:cNvSpPr>
          <p:nvPr>
            <p:ph type="body" idx="1"/>
          </p:nvPr>
        </p:nvSpPr>
        <p:spPr>
          <a:xfrm>
            <a:off x="1513761" y="12080173"/>
            <a:ext cx="27247692" cy="27394408"/>
          </a:xfrm>
          <a:prstGeom prst="rect">
            <a:avLst/>
          </a:prstGeom>
        </p:spPr>
        <p:txBody>
          <a:bodyPr vert="horz" lIns="308610" tIns="154305" rIns="308610" bIns="154305">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1513761" y="39672751"/>
            <a:ext cx="7064216" cy="2278905"/>
          </a:xfrm>
          <a:prstGeom prst="rect">
            <a:avLst/>
          </a:prstGeom>
        </p:spPr>
        <p:txBody>
          <a:bodyPr vert="horz" lIns="0" tIns="0" rIns="0" bIns="0" anchor="b"/>
          <a:lstStyle>
            <a:lvl1pPr algn="l" eaLnBrk="1" latinLnBrk="0" hangingPunct="1">
              <a:defRPr kumimoji="0" sz="5416">
                <a:solidFill>
                  <a:schemeClr val="tx2">
                    <a:shade val="90000"/>
                  </a:schemeClr>
                </a:solidFill>
              </a:defRPr>
            </a:lvl1pPr>
          </a:lstStyle>
          <a:p>
            <a:fld id="{CCD7566B-5E66-41D3-AE43-2DB2D029DD38}" type="datetimeFigureOut">
              <a:rPr lang="id-ID" smtClean="0"/>
              <a:t>18/10/2018</a:t>
            </a:fld>
            <a:endParaRPr lang="id-ID"/>
          </a:p>
        </p:txBody>
      </p:sp>
      <p:sp>
        <p:nvSpPr>
          <p:cNvPr id="22" name="Footer Placeholder 21"/>
          <p:cNvSpPr>
            <a:spLocks noGrp="1"/>
          </p:cNvSpPr>
          <p:nvPr>
            <p:ph type="ftr" sz="quarter" idx="3"/>
          </p:nvPr>
        </p:nvSpPr>
        <p:spPr>
          <a:xfrm>
            <a:off x="8830271" y="39672751"/>
            <a:ext cx="11100911" cy="2278905"/>
          </a:xfrm>
          <a:prstGeom prst="rect">
            <a:avLst/>
          </a:prstGeom>
        </p:spPr>
        <p:txBody>
          <a:bodyPr vert="horz" lIns="0" tIns="0" rIns="0" bIns="0" anchor="b"/>
          <a:lstStyle>
            <a:lvl1pPr algn="l" eaLnBrk="1" latinLnBrk="0" hangingPunct="1">
              <a:defRPr kumimoji="0" sz="5416">
                <a:solidFill>
                  <a:schemeClr val="tx2">
                    <a:shade val="90000"/>
                  </a:schemeClr>
                </a:solidFill>
              </a:defRPr>
            </a:lvl1pPr>
          </a:lstStyle>
          <a:p>
            <a:endParaRPr lang="id-ID"/>
          </a:p>
        </p:txBody>
      </p:sp>
      <p:sp>
        <p:nvSpPr>
          <p:cNvPr id="18" name="Slide Number Placeholder 17"/>
          <p:cNvSpPr>
            <a:spLocks noGrp="1"/>
          </p:cNvSpPr>
          <p:nvPr>
            <p:ph type="sldNum" sz="quarter" idx="4"/>
          </p:nvPr>
        </p:nvSpPr>
        <p:spPr>
          <a:xfrm>
            <a:off x="26238520" y="39672751"/>
            <a:ext cx="2522934" cy="2278905"/>
          </a:xfrm>
          <a:prstGeom prst="rect">
            <a:avLst/>
          </a:prstGeom>
        </p:spPr>
        <p:txBody>
          <a:bodyPr vert="horz" lIns="0" tIns="0" rIns="0" bIns="0" anchor="b"/>
          <a:lstStyle>
            <a:lvl1pPr algn="r" eaLnBrk="1" latinLnBrk="0" hangingPunct="1">
              <a:defRPr kumimoji="0" sz="5416">
                <a:solidFill>
                  <a:schemeClr val="tx2">
                    <a:shade val="90000"/>
                  </a:schemeClr>
                </a:solidFill>
              </a:defRPr>
            </a:lvl1pPr>
          </a:lstStyle>
          <a:p>
            <a:fld id="{83A0198D-05E7-441D-A480-E1DCBAB0CB58}" type="slidenum">
              <a:rPr lang="id-ID" smtClean="0"/>
              <a:t>‹#›</a:t>
            </a:fld>
            <a:endParaRPr lang="id-ID"/>
          </a:p>
        </p:txBody>
      </p:sp>
      <p:grpSp>
        <p:nvGrpSpPr>
          <p:cNvPr id="2" name="Group 1"/>
          <p:cNvGrpSpPr/>
          <p:nvPr/>
        </p:nvGrpSpPr>
        <p:grpSpPr>
          <a:xfrm>
            <a:off x="-62963" y="1263319"/>
            <a:ext cx="30396222" cy="4052089"/>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0903"/>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sz="10903"/>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22322" b="0" kern="1200">
          <a:ln>
            <a:noFill/>
          </a:ln>
          <a:solidFill>
            <a:schemeClr val="tx2"/>
          </a:solidFill>
          <a:effectLst/>
          <a:latin typeface="+mj-lt"/>
          <a:ea typeface="+mj-ea"/>
          <a:cs typeface="+mj-cs"/>
        </a:defRPr>
      </a:lvl1pPr>
    </p:titleStyle>
    <p:bodyStyle>
      <a:lvl1pPr marL="1222832" indent="-1222832" algn="l" rtl="0" eaLnBrk="1" latinLnBrk="0" hangingPunct="1">
        <a:spcBef>
          <a:spcPct val="20000"/>
        </a:spcBef>
        <a:buClr>
          <a:schemeClr val="accent3"/>
        </a:buClr>
        <a:buSzPct val="95000"/>
        <a:buFont typeface="Wingdings 2"/>
        <a:buChar char=""/>
        <a:defRPr kumimoji="0" sz="11623" kern="1200">
          <a:solidFill>
            <a:schemeClr val="tx1"/>
          </a:solidFill>
          <a:latin typeface="+mn-lt"/>
          <a:ea typeface="+mn-ea"/>
          <a:cs typeface="+mn-cs"/>
        </a:defRPr>
      </a:lvl1pPr>
      <a:lvl2pPr marL="2853276" indent="-1100549" algn="l" rtl="0" eaLnBrk="1" latinLnBrk="0" hangingPunct="1">
        <a:spcBef>
          <a:spcPct val="20000"/>
        </a:spcBef>
        <a:buClr>
          <a:schemeClr val="accent1"/>
        </a:buClr>
        <a:buSzPct val="85000"/>
        <a:buFont typeface="Wingdings 2"/>
        <a:buChar char=""/>
        <a:defRPr kumimoji="0" sz="10698" kern="1200">
          <a:solidFill>
            <a:schemeClr val="tx1"/>
          </a:solidFill>
          <a:latin typeface="+mn-lt"/>
          <a:ea typeface="+mn-ea"/>
          <a:cs typeface="+mn-cs"/>
        </a:defRPr>
      </a:lvl2pPr>
      <a:lvl3pPr marL="4076109" indent="-1100549" algn="l" rtl="0" eaLnBrk="1" latinLnBrk="0" hangingPunct="1">
        <a:spcBef>
          <a:spcPct val="20000"/>
        </a:spcBef>
        <a:buClr>
          <a:schemeClr val="accent2"/>
        </a:buClr>
        <a:buSzPct val="70000"/>
        <a:buFont typeface="Wingdings 2"/>
        <a:buChar char=""/>
        <a:defRPr kumimoji="0" sz="9377" kern="1200">
          <a:solidFill>
            <a:schemeClr val="tx1"/>
          </a:solidFill>
          <a:latin typeface="+mn-lt"/>
          <a:ea typeface="+mn-ea"/>
          <a:cs typeface="+mn-cs"/>
        </a:defRPr>
      </a:lvl3pPr>
      <a:lvl4pPr marL="5298941" indent="-937505" algn="l" rtl="0" eaLnBrk="1" latinLnBrk="0" hangingPunct="1">
        <a:spcBef>
          <a:spcPct val="20000"/>
        </a:spcBef>
        <a:buClr>
          <a:schemeClr val="accent3"/>
        </a:buClr>
        <a:buSzPct val="65000"/>
        <a:buFont typeface="Wingdings 2"/>
        <a:buChar char=""/>
        <a:defRPr kumimoji="0" sz="8981" kern="1200">
          <a:solidFill>
            <a:schemeClr val="tx1"/>
          </a:solidFill>
          <a:latin typeface="+mn-lt"/>
          <a:ea typeface="+mn-ea"/>
          <a:cs typeface="+mn-cs"/>
        </a:defRPr>
      </a:lvl4pPr>
      <a:lvl5pPr marL="6521773" indent="-937505" algn="l" rtl="0" eaLnBrk="1" latinLnBrk="0" hangingPunct="1">
        <a:spcBef>
          <a:spcPct val="20000"/>
        </a:spcBef>
        <a:buClr>
          <a:schemeClr val="accent4"/>
        </a:buClr>
        <a:buSzPct val="65000"/>
        <a:buFont typeface="Wingdings 2"/>
        <a:buChar char=""/>
        <a:defRPr kumimoji="0" sz="8981" kern="1200">
          <a:solidFill>
            <a:schemeClr val="tx1"/>
          </a:solidFill>
          <a:latin typeface="+mn-lt"/>
          <a:ea typeface="+mn-ea"/>
          <a:cs typeface="+mn-cs"/>
        </a:defRPr>
      </a:lvl5pPr>
      <a:lvl6pPr marL="7744607" indent="-937505" algn="l" rtl="0" eaLnBrk="1" latinLnBrk="0" hangingPunct="1">
        <a:spcBef>
          <a:spcPct val="20000"/>
        </a:spcBef>
        <a:buClr>
          <a:schemeClr val="accent5"/>
        </a:buClr>
        <a:buSzPct val="80000"/>
        <a:buFont typeface="Wingdings 2"/>
        <a:buChar char=""/>
        <a:defRPr kumimoji="0" sz="8056" kern="1200">
          <a:solidFill>
            <a:schemeClr val="tx1"/>
          </a:solidFill>
          <a:latin typeface="+mn-lt"/>
          <a:ea typeface="+mn-ea"/>
          <a:cs typeface="+mn-cs"/>
        </a:defRPr>
      </a:lvl6pPr>
      <a:lvl7pPr marL="8559828" indent="-815222" algn="l" rtl="0" eaLnBrk="1" latinLnBrk="0" hangingPunct="1">
        <a:spcBef>
          <a:spcPct val="20000"/>
        </a:spcBef>
        <a:buClr>
          <a:schemeClr val="accent6"/>
        </a:buClr>
        <a:buSzPct val="80000"/>
        <a:buFont typeface="Wingdings 2"/>
        <a:buChar char=""/>
        <a:defRPr kumimoji="0" sz="7133" kern="1200" baseline="0">
          <a:solidFill>
            <a:schemeClr val="tx1"/>
          </a:solidFill>
          <a:latin typeface="+mn-lt"/>
          <a:ea typeface="+mn-ea"/>
          <a:cs typeface="+mn-cs"/>
        </a:defRPr>
      </a:lvl7pPr>
      <a:lvl8pPr marL="9782661" indent="-815222" algn="l" rtl="0" eaLnBrk="1" latinLnBrk="0" hangingPunct="1">
        <a:spcBef>
          <a:spcPct val="20000"/>
        </a:spcBef>
        <a:buClr>
          <a:schemeClr val="tx2"/>
        </a:buClr>
        <a:buChar char="•"/>
        <a:defRPr kumimoji="0" sz="7133" kern="1200">
          <a:solidFill>
            <a:schemeClr val="tx1"/>
          </a:solidFill>
          <a:latin typeface="+mn-lt"/>
          <a:ea typeface="+mn-ea"/>
          <a:cs typeface="+mn-cs"/>
        </a:defRPr>
      </a:lvl8pPr>
      <a:lvl9pPr marL="11005494" indent="-815222" algn="l" rtl="0" eaLnBrk="1" latinLnBrk="0" hangingPunct="1">
        <a:spcBef>
          <a:spcPct val="20000"/>
        </a:spcBef>
        <a:buClr>
          <a:schemeClr val="tx2"/>
        </a:buClr>
        <a:buFontTx/>
        <a:buChar char="•"/>
        <a:defRPr kumimoji="0" sz="6207"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038055" algn="l" rtl="0" eaLnBrk="1" latinLnBrk="0" hangingPunct="1">
        <a:defRPr kumimoji="0" kern="1200">
          <a:solidFill>
            <a:schemeClr val="tx1"/>
          </a:solidFill>
          <a:latin typeface="+mn-lt"/>
          <a:ea typeface="+mn-ea"/>
          <a:cs typeface="+mn-cs"/>
        </a:defRPr>
      </a:lvl2pPr>
      <a:lvl3pPr marL="4076109" algn="l" rtl="0" eaLnBrk="1" latinLnBrk="0" hangingPunct="1">
        <a:defRPr kumimoji="0" kern="1200">
          <a:solidFill>
            <a:schemeClr val="tx1"/>
          </a:solidFill>
          <a:latin typeface="+mn-lt"/>
          <a:ea typeface="+mn-ea"/>
          <a:cs typeface="+mn-cs"/>
        </a:defRPr>
      </a:lvl3pPr>
      <a:lvl4pPr marL="6114163" algn="l" rtl="0" eaLnBrk="1" latinLnBrk="0" hangingPunct="1">
        <a:defRPr kumimoji="0" kern="1200">
          <a:solidFill>
            <a:schemeClr val="tx1"/>
          </a:solidFill>
          <a:latin typeface="+mn-lt"/>
          <a:ea typeface="+mn-ea"/>
          <a:cs typeface="+mn-cs"/>
        </a:defRPr>
      </a:lvl4pPr>
      <a:lvl5pPr marL="8152217" algn="l" rtl="0" eaLnBrk="1" latinLnBrk="0" hangingPunct="1">
        <a:defRPr kumimoji="0" kern="1200">
          <a:solidFill>
            <a:schemeClr val="tx1"/>
          </a:solidFill>
          <a:latin typeface="+mn-lt"/>
          <a:ea typeface="+mn-ea"/>
          <a:cs typeface="+mn-cs"/>
        </a:defRPr>
      </a:lvl5pPr>
      <a:lvl6pPr marL="10190272" algn="l" rtl="0" eaLnBrk="1" latinLnBrk="0" hangingPunct="1">
        <a:defRPr kumimoji="0" kern="1200">
          <a:solidFill>
            <a:schemeClr val="tx1"/>
          </a:solidFill>
          <a:latin typeface="+mn-lt"/>
          <a:ea typeface="+mn-ea"/>
          <a:cs typeface="+mn-cs"/>
        </a:defRPr>
      </a:lvl6pPr>
      <a:lvl7pPr marL="12228326" algn="l" rtl="0" eaLnBrk="1" latinLnBrk="0" hangingPunct="1">
        <a:defRPr kumimoji="0" kern="1200">
          <a:solidFill>
            <a:schemeClr val="tx1"/>
          </a:solidFill>
          <a:latin typeface="+mn-lt"/>
          <a:ea typeface="+mn-ea"/>
          <a:cs typeface="+mn-cs"/>
        </a:defRPr>
      </a:lvl7pPr>
      <a:lvl8pPr marL="14266380" algn="l" rtl="0" eaLnBrk="1" latinLnBrk="0" hangingPunct="1">
        <a:defRPr kumimoji="0" kern="1200">
          <a:solidFill>
            <a:schemeClr val="tx1"/>
          </a:solidFill>
          <a:latin typeface="+mn-lt"/>
          <a:ea typeface="+mn-ea"/>
          <a:cs typeface="+mn-cs"/>
        </a:defRPr>
      </a:lvl8pPr>
      <a:lvl9pPr marL="16304435"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C4B1008-E85C-46C5-B7F4-75E76C8AFD20}"/>
              </a:ext>
            </a:extLst>
          </p:cNvPr>
          <p:cNvPicPr>
            <a:picLocks noChangeAspect="1"/>
          </p:cNvPicPr>
          <p:nvPr/>
        </p:nvPicPr>
        <p:blipFill>
          <a:blip r:embed="rId3"/>
          <a:stretch>
            <a:fillRect/>
          </a:stretch>
        </p:blipFill>
        <p:spPr>
          <a:xfrm>
            <a:off x="26970369" y="3570190"/>
            <a:ext cx="3190875" cy="2895600"/>
          </a:xfrm>
          <a:prstGeom prst="rect">
            <a:avLst/>
          </a:prstGeom>
        </p:spPr>
      </p:pic>
      <p:sp>
        <p:nvSpPr>
          <p:cNvPr id="4" name="TextBox 3"/>
          <p:cNvSpPr txBox="1"/>
          <p:nvPr/>
        </p:nvSpPr>
        <p:spPr>
          <a:xfrm>
            <a:off x="213291" y="657260"/>
            <a:ext cx="29848629" cy="3415801"/>
          </a:xfrm>
          <a:prstGeom prst="rect">
            <a:avLst/>
          </a:prstGeom>
          <a:noFill/>
        </p:spPr>
        <p:txBody>
          <a:bodyPr wrap="square" rtlCol="0">
            <a:spAutoFit/>
          </a:bodyPr>
          <a:lstStyle/>
          <a:p>
            <a:pPr algn="ctr"/>
            <a:r>
              <a:rPr lang="en-US" sz="7200" dirty="0">
                <a:latin typeface="Aharoni" panose="02010803020104030203" pitchFamily="2" charset="-79"/>
                <a:cs typeface="Aharoni" panose="02010803020104030203" pitchFamily="2" charset="-79"/>
              </a:rPr>
              <a:t>Differences in </a:t>
            </a:r>
            <a:r>
              <a:rPr lang="id-ID" sz="7200" dirty="0">
                <a:latin typeface="Aharoni" panose="02010803020104030203" pitchFamily="2" charset="-79"/>
                <a:cs typeface="Aharoni" panose="02010803020104030203" pitchFamily="2" charset="-79"/>
              </a:rPr>
              <a:t>Eradication of Mosquito Nests </a:t>
            </a:r>
            <a:r>
              <a:rPr lang="en-US" sz="7200" dirty="0">
                <a:latin typeface="Aharoni" panose="02010803020104030203" pitchFamily="2" charset="-79"/>
                <a:cs typeface="Aharoni" panose="02010803020104030203" pitchFamily="2" charset="-79"/>
              </a:rPr>
              <a:t>Attitudes and Behavior of Community</a:t>
            </a:r>
            <a:r>
              <a:rPr lang="id-ID" sz="7200" dirty="0">
                <a:latin typeface="Aharoni" panose="02010803020104030203" pitchFamily="2" charset="-79"/>
                <a:cs typeface="Aharoni" panose="02010803020104030203" pitchFamily="2" charset="-79"/>
              </a:rPr>
              <a:t> </a:t>
            </a:r>
            <a:r>
              <a:rPr lang="en-US" sz="7200" dirty="0">
                <a:latin typeface="Aharoni" panose="02010803020104030203" pitchFamily="2" charset="-79"/>
                <a:cs typeface="Aharoni" panose="02010803020104030203" pitchFamily="2" charset="-79"/>
              </a:rPr>
              <a:t>between High Endemic and Low Endemic Areas of DHF in </a:t>
            </a:r>
            <a:r>
              <a:rPr lang="en-US" sz="7200" dirty="0" err="1">
                <a:latin typeface="Aharoni" panose="02010803020104030203" pitchFamily="2" charset="-79"/>
                <a:cs typeface="Aharoni" panose="02010803020104030203" pitchFamily="2" charset="-79"/>
              </a:rPr>
              <a:t>Sleman</a:t>
            </a:r>
            <a:r>
              <a:rPr lang="en-US" sz="7200" dirty="0">
                <a:latin typeface="Aharoni" panose="02010803020104030203" pitchFamily="2" charset="-79"/>
                <a:cs typeface="Aharoni" panose="02010803020104030203" pitchFamily="2" charset="-79"/>
              </a:rPr>
              <a:t> Regency, Yogyakarta</a:t>
            </a:r>
            <a:endParaRPr lang="id-ID" sz="7200" dirty="0">
              <a:latin typeface="Aharoni" panose="02010803020104030203" pitchFamily="2" charset="-79"/>
              <a:cs typeface="Aharoni" panose="02010803020104030203" pitchFamily="2" charset="-79"/>
            </a:endParaRPr>
          </a:p>
        </p:txBody>
      </p:sp>
      <p:sp>
        <p:nvSpPr>
          <p:cNvPr id="5" name="TextBox 4"/>
          <p:cNvSpPr txBox="1"/>
          <p:nvPr/>
        </p:nvSpPr>
        <p:spPr>
          <a:xfrm>
            <a:off x="1926476" y="5085603"/>
            <a:ext cx="26252303" cy="3986156"/>
          </a:xfrm>
          <a:prstGeom prst="rect">
            <a:avLst/>
          </a:prstGeom>
          <a:noFill/>
        </p:spPr>
        <p:txBody>
          <a:bodyPr wrap="square" rtlCol="0">
            <a:spAutoFit/>
          </a:bodyPr>
          <a:lstStyle/>
          <a:p>
            <a:pPr algn="ctr"/>
            <a:r>
              <a:rPr lang="id-ID" sz="3600" b="1" dirty="0">
                <a:latin typeface="Aharoni" panose="02010803020104030203" pitchFamily="2" charset="-79"/>
                <a:cs typeface="Aharoni" panose="02010803020104030203" pitchFamily="2" charset="-79"/>
              </a:rPr>
              <a:t>Ryandhika Ahmad Aryantha</a:t>
            </a:r>
            <a:r>
              <a:rPr lang="id-ID" sz="3600" b="1" baseline="30000" dirty="0">
                <a:latin typeface="Aharoni" panose="02010803020104030203" pitchFamily="2" charset="-79"/>
                <a:cs typeface="Aharoni" panose="02010803020104030203" pitchFamily="2" charset="-79"/>
              </a:rPr>
              <a:t>1</a:t>
            </a:r>
            <a:r>
              <a:rPr lang="id-ID" sz="3600" b="1" dirty="0">
                <a:latin typeface="Aharoni" panose="02010803020104030203" pitchFamily="2" charset="-79"/>
                <a:cs typeface="Aharoni" panose="02010803020104030203" pitchFamily="2" charset="-79"/>
              </a:rPr>
              <a:t>, Tri Wulandari Kesetyaningsih</a:t>
            </a:r>
            <a:r>
              <a:rPr lang="id-ID" sz="3600" b="1" baseline="30000" dirty="0">
                <a:latin typeface="Aharoni" panose="02010803020104030203" pitchFamily="2" charset="-79"/>
                <a:cs typeface="Aharoni" panose="02010803020104030203" pitchFamily="2" charset="-79"/>
              </a:rPr>
              <a:t>2</a:t>
            </a:r>
            <a:r>
              <a:rPr lang="id-ID" sz="3600" b="1" dirty="0">
                <a:latin typeface="Aharoni" panose="02010803020104030203" pitchFamily="2" charset="-79"/>
                <a:cs typeface="Aharoni" panose="02010803020104030203" pitchFamily="2" charset="-79"/>
              </a:rPr>
              <a:t>*</a:t>
            </a:r>
          </a:p>
          <a:p>
            <a:pPr algn="ctr"/>
            <a:r>
              <a:rPr lang="id-ID" sz="3600" baseline="30000" dirty="0">
                <a:latin typeface="Aharoni" panose="02010803020104030203" pitchFamily="2" charset="-79"/>
                <a:cs typeface="Aharoni" panose="02010803020104030203" pitchFamily="2" charset="-79"/>
              </a:rPr>
              <a:t>1</a:t>
            </a:r>
            <a:r>
              <a:rPr lang="id-ID" sz="3600" dirty="0">
                <a:latin typeface="Aharoni" panose="02010803020104030203" pitchFamily="2" charset="-79"/>
                <a:cs typeface="Aharoni" panose="02010803020104030203" pitchFamily="2" charset="-79"/>
              </a:rPr>
              <a:t> School of Medicine, Faculty of Medicine and Health Sciences, Universitas Muhammadiyah Yogyakarta</a:t>
            </a:r>
          </a:p>
          <a:p>
            <a:pPr algn="ctr"/>
            <a:r>
              <a:rPr lang="id-ID" sz="3600" baseline="30000" dirty="0">
                <a:latin typeface="Aharoni" panose="02010803020104030203" pitchFamily="2" charset="-79"/>
                <a:cs typeface="Aharoni" panose="02010803020104030203" pitchFamily="2" charset="-79"/>
              </a:rPr>
              <a:t>2</a:t>
            </a:r>
            <a:r>
              <a:rPr lang="id-ID" sz="3600" dirty="0">
                <a:latin typeface="Aharoni" panose="02010803020104030203" pitchFamily="2" charset="-79"/>
                <a:cs typeface="Aharoni" panose="02010803020104030203" pitchFamily="2" charset="-79"/>
              </a:rPr>
              <a:t>Department of Parasitology, Faculty of Medicine and Health Sciences, Universitas Muhammadiyah Yogyakarta</a:t>
            </a:r>
          </a:p>
          <a:p>
            <a:pPr algn="ctr"/>
            <a:r>
              <a:rPr lang="id-ID" sz="3600" dirty="0">
                <a:latin typeface="Aharoni" panose="02010803020104030203" pitchFamily="2" charset="-79"/>
                <a:cs typeface="Aharoni" panose="02010803020104030203" pitchFamily="2" charset="-79"/>
              </a:rPr>
              <a:t>*email: tri_wulandari@umy.ac.id</a:t>
            </a:r>
          </a:p>
          <a:p>
            <a:endParaRPr lang="id-ID" sz="10903" dirty="0"/>
          </a:p>
        </p:txBody>
      </p:sp>
      <p:sp>
        <p:nvSpPr>
          <p:cNvPr id="6" name="TextBox 5"/>
          <p:cNvSpPr txBox="1"/>
          <p:nvPr/>
        </p:nvSpPr>
        <p:spPr>
          <a:xfrm>
            <a:off x="5130563" y="7838280"/>
            <a:ext cx="5652509" cy="986745"/>
          </a:xfrm>
          <a:prstGeom prst="rect">
            <a:avLst/>
          </a:prstGeom>
          <a:noFill/>
        </p:spPr>
        <p:txBody>
          <a:bodyPr wrap="none" rtlCol="0">
            <a:spAutoFit/>
          </a:bodyPr>
          <a:lstStyle/>
          <a:p>
            <a:r>
              <a:rPr lang="id-ID" sz="5812" b="1" dirty="0">
                <a:latin typeface="Aharoni" panose="02010803020104030203" pitchFamily="2" charset="-79"/>
                <a:cs typeface="Aharoni" panose="02010803020104030203" pitchFamily="2" charset="-79"/>
              </a:rPr>
              <a:t>BACKGROUND</a:t>
            </a:r>
          </a:p>
        </p:txBody>
      </p:sp>
      <p:sp>
        <p:nvSpPr>
          <p:cNvPr id="7" name="Rectangle 6"/>
          <p:cNvSpPr/>
          <p:nvPr/>
        </p:nvSpPr>
        <p:spPr>
          <a:xfrm>
            <a:off x="905234" y="8863194"/>
            <a:ext cx="14024114" cy="5509200"/>
          </a:xfrm>
          <a:prstGeom prst="rect">
            <a:avLst/>
          </a:prstGeom>
        </p:spPr>
        <p:txBody>
          <a:bodyPr wrap="square">
            <a:spAutoFit/>
          </a:bodyPr>
          <a:lstStyle/>
          <a:p>
            <a:pPr algn="just"/>
            <a:r>
              <a:rPr lang="en-US" sz="4400" dirty="0"/>
              <a:t>The </a:t>
            </a:r>
            <a:r>
              <a:rPr lang="id-ID" sz="4400" dirty="0"/>
              <a:t>eradication of mosquito nests (EMN) </a:t>
            </a:r>
            <a:r>
              <a:rPr lang="en-US" sz="4400" dirty="0"/>
              <a:t>attitude and behavior of community can influence the incidence of DHF</a:t>
            </a:r>
            <a:r>
              <a:rPr lang="en-US" sz="4400" baseline="30000" dirty="0"/>
              <a:t>.</a:t>
            </a:r>
            <a:r>
              <a:rPr lang="id-ID" sz="4400" baseline="30000" dirty="0"/>
              <a:t>1</a:t>
            </a:r>
            <a:r>
              <a:rPr lang="en-US" sz="4400" dirty="0"/>
              <a:t> </a:t>
            </a:r>
            <a:r>
              <a:rPr lang="id-ID" sz="4400" dirty="0"/>
              <a:t>It assumed that k</a:t>
            </a:r>
            <a:r>
              <a:rPr lang="en-US" sz="4400" dirty="0" err="1"/>
              <a:t>nowledge</a:t>
            </a:r>
            <a:r>
              <a:rPr lang="en-US" sz="4400" dirty="0"/>
              <a:t> of people in high endemic areas is higher than that of low endemic areas because it is more often received counseling, although its relation to attitudes and behavior is still doubtful. If the knowledge of people in low endemics is not good, it will be easier to increase the status of endemicity.</a:t>
            </a:r>
          </a:p>
        </p:txBody>
      </p:sp>
      <p:sp>
        <p:nvSpPr>
          <p:cNvPr id="9" name="Rectangle 8"/>
          <p:cNvSpPr/>
          <p:nvPr/>
        </p:nvSpPr>
        <p:spPr>
          <a:xfrm>
            <a:off x="814023" y="15524610"/>
            <a:ext cx="13807728" cy="2123658"/>
          </a:xfrm>
          <a:prstGeom prst="rect">
            <a:avLst/>
          </a:prstGeom>
        </p:spPr>
        <p:txBody>
          <a:bodyPr wrap="square">
            <a:spAutoFit/>
          </a:bodyPr>
          <a:lstStyle/>
          <a:p>
            <a:pPr algn="just"/>
            <a:r>
              <a:rPr lang="en-US" sz="4400" dirty="0"/>
              <a:t>The study aimed to compare the </a:t>
            </a:r>
            <a:r>
              <a:rPr lang="id-ID" sz="4400" dirty="0"/>
              <a:t>EMN </a:t>
            </a:r>
            <a:r>
              <a:rPr lang="en-US" sz="4400" dirty="0"/>
              <a:t>attitudes and behaviors of </a:t>
            </a:r>
            <a:r>
              <a:rPr lang="en-US" sz="4400" dirty="0" err="1"/>
              <a:t>communit</a:t>
            </a:r>
            <a:r>
              <a:rPr lang="id-ID" sz="4400" dirty="0"/>
              <a:t>y</a:t>
            </a:r>
            <a:r>
              <a:rPr lang="en-US" sz="4400" dirty="0"/>
              <a:t> between high and low endemic </a:t>
            </a:r>
            <a:r>
              <a:rPr lang="id-ID" sz="4400" dirty="0"/>
              <a:t>DHF </a:t>
            </a:r>
            <a:r>
              <a:rPr lang="en-US" sz="4400" dirty="0"/>
              <a:t>areas</a:t>
            </a:r>
            <a:r>
              <a:rPr lang="id-ID" sz="4400" dirty="0"/>
              <a:t>.</a:t>
            </a:r>
          </a:p>
        </p:txBody>
      </p:sp>
      <p:sp>
        <p:nvSpPr>
          <p:cNvPr id="10" name="TextBox 9"/>
          <p:cNvSpPr txBox="1"/>
          <p:nvPr/>
        </p:nvSpPr>
        <p:spPr>
          <a:xfrm>
            <a:off x="5294065" y="14750997"/>
            <a:ext cx="5325497" cy="986745"/>
          </a:xfrm>
          <a:prstGeom prst="rect">
            <a:avLst/>
          </a:prstGeom>
          <a:noFill/>
        </p:spPr>
        <p:txBody>
          <a:bodyPr wrap="none" rtlCol="0">
            <a:spAutoFit/>
          </a:bodyPr>
          <a:lstStyle/>
          <a:p>
            <a:r>
              <a:rPr lang="id-ID" sz="5812" b="1" dirty="0">
                <a:latin typeface="Aharoni" panose="02010803020104030203" pitchFamily="2" charset="-79"/>
                <a:cs typeface="Aharoni" panose="02010803020104030203" pitchFamily="2" charset="-79"/>
              </a:rPr>
              <a:t>AIM OF STUDY</a:t>
            </a:r>
          </a:p>
        </p:txBody>
      </p:sp>
      <p:sp>
        <p:nvSpPr>
          <p:cNvPr id="11" name="TextBox 10"/>
          <p:cNvSpPr txBox="1"/>
          <p:nvPr/>
        </p:nvSpPr>
        <p:spPr>
          <a:xfrm>
            <a:off x="3542784" y="17715377"/>
            <a:ext cx="8828058" cy="986745"/>
          </a:xfrm>
          <a:prstGeom prst="rect">
            <a:avLst/>
          </a:prstGeom>
          <a:noFill/>
        </p:spPr>
        <p:txBody>
          <a:bodyPr wrap="none" rtlCol="0">
            <a:spAutoFit/>
          </a:bodyPr>
          <a:lstStyle/>
          <a:p>
            <a:r>
              <a:rPr lang="id-ID" sz="5812" b="1" dirty="0">
                <a:latin typeface="Aharoni" panose="02010803020104030203" pitchFamily="2" charset="-79"/>
                <a:cs typeface="Aharoni" panose="02010803020104030203" pitchFamily="2" charset="-79"/>
              </a:rPr>
              <a:t>MATERIAL AND METHOD</a:t>
            </a:r>
          </a:p>
        </p:txBody>
      </p:sp>
      <p:sp>
        <p:nvSpPr>
          <p:cNvPr id="14" name="Rectangle 13"/>
          <p:cNvSpPr/>
          <p:nvPr/>
        </p:nvSpPr>
        <p:spPr>
          <a:xfrm>
            <a:off x="944758" y="18753428"/>
            <a:ext cx="14024114" cy="5509200"/>
          </a:xfrm>
          <a:prstGeom prst="rect">
            <a:avLst/>
          </a:prstGeom>
        </p:spPr>
        <p:txBody>
          <a:bodyPr wrap="square">
            <a:spAutoFit/>
          </a:bodyPr>
          <a:lstStyle/>
          <a:p>
            <a:pPr algn="just"/>
            <a:r>
              <a:rPr lang="en-US" sz="4400" dirty="0"/>
              <a:t>The study was observational using a cross sectional design, involving 685 respondents with details of 338 respondents representing high endemic areas (</a:t>
            </a:r>
            <a:r>
              <a:rPr lang="en-US" sz="4400" dirty="0" err="1"/>
              <a:t>Gamping</a:t>
            </a:r>
            <a:r>
              <a:rPr lang="en-US" sz="4400" dirty="0"/>
              <a:t> </a:t>
            </a:r>
            <a:r>
              <a:rPr lang="id-ID" sz="4400" dirty="0"/>
              <a:t>Subd</a:t>
            </a:r>
            <a:r>
              <a:rPr lang="en-US" sz="4400" dirty="0" err="1"/>
              <a:t>istrict</a:t>
            </a:r>
            <a:r>
              <a:rPr lang="en-US" sz="4400" dirty="0"/>
              <a:t>) and 345 respondents representing low endemic areas (</a:t>
            </a:r>
            <a:r>
              <a:rPr lang="en-US" sz="4400" dirty="0" err="1"/>
              <a:t>Moyudan</a:t>
            </a:r>
            <a:r>
              <a:rPr lang="en-US" sz="4400" dirty="0"/>
              <a:t> </a:t>
            </a:r>
            <a:r>
              <a:rPr lang="id-ID" sz="4400" dirty="0"/>
              <a:t>Subd</a:t>
            </a:r>
            <a:r>
              <a:rPr lang="en-US" sz="4400" dirty="0" err="1"/>
              <a:t>istrict</a:t>
            </a:r>
            <a:r>
              <a:rPr lang="en-US" sz="4400" dirty="0"/>
              <a:t>). Data were obtained using a questionnaire, and analyzed by Mann-Whitney test.</a:t>
            </a:r>
            <a:r>
              <a:rPr lang="id-ID" sz="4400" dirty="0"/>
              <a:t> High category when the scores is &gt; 67; moderate 35-67 ; and low ≤ 34.</a:t>
            </a:r>
          </a:p>
        </p:txBody>
      </p:sp>
      <p:sp>
        <p:nvSpPr>
          <p:cNvPr id="15" name="TextBox 14"/>
          <p:cNvSpPr txBox="1"/>
          <p:nvPr/>
        </p:nvSpPr>
        <p:spPr>
          <a:xfrm>
            <a:off x="6311807" y="24648822"/>
            <a:ext cx="3290011" cy="986745"/>
          </a:xfrm>
          <a:prstGeom prst="rect">
            <a:avLst/>
          </a:prstGeom>
          <a:noFill/>
        </p:spPr>
        <p:txBody>
          <a:bodyPr wrap="square" rtlCol="0">
            <a:spAutoFit/>
          </a:bodyPr>
          <a:lstStyle/>
          <a:p>
            <a:r>
              <a:rPr lang="id-ID" sz="5812" b="1" dirty="0">
                <a:latin typeface="Aharoni" panose="02010803020104030203" pitchFamily="2" charset="-79"/>
                <a:cs typeface="Aharoni" panose="02010803020104030203" pitchFamily="2" charset="-79"/>
              </a:rPr>
              <a:t>RESULTS</a:t>
            </a:r>
          </a:p>
        </p:txBody>
      </p:sp>
      <p:graphicFrame>
        <p:nvGraphicFramePr>
          <p:cNvPr id="16" name="Table 15"/>
          <p:cNvGraphicFramePr>
            <a:graphicFrameLocks noGrp="1"/>
          </p:cNvGraphicFramePr>
          <p:nvPr>
            <p:extLst>
              <p:ext uri="{D42A27DB-BD31-4B8C-83A1-F6EECF244321}">
                <p14:modId xmlns:p14="http://schemas.microsoft.com/office/powerpoint/2010/main" val="3940477484"/>
              </p:ext>
            </p:extLst>
          </p:nvPr>
        </p:nvGraphicFramePr>
        <p:xfrm>
          <a:off x="944758" y="26672687"/>
          <a:ext cx="13737404" cy="12161520"/>
        </p:xfrm>
        <a:graphic>
          <a:graphicData uri="http://schemas.openxmlformats.org/drawingml/2006/table">
            <a:tbl>
              <a:tblPr>
                <a:tableStyleId>{69C7853C-536D-4A76-A0AE-DD22124D55A5}</a:tableStyleId>
              </a:tblPr>
              <a:tblGrid>
                <a:gridCol w="4367938">
                  <a:extLst>
                    <a:ext uri="{9D8B030D-6E8A-4147-A177-3AD203B41FA5}">
                      <a16:colId xmlns:a16="http://schemas.microsoft.com/office/drawing/2014/main" val="20000"/>
                    </a:ext>
                  </a:extLst>
                </a:gridCol>
                <a:gridCol w="2755334">
                  <a:extLst>
                    <a:ext uri="{9D8B030D-6E8A-4147-A177-3AD203B41FA5}">
                      <a16:colId xmlns:a16="http://schemas.microsoft.com/office/drawing/2014/main" val="20001"/>
                    </a:ext>
                  </a:extLst>
                </a:gridCol>
                <a:gridCol w="1997194">
                  <a:extLst>
                    <a:ext uri="{9D8B030D-6E8A-4147-A177-3AD203B41FA5}">
                      <a16:colId xmlns:a16="http://schemas.microsoft.com/office/drawing/2014/main" val="20002"/>
                    </a:ext>
                  </a:extLst>
                </a:gridCol>
                <a:gridCol w="2251129">
                  <a:extLst>
                    <a:ext uri="{9D8B030D-6E8A-4147-A177-3AD203B41FA5}">
                      <a16:colId xmlns:a16="http://schemas.microsoft.com/office/drawing/2014/main" val="20003"/>
                    </a:ext>
                  </a:extLst>
                </a:gridCol>
                <a:gridCol w="2365809">
                  <a:extLst>
                    <a:ext uri="{9D8B030D-6E8A-4147-A177-3AD203B41FA5}">
                      <a16:colId xmlns:a16="http://schemas.microsoft.com/office/drawing/2014/main" val="20004"/>
                    </a:ext>
                  </a:extLst>
                </a:gridCol>
              </a:tblGrid>
              <a:tr h="581663">
                <a:tc rowSpan="2">
                  <a:txBody>
                    <a:bodyPr/>
                    <a:lstStyle/>
                    <a:p>
                      <a:pPr algn="l">
                        <a:spcAft>
                          <a:spcPts val="0"/>
                        </a:spcAft>
                      </a:pPr>
                      <a:r>
                        <a:rPr lang="id-ID" sz="4200" b="1" dirty="0"/>
                        <a:t>Characteristics</a:t>
                      </a:r>
                      <a:endParaRPr lang="id-ID" sz="4200" b="1"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gridSpan="2">
                  <a:txBody>
                    <a:bodyPr/>
                    <a:lstStyle/>
                    <a:p>
                      <a:pPr algn="ctr">
                        <a:spcAft>
                          <a:spcPts val="0"/>
                        </a:spcAft>
                      </a:pPr>
                      <a:r>
                        <a:rPr lang="id-ID" sz="4200" b="1" dirty="0"/>
                        <a:t>High Endemic</a:t>
                      </a:r>
                      <a:endParaRPr lang="id-ID" sz="4200" b="1"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id-ID"/>
                    </a:p>
                  </a:txBody>
                  <a:tcPr/>
                </a:tc>
                <a:tc gridSpan="2">
                  <a:txBody>
                    <a:bodyPr/>
                    <a:lstStyle/>
                    <a:p>
                      <a:pPr algn="ctr">
                        <a:spcAft>
                          <a:spcPts val="0"/>
                        </a:spcAft>
                      </a:pPr>
                      <a:r>
                        <a:rPr lang="id-ID" sz="4200" b="1" dirty="0"/>
                        <a:t>Low Endemic</a:t>
                      </a:r>
                      <a:endParaRPr lang="id-ID" sz="4200" b="1"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endParaRPr lang="id-ID"/>
                    </a:p>
                  </a:txBody>
                  <a:tcPr/>
                </a:tc>
                <a:extLst>
                  <a:ext uri="{0D108BD9-81ED-4DB2-BD59-A6C34878D82A}">
                    <a16:rowId xmlns:a16="http://schemas.microsoft.com/office/drawing/2014/main" val="10000"/>
                  </a:ext>
                </a:extLst>
              </a:tr>
              <a:tr h="581663">
                <a:tc vMerge="1">
                  <a:txBody>
                    <a:bodyPr/>
                    <a:lstStyle/>
                    <a:p>
                      <a:endParaRPr lang="id-ID"/>
                    </a:p>
                  </a:txBody>
                  <a:tcPr/>
                </a:tc>
                <a:tc>
                  <a:txBody>
                    <a:bodyPr/>
                    <a:lstStyle/>
                    <a:p>
                      <a:pPr algn="ctr">
                        <a:spcAft>
                          <a:spcPts val="0"/>
                        </a:spcAft>
                      </a:pPr>
                      <a:r>
                        <a:rPr lang="id-ID" sz="4200" b="1" dirty="0"/>
                        <a:t>n</a:t>
                      </a:r>
                      <a:endParaRPr lang="id-ID" sz="4200" b="1"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spcAft>
                          <a:spcPts val="0"/>
                        </a:spcAft>
                      </a:pPr>
                      <a:r>
                        <a:rPr lang="id-ID" sz="4200" b="1" dirty="0"/>
                        <a:t>%</a:t>
                      </a:r>
                      <a:endParaRPr lang="id-ID" sz="4200" b="1"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spcAft>
                          <a:spcPts val="0"/>
                        </a:spcAft>
                      </a:pPr>
                      <a:r>
                        <a:rPr lang="id-ID" sz="4200" b="1" dirty="0"/>
                        <a:t>n</a:t>
                      </a:r>
                      <a:endParaRPr lang="id-ID" sz="4200" b="1"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spcAft>
                          <a:spcPts val="0"/>
                        </a:spcAft>
                      </a:pPr>
                      <a:r>
                        <a:rPr lang="id-ID" sz="4200" b="1" dirty="0"/>
                        <a:t>%</a:t>
                      </a:r>
                      <a:endParaRPr lang="id-ID" sz="4200" b="1"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326654">
                <a:tc>
                  <a:txBody>
                    <a:bodyPr/>
                    <a:lstStyle/>
                    <a:p>
                      <a:pPr algn="just">
                        <a:spcAft>
                          <a:spcPts val="0"/>
                        </a:spcAft>
                      </a:pPr>
                      <a:r>
                        <a:rPr lang="id-ID" sz="4200" b="1" dirty="0"/>
                        <a:t>Age (year)</a:t>
                      </a:r>
                    </a:p>
                    <a:p>
                      <a:pPr algn="just">
                        <a:spcAft>
                          <a:spcPts val="0"/>
                        </a:spcAft>
                      </a:pPr>
                      <a:r>
                        <a:rPr lang="id-ID" sz="4000" dirty="0"/>
                        <a:t>15-22</a:t>
                      </a:r>
                    </a:p>
                    <a:p>
                      <a:pPr algn="just">
                        <a:spcAft>
                          <a:spcPts val="0"/>
                        </a:spcAft>
                      </a:pPr>
                      <a:r>
                        <a:rPr lang="id-ID" sz="4000" dirty="0"/>
                        <a:t>23-56</a:t>
                      </a:r>
                    </a:p>
                    <a:p>
                      <a:pPr algn="just">
                        <a:spcAft>
                          <a:spcPts val="0"/>
                        </a:spcAft>
                      </a:pPr>
                      <a:r>
                        <a:rPr lang="id-ID" sz="4000" dirty="0"/>
                        <a:t>≥57</a:t>
                      </a:r>
                      <a:endParaRPr lang="id-ID" sz="4000"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tcPr>
                </a:tc>
                <a:tc>
                  <a:txBody>
                    <a:bodyPr/>
                    <a:lstStyle/>
                    <a:p>
                      <a:pPr algn="ctr">
                        <a:spcAft>
                          <a:spcPts val="0"/>
                        </a:spcAft>
                      </a:pPr>
                      <a:endParaRPr lang="id-ID" sz="4200" dirty="0"/>
                    </a:p>
                    <a:p>
                      <a:pPr algn="ctr">
                        <a:spcAft>
                          <a:spcPts val="0"/>
                        </a:spcAft>
                      </a:pPr>
                      <a:r>
                        <a:rPr lang="id-ID" sz="4200" dirty="0"/>
                        <a:t>131</a:t>
                      </a:r>
                    </a:p>
                    <a:p>
                      <a:pPr algn="ctr">
                        <a:spcAft>
                          <a:spcPts val="0"/>
                        </a:spcAft>
                      </a:pPr>
                      <a:r>
                        <a:rPr lang="id-ID" sz="4200" dirty="0"/>
                        <a:t>200</a:t>
                      </a:r>
                    </a:p>
                    <a:p>
                      <a:pPr algn="ctr">
                        <a:spcAft>
                          <a:spcPts val="0"/>
                        </a:spcAft>
                      </a:pPr>
                      <a:r>
                        <a:rPr lang="id-ID" sz="4200" dirty="0"/>
                        <a:t>9</a:t>
                      </a:r>
                      <a:endParaRPr lang="id-ID" sz="4200"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tcPr>
                </a:tc>
                <a:tc>
                  <a:txBody>
                    <a:bodyPr/>
                    <a:lstStyle/>
                    <a:p>
                      <a:pPr algn="ctr">
                        <a:spcAft>
                          <a:spcPts val="0"/>
                        </a:spcAft>
                      </a:pPr>
                      <a:endParaRPr lang="id-ID" sz="4200" dirty="0"/>
                    </a:p>
                    <a:p>
                      <a:pPr algn="ctr">
                        <a:spcAft>
                          <a:spcPts val="0"/>
                        </a:spcAft>
                      </a:pPr>
                      <a:r>
                        <a:rPr lang="id-ID" sz="4200" b="1" dirty="0">
                          <a:solidFill>
                            <a:srgbClr val="FF0000"/>
                          </a:solidFill>
                        </a:rPr>
                        <a:t>38,53</a:t>
                      </a:r>
                    </a:p>
                    <a:p>
                      <a:pPr algn="ctr">
                        <a:spcAft>
                          <a:spcPts val="0"/>
                        </a:spcAft>
                      </a:pPr>
                      <a:r>
                        <a:rPr lang="id-ID" sz="4200" b="1" dirty="0">
                          <a:solidFill>
                            <a:srgbClr val="FF0000"/>
                          </a:solidFill>
                        </a:rPr>
                        <a:t>58,82</a:t>
                      </a:r>
                    </a:p>
                    <a:p>
                      <a:pPr algn="ctr">
                        <a:spcAft>
                          <a:spcPts val="0"/>
                        </a:spcAft>
                      </a:pPr>
                      <a:r>
                        <a:rPr lang="id-ID" sz="4200" dirty="0"/>
                        <a:t>2,64</a:t>
                      </a:r>
                      <a:endParaRPr lang="id-ID" sz="4200"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tcPr>
                </a:tc>
                <a:tc>
                  <a:txBody>
                    <a:bodyPr/>
                    <a:lstStyle/>
                    <a:p>
                      <a:pPr algn="ctr">
                        <a:spcAft>
                          <a:spcPts val="0"/>
                        </a:spcAft>
                      </a:pPr>
                      <a:endParaRPr lang="id-ID" sz="4200" dirty="0"/>
                    </a:p>
                    <a:p>
                      <a:pPr algn="ctr">
                        <a:spcAft>
                          <a:spcPts val="0"/>
                        </a:spcAft>
                      </a:pPr>
                      <a:r>
                        <a:rPr lang="id-ID" sz="4200" dirty="0"/>
                        <a:t>152</a:t>
                      </a:r>
                    </a:p>
                    <a:p>
                      <a:pPr algn="ctr">
                        <a:spcAft>
                          <a:spcPts val="0"/>
                        </a:spcAft>
                      </a:pPr>
                      <a:r>
                        <a:rPr lang="id-ID" sz="4200" dirty="0"/>
                        <a:t>168</a:t>
                      </a:r>
                    </a:p>
                    <a:p>
                      <a:pPr algn="ctr">
                        <a:spcAft>
                          <a:spcPts val="0"/>
                        </a:spcAft>
                      </a:pPr>
                      <a:r>
                        <a:rPr lang="id-ID" sz="4200" dirty="0"/>
                        <a:t>25</a:t>
                      </a:r>
                      <a:endParaRPr lang="id-ID" sz="4200"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tcPr>
                </a:tc>
                <a:tc>
                  <a:txBody>
                    <a:bodyPr/>
                    <a:lstStyle/>
                    <a:p>
                      <a:pPr algn="ctr">
                        <a:spcAft>
                          <a:spcPts val="0"/>
                        </a:spcAft>
                      </a:pPr>
                      <a:endParaRPr lang="id-ID" sz="4200" dirty="0"/>
                    </a:p>
                    <a:p>
                      <a:pPr algn="ctr">
                        <a:spcAft>
                          <a:spcPts val="0"/>
                        </a:spcAft>
                      </a:pPr>
                      <a:r>
                        <a:rPr lang="id-ID" sz="4200" b="1" dirty="0">
                          <a:solidFill>
                            <a:srgbClr val="FF0000"/>
                          </a:solidFill>
                        </a:rPr>
                        <a:t>44,06</a:t>
                      </a:r>
                    </a:p>
                    <a:p>
                      <a:pPr algn="ctr">
                        <a:spcAft>
                          <a:spcPts val="0"/>
                        </a:spcAft>
                      </a:pPr>
                      <a:r>
                        <a:rPr lang="id-ID" sz="4200" b="1" dirty="0">
                          <a:solidFill>
                            <a:srgbClr val="FF0000"/>
                          </a:solidFill>
                        </a:rPr>
                        <a:t>48,70</a:t>
                      </a:r>
                    </a:p>
                    <a:p>
                      <a:pPr algn="ctr">
                        <a:spcAft>
                          <a:spcPts val="0"/>
                        </a:spcAft>
                      </a:pPr>
                      <a:r>
                        <a:rPr lang="id-ID" sz="4200" dirty="0"/>
                        <a:t>7,24</a:t>
                      </a:r>
                      <a:endParaRPr lang="id-ID" sz="4200" dirty="0">
                        <a:latin typeface="Calibri"/>
                        <a:ea typeface="Calibri"/>
                        <a:cs typeface="Times New Roman"/>
                      </a:endParaRPr>
                    </a:p>
                  </a:txBody>
                  <a:tcPr marL="90590" marR="90590" marT="0" marB="0">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2"/>
                  </a:ext>
                </a:extLst>
              </a:tr>
              <a:tr h="1744991">
                <a:tc>
                  <a:txBody>
                    <a:bodyPr/>
                    <a:lstStyle/>
                    <a:p>
                      <a:pPr algn="just">
                        <a:spcAft>
                          <a:spcPts val="0"/>
                        </a:spcAft>
                      </a:pPr>
                      <a:r>
                        <a:rPr lang="id-ID" sz="4200" b="1" dirty="0"/>
                        <a:t>Sex</a:t>
                      </a:r>
                    </a:p>
                    <a:p>
                      <a:pPr algn="just">
                        <a:spcAft>
                          <a:spcPts val="0"/>
                        </a:spcAft>
                      </a:pPr>
                      <a:r>
                        <a:rPr lang="id-ID" sz="4000" dirty="0"/>
                        <a:t>Male</a:t>
                      </a:r>
                    </a:p>
                    <a:p>
                      <a:pPr algn="just">
                        <a:spcAft>
                          <a:spcPts val="0"/>
                        </a:spcAft>
                      </a:pPr>
                      <a:r>
                        <a:rPr lang="id-ID" sz="4000" dirty="0"/>
                        <a:t>Female</a:t>
                      </a:r>
                      <a:endParaRPr lang="id-ID" sz="4000" dirty="0">
                        <a:latin typeface="Calibri"/>
                        <a:ea typeface="Calibri"/>
                        <a:cs typeface="Times New Roman"/>
                      </a:endParaRPr>
                    </a:p>
                  </a:txBody>
                  <a:tcPr marL="90590" marR="90590" marT="0" marB="0"/>
                </a:tc>
                <a:tc>
                  <a:txBody>
                    <a:bodyPr/>
                    <a:lstStyle/>
                    <a:p>
                      <a:pPr algn="ctr">
                        <a:spcAft>
                          <a:spcPts val="0"/>
                        </a:spcAft>
                      </a:pPr>
                      <a:endParaRPr lang="id-ID" sz="4200" dirty="0"/>
                    </a:p>
                    <a:p>
                      <a:pPr algn="ctr">
                        <a:spcAft>
                          <a:spcPts val="0"/>
                        </a:spcAft>
                      </a:pPr>
                      <a:r>
                        <a:rPr lang="id-ID" sz="4200" dirty="0"/>
                        <a:t>123</a:t>
                      </a:r>
                    </a:p>
                    <a:p>
                      <a:pPr algn="ctr">
                        <a:spcAft>
                          <a:spcPts val="0"/>
                        </a:spcAft>
                      </a:pPr>
                      <a:r>
                        <a:rPr lang="id-ID" sz="4200" dirty="0"/>
                        <a:t>217</a:t>
                      </a:r>
                      <a:endParaRPr lang="id-ID" sz="4200" dirty="0">
                        <a:latin typeface="Calibri"/>
                        <a:ea typeface="Calibri"/>
                        <a:cs typeface="Times New Roman"/>
                      </a:endParaRPr>
                    </a:p>
                  </a:txBody>
                  <a:tcPr marL="90590" marR="90590" marT="0" marB="0"/>
                </a:tc>
                <a:tc>
                  <a:txBody>
                    <a:bodyPr/>
                    <a:lstStyle/>
                    <a:p>
                      <a:pPr algn="ctr">
                        <a:spcAft>
                          <a:spcPts val="0"/>
                        </a:spcAft>
                      </a:pPr>
                      <a:endParaRPr lang="id-ID" sz="4200" dirty="0"/>
                    </a:p>
                    <a:p>
                      <a:pPr algn="ctr">
                        <a:spcAft>
                          <a:spcPts val="0"/>
                        </a:spcAft>
                      </a:pPr>
                      <a:r>
                        <a:rPr lang="id-ID" sz="4200" dirty="0"/>
                        <a:t>36,18</a:t>
                      </a:r>
                    </a:p>
                    <a:p>
                      <a:pPr algn="ctr">
                        <a:spcAft>
                          <a:spcPts val="0"/>
                        </a:spcAft>
                      </a:pPr>
                      <a:r>
                        <a:rPr lang="id-ID" sz="4200" b="1" dirty="0">
                          <a:solidFill>
                            <a:srgbClr val="FF0000"/>
                          </a:solidFill>
                        </a:rPr>
                        <a:t>63,82</a:t>
                      </a:r>
                      <a:endParaRPr lang="id-ID" sz="4200" b="1" dirty="0">
                        <a:solidFill>
                          <a:srgbClr val="FF0000"/>
                        </a:solidFill>
                        <a:latin typeface="Calibri"/>
                        <a:ea typeface="Calibri"/>
                        <a:cs typeface="Times New Roman"/>
                      </a:endParaRPr>
                    </a:p>
                  </a:txBody>
                  <a:tcPr marL="90590" marR="90590" marT="0" marB="0"/>
                </a:tc>
                <a:tc>
                  <a:txBody>
                    <a:bodyPr/>
                    <a:lstStyle/>
                    <a:p>
                      <a:pPr algn="ctr">
                        <a:spcAft>
                          <a:spcPts val="0"/>
                        </a:spcAft>
                      </a:pPr>
                      <a:endParaRPr lang="id-ID" sz="4200" dirty="0"/>
                    </a:p>
                    <a:p>
                      <a:pPr algn="ctr">
                        <a:spcAft>
                          <a:spcPts val="0"/>
                        </a:spcAft>
                      </a:pPr>
                      <a:r>
                        <a:rPr lang="id-ID" sz="4200" dirty="0"/>
                        <a:t>106</a:t>
                      </a:r>
                    </a:p>
                    <a:p>
                      <a:pPr algn="ctr">
                        <a:spcAft>
                          <a:spcPts val="0"/>
                        </a:spcAft>
                      </a:pPr>
                      <a:r>
                        <a:rPr lang="id-ID" sz="4200" dirty="0"/>
                        <a:t>239</a:t>
                      </a:r>
                      <a:endParaRPr lang="id-ID" sz="4200" dirty="0">
                        <a:latin typeface="Calibri"/>
                        <a:ea typeface="Calibri"/>
                        <a:cs typeface="Times New Roman"/>
                      </a:endParaRPr>
                    </a:p>
                  </a:txBody>
                  <a:tcPr marL="90590" marR="90590" marT="0" marB="0"/>
                </a:tc>
                <a:tc>
                  <a:txBody>
                    <a:bodyPr/>
                    <a:lstStyle/>
                    <a:p>
                      <a:pPr algn="ctr">
                        <a:spcAft>
                          <a:spcPts val="0"/>
                        </a:spcAft>
                      </a:pPr>
                      <a:endParaRPr lang="id-ID" sz="4200" dirty="0"/>
                    </a:p>
                    <a:p>
                      <a:pPr algn="ctr">
                        <a:spcAft>
                          <a:spcPts val="0"/>
                        </a:spcAft>
                      </a:pPr>
                      <a:r>
                        <a:rPr lang="id-ID" sz="4200" dirty="0"/>
                        <a:t>30,72</a:t>
                      </a:r>
                    </a:p>
                    <a:p>
                      <a:pPr algn="ctr">
                        <a:spcAft>
                          <a:spcPts val="0"/>
                        </a:spcAft>
                      </a:pPr>
                      <a:r>
                        <a:rPr lang="id-ID" sz="4200" b="1" dirty="0">
                          <a:solidFill>
                            <a:srgbClr val="FF0000"/>
                          </a:solidFill>
                        </a:rPr>
                        <a:t>69,28</a:t>
                      </a:r>
                      <a:endParaRPr lang="id-ID" sz="4200" b="1" dirty="0">
                        <a:solidFill>
                          <a:srgbClr val="FF0000"/>
                        </a:solidFill>
                        <a:latin typeface="Calibri"/>
                        <a:ea typeface="Calibri"/>
                        <a:cs typeface="Times New Roman"/>
                      </a:endParaRPr>
                    </a:p>
                  </a:txBody>
                  <a:tcPr marL="90590" marR="90590" marT="0" marB="0"/>
                </a:tc>
                <a:extLst>
                  <a:ext uri="{0D108BD9-81ED-4DB2-BD59-A6C34878D82A}">
                    <a16:rowId xmlns:a16="http://schemas.microsoft.com/office/drawing/2014/main" val="10003"/>
                  </a:ext>
                </a:extLst>
              </a:tr>
              <a:tr h="2326654">
                <a:tc>
                  <a:txBody>
                    <a:bodyPr/>
                    <a:lstStyle/>
                    <a:p>
                      <a:pPr algn="just">
                        <a:spcAft>
                          <a:spcPts val="0"/>
                        </a:spcAft>
                      </a:pPr>
                      <a:r>
                        <a:rPr lang="id-ID" sz="4200" b="1" dirty="0"/>
                        <a:t>Edu. Level</a:t>
                      </a:r>
                    </a:p>
                    <a:p>
                      <a:pPr algn="just">
                        <a:spcAft>
                          <a:spcPts val="0"/>
                        </a:spcAft>
                      </a:pPr>
                      <a:r>
                        <a:rPr lang="id-ID" sz="4000" dirty="0"/>
                        <a:t>Low</a:t>
                      </a:r>
                    </a:p>
                    <a:p>
                      <a:pPr algn="just">
                        <a:spcAft>
                          <a:spcPts val="0"/>
                        </a:spcAft>
                      </a:pPr>
                      <a:r>
                        <a:rPr lang="id-ID" sz="4000" dirty="0"/>
                        <a:t>Middle</a:t>
                      </a:r>
                    </a:p>
                    <a:p>
                      <a:pPr algn="just">
                        <a:spcAft>
                          <a:spcPts val="0"/>
                        </a:spcAft>
                      </a:pPr>
                      <a:r>
                        <a:rPr lang="id-ID" sz="4000" dirty="0"/>
                        <a:t>High</a:t>
                      </a:r>
                      <a:endParaRPr lang="id-ID" sz="4000" dirty="0">
                        <a:latin typeface="Calibri"/>
                        <a:ea typeface="Calibri"/>
                        <a:cs typeface="Times New Roman"/>
                      </a:endParaRPr>
                    </a:p>
                  </a:txBody>
                  <a:tcPr marL="90590" marR="90590" marT="0" marB="0"/>
                </a:tc>
                <a:tc>
                  <a:txBody>
                    <a:bodyPr/>
                    <a:lstStyle/>
                    <a:p>
                      <a:pPr algn="ctr">
                        <a:spcAft>
                          <a:spcPts val="0"/>
                        </a:spcAft>
                      </a:pPr>
                      <a:endParaRPr lang="id-ID" sz="4200" dirty="0"/>
                    </a:p>
                    <a:p>
                      <a:pPr algn="ctr">
                        <a:spcAft>
                          <a:spcPts val="0"/>
                        </a:spcAft>
                      </a:pPr>
                      <a:r>
                        <a:rPr lang="id-ID" sz="4200" dirty="0"/>
                        <a:t>79</a:t>
                      </a:r>
                    </a:p>
                    <a:p>
                      <a:pPr algn="ctr">
                        <a:spcAft>
                          <a:spcPts val="0"/>
                        </a:spcAft>
                      </a:pPr>
                      <a:r>
                        <a:rPr lang="id-ID" sz="4200" dirty="0"/>
                        <a:t>194</a:t>
                      </a:r>
                    </a:p>
                    <a:p>
                      <a:pPr algn="ctr">
                        <a:spcAft>
                          <a:spcPts val="0"/>
                        </a:spcAft>
                      </a:pPr>
                      <a:r>
                        <a:rPr lang="id-ID" sz="4200" dirty="0"/>
                        <a:t>67</a:t>
                      </a:r>
                      <a:endParaRPr lang="id-ID" sz="4200" dirty="0">
                        <a:latin typeface="Calibri"/>
                        <a:ea typeface="Calibri"/>
                        <a:cs typeface="Times New Roman"/>
                      </a:endParaRPr>
                    </a:p>
                  </a:txBody>
                  <a:tcPr marL="90590" marR="90590" marT="0" marB="0"/>
                </a:tc>
                <a:tc>
                  <a:txBody>
                    <a:bodyPr/>
                    <a:lstStyle/>
                    <a:p>
                      <a:pPr algn="ctr">
                        <a:spcAft>
                          <a:spcPts val="0"/>
                        </a:spcAft>
                      </a:pPr>
                      <a:endParaRPr lang="id-ID" sz="4200" dirty="0"/>
                    </a:p>
                    <a:p>
                      <a:pPr algn="ctr">
                        <a:spcAft>
                          <a:spcPts val="0"/>
                        </a:spcAft>
                      </a:pPr>
                      <a:r>
                        <a:rPr lang="id-ID" sz="4200" dirty="0"/>
                        <a:t>23,23</a:t>
                      </a:r>
                    </a:p>
                    <a:p>
                      <a:pPr algn="ctr">
                        <a:spcAft>
                          <a:spcPts val="0"/>
                        </a:spcAft>
                      </a:pPr>
                      <a:r>
                        <a:rPr lang="id-ID" sz="4200" b="1" dirty="0">
                          <a:solidFill>
                            <a:srgbClr val="FF0000"/>
                          </a:solidFill>
                        </a:rPr>
                        <a:t>57,05</a:t>
                      </a:r>
                    </a:p>
                    <a:p>
                      <a:pPr algn="ctr">
                        <a:spcAft>
                          <a:spcPts val="0"/>
                        </a:spcAft>
                      </a:pPr>
                      <a:r>
                        <a:rPr lang="id-ID" sz="4200" dirty="0"/>
                        <a:t>19,70</a:t>
                      </a:r>
                      <a:endParaRPr lang="id-ID" sz="4200" dirty="0">
                        <a:latin typeface="Calibri"/>
                        <a:ea typeface="Calibri"/>
                        <a:cs typeface="Times New Roman"/>
                      </a:endParaRPr>
                    </a:p>
                  </a:txBody>
                  <a:tcPr marL="90590" marR="90590" marT="0" marB="0"/>
                </a:tc>
                <a:tc>
                  <a:txBody>
                    <a:bodyPr/>
                    <a:lstStyle/>
                    <a:p>
                      <a:pPr algn="ctr">
                        <a:spcAft>
                          <a:spcPts val="0"/>
                        </a:spcAft>
                      </a:pPr>
                      <a:endParaRPr lang="id-ID" sz="4200" dirty="0"/>
                    </a:p>
                    <a:p>
                      <a:pPr algn="ctr">
                        <a:spcAft>
                          <a:spcPts val="0"/>
                        </a:spcAft>
                      </a:pPr>
                      <a:r>
                        <a:rPr lang="id-ID" sz="4200" dirty="0"/>
                        <a:t>127</a:t>
                      </a:r>
                    </a:p>
                    <a:p>
                      <a:pPr algn="ctr">
                        <a:spcAft>
                          <a:spcPts val="0"/>
                        </a:spcAft>
                      </a:pPr>
                      <a:r>
                        <a:rPr lang="id-ID" sz="4200" dirty="0"/>
                        <a:t>166</a:t>
                      </a:r>
                    </a:p>
                    <a:p>
                      <a:pPr algn="ctr">
                        <a:spcAft>
                          <a:spcPts val="0"/>
                        </a:spcAft>
                      </a:pPr>
                      <a:r>
                        <a:rPr lang="id-ID" sz="4200" dirty="0"/>
                        <a:t>51</a:t>
                      </a:r>
                      <a:endParaRPr lang="id-ID" sz="4200" dirty="0">
                        <a:latin typeface="Calibri"/>
                        <a:ea typeface="Calibri"/>
                        <a:cs typeface="Times New Roman"/>
                      </a:endParaRPr>
                    </a:p>
                  </a:txBody>
                  <a:tcPr marL="90590" marR="90590" marT="0" marB="0"/>
                </a:tc>
                <a:tc>
                  <a:txBody>
                    <a:bodyPr/>
                    <a:lstStyle/>
                    <a:p>
                      <a:pPr algn="ctr">
                        <a:spcAft>
                          <a:spcPts val="0"/>
                        </a:spcAft>
                      </a:pPr>
                      <a:endParaRPr lang="id-ID" sz="4200" dirty="0"/>
                    </a:p>
                    <a:p>
                      <a:pPr algn="ctr">
                        <a:spcAft>
                          <a:spcPts val="0"/>
                        </a:spcAft>
                      </a:pPr>
                      <a:r>
                        <a:rPr lang="id-ID" sz="4200" dirty="0"/>
                        <a:t>36,81</a:t>
                      </a:r>
                    </a:p>
                    <a:p>
                      <a:pPr algn="ctr">
                        <a:spcAft>
                          <a:spcPts val="0"/>
                        </a:spcAft>
                      </a:pPr>
                      <a:r>
                        <a:rPr lang="id-ID" sz="4200" b="1" dirty="0">
                          <a:solidFill>
                            <a:srgbClr val="FF0000"/>
                          </a:solidFill>
                        </a:rPr>
                        <a:t>48,11</a:t>
                      </a:r>
                    </a:p>
                    <a:p>
                      <a:pPr algn="ctr">
                        <a:spcAft>
                          <a:spcPts val="0"/>
                        </a:spcAft>
                      </a:pPr>
                      <a:r>
                        <a:rPr lang="id-ID" sz="4200" dirty="0"/>
                        <a:t>14,78</a:t>
                      </a:r>
                      <a:endParaRPr lang="id-ID" sz="4200" dirty="0">
                        <a:latin typeface="Calibri"/>
                        <a:ea typeface="Calibri"/>
                        <a:cs typeface="Times New Roman"/>
                      </a:endParaRPr>
                    </a:p>
                  </a:txBody>
                  <a:tcPr marL="90590" marR="90590" marT="0" marB="0"/>
                </a:tc>
                <a:extLst>
                  <a:ext uri="{0D108BD9-81ED-4DB2-BD59-A6C34878D82A}">
                    <a16:rowId xmlns:a16="http://schemas.microsoft.com/office/drawing/2014/main" val="10004"/>
                  </a:ext>
                </a:extLst>
              </a:tr>
              <a:tr h="3489982">
                <a:tc>
                  <a:txBody>
                    <a:bodyPr/>
                    <a:lstStyle/>
                    <a:p>
                      <a:pPr algn="just">
                        <a:spcAft>
                          <a:spcPts val="0"/>
                        </a:spcAft>
                      </a:pPr>
                      <a:r>
                        <a:rPr lang="id-ID" sz="4200" b="1" dirty="0"/>
                        <a:t>Occupation</a:t>
                      </a:r>
                    </a:p>
                    <a:p>
                      <a:pPr algn="just">
                        <a:spcAft>
                          <a:spcPts val="0"/>
                        </a:spcAft>
                      </a:pPr>
                      <a:r>
                        <a:rPr lang="id-ID" sz="4000" dirty="0"/>
                        <a:t>Student</a:t>
                      </a:r>
                    </a:p>
                    <a:p>
                      <a:pPr algn="just">
                        <a:spcAft>
                          <a:spcPts val="0"/>
                        </a:spcAft>
                      </a:pPr>
                      <a:r>
                        <a:rPr lang="id-ID" sz="4000" dirty="0"/>
                        <a:t>Employee/Teacher</a:t>
                      </a:r>
                    </a:p>
                    <a:p>
                      <a:pPr algn="just">
                        <a:spcAft>
                          <a:spcPts val="0"/>
                        </a:spcAft>
                      </a:pPr>
                      <a:r>
                        <a:rPr lang="id-ID" sz="4000" dirty="0"/>
                        <a:t>Salesmen</a:t>
                      </a:r>
                    </a:p>
                    <a:p>
                      <a:pPr algn="just">
                        <a:spcAft>
                          <a:spcPts val="0"/>
                        </a:spcAft>
                      </a:pPr>
                      <a:r>
                        <a:rPr lang="id-ID" sz="4000" dirty="0"/>
                        <a:t>Housewife</a:t>
                      </a:r>
                    </a:p>
                    <a:p>
                      <a:pPr algn="just">
                        <a:spcAft>
                          <a:spcPts val="0"/>
                        </a:spcAft>
                      </a:pPr>
                      <a:r>
                        <a:rPr lang="id-ID" sz="4000" dirty="0"/>
                        <a:t>Laborer/ Farmer</a:t>
                      </a:r>
                      <a:endParaRPr lang="id-ID" sz="4000" dirty="0">
                        <a:latin typeface="Calibri"/>
                        <a:ea typeface="Calibri"/>
                        <a:cs typeface="Times New Roman"/>
                      </a:endParaRPr>
                    </a:p>
                  </a:txBody>
                  <a:tcPr marL="90590" marR="90590" marT="0" marB="0">
                    <a:lnB w="28575" cap="flat" cmpd="sng" algn="ctr">
                      <a:solidFill>
                        <a:schemeClr val="tx1"/>
                      </a:solidFill>
                      <a:prstDash val="solid"/>
                      <a:round/>
                      <a:headEnd type="none" w="med" len="med"/>
                      <a:tailEnd type="none" w="med" len="med"/>
                    </a:lnB>
                  </a:tcPr>
                </a:tc>
                <a:tc>
                  <a:txBody>
                    <a:bodyPr/>
                    <a:lstStyle/>
                    <a:p>
                      <a:pPr algn="ctr">
                        <a:spcAft>
                          <a:spcPts val="0"/>
                        </a:spcAft>
                      </a:pPr>
                      <a:endParaRPr lang="id-ID" sz="4200" dirty="0"/>
                    </a:p>
                    <a:p>
                      <a:pPr algn="ctr">
                        <a:spcAft>
                          <a:spcPts val="0"/>
                        </a:spcAft>
                      </a:pPr>
                      <a:r>
                        <a:rPr lang="id-ID" sz="4200" dirty="0"/>
                        <a:t>103</a:t>
                      </a:r>
                    </a:p>
                    <a:p>
                      <a:pPr algn="ctr">
                        <a:spcAft>
                          <a:spcPts val="0"/>
                        </a:spcAft>
                      </a:pPr>
                      <a:r>
                        <a:rPr lang="id-ID" sz="4200" dirty="0"/>
                        <a:t>128</a:t>
                      </a:r>
                    </a:p>
                    <a:p>
                      <a:pPr algn="ctr">
                        <a:spcAft>
                          <a:spcPts val="0"/>
                        </a:spcAft>
                      </a:pPr>
                      <a:r>
                        <a:rPr lang="id-ID" sz="4200" dirty="0"/>
                        <a:t>60</a:t>
                      </a:r>
                    </a:p>
                    <a:p>
                      <a:pPr algn="ctr">
                        <a:spcAft>
                          <a:spcPts val="0"/>
                        </a:spcAft>
                      </a:pPr>
                      <a:r>
                        <a:rPr lang="id-ID" sz="4200" dirty="0"/>
                        <a:t>34</a:t>
                      </a:r>
                    </a:p>
                    <a:p>
                      <a:pPr algn="ctr">
                        <a:spcAft>
                          <a:spcPts val="0"/>
                        </a:spcAft>
                      </a:pPr>
                      <a:r>
                        <a:rPr lang="id-ID" sz="4200" dirty="0"/>
                        <a:t>14</a:t>
                      </a:r>
                      <a:endParaRPr lang="id-ID" sz="4200" dirty="0">
                        <a:latin typeface="Calibri"/>
                        <a:ea typeface="Calibri"/>
                        <a:cs typeface="Times New Roman"/>
                      </a:endParaRPr>
                    </a:p>
                  </a:txBody>
                  <a:tcPr marL="90590" marR="90590" marT="0" marB="0">
                    <a:lnB w="28575" cap="flat" cmpd="sng" algn="ctr">
                      <a:solidFill>
                        <a:schemeClr val="tx1"/>
                      </a:solidFill>
                      <a:prstDash val="solid"/>
                      <a:round/>
                      <a:headEnd type="none" w="med" len="med"/>
                      <a:tailEnd type="none" w="med" len="med"/>
                    </a:lnB>
                  </a:tcPr>
                </a:tc>
                <a:tc>
                  <a:txBody>
                    <a:bodyPr/>
                    <a:lstStyle/>
                    <a:p>
                      <a:pPr algn="ctr">
                        <a:spcAft>
                          <a:spcPts val="0"/>
                        </a:spcAft>
                      </a:pPr>
                      <a:endParaRPr lang="id-ID" sz="4200" dirty="0"/>
                    </a:p>
                    <a:p>
                      <a:pPr algn="ctr">
                        <a:spcAft>
                          <a:spcPts val="0"/>
                        </a:spcAft>
                      </a:pPr>
                      <a:r>
                        <a:rPr lang="id-ID" sz="4200" b="1" dirty="0">
                          <a:solidFill>
                            <a:srgbClr val="FF0000"/>
                          </a:solidFill>
                        </a:rPr>
                        <a:t>30,29</a:t>
                      </a:r>
                    </a:p>
                    <a:p>
                      <a:pPr algn="ctr">
                        <a:spcAft>
                          <a:spcPts val="0"/>
                        </a:spcAft>
                      </a:pPr>
                      <a:r>
                        <a:rPr lang="id-ID" sz="4200" b="1" dirty="0">
                          <a:solidFill>
                            <a:srgbClr val="FF0000"/>
                          </a:solidFill>
                        </a:rPr>
                        <a:t>37,64</a:t>
                      </a:r>
                    </a:p>
                    <a:p>
                      <a:pPr algn="ctr">
                        <a:spcAft>
                          <a:spcPts val="0"/>
                        </a:spcAft>
                      </a:pPr>
                      <a:r>
                        <a:rPr lang="id-ID" sz="4200" dirty="0"/>
                        <a:t>17,64</a:t>
                      </a:r>
                    </a:p>
                    <a:p>
                      <a:pPr algn="ctr">
                        <a:spcAft>
                          <a:spcPts val="0"/>
                        </a:spcAft>
                      </a:pPr>
                      <a:r>
                        <a:rPr lang="id-ID" sz="4200" dirty="0"/>
                        <a:t>10,00</a:t>
                      </a:r>
                    </a:p>
                    <a:p>
                      <a:pPr algn="ctr">
                        <a:spcAft>
                          <a:spcPts val="0"/>
                        </a:spcAft>
                      </a:pPr>
                      <a:r>
                        <a:rPr lang="id-ID" sz="4200" dirty="0"/>
                        <a:t>4,12</a:t>
                      </a:r>
                      <a:endParaRPr lang="id-ID" sz="4200" dirty="0">
                        <a:latin typeface="Calibri"/>
                        <a:ea typeface="Calibri"/>
                        <a:cs typeface="Times New Roman"/>
                      </a:endParaRPr>
                    </a:p>
                  </a:txBody>
                  <a:tcPr marL="90590" marR="90590" marT="0" marB="0">
                    <a:lnB w="28575" cap="flat" cmpd="sng" algn="ctr">
                      <a:solidFill>
                        <a:schemeClr val="tx1"/>
                      </a:solidFill>
                      <a:prstDash val="solid"/>
                      <a:round/>
                      <a:headEnd type="none" w="med" len="med"/>
                      <a:tailEnd type="none" w="med" len="med"/>
                    </a:lnB>
                  </a:tcPr>
                </a:tc>
                <a:tc>
                  <a:txBody>
                    <a:bodyPr/>
                    <a:lstStyle/>
                    <a:p>
                      <a:pPr algn="ctr">
                        <a:spcAft>
                          <a:spcPts val="0"/>
                        </a:spcAft>
                      </a:pPr>
                      <a:endParaRPr lang="id-ID" sz="4200" dirty="0"/>
                    </a:p>
                    <a:p>
                      <a:pPr algn="ctr">
                        <a:spcAft>
                          <a:spcPts val="0"/>
                        </a:spcAft>
                      </a:pPr>
                      <a:r>
                        <a:rPr lang="id-ID" sz="4200" dirty="0"/>
                        <a:t>141</a:t>
                      </a:r>
                    </a:p>
                    <a:p>
                      <a:pPr algn="ctr">
                        <a:spcAft>
                          <a:spcPts val="0"/>
                        </a:spcAft>
                      </a:pPr>
                      <a:r>
                        <a:rPr lang="id-ID" sz="4200" dirty="0"/>
                        <a:t>85</a:t>
                      </a:r>
                    </a:p>
                    <a:p>
                      <a:pPr algn="ctr">
                        <a:spcAft>
                          <a:spcPts val="0"/>
                        </a:spcAft>
                      </a:pPr>
                      <a:r>
                        <a:rPr lang="id-ID" sz="4200" dirty="0"/>
                        <a:t>36</a:t>
                      </a:r>
                    </a:p>
                    <a:p>
                      <a:pPr algn="ctr">
                        <a:spcAft>
                          <a:spcPts val="0"/>
                        </a:spcAft>
                      </a:pPr>
                      <a:r>
                        <a:rPr lang="id-ID" sz="4200" dirty="0"/>
                        <a:t>55</a:t>
                      </a:r>
                    </a:p>
                    <a:p>
                      <a:pPr algn="ctr">
                        <a:spcAft>
                          <a:spcPts val="0"/>
                        </a:spcAft>
                      </a:pPr>
                      <a:r>
                        <a:rPr lang="id-ID" sz="4200" dirty="0"/>
                        <a:t>28</a:t>
                      </a:r>
                      <a:endParaRPr lang="id-ID" sz="4200" dirty="0">
                        <a:latin typeface="Calibri"/>
                        <a:ea typeface="Calibri"/>
                        <a:cs typeface="Times New Roman"/>
                      </a:endParaRPr>
                    </a:p>
                  </a:txBody>
                  <a:tcPr marL="90590" marR="90590" marT="0" marB="0">
                    <a:lnB w="28575" cap="flat" cmpd="sng" algn="ctr">
                      <a:solidFill>
                        <a:schemeClr val="tx1"/>
                      </a:solidFill>
                      <a:prstDash val="solid"/>
                      <a:round/>
                      <a:headEnd type="none" w="med" len="med"/>
                      <a:tailEnd type="none" w="med" len="med"/>
                    </a:lnB>
                  </a:tcPr>
                </a:tc>
                <a:tc>
                  <a:txBody>
                    <a:bodyPr/>
                    <a:lstStyle/>
                    <a:p>
                      <a:pPr algn="ctr">
                        <a:spcAft>
                          <a:spcPts val="0"/>
                        </a:spcAft>
                      </a:pPr>
                      <a:endParaRPr lang="id-ID" sz="4200" dirty="0"/>
                    </a:p>
                    <a:p>
                      <a:pPr algn="ctr">
                        <a:spcAft>
                          <a:spcPts val="0"/>
                        </a:spcAft>
                      </a:pPr>
                      <a:r>
                        <a:rPr lang="id-ID" sz="4200" b="1" dirty="0">
                          <a:solidFill>
                            <a:srgbClr val="FF0000"/>
                          </a:solidFill>
                        </a:rPr>
                        <a:t>40,86</a:t>
                      </a:r>
                    </a:p>
                    <a:p>
                      <a:pPr algn="ctr">
                        <a:spcAft>
                          <a:spcPts val="0"/>
                        </a:spcAft>
                      </a:pPr>
                      <a:r>
                        <a:rPr lang="id-ID" sz="4200" b="1" dirty="0">
                          <a:solidFill>
                            <a:srgbClr val="FF0000"/>
                          </a:solidFill>
                        </a:rPr>
                        <a:t>24,63</a:t>
                      </a:r>
                    </a:p>
                    <a:p>
                      <a:pPr algn="ctr">
                        <a:spcAft>
                          <a:spcPts val="0"/>
                        </a:spcAft>
                      </a:pPr>
                      <a:r>
                        <a:rPr lang="id-ID" sz="4200" dirty="0"/>
                        <a:t>10,43</a:t>
                      </a:r>
                    </a:p>
                    <a:p>
                      <a:pPr algn="ctr">
                        <a:spcAft>
                          <a:spcPts val="0"/>
                        </a:spcAft>
                      </a:pPr>
                      <a:r>
                        <a:rPr lang="id-ID" sz="4200" dirty="0"/>
                        <a:t>15,94</a:t>
                      </a:r>
                    </a:p>
                    <a:p>
                      <a:pPr algn="ctr">
                        <a:spcAft>
                          <a:spcPts val="0"/>
                        </a:spcAft>
                      </a:pPr>
                      <a:r>
                        <a:rPr lang="id-ID" sz="4200" dirty="0"/>
                        <a:t>8,11</a:t>
                      </a:r>
                      <a:endParaRPr lang="id-ID" sz="4200" dirty="0">
                        <a:latin typeface="Calibri"/>
                        <a:ea typeface="Calibri"/>
                        <a:cs typeface="Times New Roman"/>
                      </a:endParaRPr>
                    </a:p>
                  </a:txBody>
                  <a:tcPr marL="90590" marR="90590" marT="0" marB="0">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2774593253"/>
              </p:ext>
            </p:extLst>
          </p:nvPr>
        </p:nvGraphicFramePr>
        <p:xfrm>
          <a:off x="15562251" y="9856251"/>
          <a:ext cx="13807728" cy="3413760"/>
        </p:xfrm>
        <a:graphic>
          <a:graphicData uri="http://schemas.openxmlformats.org/drawingml/2006/table">
            <a:tbl>
              <a:tblPr>
                <a:tableStyleId>{69C7853C-536D-4A76-A0AE-DD22124D55A5}</a:tableStyleId>
              </a:tblPr>
              <a:tblGrid>
                <a:gridCol w="3222617">
                  <a:extLst>
                    <a:ext uri="{9D8B030D-6E8A-4147-A177-3AD203B41FA5}">
                      <a16:colId xmlns:a16="http://schemas.microsoft.com/office/drawing/2014/main" val="20000"/>
                    </a:ext>
                  </a:extLst>
                </a:gridCol>
                <a:gridCol w="2638429">
                  <a:extLst>
                    <a:ext uri="{9D8B030D-6E8A-4147-A177-3AD203B41FA5}">
                      <a16:colId xmlns:a16="http://schemas.microsoft.com/office/drawing/2014/main" val="20001"/>
                    </a:ext>
                  </a:extLst>
                </a:gridCol>
                <a:gridCol w="2648894">
                  <a:extLst>
                    <a:ext uri="{9D8B030D-6E8A-4147-A177-3AD203B41FA5}">
                      <a16:colId xmlns:a16="http://schemas.microsoft.com/office/drawing/2014/main" val="20002"/>
                    </a:ext>
                  </a:extLst>
                </a:gridCol>
                <a:gridCol w="2648894">
                  <a:extLst>
                    <a:ext uri="{9D8B030D-6E8A-4147-A177-3AD203B41FA5}">
                      <a16:colId xmlns:a16="http://schemas.microsoft.com/office/drawing/2014/main" val="20003"/>
                    </a:ext>
                  </a:extLst>
                </a:gridCol>
                <a:gridCol w="2648894">
                  <a:extLst>
                    <a:ext uri="{9D8B030D-6E8A-4147-A177-3AD203B41FA5}">
                      <a16:colId xmlns:a16="http://schemas.microsoft.com/office/drawing/2014/main" val="20004"/>
                    </a:ext>
                  </a:extLst>
                </a:gridCol>
              </a:tblGrid>
              <a:tr h="659319">
                <a:tc rowSpan="2">
                  <a:txBody>
                    <a:bodyPr/>
                    <a:lstStyle/>
                    <a:p>
                      <a:pPr algn="l">
                        <a:spcAft>
                          <a:spcPts val="0"/>
                        </a:spcAft>
                      </a:pPr>
                      <a:r>
                        <a:rPr lang="id-ID" sz="4400" b="1" dirty="0"/>
                        <a:t>Category</a:t>
                      </a:r>
                      <a:endParaRPr lang="id-ID" sz="4400" b="1"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spcAft>
                          <a:spcPts val="0"/>
                        </a:spcAft>
                      </a:pPr>
                      <a:r>
                        <a:rPr lang="id-ID" sz="4800" b="1" dirty="0"/>
                        <a:t>High Endemic</a:t>
                      </a:r>
                      <a:endParaRPr lang="id-ID" sz="4800" b="1"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id-ID"/>
                    </a:p>
                  </a:txBody>
                  <a:tcPr/>
                </a:tc>
                <a:tc gridSpan="2">
                  <a:txBody>
                    <a:bodyPr/>
                    <a:lstStyle/>
                    <a:p>
                      <a:pPr algn="ctr">
                        <a:spcAft>
                          <a:spcPts val="0"/>
                        </a:spcAft>
                      </a:pPr>
                      <a:r>
                        <a:rPr lang="id-ID" sz="4800" b="1" dirty="0"/>
                        <a:t>Low Endemic</a:t>
                      </a:r>
                      <a:endParaRPr lang="id-ID" sz="4800" b="1"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id-ID"/>
                    </a:p>
                  </a:txBody>
                  <a:tcPr/>
                </a:tc>
                <a:extLst>
                  <a:ext uri="{0D108BD9-81ED-4DB2-BD59-A6C34878D82A}">
                    <a16:rowId xmlns:a16="http://schemas.microsoft.com/office/drawing/2014/main" val="10000"/>
                  </a:ext>
                </a:extLst>
              </a:tr>
              <a:tr h="659319">
                <a:tc vMerge="1">
                  <a:txBody>
                    <a:bodyPr/>
                    <a:lstStyle/>
                    <a:p>
                      <a:endParaRPr lang="id-ID"/>
                    </a:p>
                  </a:txBody>
                  <a:tcPr/>
                </a:tc>
                <a:tc>
                  <a:txBody>
                    <a:bodyPr/>
                    <a:lstStyle/>
                    <a:p>
                      <a:pPr algn="ctr">
                        <a:spcAft>
                          <a:spcPts val="0"/>
                        </a:spcAft>
                      </a:pPr>
                      <a:r>
                        <a:rPr lang="id-ID" sz="4400" b="1" dirty="0"/>
                        <a:t>n</a:t>
                      </a:r>
                      <a:endParaRPr lang="id-ID" sz="4400" b="1"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t>%</a:t>
                      </a:r>
                      <a:endParaRPr lang="id-ID" sz="4400" b="1"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t>n</a:t>
                      </a:r>
                      <a:endParaRPr lang="id-ID" sz="4400" b="1"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t>%</a:t>
                      </a:r>
                      <a:endParaRPr lang="id-ID" sz="4400" b="1"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59319">
                <a:tc>
                  <a:txBody>
                    <a:bodyPr/>
                    <a:lstStyle/>
                    <a:p>
                      <a:pPr algn="just">
                        <a:spcAft>
                          <a:spcPts val="0"/>
                        </a:spcAft>
                      </a:pPr>
                      <a:r>
                        <a:rPr lang="id-ID" sz="4400" dirty="0"/>
                        <a:t>High</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284</a:t>
                      </a:r>
                      <a:endParaRPr lang="id-ID" sz="4400"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solidFill>
                            <a:srgbClr val="FF0000"/>
                          </a:solidFill>
                        </a:rPr>
                        <a:t>83,52</a:t>
                      </a:r>
                      <a:endParaRPr lang="id-ID" sz="4400" b="1" dirty="0">
                        <a:solidFill>
                          <a:srgbClr val="FF0000"/>
                        </a:solidFill>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284</a:t>
                      </a:r>
                      <a:endParaRPr lang="id-ID" sz="4400"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solidFill>
                            <a:srgbClr val="FF0000"/>
                          </a:solidFill>
                        </a:rPr>
                        <a:t>82,31</a:t>
                      </a:r>
                      <a:endParaRPr lang="id-ID" sz="4400" b="1" dirty="0">
                        <a:solidFill>
                          <a:srgbClr val="FF0000"/>
                        </a:solidFill>
                        <a:latin typeface="Calibri"/>
                        <a:ea typeface="Calibri"/>
                        <a:cs typeface="Times New Roman"/>
                      </a:endParaRPr>
                    </a:p>
                  </a:txBody>
                  <a:tcPr marL="90590" marR="90590" marT="0" marB="0">
                    <a:lnL w="1270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659319">
                <a:tc>
                  <a:txBody>
                    <a:bodyPr/>
                    <a:lstStyle/>
                    <a:p>
                      <a:pPr algn="just">
                        <a:spcAft>
                          <a:spcPts val="0"/>
                        </a:spcAft>
                      </a:pPr>
                      <a:r>
                        <a:rPr lang="id-ID" sz="4400" dirty="0"/>
                        <a:t>Moderate</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56</a:t>
                      </a:r>
                      <a:endParaRPr lang="id-ID" sz="4400"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16,47</a:t>
                      </a:r>
                      <a:endParaRPr lang="id-ID" sz="4400"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50</a:t>
                      </a:r>
                      <a:endParaRPr lang="id-ID" sz="4400"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14,49</a:t>
                      </a:r>
                      <a:endParaRPr lang="id-ID" sz="4400"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659319">
                <a:tc>
                  <a:txBody>
                    <a:bodyPr/>
                    <a:lstStyle/>
                    <a:p>
                      <a:pPr algn="just">
                        <a:spcAft>
                          <a:spcPts val="0"/>
                        </a:spcAft>
                      </a:pPr>
                      <a:r>
                        <a:rPr lang="id-ID" sz="4400" dirty="0"/>
                        <a:t>Low</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0</a:t>
                      </a:r>
                      <a:endParaRPr lang="id-ID" sz="4400"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0</a:t>
                      </a:r>
                      <a:endParaRPr lang="id-ID" sz="4400"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11</a:t>
                      </a:r>
                      <a:endParaRPr lang="id-ID" sz="4400"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3,18</a:t>
                      </a:r>
                      <a:endParaRPr lang="id-ID" sz="4400" dirty="0">
                        <a:latin typeface="Calibri"/>
                        <a:ea typeface="Calibri"/>
                        <a:cs typeface="Times New Roman"/>
                      </a:endParaRPr>
                    </a:p>
                  </a:txBody>
                  <a:tcPr marL="90590" marR="90590" marT="0" marB="0">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26" name="TextBox 25"/>
          <p:cNvSpPr txBox="1"/>
          <p:nvPr/>
        </p:nvSpPr>
        <p:spPr>
          <a:xfrm>
            <a:off x="2692392" y="25829967"/>
            <a:ext cx="10528844" cy="769441"/>
          </a:xfrm>
          <a:prstGeom prst="rect">
            <a:avLst/>
          </a:prstGeom>
          <a:noFill/>
        </p:spPr>
        <p:txBody>
          <a:bodyPr wrap="none" rtlCol="0">
            <a:spAutoFit/>
          </a:bodyPr>
          <a:lstStyle/>
          <a:p>
            <a:r>
              <a:rPr lang="en-US" sz="4400" b="1" dirty="0"/>
              <a:t>Table 1. Characteristics of Respondents</a:t>
            </a:r>
            <a:endParaRPr lang="id-ID" sz="4400" b="1" dirty="0"/>
          </a:p>
        </p:txBody>
      </p:sp>
      <p:sp>
        <p:nvSpPr>
          <p:cNvPr id="27" name="TextBox 26"/>
          <p:cNvSpPr txBox="1"/>
          <p:nvPr/>
        </p:nvSpPr>
        <p:spPr>
          <a:xfrm>
            <a:off x="15491137" y="8032065"/>
            <a:ext cx="14024114" cy="1446550"/>
          </a:xfrm>
          <a:prstGeom prst="rect">
            <a:avLst/>
          </a:prstGeom>
          <a:noFill/>
        </p:spPr>
        <p:txBody>
          <a:bodyPr wrap="square" rtlCol="0">
            <a:spAutoFit/>
          </a:bodyPr>
          <a:lstStyle/>
          <a:p>
            <a:pPr algn="ctr"/>
            <a:r>
              <a:rPr lang="id-ID" sz="4400" b="1" dirty="0"/>
              <a:t>Table 2. </a:t>
            </a:r>
            <a:r>
              <a:rPr lang="en-US" sz="4400" b="1" dirty="0"/>
              <a:t>Comparison of </a:t>
            </a:r>
            <a:r>
              <a:rPr lang="id-ID" sz="4400" b="1" dirty="0"/>
              <a:t>EMN </a:t>
            </a:r>
            <a:r>
              <a:rPr lang="en-US" sz="4400" b="1" dirty="0"/>
              <a:t>Attitudes between</a:t>
            </a:r>
            <a:r>
              <a:rPr lang="id-ID" sz="4400" b="1" dirty="0"/>
              <a:t> Community in</a:t>
            </a:r>
            <a:r>
              <a:rPr lang="en-US" sz="4400" b="1" dirty="0"/>
              <a:t> High and Low Endemic Areas</a:t>
            </a:r>
            <a:endParaRPr lang="id-ID" sz="4400" b="1" dirty="0"/>
          </a:p>
        </p:txBody>
      </p:sp>
      <p:sp>
        <p:nvSpPr>
          <p:cNvPr id="28" name="Rectangle 27"/>
          <p:cNvSpPr/>
          <p:nvPr/>
        </p:nvSpPr>
        <p:spPr>
          <a:xfrm>
            <a:off x="15130666" y="13759271"/>
            <a:ext cx="13944180" cy="1446550"/>
          </a:xfrm>
          <a:prstGeom prst="rect">
            <a:avLst/>
          </a:prstGeom>
        </p:spPr>
        <p:txBody>
          <a:bodyPr wrap="square">
            <a:spAutoFit/>
          </a:bodyPr>
          <a:lstStyle/>
          <a:p>
            <a:pPr algn="ctr"/>
            <a:r>
              <a:rPr lang="id-ID" sz="4400" b="1" dirty="0"/>
              <a:t>Table 3. Comparison of EMN Behaviors </a:t>
            </a:r>
            <a:r>
              <a:rPr lang="en-US" sz="4400" b="1" dirty="0"/>
              <a:t>between </a:t>
            </a:r>
            <a:r>
              <a:rPr lang="id-ID" sz="4400" b="1" dirty="0"/>
              <a:t>Community in </a:t>
            </a:r>
            <a:r>
              <a:rPr lang="en-US" sz="4400" b="1" dirty="0"/>
              <a:t>High and Low Endemic Areas</a:t>
            </a:r>
            <a:endParaRPr lang="id-ID" sz="4400" b="1" dirty="0"/>
          </a:p>
        </p:txBody>
      </p:sp>
      <p:graphicFrame>
        <p:nvGraphicFramePr>
          <p:cNvPr id="29" name="Table 28"/>
          <p:cNvGraphicFramePr>
            <a:graphicFrameLocks noGrp="1"/>
          </p:cNvGraphicFramePr>
          <p:nvPr>
            <p:extLst>
              <p:ext uri="{D42A27DB-BD31-4B8C-83A1-F6EECF244321}">
                <p14:modId xmlns:p14="http://schemas.microsoft.com/office/powerpoint/2010/main" val="1714935839"/>
              </p:ext>
            </p:extLst>
          </p:nvPr>
        </p:nvGraphicFramePr>
        <p:xfrm>
          <a:off x="15360461" y="15347111"/>
          <a:ext cx="13944180" cy="3659020"/>
        </p:xfrm>
        <a:graphic>
          <a:graphicData uri="http://schemas.openxmlformats.org/drawingml/2006/table">
            <a:tbl>
              <a:tblPr>
                <a:tableStyleId>{69C7853C-536D-4A76-A0AE-DD22124D55A5}</a:tableStyleId>
              </a:tblPr>
              <a:tblGrid>
                <a:gridCol w="3254464">
                  <a:extLst>
                    <a:ext uri="{9D8B030D-6E8A-4147-A177-3AD203B41FA5}">
                      <a16:colId xmlns:a16="http://schemas.microsoft.com/office/drawing/2014/main" val="20000"/>
                    </a:ext>
                  </a:extLst>
                </a:gridCol>
                <a:gridCol w="2664503">
                  <a:extLst>
                    <a:ext uri="{9D8B030D-6E8A-4147-A177-3AD203B41FA5}">
                      <a16:colId xmlns:a16="http://schemas.microsoft.com/office/drawing/2014/main" val="20001"/>
                    </a:ext>
                  </a:extLst>
                </a:gridCol>
                <a:gridCol w="2675071">
                  <a:extLst>
                    <a:ext uri="{9D8B030D-6E8A-4147-A177-3AD203B41FA5}">
                      <a16:colId xmlns:a16="http://schemas.microsoft.com/office/drawing/2014/main" val="20002"/>
                    </a:ext>
                  </a:extLst>
                </a:gridCol>
                <a:gridCol w="2675071">
                  <a:extLst>
                    <a:ext uri="{9D8B030D-6E8A-4147-A177-3AD203B41FA5}">
                      <a16:colId xmlns:a16="http://schemas.microsoft.com/office/drawing/2014/main" val="20003"/>
                    </a:ext>
                  </a:extLst>
                </a:gridCol>
                <a:gridCol w="2675071">
                  <a:extLst>
                    <a:ext uri="{9D8B030D-6E8A-4147-A177-3AD203B41FA5}">
                      <a16:colId xmlns:a16="http://schemas.microsoft.com/office/drawing/2014/main" val="20004"/>
                    </a:ext>
                  </a:extLst>
                </a:gridCol>
              </a:tblGrid>
              <a:tr h="731804">
                <a:tc rowSpan="2">
                  <a:txBody>
                    <a:bodyPr/>
                    <a:lstStyle/>
                    <a:p>
                      <a:pPr algn="l">
                        <a:spcAft>
                          <a:spcPts val="0"/>
                        </a:spcAft>
                      </a:pPr>
                      <a:r>
                        <a:rPr lang="id-ID" sz="4400" b="1" dirty="0"/>
                        <a:t>Category</a:t>
                      </a:r>
                      <a:endParaRPr lang="id-ID" sz="4400" b="1"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spcAft>
                          <a:spcPts val="0"/>
                        </a:spcAft>
                      </a:pPr>
                      <a:r>
                        <a:rPr lang="id-ID" sz="4400" b="1" dirty="0"/>
                        <a:t>High Endemic</a:t>
                      </a:r>
                      <a:endParaRPr lang="id-ID" sz="4400" b="1"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id-ID"/>
                    </a:p>
                  </a:txBody>
                  <a:tcPr/>
                </a:tc>
                <a:tc gridSpan="2">
                  <a:txBody>
                    <a:bodyPr/>
                    <a:lstStyle/>
                    <a:p>
                      <a:pPr algn="ctr">
                        <a:spcAft>
                          <a:spcPts val="0"/>
                        </a:spcAft>
                      </a:pPr>
                      <a:r>
                        <a:rPr lang="id-ID" sz="4400" b="1" dirty="0"/>
                        <a:t>Low Endemic</a:t>
                      </a:r>
                      <a:endParaRPr lang="id-ID" sz="4400" b="1"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id-ID"/>
                    </a:p>
                  </a:txBody>
                  <a:tcPr/>
                </a:tc>
                <a:extLst>
                  <a:ext uri="{0D108BD9-81ED-4DB2-BD59-A6C34878D82A}">
                    <a16:rowId xmlns:a16="http://schemas.microsoft.com/office/drawing/2014/main" val="10000"/>
                  </a:ext>
                </a:extLst>
              </a:tr>
              <a:tr h="731804">
                <a:tc vMerge="1">
                  <a:txBody>
                    <a:bodyPr/>
                    <a:lstStyle/>
                    <a:p>
                      <a:endParaRPr lang="id-ID"/>
                    </a:p>
                  </a:txBody>
                  <a:tcPr/>
                </a:tc>
                <a:tc>
                  <a:txBody>
                    <a:bodyPr/>
                    <a:lstStyle/>
                    <a:p>
                      <a:pPr algn="ctr">
                        <a:spcAft>
                          <a:spcPts val="0"/>
                        </a:spcAft>
                      </a:pPr>
                      <a:r>
                        <a:rPr lang="id-ID" sz="4400" b="1" dirty="0"/>
                        <a:t>n</a:t>
                      </a:r>
                      <a:endParaRPr lang="id-ID" sz="4400" b="1"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t>%</a:t>
                      </a:r>
                      <a:endParaRPr lang="id-ID" sz="4400" b="1"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t>n</a:t>
                      </a:r>
                      <a:endParaRPr lang="id-ID" sz="4400" b="1"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t>%</a:t>
                      </a:r>
                      <a:endParaRPr lang="id-ID" sz="4400" b="1"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731804">
                <a:tc>
                  <a:txBody>
                    <a:bodyPr/>
                    <a:lstStyle/>
                    <a:p>
                      <a:pPr algn="just">
                        <a:spcAft>
                          <a:spcPts val="0"/>
                        </a:spcAft>
                      </a:pPr>
                      <a:r>
                        <a:rPr lang="id-ID" sz="4400" dirty="0"/>
                        <a:t>High</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83</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solidFill>
                            <a:srgbClr val="FF0000"/>
                          </a:solidFill>
                        </a:rPr>
                        <a:t>24,41</a:t>
                      </a:r>
                      <a:endParaRPr lang="id-ID" sz="4400" b="1" dirty="0">
                        <a:solidFill>
                          <a:srgbClr val="FF0000"/>
                        </a:solidFill>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78</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solidFill>
                            <a:srgbClr val="FF0000"/>
                          </a:solidFill>
                        </a:rPr>
                        <a:t>22,60</a:t>
                      </a:r>
                      <a:endParaRPr lang="id-ID" sz="4400" b="1" dirty="0">
                        <a:solidFill>
                          <a:srgbClr val="FF0000"/>
                        </a:solidFill>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731804">
                <a:tc>
                  <a:txBody>
                    <a:bodyPr/>
                    <a:lstStyle/>
                    <a:p>
                      <a:pPr algn="just">
                        <a:spcAft>
                          <a:spcPts val="0"/>
                        </a:spcAft>
                      </a:pPr>
                      <a:r>
                        <a:rPr lang="id-ID" sz="4400" dirty="0"/>
                        <a:t>Moderate</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234</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68,82</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237</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68,69</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731804">
                <a:tc>
                  <a:txBody>
                    <a:bodyPr/>
                    <a:lstStyle/>
                    <a:p>
                      <a:pPr algn="just">
                        <a:spcAft>
                          <a:spcPts val="0"/>
                        </a:spcAft>
                      </a:pPr>
                      <a:r>
                        <a:rPr lang="id-ID" sz="4400" dirty="0"/>
                        <a:t>Low</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23</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solidFill>
                            <a:srgbClr val="FF0000"/>
                          </a:solidFill>
                        </a:rPr>
                        <a:t>6,76</a:t>
                      </a:r>
                      <a:endParaRPr lang="id-ID" sz="4400" b="1" dirty="0">
                        <a:solidFill>
                          <a:srgbClr val="FF0000"/>
                        </a:solidFill>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dirty="0"/>
                        <a:t>30</a:t>
                      </a:r>
                      <a:endParaRPr lang="id-ID" sz="4400" dirty="0">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id-ID" sz="4400" b="1" dirty="0">
                          <a:solidFill>
                            <a:srgbClr val="FF0000"/>
                          </a:solidFill>
                        </a:rPr>
                        <a:t>8,69</a:t>
                      </a:r>
                      <a:endParaRPr lang="id-ID" sz="4400" b="1" dirty="0">
                        <a:solidFill>
                          <a:srgbClr val="FF0000"/>
                        </a:solidFill>
                        <a:latin typeface="Calibri"/>
                        <a:ea typeface="Calibri"/>
                        <a:cs typeface="Times New Roman"/>
                      </a:endParaRPr>
                    </a:p>
                  </a:txBody>
                  <a:tcPr marL="90590" marR="9059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30" name="TextBox 29"/>
          <p:cNvSpPr txBox="1"/>
          <p:nvPr/>
        </p:nvSpPr>
        <p:spPr>
          <a:xfrm>
            <a:off x="15436659" y="19370789"/>
            <a:ext cx="13878842" cy="6186309"/>
          </a:xfrm>
          <a:prstGeom prst="rect">
            <a:avLst/>
          </a:prstGeom>
          <a:noFill/>
        </p:spPr>
        <p:txBody>
          <a:bodyPr wrap="square" rtlCol="0">
            <a:spAutoFit/>
          </a:bodyPr>
          <a:lstStyle/>
          <a:p>
            <a:pPr algn="just"/>
            <a:r>
              <a:rPr lang="en-US" sz="4400" b="1" dirty="0"/>
              <a:t>The average</a:t>
            </a:r>
            <a:r>
              <a:rPr lang="id-ID" sz="4400" b="1" dirty="0"/>
              <a:t> score of</a:t>
            </a:r>
            <a:r>
              <a:rPr lang="en-US" sz="4400" b="1" dirty="0"/>
              <a:t> </a:t>
            </a:r>
            <a:r>
              <a:rPr lang="en-US" sz="4400" dirty="0"/>
              <a:t>attitude is 83.52 and 82.31 for high and low endemic respectively</a:t>
            </a:r>
            <a:r>
              <a:rPr lang="id-ID" sz="4400" dirty="0"/>
              <a:t>, higher than t</a:t>
            </a:r>
            <a:r>
              <a:rPr lang="en-US" sz="4400" dirty="0"/>
              <a:t>he average behavioral score </a:t>
            </a:r>
            <a:r>
              <a:rPr lang="id-ID" sz="4400" dirty="0"/>
              <a:t>which is</a:t>
            </a:r>
            <a:r>
              <a:rPr lang="en-US" sz="4400" dirty="0"/>
              <a:t> 68.82 and 68.69 for high and low endemic </a:t>
            </a:r>
            <a:r>
              <a:rPr lang="id-ID" sz="4400" dirty="0"/>
              <a:t>respecti</a:t>
            </a:r>
            <a:r>
              <a:rPr lang="en-US" sz="4400" dirty="0" err="1"/>
              <a:t>vely</a:t>
            </a:r>
            <a:r>
              <a:rPr lang="en-US" sz="4400" dirty="0"/>
              <a:t>.</a:t>
            </a:r>
            <a:endParaRPr lang="id-ID" sz="4400" dirty="0"/>
          </a:p>
          <a:p>
            <a:pPr algn="just"/>
            <a:r>
              <a:rPr lang="en-US" sz="4400" b="1" dirty="0"/>
              <a:t>Sta</a:t>
            </a:r>
            <a:r>
              <a:rPr lang="id-ID" sz="4400" b="1" dirty="0"/>
              <a:t>t</a:t>
            </a:r>
            <a:r>
              <a:rPr lang="en-US" sz="4400" b="1" dirty="0" err="1"/>
              <a:t>istical</a:t>
            </a:r>
            <a:r>
              <a:rPr lang="en-US" sz="4400" b="1" dirty="0"/>
              <a:t> analysis</a:t>
            </a:r>
            <a:r>
              <a:rPr lang="en-US" sz="4400" dirty="0"/>
              <a:t>: There were no significant differences, both </a:t>
            </a:r>
            <a:r>
              <a:rPr lang="id-ID" sz="4400" dirty="0"/>
              <a:t>of EMN </a:t>
            </a:r>
            <a:r>
              <a:rPr lang="en-US" sz="4400" dirty="0"/>
              <a:t>attitudes and behaviors between community </a:t>
            </a:r>
            <a:r>
              <a:rPr lang="id-ID" sz="4400" dirty="0"/>
              <a:t>in </a:t>
            </a:r>
            <a:r>
              <a:rPr lang="en-US" sz="4400" dirty="0"/>
              <a:t>high and low endemic areas with p values of 0.082 and 0.305 </a:t>
            </a:r>
            <a:r>
              <a:rPr lang="id-ID" sz="4400" dirty="0"/>
              <a:t>for </a:t>
            </a:r>
            <a:r>
              <a:rPr lang="en-US" sz="4400" dirty="0"/>
              <a:t>attitude</a:t>
            </a:r>
            <a:r>
              <a:rPr lang="id-ID" sz="4400" dirty="0"/>
              <a:t> and </a:t>
            </a:r>
            <a:r>
              <a:rPr lang="en-US" sz="4400" dirty="0"/>
              <a:t>behavior</a:t>
            </a:r>
            <a:r>
              <a:rPr lang="id-ID" sz="4400" dirty="0"/>
              <a:t> respectively</a:t>
            </a:r>
            <a:r>
              <a:rPr lang="en-US" sz="4400" dirty="0"/>
              <a:t>.</a:t>
            </a:r>
            <a:endParaRPr lang="id-ID" sz="4400" dirty="0"/>
          </a:p>
        </p:txBody>
      </p:sp>
      <p:sp>
        <p:nvSpPr>
          <p:cNvPr id="31" name="TextBox 30"/>
          <p:cNvSpPr txBox="1"/>
          <p:nvPr/>
        </p:nvSpPr>
        <p:spPr>
          <a:xfrm>
            <a:off x="19951644" y="34878061"/>
            <a:ext cx="5028941" cy="986745"/>
          </a:xfrm>
          <a:prstGeom prst="rect">
            <a:avLst/>
          </a:prstGeom>
          <a:noFill/>
        </p:spPr>
        <p:txBody>
          <a:bodyPr wrap="none" rtlCol="0">
            <a:spAutoFit/>
          </a:bodyPr>
          <a:lstStyle/>
          <a:p>
            <a:r>
              <a:rPr lang="id-ID" sz="5812" b="1" dirty="0">
                <a:latin typeface="Aharoni" panose="02010803020104030203" pitchFamily="2" charset="-79"/>
                <a:cs typeface="Aharoni" panose="02010803020104030203" pitchFamily="2" charset="-79"/>
              </a:rPr>
              <a:t>CONCLUSION</a:t>
            </a:r>
          </a:p>
        </p:txBody>
      </p:sp>
      <p:sp>
        <p:nvSpPr>
          <p:cNvPr id="32" name="TextBox 31"/>
          <p:cNvSpPr txBox="1"/>
          <p:nvPr/>
        </p:nvSpPr>
        <p:spPr>
          <a:xfrm>
            <a:off x="15733928" y="35902969"/>
            <a:ext cx="13666180" cy="3477875"/>
          </a:xfrm>
          <a:prstGeom prst="rect">
            <a:avLst/>
          </a:prstGeom>
          <a:noFill/>
        </p:spPr>
        <p:txBody>
          <a:bodyPr wrap="square" rtlCol="0">
            <a:spAutoFit/>
          </a:bodyPr>
          <a:lstStyle/>
          <a:p>
            <a:pPr algn="just">
              <a:spcAft>
                <a:spcPts val="0"/>
              </a:spcAft>
            </a:pPr>
            <a:r>
              <a:rPr lang="en-US" sz="4400" dirty="0"/>
              <a:t>There were no differences in </a:t>
            </a:r>
            <a:r>
              <a:rPr lang="id-ID" sz="4400" dirty="0"/>
              <a:t>EMN </a:t>
            </a:r>
            <a:r>
              <a:rPr lang="en-US" sz="4400" dirty="0"/>
              <a:t>attitudes and behaviors of communities in high and low endemic areas with a tendency towards a </a:t>
            </a:r>
            <a:r>
              <a:rPr lang="id-ID" sz="4400" dirty="0"/>
              <a:t>behavioral score is lower than a</a:t>
            </a:r>
            <a:r>
              <a:rPr lang="en-US" sz="4400" dirty="0" err="1"/>
              <a:t>ttitudes</a:t>
            </a:r>
            <a:r>
              <a:rPr lang="en-US" sz="4400" dirty="0"/>
              <a:t> </a:t>
            </a:r>
            <a:r>
              <a:rPr lang="id-ID" sz="4400" dirty="0"/>
              <a:t>score both </a:t>
            </a:r>
            <a:r>
              <a:rPr lang="en-US" sz="4400" dirty="0"/>
              <a:t>in </a:t>
            </a:r>
            <a:r>
              <a:rPr lang="id-ID" sz="4400" dirty="0"/>
              <a:t>high and </a:t>
            </a:r>
            <a:r>
              <a:rPr lang="en-US" sz="4400" dirty="0"/>
              <a:t>low endemic areas.</a:t>
            </a:r>
            <a:endParaRPr lang="id-ID" sz="4400" dirty="0">
              <a:ea typeface="Calibri" panose="020F0502020204030204" pitchFamily="34" charset="0"/>
              <a:cs typeface="Times New Roman" panose="02020603050405020304" pitchFamily="18" charset="0"/>
            </a:endParaRPr>
          </a:p>
        </p:txBody>
      </p:sp>
      <p:sp>
        <p:nvSpPr>
          <p:cNvPr id="33" name="TextBox 32"/>
          <p:cNvSpPr txBox="1"/>
          <p:nvPr/>
        </p:nvSpPr>
        <p:spPr>
          <a:xfrm>
            <a:off x="944758" y="39242476"/>
            <a:ext cx="28553736" cy="3231654"/>
          </a:xfrm>
          <a:prstGeom prst="rect">
            <a:avLst/>
          </a:prstGeom>
          <a:noFill/>
        </p:spPr>
        <p:txBody>
          <a:bodyPr wrap="square" rtlCol="0">
            <a:spAutoFit/>
          </a:bodyPr>
          <a:lstStyle/>
          <a:p>
            <a:r>
              <a:rPr lang="id-ID" sz="3600" b="1" dirty="0"/>
              <a:t>References</a:t>
            </a:r>
          </a:p>
          <a:p>
            <a:pPr marL="742950" indent="-742950">
              <a:buAutoNum type="arabicPeriod"/>
            </a:pPr>
            <a:r>
              <a:rPr lang="id-ID" sz="2800" dirty="0"/>
              <a:t>Susihar dan Bulu, FD., 2017. Gambaran Tingkat Pengetahuan Masyarakat Tentang Penyakit Demam Berdarah Di RT 01/07 Kelurahan Papanggo Jakarta Utara Tahun 2016. Jurnal Akademi Keperawatan Husada Karya Jaya, Volume 3, Nomor 1, Maret 2017</a:t>
            </a:r>
          </a:p>
          <a:p>
            <a:pPr marL="742950" indent="-742950">
              <a:buAutoNum type="arabicPeriod"/>
            </a:pPr>
            <a:r>
              <a:rPr lang="id-ID" sz="2800" dirty="0"/>
              <a:t>Wati DP, 2009. Perbedaan Faktor Risiko yang Mempengaruhi Keberadaan Jentink Vektor Dengue antara Deesa Endemis dan Sporadis Kecamatan Banguntapan, Bantul. Thesis Undergraduate. IKM UGM. Yogyakarta</a:t>
            </a:r>
          </a:p>
          <a:p>
            <a:pPr marL="742950" indent="-742950">
              <a:buAutoNum type="arabicPeriod"/>
            </a:pPr>
            <a:r>
              <a:rPr lang="id-ID" sz="2800" dirty="0"/>
              <a:t>Riry, AP. 2017. Perbedaan Pengetahuan, Sikap dan Tindakan Keluarga antara Prevalensi Kejadian DBD Tinggi dan Rendah di Kota Padang tahun 2017. KTI Ilmu Keperawatan. Universitas Andalas.</a:t>
            </a:r>
          </a:p>
        </p:txBody>
      </p:sp>
      <p:pic>
        <p:nvPicPr>
          <p:cNvPr id="12298" name="Picture 10" descr="Related image"/>
          <p:cNvPicPr>
            <a:picLocks noChangeAspect="1" noChangeArrowheads="1"/>
          </p:cNvPicPr>
          <p:nvPr/>
        </p:nvPicPr>
        <p:blipFill>
          <a:blip r:embed="rId4"/>
          <a:srcRect/>
          <a:stretch>
            <a:fillRect/>
          </a:stretch>
        </p:blipFill>
        <p:spPr bwMode="auto">
          <a:xfrm>
            <a:off x="74666" y="3649716"/>
            <a:ext cx="2893588" cy="2827380"/>
          </a:xfrm>
          <a:prstGeom prst="rect">
            <a:avLst/>
          </a:prstGeom>
          <a:noFill/>
        </p:spPr>
      </p:pic>
      <p:sp>
        <p:nvSpPr>
          <p:cNvPr id="12300" name="AutoShape 12" descr="Image result for logo pemberantasan penyakit parasitik indonesia"/>
          <p:cNvSpPr>
            <a:spLocks noChangeAspect="1" noChangeArrowheads="1"/>
          </p:cNvSpPr>
          <p:nvPr/>
        </p:nvSpPr>
        <p:spPr bwMode="auto">
          <a:xfrm>
            <a:off x="1075191" y="-180341"/>
            <a:ext cx="390040" cy="390040"/>
          </a:xfrm>
          <a:prstGeom prst="rect">
            <a:avLst/>
          </a:prstGeom>
          <a:noFill/>
        </p:spPr>
        <p:txBody>
          <a:bodyPr vert="horz" wrap="square" lIns="120787" tIns="60393" rIns="120787" bIns="60393" numCol="1" anchor="t" anchorCtr="0" compatLnSpc="1">
            <a:prstTxWarp prst="textNoShape">
              <a:avLst/>
            </a:prstTxWarp>
          </a:bodyPr>
          <a:lstStyle/>
          <a:p>
            <a:endParaRPr lang="id-ID" sz="10903"/>
          </a:p>
        </p:txBody>
      </p:sp>
      <p:cxnSp>
        <p:nvCxnSpPr>
          <p:cNvPr id="3" name="Straight Connector 2">
            <a:extLst>
              <a:ext uri="{FF2B5EF4-FFF2-40B4-BE49-F238E27FC236}">
                <a16:creationId xmlns:a16="http://schemas.microsoft.com/office/drawing/2014/main" id="{A17D2A9F-54F0-45DA-9A2F-492F49C49622}"/>
              </a:ext>
            </a:extLst>
          </p:cNvPr>
          <p:cNvCxnSpPr>
            <a:cxnSpLocks/>
          </p:cNvCxnSpPr>
          <p:nvPr/>
        </p:nvCxnSpPr>
        <p:spPr>
          <a:xfrm>
            <a:off x="1270211" y="7432329"/>
            <a:ext cx="27929811"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C82E5A6-FD0F-413F-9401-AF2D6EAC081A}"/>
              </a:ext>
            </a:extLst>
          </p:cNvPr>
          <p:cNvSpPr txBox="1"/>
          <p:nvPr/>
        </p:nvSpPr>
        <p:spPr>
          <a:xfrm>
            <a:off x="20098561" y="25525902"/>
            <a:ext cx="4634602" cy="986745"/>
          </a:xfrm>
          <a:prstGeom prst="rect">
            <a:avLst/>
          </a:prstGeom>
          <a:noFill/>
        </p:spPr>
        <p:txBody>
          <a:bodyPr wrap="none" rtlCol="0">
            <a:spAutoFit/>
          </a:bodyPr>
          <a:lstStyle/>
          <a:p>
            <a:r>
              <a:rPr lang="id-ID" sz="5812" b="1" dirty="0">
                <a:latin typeface="Aharoni" panose="02010803020104030203" pitchFamily="2" charset="-79"/>
                <a:cs typeface="Aharoni" panose="02010803020104030203" pitchFamily="2" charset="-79"/>
              </a:rPr>
              <a:t>DISCUSSION</a:t>
            </a:r>
          </a:p>
        </p:txBody>
      </p:sp>
      <p:sp>
        <p:nvSpPr>
          <p:cNvPr id="2" name="TextBox 1">
            <a:extLst>
              <a:ext uri="{FF2B5EF4-FFF2-40B4-BE49-F238E27FC236}">
                <a16:creationId xmlns:a16="http://schemas.microsoft.com/office/drawing/2014/main" id="{14883CEB-AFB7-4391-83E8-D5DC09795B70}"/>
              </a:ext>
            </a:extLst>
          </p:cNvPr>
          <p:cNvSpPr txBox="1"/>
          <p:nvPr/>
        </p:nvSpPr>
        <p:spPr>
          <a:xfrm>
            <a:off x="15507378" y="26445791"/>
            <a:ext cx="13737403" cy="8217634"/>
          </a:xfrm>
          <a:prstGeom prst="rect">
            <a:avLst/>
          </a:prstGeom>
          <a:noFill/>
        </p:spPr>
        <p:txBody>
          <a:bodyPr wrap="square" rtlCol="0">
            <a:spAutoFit/>
          </a:bodyPr>
          <a:lstStyle/>
          <a:p>
            <a:pPr marL="571500" indent="-571500" algn="just">
              <a:buFont typeface="Arial" panose="020B0604020202020204" pitchFamily="34" charset="0"/>
              <a:buChar char="•"/>
            </a:pPr>
            <a:r>
              <a:rPr lang="id-ID" sz="4400" dirty="0"/>
              <a:t>The result is s</a:t>
            </a:r>
            <a:r>
              <a:rPr lang="en-US" sz="4400" dirty="0" err="1"/>
              <a:t>ame</a:t>
            </a:r>
            <a:r>
              <a:rPr lang="en-US" sz="4400" dirty="0"/>
              <a:t> as in Bantul</a:t>
            </a:r>
            <a:r>
              <a:rPr lang="id-ID" sz="4400" baseline="30000" dirty="0"/>
              <a:t>2</a:t>
            </a:r>
            <a:r>
              <a:rPr lang="en-US" sz="4400" dirty="0"/>
              <a:t> but different </a:t>
            </a:r>
            <a:r>
              <a:rPr lang="id-ID" sz="4400" dirty="0"/>
              <a:t>with in </a:t>
            </a:r>
            <a:r>
              <a:rPr lang="en-US" sz="4400" dirty="0"/>
              <a:t>Padang City</a:t>
            </a:r>
            <a:r>
              <a:rPr lang="en-US" sz="4400" baseline="30000" dirty="0"/>
              <a:t>3</a:t>
            </a:r>
            <a:endParaRPr lang="id-ID" sz="4400" baseline="30000" dirty="0"/>
          </a:p>
          <a:p>
            <a:pPr marL="571500" indent="-571500" algn="just">
              <a:buFont typeface="Arial" panose="020B0604020202020204" pitchFamily="34" charset="0"/>
              <a:buChar char="•"/>
            </a:pPr>
            <a:r>
              <a:rPr lang="en-US" sz="4400" dirty="0"/>
              <a:t>It may be related to the characteristics of a</a:t>
            </a:r>
            <a:r>
              <a:rPr lang="id-ID" sz="4400" dirty="0"/>
              <a:t>n almost</a:t>
            </a:r>
            <a:r>
              <a:rPr lang="en-US" sz="4400" dirty="0"/>
              <a:t> homogeneous </a:t>
            </a:r>
            <a:r>
              <a:rPr lang="id-ID" sz="4400" dirty="0"/>
              <a:t>respondents</a:t>
            </a:r>
            <a:r>
              <a:rPr lang="en-US" sz="4400" dirty="0"/>
              <a:t> which is a student / employee / teacher</a:t>
            </a:r>
            <a:endParaRPr lang="id-ID" sz="4400" dirty="0"/>
          </a:p>
          <a:p>
            <a:pPr marL="571500" indent="-571500" algn="just">
              <a:buFont typeface="Arial" panose="020B0604020202020204" pitchFamily="34" charset="0"/>
              <a:buChar char="•"/>
            </a:pPr>
            <a:r>
              <a:rPr lang="id-ID" sz="4400" dirty="0"/>
              <a:t>The a</a:t>
            </a:r>
            <a:r>
              <a:rPr lang="en-US" sz="4400" dirty="0" err="1"/>
              <a:t>ttitude</a:t>
            </a:r>
            <a:r>
              <a:rPr lang="en-US" sz="4400" dirty="0"/>
              <a:t> scores are high category and behavior is medium category.</a:t>
            </a:r>
            <a:endParaRPr lang="id-ID" sz="4400" dirty="0"/>
          </a:p>
          <a:p>
            <a:pPr marL="571500" indent="-571500" algn="just">
              <a:buFont typeface="Arial" panose="020B0604020202020204" pitchFamily="34" charset="0"/>
              <a:buChar char="•"/>
            </a:pPr>
            <a:r>
              <a:rPr lang="id-ID" sz="4400" dirty="0"/>
              <a:t>It all showed that i</a:t>
            </a:r>
            <a:r>
              <a:rPr lang="en-US" sz="4400" dirty="0"/>
              <a:t>n endemic areas of </a:t>
            </a:r>
            <a:r>
              <a:rPr lang="id-ID" sz="4400" dirty="0"/>
              <a:t>d</a:t>
            </a:r>
            <a:r>
              <a:rPr lang="id-ID" sz="4400"/>
              <a:t>engue</a:t>
            </a:r>
            <a:r>
              <a:rPr lang="en-US" sz="4400" dirty="0"/>
              <a:t> in </a:t>
            </a:r>
            <a:r>
              <a:rPr lang="id-ID" sz="4400" dirty="0"/>
              <a:t>Sleman,</a:t>
            </a:r>
            <a:r>
              <a:rPr lang="en-US" sz="4400" dirty="0"/>
              <a:t> the community has a good attitude, but has not been followed by good behavior.</a:t>
            </a:r>
            <a:endParaRPr lang="id-ID" sz="4400" dirty="0"/>
          </a:p>
          <a:p>
            <a:pPr marL="571500" indent="-571500" algn="just">
              <a:buFont typeface="Arial" panose="020B0604020202020204" pitchFamily="34" charset="0"/>
              <a:buChar char="•"/>
            </a:pPr>
            <a:r>
              <a:rPr lang="en-US" sz="4400" dirty="0"/>
              <a:t>It is still necessary to improve the behavior of the community for </a:t>
            </a:r>
            <a:r>
              <a:rPr lang="id-ID" sz="4400" dirty="0"/>
              <a:t>EMN</a:t>
            </a:r>
            <a:endParaRPr lang="en-US" sz="4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2068</TotalTime>
  <Words>738</Words>
  <Application>Microsoft Office PowerPoint</Application>
  <PresentationFormat>Custom</PresentationFormat>
  <Paragraphs>166</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Aharoni</vt:lpstr>
      <vt:lpstr>Arial</vt:lpstr>
      <vt:lpstr>Calibri</vt:lpstr>
      <vt:lpstr>Constantia</vt:lpstr>
      <vt:lpstr>Times New Roman</vt:lpstr>
      <vt:lpstr>Wingdings 2</vt:lpstr>
      <vt:lpstr>Flow</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fkikumyhpeq_SA01</dc:creator>
  <cp:lastModifiedBy>Tri Wulandari K</cp:lastModifiedBy>
  <cp:revision>56</cp:revision>
  <dcterms:created xsi:type="dcterms:W3CDTF">2018-09-16T06:00:32Z</dcterms:created>
  <dcterms:modified xsi:type="dcterms:W3CDTF">2018-10-18T04:26:25Z</dcterms:modified>
</cp:coreProperties>
</file>