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82" r:id="rId3"/>
    <p:sldId id="283" r:id="rId4"/>
    <p:sldId id="263" r:id="rId5"/>
    <p:sldId id="265" r:id="rId6"/>
    <p:sldId id="266" r:id="rId7"/>
    <p:sldId id="262" r:id="rId8"/>
    <p:sldId id="270" r:id="rId9"/>
    <p:sldId id="275" r:id="rId10"/>
    <p:sldId id="259" r:id="rId11"/>
    <p:sldId id="269" r:id="rId12"/>
    <p:sldId id="261" r:id="rId13"/>
    <p:sldId id="277" r:id="rId14"/>
    <p:sldId id="278" r:id="rId15"/>
    <p:sldId id="279" r:id="rId16"/>
    <p:sldId id="280" r:id="rId17"/>
    <p:sldId id="271" r:id="rId18"/>
    <p:sldId id="273" r:id="rId19"/>
    <p:sldId id="274" r:id="rId20"/>
    <p:sldId id="260" r:id="rId21"/>
    <p:sldId id="281"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1EEE"/>
    <a:srgbClr val="B1F8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5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01AF71B-A047-4CDD-A2DB-1EA51747B58C}" type="datetimeFigureOut">
              <a:rPr lang="en-US" smtClean="0"/>
              <a:t>11/16/2018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B8E3E8-8A36-4491-B35E-6AEEEEA37B7A}" type="slidenum">
              <a:rPr lang="en-US" smtClean="0"/>
              <a:t>‹#›</a:t>
            </a:fld>
            <a:endParaRPr lang="en-US"/>
          </a:p>
        </p:txBody>
      </p:sp>
    </p:spTree>
    <p:extLst>
      <p:ext uri="{BB962C8B-B14F-4D97-AF65-F5344CB8AC3E}">
        <p14:creationId xmlns:p14="http://schemas.microsoft.com/office/powerpoint/2010/main" val="3332307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1AF71B-A047-4CDD-A2DB-1EA51747B58C}" type="datetimeFigureOut">
              <a:rPr lang="en-US" smtClean="0"/>
              <a:t>11/16/2018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B8E3E8-8A36-4491-B35E-6AEEEEA37B7A}" type="slidenum">
              <a:rPr lang="en-US" smtClean="0"/>
              <a:t>‹#›</a:t>
            </a:fld>
            <a:endParaRPr lang="en-US"/>
          </a:p>
        </p:txBody>
      </p:sp>
    </p:spTree>
    <p:extLst>
      <p:ext uri="{BB962C8B-B14F-4D97-AF65-F5344CB8AC3E}">
        <p14:creationId xmlns:p14="http://schemas.microsoft.com/office/powerpoint/2010/main" val="2244793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1AF71B-A047-4CDD-A2DB-1EA51747B58C}" type="datetimeFigureOut">
              <a:rPr lang="en-US" smtClean="0"/>
              <a:t>11/16/2018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B8E3E8-8A36-4491-B35E-6AEEEEA37B7A}" type="slidenum">
              <a:rPr lang="en-US" smtClean="0"/>
              <a:t>‹#›</a:t>
            </a:fld>
            <a:endParaRPr lang="en-US"/>
          </a:p>
        </p:txBody>
      </p:sp>
    </p:spTree>
    <p:extLst>
      <p:ext uri="{BB962C8B-B14F-4D97-AF65-F5344CB8AC3E}">
        <p14:creationId xmlns:p14="http://schemas.microsoft.com/office/powerpoint/2010/main" val="1005142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1AF71B-A047-4CDD-A2DB-1EA51747B58C}" type="datetimeFigureOut">
              <a:rPr lang="en-US" smtClean="0"/>
              <a:t>11/16/2018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B8E3E8-8A36-4491-B35E-6AEEEEA37B7A}" type="slidenum">
              <a:rPr lang="en-US" smtClean="0"/>
              <a:t>‹#›</a:t>
            </a:fld>
            <a:endParaRPr lang="en-US"/>
          </a:p>
        </p:txBody>
      </p:sp>
    </p:spTree>
    <p:extLst>
      <p:ext uri="{BB962C8B-B14F-4D97-AF65-F5344CB8AC3E}">
        <p14:creationId xmlns:p14="http://schemas.microsoft.com/office/powerpoint/2010/main" val="285962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1AF71B-A047-4CDD-A2DB-1EA51747B58C}" type="datetimeFigureOut">
              <a:rPr lang="en-US" smtClean="0"/>
              <a:t>11/16/2018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B8E3E8-8A36-4491-B35E-6AEEEEA37B7A}" type="slidenum">
              <a:rPr lang="en-US" smtClean="0"/>
              <a:t>‹#›</a:t>
            </a:fld>
            <a:endParaRPr lang="en-US"/>
          </a:p>
        </p:txBody>
      </p:sp>
    </p:spTree>
    <p:extLst>
      <p:ext uri="{BB962C8B-B14F-4D97-AF65-F5344CB8AC3E}">
        <p14:creationId xmlns:p14="http://schemas.microsoft.com/office/powerpoint/2010/main" val="904602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1AF71B-A047-4CDD-A2DB-1EA51747B58C}" type="datetimeFigureOut">
              <a:rPr lang="en-US" smtClean="0"/>
              <a:t>11/16/2018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B8E3E8-8A36-4491-B35E-6AEEEEA37B7A}" type="slidenum">
              <a:rPr lang="en-US" smtClean="0"/>
              <a:t>‹#›</a:t>
            </a:fld>
            <a:endParaRPr lang="en-US"/>
          </a:p>
        </p:txBody>
      </p:sp>
    </p:spTree>
    <p:extLst>
      <p:ext uri="{BB962C8B-B14F-4D97-AF65-F5344CB8AC3E}">
        <p14:creationId xmlns:p14="http://schemas.microsoft.com/office/powerpoint/2010/main" val="1294331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1AF71B-A047-4CDD-A2DB-1EA51747B58C}" type="datetimeFigureOut">
              <a:rPr lang="en-US" smtClean="0"/>
              <a:t>11/16/2018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B8E3E8-8A36-4491-B35E-6AEEEEA37B7A}" type="slidenum">
              <a:rPr lang="en-US" smtClean="0"/>
              <a:t>‹#›</a:t>
            </a:fld>
            <a:endParaRPr lang="en-US"/>
          </a:p>
        </p:txBody>
      </p:sp>
    </p:spTree>
    <p:extLst>
      <p:ext uri="{BB962C8B-B14F-4D97-AF65-F5344CB8AC3E}">
        <p14:creationId xmlns:p14="http://schemas.microsoft.com/office/powerpoint/2010/main" val="6203884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1AF71B-A047-4CDD-A2DB-1EA51747B58C}" type="datetimeFigureOut">
              <a:rPr lang="en-US" smtClean="0"/>
              <a:t>11/16/2018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B8E3E8-8A36-4491-B35E-6AEEEEA37B7A}" type="slidenum">
              <a:rPr lang="en-US" smtClean="0"/>
              <a:t>‹#›</a:t>
            </a:fld>
            <a:endParaRPr lang="en-US"/>
          </a:p>
        </p:txBody>
      </p:sp>
    </p:spTree>
    <p:extLst>
      <p:ext uri="{BB962C8B-B14F-4D97-AF65-F5344CB8AC3E}">
        <p14:creationId xmlns:p14="http://schemas.microsoft.com/office/powerpoint/2010/main" val="4200990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1AF71B-A047-4CDD-A2DB-1EA51747B58C}" type="datetimeFigureOut">
              <a:rPr lang="en-US" smtClean="0"/>
              <a:t>11/16/2018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B8E3E8-8A36-4491-B35E-6AEEEEA37B7A}" type="slidenum">
              <a:rPr lang="en-US" smtClean="0"/>
              <a:t>‹#›</a:t>
            </a:fld>
            <a:endParaRPr lang="en-US"/>
          </a:p>
        </p:txBody>
      </p:sp>
    </p:spTree>
    <p:extLst>
      <p:ext uri="{BB962C8B-B14F-4D97-AF65-F5344CB8AC3E}">
        <p14:creationId xmlns:p14="http://schemas.microsoft.com/office/powerpoint/2010/main" val="2809596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1AF71B-A047-4CDD-A2DB-1EA51747B58C}" type="datetimeFigureOut">
              <a:rPr lang="en-US" smtClean="0"/>
              <a:t>11/16/2018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B8E3E8-8A36-4491-B35E-6AEEEEA37B7A}" type="slidenum">
              <a:rPr lang="en-US" smtClean="0"/>
              <a:t>‹#›</a:t>
            </a:fld>
            <a:endParaRPr lang="en-US"/>
          </a:p>
        </p:txBody>
      </p:sp>
    </p:spTree>
    <p:extLst>
      <p:ext uri="{BB962C8B-B14F-4D97-AF65-F5344CB8AC3E}">
        <p14:creationId xmlns:p14="http://schemas.microsoft.com/office/powerpoint/2010/main" val="23946532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1AF71B-A047-4CDD-A2DB-1EA51747B58C}" type="datetimeFigureOut">
              <a:rPr lang="en-US" smtClean="0"/>
              <a:t>11/16/2018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B8E3E8-8A36-4491-B35E-6AEEEEA37B7A}" type="slidenum">
              <a:rPr lang="en-US" smtClean="0"/>
              <a:t>‹#›</a:t>
            </a:fld>
            <a:endParaRPr lang="en-US"/>
          </a:p>
        </p:txBody>
      </p:sp>
    </p:spTree>
    <p:extLst>
      <p:ext uri="{BB962C8B-B14F-4D97-AF65-F5344CB8AC3E}">
        <p14:creationId xmlns:p14="http://schemas.microsoft.com/office/powerpoint/2010/main" val="4028890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1AF71B-A047-4CDD-A2DB-1EA51747B58C}" type="datetimeFigureOut">
              <a:rPr lang="en-US" smtClean="0"/>
              <a:t>11/16/2018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B8E3E8-8A36-4491-B35E-6AEEEEA37B7A}" type="slidenum">
              <a:rPr lang="en-US" smtClean="0"/>
              <a:t>‹#›</a:t>
            </a:fld>
            <a:endParaRPr lang="en-US"/>
          </a:p>
        </p:txBody>
      </p:sp>
    </p:spTree>
    <p:extLst>
      <p:ext uri="{BB962C8B-B14F-4D97-AF65-F5344CB8AC3E}">
        <p14:creationId xmlns:p14="http://schemas.microsoft.com/office/powerpoint/2010/main" val="42281499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hyperlink" Target="mailto:danangwahyu@umy.ac.id" TargetMode="External"/><Relationship Id="rId2" Type="http://schemas.openxmlformats.org/officeDocument/2006/relationships/hyperlink" Target="mailto:dwmuhammad@yahoo.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ASPEK HUKUM KEWIRAUSAHAAN</a:t>
            </a:r>
          </a:p>
        </p:txBody>
      </p:sp>
      <p:sp>
        <p:nvSpPr>
          <p:cNvPr id="3" name="Subtitle 2"/>
          <p:cNvSpPr>
            <a:spLocks noGrp="1"/>
          </p:cNvSpPr>
          <p:nvPr>
            <p:ph type="subTitle" idx="1"/>
          </p:nvPr>
        </p:nvSpPr>
        <p:spPr>
          <a:xfrm>
            <a:off x="685800" y="3886200"/>
            <a:ext cx="7772400" cy="1752600"/>
          </a:xfrm>
        </p:spPr>
        <p:txBody>
          <a:bodyPr/>
          <a:lstStyle/>
          <a:p>
            <a:r>
              <a:rPr lang="en-US" dirty="0" err="1"/>
              <a:t>Oleh</a:t>
            </a:r>
            <a:r>
              <a:rPr lang="en-US" dirty="0"/>
              <a:t>:</a:t>
            </a:r>
          </a:p>
          <a:p>
            <a:r>
              <a:rPr lang="en-US" dirty="0"/>
              <a:t>Dr. </a:t>
            </a:r>
            <a:r>
              <a:rPr lang="en-US" dirty="0" err="1"/>
              <a:t>Danang</a:t>
            </a:r>
            <a:r>
              <a:rPr lang="en-US" dirty="0"/>
              <a:t> </a:t>
            </a:r>
            <a:r>
              <a:rPr lang="en-US" dirty="0" err="1"/>
              <a:t>Wahyu</a:t>
            </a:r>
            <a:r>
              <a:rPr lang="en-US" dirty="0"/>
              <a:t> Muhammad, S.H., </a:t>
            </a:r>
            <a:r>
              <a:rPr lang="en-US" dirty="0" err="1"/>
              <a:t>M.Hum</a:t>
            </a:r>
            <a:r>
              <a:rPr lang="en-US" dirty="0"/>
              <a:t>.</a:t>
            </a:r>
          </a:p>
        </p:txBody>
      </p:sp>
    </p:spTree>
    <p:extLst>
      <p:ext uri="{BB962C8B-B14F-4D97-AF65-F5344CB8AC3E}">
        <p14:creationId xmlns:p14="http://schemas.microsoft.com/office/powerpoint/2010/main" val="766198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BADAN USAHA</a:t>
            </a:r>
          </a:p>
        </p:txBody>
      </p:sp>
      <p:sp>
        <p:nvSpPr>
          <p:cNvPr id="5" name="Content Placeholder 4"/>
          <p:cNvSpPr>
            <a:spLocks noGrp="1"/>
          </p:cNvSpPr>
          <p:nvPr>
            <p:ph idx="1"/>
          </p:nvPr>
        </p:nvSpPr>
        <p:spPr/>
        <p:txBody>
          <a:bodyPr/>
          <a:lstStyle/>
          <a:p>
            <a:r>
              <a:rPr lang="en-US" dirty="0" err="1"/>
              <a:t>Perseorangan</a:t>
            </a:r>
            <a:endParaRPr lang="en-US" dirty="0"/>
          </a:p>
          <a:p>
            <a:r>
              <a:rPr lang="en-US" dirty="0"/>
              <a:t>Persekutuan</a:t>
            </a:r>
          </a:p>
          <a:p>
            <a:pPr marL="811213" indent="-457200">
              <a:buFont typeface="Wingdings" pitchFamily="2" charset="2"/>
              <a:buChar char="Ø"/>
            </a:pPr>
            <a:r>
              <a:rPr lang="en-US" dirty="0" err="1"/>
              <a:t>Bukan</a:t>
            </a:r>
            <a:r>
              <a:rPr lang="en-US" dirty="0"/>
              <a:t> </a:t>
            </a:r>
            <a:r>
              <a:rPr lang="en-US" dirty="0" err="1"/>
              <a:t>badan</a:t>
            </a:r>
            <a:r>
              <a:rPr lang="en-US" dirty="0"/>
              <a:t> </a:t>
            </a:r>
            <a:r>
              <a:rPr lang="en-US" dirty="0" err="1"/>
              <a:t>hukum</a:t>
            </a:r>
            <a:endParaRPr lang="en-US" dirty="0"/>
          </a:p>
          <a:p>
            <a:pPr marL="811213" indent="-457200">
              <a:buFont typeface="Wingdings" pitchFamily="2" charset="2"/>
              <a:buChar char="Ø"/>
            </a:pPr>
            <a:r>
              <a:rPr lang="en-US" dirty="0" err="1"/>
              <a:t>Badan</a:t>
            </a:r>
            <a:r>
              <a:rPr lang="en-US" dirty="0"/>
              <a:t> </a:t>
            </a:r>
            <a:r>
              <a:rPr lang="en-US" dirty="0" err="1"/>
              <a:t>hukum</a:t>
            </a:r>
            <a:endParaRPr lang="en-US" dirty="0"/>
          </a:p>
        </p:txBody>
      </p:sp>
    </p:spTree>
    <p:extLst>
      <p:ext uri="{BB962C8B-B14F-4D97-AF65-F5344CB8AC3E}">
        <p14:creationId xmlns:p14="http://schemas.microsoft.com/office/powerpoint/2010/main" val="11103143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4009102" y="3158613"/>
            <a:ext cx="1401097" cy="914400"/>
          </a:xfrm>
          <a:prstGeom prst="ellipse">
            <a:avLst/>
          </a:prstGeom>
          <a:solidFill>
            <a:srgbClr val="461EE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Legalitas</a:t>
            </a:r>
            <a:endParaRPr lang="en-US" dirty="0"/>
          </a:p>
        </p:txBody>
      </p:sp>
      <p:sp>
        <p:nvSpPr>
          <p:cNvPr id="5" name="Rounded Rectangle 4"/>
          <p:cNvSpPr/>
          <p:nvPr/>
        </p:nvSpPr>
        <p:spPr>
          <a:xfrm>
            <a:off x="1319981" y="1629697"/>
            <a:ext cx="914400" cy="914400"/>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TDP</a:t>
            </a:r>
          </a:p>
        </p:txBody>
      </p:sp>
      <p:sp>
        <p:nvSpPr>
          <p:cNvPr id="6" name="Rounded Rectangle 5"/>
          <p:cNvSpPr/>
          <p:nvPr/>
        </p:nvSpPr>
        <p:spPr>
          <a:xfrm>
            <a:off x="7010400" y="1629697"/>
            <a:ext cx="914400" cy="914400"/>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Izin</a:t>
            </a:r>
            <a:endParaRPr lang="en-US" dirty="0"/>
          </a:p>
        </p:txBody>
      </p:sp>
      <p:sp>
        <p:nvSpPr>
          <p:cNvPr id="7" name="Rounded Rectangle 6"/>
          <p:cNvSpPr/>
          <p:nvPr/>
        </p:nvSpPr>
        <p:spPr>
          <a:xfrm>
            <a:off x="7010400" y="4773561"/>
            <a:ext cx="914400" cy="914400"/>
          </a:xfrm>
          <a:prstGeom prst="round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Merek</a:t>
            </a:r>
            <a:endParaRPr lang="en-US" dirty="0"/>
          </a:p>
        </p:txBody>
      </p:sp>
      <p:sp>
        <p:nvSpPr>
          <p:cNvPr id="8" name="Rounded Rectangle 7"/>
          <p:cNvSpPr/>
          <p:nvPr/>
        </p:nvSpPr>
        <p:spPr>
          <a:xfrm>
            <a:off x="1319981" y="4773561"/>
            <a:ext cx="914400" cy="9144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NPWP</a:t>
            </a:r>
          </a:p>
        </p:txBody>
      </p:sp>
      <p:cxnSp>
        <p:nvCxnSpPr>
          <p:cNvPr id="44" name="Straight Arrow Connector 43"/>
          <p:cNvCxnSpPr>
            <a:stCxn id="4" idx="0"/>
            <a:endCxn id="6" idx="1"/>
          </p:cNvCxnSpPr>
          <p:nvPr/>
        </p:nvCxnSpPr>
        <p:spPr>
          <a:xfrm flipV="1">
            <a:off x="4709651" y="2086897"/>
            <a:ext cx="2300749" cy="10717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4" idx="0"/>
            <a:endCxn id="5" idx="3"/>
          </p:cNvCxnSpPr>
          <p:nvPr/>
        </p:nvCxnSpPr>
        <p:spPr>
          <a:xfrm flipH="1" flipV="1">
            <a:off x="2234381" y="2086897"/>
            <a:ext cx="2475270" cy="10717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4" idx="4"/>
            <a:endCxn id="7" idx="1"/>
          </p:cNvCxnSpPr>
          <p:nvPr/>
        </p:nvCxnSpPr>
        <p:spPr>
          <a:xfrm>
            <a:off x="4709651" y="4073013"/>
            <a:ext cx="2300749" cy="11577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4" idx="4"/>
            <a:endCxn id="8" idx="3"/>
          </p:cNvCxnSpPr>
          <p:nvPr/>
        </p:nvCxnSpPr>
        <p:spPr>
          <a:xfrm flipH="1">
            <a:off x="2234381" y="4073013"/>
            <a:ext cx="2475270" cy="11577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77271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PERIZINAN</a:t>
            </a:r>
          </a:p>
        </p:txBody>
      </p:sp>
      <p:sp>
        <p:nvSpPr>
          <p:cNvPr id="3" name="Content Placeholder 2"/>
          <p:cNvSpPr>
            <a:spLocks noGrp="1"/>
          </p:cNvSpPr>
          <p:nvPr>
            <p:ph idx="1"/>
          </p:nvPr>
        </p:nvSpPr>
        <p:spPr/>
        <p:txBody>
          <a:bodyPr>
            <a:normAutofit fontScale="92500" lnSpcReduction="10000"/>
          </a:bodyPr>
          <a:lstStyle/>
          <a:p>
            <a:r>
              <a:rPr lang="en-US" dirty="0"/>
              <a:t>SIUP</a:t>
            </a:r>
          </a:p>
          <a:p>
            <a:r>
              <a:rPr lang="en-US" dirty="0"/>
              <a:t>IUMK</a:t>
            </a:r>
          </a:p>
          <a:p>
            <a:r>
              <a:rPr lang="en-US" dirty="0" err="1"/>
              <a:t>Izin</a:t>
            </a:r>
            <a:r>
              <a:rPr lang="en-US" dirty="0"/>
              <a:t> PIRT</a:t>
            </a:r>
          </a:p>
          <a:p>
            <a:r>
              <a:rPr lang="en-US" dirty="0" err="1"/>
              <a:t>Izin</a:t>
            </a:r>
            <a:r>
              <a:rPr lang="en-US" dirty="0"/>
              <a:t> </a:t>
            </a:r>
            <a:r>
              <a:rPr lang="en-US" dirty="0" err="1"/>
              <a:t>Operasional</a:t>
            </a:r>
            <a:endParaRPr lang="en-US" dirty="0"/>
          </a:p>
          <a:p>
            <a:r>
              <a:rPr lang="en-US" dirty="0" err="1"/>
              <a:t>Izin</a:t>
            </a:r>
            <a:r>
              <a:rPr lang="en-US" dirty="0"/>
              <a:t> Usaha </a:t>
            </a:r>
            <a:r>
              <a:rPr lang="en-US" dirty="0" err="1"/>
              <a:t>Toko</a:t>
            </a:r>
            <a:r>
              <a:rPr lang="en-US" dirty="0"/>
              <a:t> Modern</a:t>
            </a:r>
          </a:p>
          <a:p>
            <a:r>
              <a:rPr lang="en-US" dirty="0"/>
              <a:t>IMB</a:t>
            </a:r>
          </a:p>
          <a:p>
            <a:r>
              <a:rPr lang="en-US" dirty="0" err="1"/>
              <a:t>Tanda</a:t>
            </a:r>
            <a:r>
              <a:rPr lang="en-US" dirty="0"/>
              <a:t> </a:t>
            </a:r>
            <a:r>
              <a:rPr lang="en-US" dirty="0" err="1"/>
              <a:t>Daftar</a:t>
            </a:r>
            <a:r>
              <a:rPr lang="en-US" dirty="0"/>
              <a:t> Usaha </a:t>
            </a:r>
            <a:r>
              <a:rPr lang="en-US" dirty="0" err="1"/>
              <a:t>Pariwisata</a:t>
            </a:r>
            <a:endParaRPr lang="en-US" dirty="0"/>
          </a:p>
          <a:p>
            <a:r>
              <a:rPr lang="en-US" dirty="0" err="1"/>
              <a:t>Izin</a:t>
            </a:r>
            <a:r>
              <a:rPr lang="en-US" dirty="0"/>
              <a:t> </a:t>
            </a:r>
            <a:r>
              <a:rPr lang="en-US" dirty="0" err="1"/>
              <a:t>Badan</a:t>
            </a:r>
            <a:r>
              <a:rPr lang="en-US" dirty="0"/>
              <a:t> Usaha </a:t>
            </a:r>
            <a:r>
              <a:rPr lang="en-US" dirty="0" err="1"/>
              <a:t>Jasa</a:t>
            </a:r>
            <a:r>
              <a:rPr lang="en-US" dirty="0"/>
              <a:t> </a:t>
            </a:r>
            <a:r>
              <a:rPr lang="en-US" dirty="0" err="1"/>
              <a:t>Pengamanan</a:t>
            </a:r>
            <a:r>
              <a:rPr lang="en-US" dirty="0"/>
              <a:t> (BUJP) MABES POLRI</a:t>
            </a:r>
          </a:p>
          <a:p>
            <a:endParaRPr lang="en-US" dirty="0"/>
          </a:p>
        </p:txBody>
      </p:sp>
    </p:spTree>
    <p:extLst>
      <p:ext uri="{BB962C8B-B14F-4D97-AF65-F5344CB8AC3E}">
        <p14:creationId xmlns:p14="http://schemas.microsoft.com/office/powerpoint/2010/main" val="25467090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defRPr/>
            </a:pPr>
            <a:r>
              <a:rPr lang="en-US"/>
              <a:t>Daftar Perusahaan</a:t>
            </a:r>
          </a:p>
        </p:txBody>
      </p:sp>
      <p:sp>
        <p:nvSpPr>
          <p:cNvPr id="37891" name="Rectangle 3"/>
          <p:cNvSpPr>
            <a:spLocks noGrp="1" noChangeArrowheads="1"/>
          </p:cNvSpPr>
          <p:nvPr>
            <p:ph type="body" idx="1"/>
          </p:nvPr>
        </p:nvSpPr>
        <p:spPr/>
        <p:txBody>
          <a:bodyPr/>
          <a:lstStyle/>
          <a:p>
            <a:pPr eaLnBrk="1" hangingPunct="1">
              <a:defRPr/>
            </a:pPr>
            <a:r>
              <a:rPr lang="en-US"/>
              <a:t>Daftar perusahaan adalah daftar catatan resmi yang diadakan menurut atau berdasarkan ketentuan UU ini dan atau peraturan pelaksanaannya, dan memuat hal-hal yang wajib didaftarkan oleh setiap perusahaan serta disahkan oleh pejabat yang berwenang dari kantor pendaftaran perusahaan</a:t>
            </a:r>
          </a:p>
        </p:txBody>
      </p:sp>
    </p:spTree>
    <p:extLst>
      <p:ext uri="{BB962C8B-B14F-4D97-AF65-F5344CB8AC3E}">
        <p14:creationId xmlns:p14="http://schemas.microsoft.com/office/powerpoint/2010/main" val="35212124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a:t>Lanjutan…</a:t>
            </a:r>
          </a:p>
        </p:txBody>
      </p:sp>
      <p:sp>
        <p:nvSpPr>
          <p:cNvPr id="38915" name="Rectangle 3"/>
          <p:cNvSpPr>
            <a:spLocks noGrp="1" noChangeArrowheads="1"/>
          </p:cNvSpPr>
          <p:nvPr>
            <p:ph type="body" idx="1"/>
          </p:nvPr>
        </p:nvSpPr>
        <p:spPr/>
        <p:txBody>
          <a:bodyPr/>
          <a:lstStyle/>
          <a:p>
            <a:pPr eaLnBrk="1" hangingPunct="1">
              <a:defRPr/>
            </a:pPr>
            <a:r>
              <a:rPr lang="en-US" sz="2800"/>
              <a:t>Daftar perusahaan bertujuan mencatat bahan-bahan keterangan yang dibuat secara benar dari satu perusahaan dan merupakan sumber informasi resmi untuk semua pihak yang berkepentingan mengenai identitas, data serta keterangan lainnya tentang perusahaan yang tercantum dalam daftar perusahaan dalam rangka menjamin kepastian berusaha</a:t>
            </a:r>
          </a:p>
          <a:p>
            <a:pPr eaLnBrk="1" hangingPunct="1">
              <a:defRPr/>
            </a:pPr>
            <a:r>
              <a:rPr lang="en-US" sz="2800"/>
              <a:t>Daftar perusahaan bersifat terbuka</a:t>
            </a:r>
          </a:p>
        </p:txBody>
      </p:sp>
    </p:spTree>
    <p:extLst>
      <p:ext uri="{BB962C8B-B14F-4D97-AF65-F5344CB8AC3E}">
        <p14:creationId xmlns:p14="http://schemas.microsoft.com/office/powerpoint/2010/main" val="7571741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a:t>Lanjutan…</a:t>
            </a:r>
          </a:p>
        </p:txBody>
      </p:sp>
      <p:sp>
        <p:nvSpPr>
          <p:cNvPr id="39939" name="Rectangle 3"/>
          <p:cNvSpPr>
            <a:spLocks noGrp="1" noChangeArrowheads="1"/>
          </p:cNvSpPr>
          <p:nvPr>
            <p:ph type="body" idx="1"/>
          </p:nvPr>
        </p:nvSpPr>
        <p:spPr/>
        <p:txBody>
          <a:bodyPr/>
          <a:lstStyle/>
          <a:p>
            <a:pPr eaLnBrk="1" hangingPunct="1">
              <a:defRPr/>
            </a:pPr>
            <a:r>
              <a:rPr lang="en-US" sz="2800"/>
              <a:t>Setiap perusahaan yang berkedudukan dan menjalankan usahanya di wilayah Indonesia menurut ketntuan per-UU-an yang berlaku, termasuk di dalamnya kantor cabang, kantor pembantu, anak perusahaan, serta agen dan perwakilan dari perusahaan itu yang mempunyai wewenang untuk mengadakan perjanjian wajib didaftarkan</a:t>
            </a:r>
          </a:p>
          <a:p>
            <a:pPr eaLnBrk="1" hangingPunct="1">
              <a:defRPr/>
            </a:pPr>
            <a:r>
              <a:rPr lang="en-US" sz="2800"/>
              <a:t>Pengecualian, perusahaan perseorangan kecil dan perusahaan jawatan</a:t>
            </a:r>
          </a:p>
        </p:txBody>
      </p:sp>
    </p:spTree>
    <p:extLst>
      <p:ext uri="{BB962C8B-B14F-4D97-AF65-F5344CB8AC3E}">
        <p14:creationId xmlns:p14="http://schemas.microsoft.com/office/powerpoint/2010/main" val="6040489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defRPr/>
            </a:pPr>
            <a:r>
              <a:rPr lang="id-ID"/>
              <a:t>Ancaman Sanksi</a:t>
            </a:r>
            <a:endParaRPr lang="en-GB"/>
          </a:p>
        </p:txBody>
      </p:sp>
      <p:sp>
        <p:nvSpPr>
          <p:cNvPr id="94211" name="Rectangle 3"/>
          <p:cNvSpPr>
            <a:spLocks noGrp="1" noChangeArrowheads="1"/>
          </p:cNvSpPr>
          <p:nvPr>
            <p:ph type="body" idx="1"/>
          </p:nvPr>
        </p:nvSpPr>
        <p:spPr/>
        <p:txBody>
          <a:bodyPr/>
          <a:lstStyle/>
          <a:p>
            <a:pPr eaLnBrk="1" hangingPunct="1">
              <a:defRPr/>
            </a:pPr>
            <a:r>
              <a:rPr lang="id-ID"/>
              <a:t>Penjara max 3 bulan atau denda max Rp 3 juta jika dengan sengaja atau kelalaiannya tidak mendaftarkan</a:t>
            </a:r>
          </a:p>
          <a:p>
            <a:pPr eaLnBrk="1" hangingPunct="1">
              <a:defRPr/>
            </a:pPr>
            <a:r>
              <a:rPr lang="id-ID"/>
              <a:t>Kurungan max 3 bulan atau denda max Rp 1,5 juta jika melakukan pendaftaran secara keliru atau tidak lengkap</a:t>
            </a:r>
            <a:endParaRPr lang="en-GB"/>
          </a:p>
        </p:txBody>
      </p:sp>
    </p:spTree>
    <p:extLst>
      <p:ext uri="{BB962C8B-B14F-4D97-AF65-F5344CB8AC3E}">
        <p14:creationId xmlns:p14="http://schemas.microsoft.com/office/powerpoint/2010/main" val="20588241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SIUP</a:t>
            </a:r>
          </a:p>
        </p:txBody>
      </p:sp>
      <p:sp>
        <p:nvSpPr>
          <p:cNvPr id="3" name="Content Placeholder 2"/>
          <p:cNvSpPr>
            <a:spLocks noGrp="1"/>
          </p:cNvSpPr>
          <p:nvPr>
            <p:ph idx="1"/>
          </p:nvPr>
        </p:nvSpPr>
        <p:spPr/>
        <p:txBody>
          <a:bodyPr>
            <a:normAutofit/>
          </a:bodyPr>
          <a:lstStyle/>
          <a:p>
            <a:r>
              <a:rPr lang="en-US" dirty="0" err="1"/>
              <a:t>Mengisi</a:t>
            </a:r>
            <a:r>
              <a:rPr lang="en-US" dirty="0"/>
              <a:t> </a:t>
            </a:r>
            <a:r>
              <a:rPr lang="en-US" dirty="0" err="1"/>
              <a:t>dan</a:t>
            </a:r>
            <a:r>
              <a:rPr lang="en-US" dirty="0"/>
              <a:t> </a:t>
            </a:r>
            <a:r>
              <a:rPr lang="en-US" dirty="0" err="1"/>
              <a:t>menandatangani</a:t>
            </a:r>
            <a:r>
              <a:rPr lang="en-US" dirty="0"/>
              <a:t> </a:t>
            </a:r>
            <a:r>
              <a:rPr lang="en-US" dirty="0" err="1"/>
              <a:t>surat</a:t>
            </a:r>
            <a:r>
              <a:rPr lang="en-US" dirty="0"/>
              <a:t> </a:t>
            </a:r>
            <a:r>
              <a:rPr lang="en-US" dirty="0" err="1"/>
              <a:t>permohonan</a:t>
            </a:r>
            <a:r>
              <a:rPr lang="en-US" dirty="0"/>
              <a:t> SIUP </a:t>
            </a:r>
            <a:r>
              <a:rPr lang="en-US" dirty="0" err="1"/>
              <a:t>bermaterei</a:t>
            </a:r>
            <a:endParaRPr lang="en-US" dirty="0"/>
          </a:p>
          <a:p>
            <a:r>
              <a:rPr lang="en-US" dirty="0" err="1"/>
              <a:t>Fotocopy</a:t>
            </a:r>
            <a:r>
              <a:rPr lang="en-US" dirty="0"/>
              <a:t> </a:t>
            </a:r>
            <a:r>
              <a:rPr lang="en-US" dirty="0" err="1"/>
              <a:t>kartu</a:t>
            </a:r>
            <a:r>
              <a:rPr lang="en-US" dirty="0"/>
              <a:t> </a:t>
            </a:r>
            <a:r>
              <a:rPr lang="en-US" dirty="0" err="1"/>
              <a:t>identitas</a:t>
            </a:r>
            <a:endParaRPr lang="en-US" dirty="0"/>
          </a:p>
          <a:p>
            <a:r>
              <a:rPr lang="en-US" dirty="0" err="1"/>
              <a:t>Fotocopy</a:t>
            </a:r>
            <a:r>
              <a:rPr lang="en-US" dirty="0"/>
              <a:t> </a:t>
            </a:r>
            <a:r>
              <a:rPr lang="en-US" dirty="0" err="1"/>
              <a:t>kartu</a:t>
            </a:r>
            <a:r>
              <a:rPr lang="en-US" dirty="0"/>
              <a:t> </a:t>
            </a:r>
            <a:r>
              <a:rPr lang="en-US" dirty="0" err="1"/>
              <a:t>keluarga</a:t>
            </a:r>
            <a:endParaRPr lang="en-US" dirty="0"/>
          </a:p>
          <a:p>
            <a:r>
              <a:rPr lang="en-US" dirty="0" err="1"/>
              <a:t>Fotocopy</a:t>
            </a:r>
            <a:r>
              <a:rPr lang="en-US" dirty="0"/>
              <a:t> NPWP</a:t>
            </a:r>
          </a:p>
          <a:p>
            <a:endParaRPr lang="en-US" dirty="0"/>
          </a:p>
        </p:txBody>
      </p:sp>
    </p:spTree>
    <p:extLst>
      <p:ext uri="{BB962C8B-B14F-4D97-AF65-F5344CB8AC3E}">
        <p14:creationId xmlns:p14="http://schemas.microsoft.com/office/powerpoint/2010/main" val="42904748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err="1"/>
              <a:t>Bila</a:t>
            </a:r>
            <a:r>
              <a:rPr lang="en-US" dirty="0"/>
              <a:t> </a:t>
            </a:r>
            <a:r>
              <a:rPr lang="en-US" dirty="0" err="1"/>
              <a:t>menggunakan</a:t>
            </a:r>
            <a:r>
              <a:rPr lang="en-US" dirty="0"/>
              <a:t> </a:t>
            </a:r>
            <a:r>
              <a:rPr lang="en-US" dirty="0" err="1"/>
              <a:t>tanah</a:t>
            </a:r>
            <a:r>
              <a:rPr lang="en-US" dirty="0"/>
              <a:t> </a:t>
            </a:r>
            <a:r>
              <a:rPr lang="en-US" dirty="0" err="1"/>
              <a:t>dan</a:t>
            </a:r>
            <a:r>
              <a:rPr lang="en-US" dirty="0"/>
              <a:t> </a:t>
            </a:r>
            <a:r>
              <a:rPr lang="en-US" dirty="0" err="1"/>
              <a:t>bangunan</a:t>
            </a:r>
            <a:r>
              <a:rPr lang="en-US" dirty="0"/>
              <a:t> orang lain:</a:t>
            </a:r>
          </a:p>
          <a:p>
            <a:pPr marL="696913">
              <a:buFont typeface="Wingdings" pitchFamily="2" charset="2"/>
              <a:buChar char="Ø"/>
            </a:pPr>
            <a:r>
              <a:rPr lang="en-US" dirty="0" err="1"/>
              <a:t>Surat</a:t>
            </a:r>
            <a:r>
              <a:rPr lang="en-US" dirty="0"/>
              <a:t> </a:t>
            </a:r>
            <a:r>
              <a:rPr lang="en-US" dirty="0" err="1"/>
              <a:t>perjanjian</a:t>
            </a:r>
            <a:r>
              <a:rPr lang="en-US" dirty="0"/>
              <a:t> </a:t>
            </a:r>
            <a:r>
              <a:rPr lang="en-US" dirty="0" err="1"/>
              <a:t>sewa</a:t>
            </a:r>
            <a:endParaRPr lang="en-US" dirty="0"/>
          </a:p>
          <a:p>
            <a:pPr marL="696913">
              <a:buFont typeface="Wingdings" pitchFamily="2" charset="2"/>
              <a:buChar char="Ø"/>
            </a:pPr>
            <a:r>
              <a:rPr lang="en-US" dirty="0" err="1"/>
              <a:t>Surat</a:t>
            </a:r>
            <a:r>
              <a:rPr lang="en-US" dirty="0"/>
              <a:t> </a:t>
            </a:r>
            <a:r>
              <a:rPr lang="en-US" dirty="0" err="1"/>
              <a:t>pernyataan</a:t>
            </a:r>
            <a:r>
              <a:rPr lang="en-US" dirty="0"/>
              <a:t> </a:t>
            </a:r>
            <a:r>
              <a:rPr lang="en-US" dirty="0" err="1"/>
              <a:t>bermaterei</a:t>
            </a:r>
            <a:r>
              <a:rPr lang="en-US" dirty="0"/>
              <a:t> </a:t>
            </a:r>
            <a:r>
              <a:rPr lang="en-US" dirty="0" err="1"/>
              <a:t>dari</a:t>
            </a:r>
            <a:r>
              <a:rPr lang="en-US" dirty="0"/>
              <a:t> </a:t>
            </a:r>
            <a:r>
              <a:rPr lang="en-US" dirty="0" err="1"/>
              <a:t>pemilik</a:t>
            </a:r>
            <a:endParaRPr lang="en-US" dirty="0"/>
          </a:p>
          <a:p>
            <a:pPr marL="696913">
              <a:buFont typeface="Wingdings" pitchFamily="2" charset="2"/>
              <a:buChar char="Ø"/>
            </a:pPr>
            <a:r>
              <a:rPr lang="en-US" dirty="0" err="1"/>
              <a:t>Fotocopy</a:t>
            </a:r>
            <a:r>
              <a:rPr lang="en-US" dirty="0"/>
              <a:t> KTP </a:t>
            </a:r>
            <a:r>
              <a:rPr lang="en-US" dirty="0" err="1"/>
              <a:t>pemilik</a:t>
            </a:r>
            <a:endParaRPr lang="en-US" dirty="0"/>
          </a:p>
          <a:p>
            <a:pPr marL="696913">
              <a:buFont typeface="Wingdings" pitchFamily="2" charset="2"/>
              <a:buChar char="Ø"/>
            </a:pPr>
            <a:r>
              <a:rPr lang="en-US" dirty="0"/>
              <a:t>Pas </a:t>
            </a:r>
            <a:r>
              <a:rPr lang="en-US" dirty="0" err="1"/>
              <a:t>foto</a:t>
            </a:r>
            <a:r>
              <a:rPr lang="en-US" dirty="0"/>
              <a:t> </a:t>
            </a:r>
            <a:r>
              <a:rPr lang="en-US" dirty="0" err="1"/>
              <a:t>berwarna</a:t>
            </a:r>
            <a:endParaRPr lang="en-US" dirty="0"/>
          </a:p>
          <a:p>
            <a:pPr marL="696913">
              <a:buFont typeface="Wingdings" pitchFamily="2" charset="2"/>
              <a:buChar char="Ø"/>
            </a:pPr>
            <a:r>
              <a:rPr lang="en-US" dirty="0"/>
              <a:t>IMB </a:t>
            </a:r>
            <a:r>
              <a:rPr lang="en-US" dirty="0" err="1"/>
              <a:t>atau</a:t>
            </a:r>
            <a:r>
              <a:rPr lang="en-US" dirty="0"/>
              <a:t> </a:t>
            </a:r>
            <a:r>
              <a:rPr lang="en-US" dirty="0" err="1"/>
              <a:t>surat</a:t>
            </a:r>
            <a:r>
              <a:rPr lang="en-US" dirty="0"/>
              <a:t> </a:t>
            </a:r>
            <a:r>
              <a:rPr lang="en-US" dirty="0" err="1"/>
              <a:t>pernyataan</a:t>
            </a:r>
            <a:r>
              <a:rPr lang="en-US" dirty="0"/>
              <a:t> </a:t>
            </a:r>
            <a:r>
              <a:rPr lang="en-US" dirty="0" err="1"/>
              <a:t>bersedia</a:t>
            </a:r>
            <a:r>
              <a:rPr lang="en-US" dirty="0"/>
              <a:t> </a:t>
            </a:r>
            <a:r>
              <a:rPr lang="en-US" dirty="0" err="1"/>
              <a:t>mengurus</a:t>
            </a:r>
            <a:r>
              <a:rPr lang="en-US" dirty="0"/>
              <a:t> IMB</a:t>
            </a:r>
          </a:p>
          <a:p>
            <a:endParaRPr lang="en-US" dirty="0"/>
          </a:p>
        </p:txBody>
      </p:sp>
    </p:spTree>
    <p:extLst>
      <p:ext uri="{BB962C8B-B14F-4D97-AF65-F5344CB8AC3E}">
        <p14:creationId xmlns:p14="http://schemas.microsoft.com/office/powerpoint/2010/main" val="31137620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IUMK</a:t>
            </a:r>
          </a:p>
        </p:txBody>
      </p:sp>
      <p:sp>
        <p:nvSpPr>
          <p:cNvPr id="3" name="Content Placeholder 2"/>
          <p:cNvSpPr>
            <a:spLocks noGrp="1"/>
          </p:cNvSpPr>
          <p:nvPr>
            <p:ph idx="1"/>
          </p:nvPr>
        </p:nvSpPr>
        <p:spPr/>
        <p:txBody>
          <a:bodyPr>
            <a:normAutofit fontScale="70000" lnSpcReduction="20000"/>
          </a:bodyPr>
          <a:lstStyle/>
          <a:p>
            <a:r>
              <a:rPr lang="en-US" dirty="0" err="1"/>
              <a:t>Surat</a:t>
            </a:r>
            <a:r>
              <a:rPr lang="en-US" dirty="0"/>
              <a:t> </a:t>
            </a:r>
            <a:r>
              <a:rPr lang="en-US" dirty="0" err="1"/>
              <a:t>pengantar</a:t>
            </a:r>
            <a:r>
              <a:rPr lang="en-US" dirty="0"/>
              <a:t> RT/RW</a:t>
            </a:r>
          </a:p>
          <a:p>
            <a:r>
              <a:rPr lang="en-US" dirty="0" err="1"/>
              <a:t>Fotocopy</a:t>
            </a:r>
            <a:r>
              <a:rPr lang="en-US" dirty="0"/>
              <a:t> </a:t>
            </a:r>
            <a:r>
              <a:rPr lang="en-US" dirty="0" err="1"/>
              <a:t>dan</a:t>
            </a:r>
            <a:r>
              <a:rPr lang="en-US" dirty="0"/>
              <a:t> KTP </a:t>
            </a:r>
            <a:r>
              <a:rPr lang="en-US" dirty="0" err="1"/>
              <a:t>asli</a:t>
            </a:r>
            <a:endParaRPr lang="en-US" dirty="0"/>
          </a:p>
          <a:p>
            <a:r>
              <a:rPr lang="en-US" dirty="0" err="1"/>
              <a:t>Fotocopy</a:t>
            </a:r>
            <a:r>
              <a:rPr lang="en-US" dirty="0"/>
              <a:t> </a:t>
            </a:r>
            <a:r>
              <a:rPr lang="en-US" dirty="0" err="1"/>
              <a:t>dan</a:t>
            </a:r>
            <a:r>
              <a:rPr lang="en-US" dirty="0"/>
              <a:t> KK </a:t>
            </a:r>
            <a:r>
              <a:rPr lang="en-US" dirty="0" err="1"/>
              <a:t>asli</a:t>
            </a:r>
            <a:endParaRPr lang="en-US" dirty="0"/>
          </a:p>
          <a:p>
            <a:r>
              <a:rPr lang="en-US" dirty="0"/>
              <a:t>Pas </a:t>
            </a:r>
            <a:r>
              <a:rPr lang="en-US" dirty="0" err="1"/>
              <a:t>foto</a:t>
            </a:r>
            <a:r>
              <a:rPr lang="en-US" dirty="0"/>
              <a:t> 4x6 2 </a:t>
            </a:r>
            <a:r>
              <a:rPr lang="en-US" dirty="0" err="1"/>
              <a:t>lembar</a:t>
            </a:r>
            <a:endParaRPr lang="en-US" dirty="0"/>
          </a:p>
          <a:p>
            <a:r>
              <a:rPr lang="en-US" dirty="0" err="1"/>
              <a:t>mengisi</a:t>
            </a:r>
            <a:r>
              <a:rPr lang="en-US" dirty="0"/>
              <a:t> </a:t>
            </a:r>
            <a:r>
              <a:rPr lang="en-US" dirty="0" err="1"/>
              <a:t>formulir</a:t>
            </a:r>
            <a:r>
              <a:rPr lang="en-US" dirty="0"/>
              <a:t> yang </a:t>
            </a:r>
            <a:r>
              <a:rPr lang="en-US" dirty="0" err="1"/>
              <a:t>memuat</a:t>
            </a:r>
            <a:r>
              <a:rPr lang="en-US" dirty="0"/>
              <a:t> </a:t>
            </a:r>
            <a:r>
              <a:rPr lang="en-US" dirty="0" err="1"/>
              <a:t>tentang</a:t>
            </a:r>
            <a:r>
              <a:rPr lang="en-US" dirty="0"/>
              <a:t>:</a:t>
            </a:r>
          </a:p>
          <a:p>
            <a:pPr marL="696913">
              <a:buFont typeface="Wingdings" pitchFamily="2" charset="2"/>
              <a:buChar char="Ø"/>
            </a:pPr>
            <a:r>
              <a:rPr lang="en-US" dirty="0" err="1"/>
              <a:t>nama</a:t>
            </a:r>
            <a:r>
              <a:rPr lang="en-US" dirty="0"/>
              <a:t>;</a:t>
            </a:r>
          </a:p>
          <a:p>
            <a:pPr marL="696913">
              <a:buFont typeface="Wingdings" pitchFamily="2" charset="2"/>
              <a:buChar char="Ø"/>
            </a:pPr>
            <a:r>
              <a:rPr lang="en-US" dirty="0" err="1"/>
              <a:t>nomor</a:t>
            </a:r>
            <a:r>
              <a:rPr lang="en-US" dirty="0"/>
              <a:t> KTP;</a:t>
            </a:r>
          </a:p>
          <a:p>
            <a:pPr marL="696913">
              <a:buFont typeface="Wingdings" pitchFamily="2" charset="2"/>
              <a:buChar char="Ø"/>
            </a:pPr>
            <a:r>
              <a:rPr lang="en-US" dirty="0" err="1"/>
              <a:t>nomor</a:t>
            </a:r>
            <a:r>
              <a:rPr lang="en-US" dirty="0"/>
              <a:t> </a:t>
            </a:r>
            <a:r>
              <a:rPr lang="en-US" dirty="0" err="1"/>
              <a:t>telepon</a:t>
            </a:r>
            <a:r>
              <a:rPr lang="en-US" dirty="0"/>
              <a:t>;</a:t>
            </a:r>
          </a:p>
          <a:p>
            <a:pPr marL="696913">
              <a:buFont typeface="Wingdings" pitchFamily="2" charset="2"/>
              <a:buChar char="Ø"/>
            </a:pPr>
            <a:r>
              <a:rPr lang="en-US" dirty="0" err="1"/>
              <a:t>alamat</a:t>
            </a:r>
            <a:r>
              <a:rPr lang="en-US" dirty="0"/>
              <a:t>;</a:t>
            </a:r>
          </a:p>
          <a:p>
            <a:pPr marL="696913">
              <a:buFont typeface="Wingdings" pitchFamily="2" charset="2"/>
              <a:buChar char="Ø"/>
            </a:pPr>
            <a:r>
              <a:rPr lang="en-US" dirty="0" err="1"/>
              <a:t>kegiatan</a:t>
            </a:r>
            <a:r>
              <a:rPr lang="en-US" dirty="0"/>
              <a:t> </a:t>
            </a:r>
            <a:r>
              <a:rPr lang="en-US" dirty="0" err="1"/>
              <a:t>usaha</a:t>
            </a:r>
            <a:r>
              <a:rPr lang="en-US" dirty="0"/>
              <a:t>;</a:t>
            </a:r>
          </a:p>
          <a:p>
            <a:pPr marL="696913">
              <a:buFont typeface="Wingdings" pitchFamily="2" charset="2"/>
              <a:buChar char="Ø"/>
            </a:pPr>
            <a:r>
              <a:rPr lang="en-US" dirty="0" err="1"/>
              <a:t>sarana</a:t>
            </a:r>
            <a:r>
              <a:rPr lang="en-US" dirty="0"/>
              <a:t> </a:t>
            </a:r>
            <a:r>
              <a:rPr lang="en-US" dirty="0" err="1"/>
              <a:t>usaha</a:t>
            </a:r>
            <a:r>
              <a:rPr lang="en-US" dirty="0"/>
              <a:t> yang </a:t>
            </a:r>
            <a:r>
              <a:rPr lang="en-US" dirty="0" err="1"/>
              <a:t>digunakan</a:t>
            </a:r>
            <a:r>
              <a:rPr lang="en-US" dirty="0"/>
              <a:t>;</a:t>
            </a:r>
          </a:p>
          <a:p>
            <a:pPr marL="696913">
              <a:buFont typeface="Wingdings" pitchFamily="2" charset="2"/>
              <a:buChar char="Ø"/>
            </a:pPr>
            <a:r>
              <a:rPr lang="en-US" dirty="0" err="1"/>
              <a:t>jumlah</a:t>
            </a:r>
            <a:r>
              <a:rPr lang="en-US" dirty="0"/>
              <a:t> modal </a:t>
            </a:r>
            <a:r>
              <a:rPr lang="en-US" dirty="0" err="1"/>
              <a:t>usaha</a:t>
            </a:r>
            <a:r>
              <a:rPr lang="en-US" dirty="0"/>
              <a:t>.</a:t>
            </a:r>
          </a:p>
          <a:p>
            <a:pPr marL="0" indent="0">
              <a:buNone/>
            </a:pPr>
            <a:endParaRPr lang="en-US" dirty="0"/>
          </a:p>
        </p:txBody>
      </p:sp>
    </p:spTree>
    <p:extLst>
      <p:ext uri="{BB962C8B-B14F-4D97-AF65-F5344CB8AC3E}">
        <p14:creationId xmlns:p14="http://schemas.microsoft.com/office/powerpoint/2010/main" val="19027503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Dasar</a:t>
            </a:r>
            <a:r>
              <a:rPr lang="en-US" dirty="0" smtClean="0"/>
              <a:t> </a:t>
            </a:r>
            <a:r>
              <a:rPr lang="en-US" dirty="0" err="1" smtClean="0"/>
              <a:t>Hukum</a:t>
            </a:r>
            <a:endParaRPr lang="en-US" dirty="0"/>
          </a:p>
        </p:txBody>
      </p:sp>
      <p:sp>
        <p:nvSpPr>
          <p:cNvPr id="3" name="Content Placeholder 2"/>
          <p:cNvSpPr>
            <a:spLocks noGrp="1"/>
          </p:cNvSpPr>
          <p:nvPr>
            <p:ph idx="1"/>
          </p:nvPr>
        </p:nvSpPr>
        <p:spPr/>
        <p:txBody>
          <a:bodyPr>
            <a:normAutofit lnSpcReduction="10000"/>
          </a:bodyPr>
          <a:lstStyle/>
          <a:p>
            <a:r>
              <a:rPr lang="en-US" dirty="0" err="1" smtClean="0"/>
              <a:t>Undang-undang</a:t>
            </a:r>
            <a:r>
              <a:rPr lang="en-US" dirty="0" smtClean="0"/>
              <a:t> </a:t>
            </a:r>
            <a:r>
              <a:rPr lang="en-US" dirty="0" err="1" smtClean="0"/>
              <a:t>Republik</a:t>
            </a:r>
            <a:r>
              <a:rPr lang="en-US" dirty="0" smtClean="0"/>
              <a:t> Indonesia </a:t>
            </a:r>
            <a:r>
              <a:rPr lang="en-US" dirty="0" err="1" smtClean="0"/>
              <a:t>Nomor</a:t>
            </a:r>
            <a:r>
              <a:rPr lang="en-US" dirty="0" smtClean="0"/>
              <a:t> 20 </a:t>
            </a:r>
            <a:r>
              <a:rPr lang="en-US" dirty="0" err="1" smtClean="0"/>
              <a:t>Tahun</a:t>
            </a:r>
            <a:r>
              <a:rPr lang="en-US" dirty="0" smtClean="0"/>
              <a:t> 2008 </a:t>
            </a:r>
            <a:r>
              <a:rPr lang="en-US" dirty="0" err="1" smtClean="0"/>
              <a:t>Tentang</a:t>
            </a:r>
            <a:r>
              <a:rPr lang="en-US" dirty="0"/>
              <a:t> </a:t>
            </a:r>
            <a:r>
              <a:rPr lang="en-US" dirty="0" smtClean="0"/>
              <a:t>Usaha </a:t>
            </a:r>
            <a:r>
              <a:rPr lang="en-US" dirty="0" err="1" smtClean="0"/>
              <a:t>Mikro</a:t>
            </a:r>
            <a:r>
              <a:rPr lang="en-US" dirty="0" smtClean="0"/>
              <a:t>, Kecil, Dan </a:t>
            </a:r>
            <a:r>
              <a:rPr lang="en-US" dirty="0" err="1" smtClean="0"/>
              <a:t>Menengah</a:t>
            </a:r>
            <a:endParaRPr lang="en-US" dirty="0" smtClean="0"/>
          </a:p>
          <a:p>
            <a:r>
              <a:rPr lang="en-US" dirty="0" err="1" smtClean="0"/>
              <a:t>Peraturan</a:t>
            </a:r>
            <a:r>
              <a:rPr lang="en-US" dirty="0" smtClean="0"/>
              <a:t> </a:t>
            </a:r>
            <a:r>
              <a:rPr lang="en-US" dirty="0" err="1"/>
              <a:t>Presiden</a:t>
            </a:r>
            <a:r>
              <a:rPr lang="en-US" dirty="0"/>
              <a:t> </a:t>
            </a:r>
            <a:r>
              <a:rPr lang="en-US" dirty="0" err="1"/>
              <a:t>Republik</a:t>
            </a:r>
            <a:r>
              <a:rPr lang="en-US" dirty="0"/>
              <a:t> Indonesia </a:t>
            </a:r>
            <a:r>
              <a:rPr lang="en-US" dirty="0" err="1"/>
              <a:t>Nomor</a:t>
            </a:r>
            <a:r>
              <a:rPr lang="en-US" dirty="0"/>
              <a:t> 98 </a:t>
            </a:r>
            <a:r>
              <a:rPr lang="en-US" dirty="0" err="1"/>
              <a:t>Tahun</a:t>
            </a:r>
            <a:r>
              <a:rPr lang="en-US" dirty="0"/>
              <a:t> 2014 </a:t>
            </a:r>
            <a:r>
              <a:rPr lang="en-US" dirty="0" err="1"/>
              <a:t>Tentang</a:t>
            </a:r>
            <a:r>
              <a:rPr lang="en-US" dirty="0"/>
              <a:t> </a:t>
            </a:r>
            <a:r>
              <a:rPr lang="en-US" dirty="0" err="1"/>
              <a:t>Perizinan</a:t>
            </a:r>
            <a:r>
              <a:rPr lang="en-US" dirty="0"/>
              <a:t> </a:t>
            </a:r>
            <a:r>
              <a:rPr lang="en-US" dirty="0" err="1"/>
              <a:t>Untuk</a:t>
            </a:r>
            <a:r>
              <a:rPr lang="en-US" dirty="0"/>
              <a:t> Usaha </a:t>
            </a:r>
            <a:r>
              <a:rPr lang="en-US" dirty="0" err="1"/>
              <a:t>Mikro</a:t>
            </a:r>
            <a:r>
              <a:rPr lang="en-US" dirty="0"/>
              <a:t> </a:t>
            </a:r>
            <a:r>
              <a:rPr lang="en-US" dirty="0" err="1"/>
              <a:t>dan</a:t>
            </a:r>
            <a:r>
              <a:rPr lang="en-US" dirty="0"/>
              <a:t> Kecil </a:t>
            </a:r>
            <a:endParaRPr lang="en-US" dirty="0" smtClean="0"/>
          </a:p>
          <a:p>
            <a:r>
              <a:rPr lang="en-US" dirty="0" err="1" smtClean="0"/>
              <a:t>Peraturan</a:t>
            </a:r>
            <a:r>
              <a:rPr lang="en-US" dirty="0" smtClean="0"/>
              <a:t> </a:t>
            </a:r>
            <a:r>
              <a:rPr lang="en-US" dirty="0" err="1"/>
              <a:t>Menteri</a:t>
            </a:r>
            <a:r>
              <a:rPr lang="en-US" dirty="0"/>
              <a:t> Dalam </a:t>
            </a:r>
            <a:r>
              <a:rPr lang="en-US" dirty="0" err="1"/>
              <a:t>Negeri</a:t>
            </a:r>
            <a:r>
              <a:rPr lang="en-US" dirty="0"/>
              <a:t> </a:t>
            </a:r>
            <a:r>
              <a:rPr lang="en-US" dirty="0" err="1"/>
              <a:t>Nomor</a:t>
            </a:r>
            <a:r>
              <a:rPr lang="en-US" dirty="0"/>
              <a:t> 83 </a:t>
            </a:r>
            <a:r>
              <a:rPr lang="en-US" dirty="0" err="1"/>
              <a:t>Tahun</a:t>
            </a:r>
            <a:r>
              <a:rPr lang="en-US" dirty="0"/>
              <a:t> 2014 </a:t>
            </a:r>
            <a:r>
              <a:rPr lang="en-US" dirty="0" err="1"/>
              <a:t>Tentang</a:t>
            </a:r>
            <a:r>
              <a:rPr lang="en-US" dirty="0"/>
              <a:t> </a:t>
            </a:r>
            <a:r>
              <a:rPr lang="en-US" dirty="0" err="1"/>
              <a:t>Pedoman</a:t>
            </a:r>
            <a:r>
              <a:rPr lang="en-US" dirty="0"/>
              <a:t> </a:t>
            </a:r>
            <a:r>
              <a:rPr lang="en-US" dirty="0" err="1"/>
              <a:t>Pemberian</a:t>
            </a:r>
            <a:r>
              <a:rPr lang="en-US" dirty="0"/>
              <a:t> </a:t>
            </a:r>
            <a:r>
              <a:rPr lang="en-US" dirty="0" err="1"/>
              <a:t>Izin</a:t>
            </a:r>
            <a:r>
              <a:rPr lang="en-US" dirty="0"/>
              <a:t> Usaha </a:t>
            </a:r>
            <a:r>
              <a:rPr lang="en-US" dirty="0" err="1"/>
              <a:t>Mikro</a:t>
            </a:r>
            <a:r>
              <a:rPr lang="en-US" dirty="0"/>
              <a:t> </a:t>
            </a:r>
            <a:r>
              <a:rPr lang="en-US" dirty="0" err="1"/>
              <a:t>dan</a:t>
            </a:r>
            <a:r>
              <a:rPr lang="en-US" dirty="0"/>
              <a:t> Kecil </a:t>
            </a:r>
            <a:endParaRPr lang="en-US" dirty="0" smtClean="0"/>
          </a:p>
          <a:p>
            <a:endParaRPr lang="en-US" dirty="0"/>
          </a:p>
        </p:txBody>
      </p:sp>
    </p:spTree>
    <p:extLst>
      <p:ext uri="{BB962C8B-B14F-4D97-AF65-F5344CB8AC3E}">
        <p14:creationId xmlns:p14="http://schemas.microsoft.com/office/powerpoint/2010/main" val="2144513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PANGAN INDUSTRI RUMAH TANGGA</a:t>
            </a:r>
          </a:p>
        </p:txBody>
      </p:sp>
      <p:sp>
        <p:nvSpPr>
          <p:cNvPr id="3" name="Rounded Rectangle 2"/>
          <p:cNvSpPr/>
          <p:nvPr/>
        </p:nvSpPr>
        <p:spPr>
          <a:xfrm>
            <a:off x="914400" y="3048000"/>
            <a:ext cx="1447800" cy="914400"/>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USAHA RUMAHAN</a:t>
            </a:r>
          </a:p>
        </p:txBody>
      </p:sp>
      <p:sp>
        <p:nvSpPr>
          <p:cNvPr id="4" name="Oval 3"/>
          <p:cNvSpPr/>
          <p:nvPr/>
        </p:nvSpPr>
        <p:spPr>
          <a:xfrm>
            <a:off x="3795252" y="3048000"/>
            <a:ext cx="1462548" cy="914400"/>
          </a:xfrm>
          <a:prstGeom prst="ellipse">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PANGAN</a:t>
            </a:r>
          </a:p>
        </p:txBody>
      </p:sp>
      <p:sp>
        <p:nvSpPr>
          <p:cNvPr id="6" name="Rounded Rectangle 5"/>
          <p:cNvSpPr/>
          <p:nvPr/>
        </p:nvSpPr>
        <p:spPr>
          <a:xfrm>
            <a:off x="6934200" y="3048000"/>
            <a:ext cx="1295400" cy="9144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IZIN PIRT</a:t>
            </a:r>
          </a:p>
        </p:txBody>
      </p:sp>
      <p:sp>
        <p:nvSpPr>
          <p:cNvPr id="7" name="Right Arrow 6"/>
          <p:cNvSpPr/>
          <p:nvPr/>
        </p:nvSpPr>
        <p:spPr>
          <a:xfrm>
            <a:off x="2879574" y="3262884"/>
            <a:ext cx="489252"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5933865" y="3228471"/>
            <a:ext cx="489204"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85388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502828E-329C-4B0D-A578-F5B2105BA830}"/>
              </a:ext>
            </a:extLst>
          </p:cNvPr>
          <p:cNvSpPr>
            <a:spLocks noGrp="1"/>
          </p:cNvSpPr>
          <p:nvPr>
            <p:ph type="title"/>
          </p:nvPr>
        </p:nvSpPr>
        <p:spPr/>
        <p:txBody>
          <a:bodyPr/>
          <a:lstStyle/>
          <a:p>
            <a:r>
              <a:rPr lang="en-US" dirty="0"/>
              <a:t>TERIMA KASIH</a:t>
            </a:r>
          </a:p>
        </p:txBody>
      </p:sp>
      <p:sp>
        <p:nvSpPr>
          <p:cNvPr id="3" name="Content Placeholder 2">
            <a:extLst>
              <a:ext uri="{FF2B5EF4-FFF2-40B4-BE49-F238E27FC236}">
                <a16:creationId xmlns:a16="http://schemas.microsoft.com/office/drawing/2014/main" xmlns="" id="{66EBC6EF-0F88-4B5F-9672-6FA3BB8A6F8D}"/>
              </a:ext>
            </a:extLst>
          </p:cNvPr>
          <p:cNvSpPr>
            <a:spLocks noGrp="1"/>
          </p:cNvSpPr>
          <p:nvPr>
            <p:ph idx="1"/>
          </p:nvPr>
        </p:nvSpPr>
        <p:spPr/>
        <p:txBody>
          <a:bodyPr/>
          <a:lstStyle/>
          <a:p>
            <a:r>
              <a:rPr lang="en-US" dirty="0"/>
              <a:t>081328121727</a:t>
            </a:r>
          </a:p>
          <a:p>
            <a:r>
              <a:rPr lang="en-US" dirty="0">
                <a:hlinkClick r:id="rId2"/>
              </a:rPr>
              <a:t>dwmuhammad@yahoo.com</a:t>
            </a:r>
            <a:endParaRPr lang="en-US" dirty="0"/>
          </a:p>
          <a:p>
            <a:r>
              <a:rPr lang="en-US" dirty="0">
                <a:hlinkClick r:id="rId3"/>
              </a:rPr>
              <a:t>danangwahyu@umy.ac.id</a:t>
            </a:r>
            <a:endParaRPr lang="en-US" dirty="0"/>
          </a:p>
          <a:p>
            <a:pPr marL="0" indent="0">
              <a:buNone/>
            </a:pPr>
            <a:endParaRPr lang="en-US" dirty="0"/>
          </a:p>
        </p:txBody>
      </p:sp>
    </p:spTree>
    <p:extLst>
      <p:ext uri="{BB962C8B-B14F-4D97-AF65-F5344CB8AC3E}">
        <p14:creationId xmlns:p14="http://schemas.microsoft.com/office/powerpoint/2010/main" val="2860335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US" dirty="0"/>
              <a:t>Nota </a:t>
            </a:r>
            <a:r>
              <a:rPr lang="en-US" dirty="0" err="1"/>
              <a:t>Kesepahaman</a:t>
            </a:r>
            <a:r>
              <a:rPr lang="en-US" dirty="0"/>
              <a:t> </a:t>
            </a:r>
            <a:r>
              <a:rPr lang="en-US" dirty="0" err="1"/>
              <a:t>antara</a:t>
            </a:r>
            <a:r>
              <a:rPr lang="en-US" dirty="0"/>
              <a:t> </a:t>
            </a:r>
            <a:r>
              <a:rPr lang="en-US" dirty="0" err="1"/>
              <a:t>Menteri</a:t>
            </a:r>
            <a:r>
              <a:rPr lang="en-US" dirty="0"/>
              <a:t> Dalam </a:t>
            </a:r>
            <a:r>
              <a:rPr lang="en-US" dirty="0" err="1"/>
              <a:t>Neregi</a:t>
            </a:r>
            <a:r>
              <a:rPr lang="en-US" dirty="0"/>
              <a:t>, </a:t>
            </a:r>
            <a:r>
              <a:rPr lang="en-US" dirty="0" err="1"/>
              <a:t>Menteri</a:t>
            </a:r>
            <a:r>
              <a:rPr lang="en-US" dirty="0"/>
              <a:t> </a:t>
            </a:r>
            <a:r>
              <a:rPr lang="en-US" dirty="0" err="1"/>
              <a:t>Koperasi</a:t>
            </a:r>
            <a:r>
              <a:rPr lang="en-US" dirty="0"/>
              <a:t> </a:t>
            </a:r>
            <a:r>
              <a:rPr lang="en-US" dirty="0" err="1"/>
              <a:t>dan</a:t>
            </a:r>
            <a:r>
              <a:rPr lang="en-US" dirty="0"/>
              <a:t> UKM </a:t>
            </a:r>
            <a:r>
              <a:rPr lang="en-US" dirty="0" err="1"/>
              <a:t>dan</a:t>
            </a:r>
            <a:r>
              <a:rPr lang="en-US" dirty="0"/>
              <a:t> </a:t>
            </a:r>
            <a:r>
              <a:rPr lang="en-US" dirty="0" err="1"/>
              <a:t>Menteri</a:t>
            </a:r>
            <a:r>
              <a:rPr lang="en-US" dirty="0"/>
              <a:t> </a:t>
            </a:r>
            <a:r>
              <a:rPr lang="en-US" dirty="0" err="1"/>
              <a:t>Perdagangan</a:t>
            </a:r>
            <a:r>
              <a:rPr lang="en-US" dirty="0"/>
              <a:t> </a:t>
            </a:r>
            <a:r>
              <a:rPr lang="en-US" dirty="0" err="1"/>
              <a:t>Nomor</a:t>
            </a:r>
            <a:r>
              <a:rPr lang="en-US" dirty="0"/>
              <a:t> 503/555/SJ; </a:t>
            </a:r>
            <a:r>
              <a:rPr lang="en-US" dirty="0" err="1"/>
              <a:t>Nomor</a:t>
            </a:r>
            <a:r>
              <a:rPr lang="en-US" dirty="0"/>
              <a:t> 03/KB/M.KUKM/I/2015; </a:t>
            </a:r>
            <a:r>
              <a:rPr lang="en-US" dirty="0" err="1"/>
              <a:t>Nomor</a:t>
            </a:r>
            <a:r>
              <a:rPr lang="en-US" dirty="0"/>
              <a:t> 72/M-DAG/MOU/I/2015 </a:t>
            </a:r>
            <a:r>
              <a:rPr lang="en-US" dirty="0" err="1"/>
              <a:t>tentang</a:t>
            </a:r>
            <a:r>
              <a:rPr lang="en-US" dirty="0"/>
              <a:t> </a:t>
            </a:r>
            <a:r>
              <a:rPr lang="en-US" dirty="0" err="1"/>
              <a:t>Pembinaan</a:t>
            </a:r>
            <a:r>
              <a:rPr lang="en-US" dirty="0"/>
              <a:t> </a:t>
            </a:r>
            <a:r>
              <a:rPr lang="en-US" dirty="0" err="1"/>
              <a:t>Pemberian</a:t>
            </a:r>
            <a:r>
              <a:rPr lang="en-US" dirty="0"/>
              <a:t> </a:t>
            </a:r>
            <a:r>
              <a:rPr lang="en-US" dirty="0" err="1"/>
              <a:t>Izin</a:t>
            </a:r>
            <a:r>
              <a:rPr lang="en-US" dirty="0"/>
              <a:t> Usaha </a:t>
            </a:r>
            <a:r>
              <a:rPr lang="en-US" dirty="0" err="1"/>
              <a:t>Mikro</a:t>
            </a:r>
            <a:r>
              <a:rPr lang="en-US" dirty="0"/>
              <a:t> </a:t>
            </a:r>
            <a:r>
              <a:rPr lang="en-US" dirty="0" err="1"/>
              <a:t>dan</a:t>
            </a:r>
            <a:r>
              <a:rPr lang="en-US" dirty="0"/>
              <a:t> Kecil;</a:t>
            </a:r>
          </a:p>
          <a:p>
            <a:r>
              <a:rPr lang="en-US" dirty="0" err="1"/>
              <a:t>Perjanjian</a:t>
            </a:r>
            <a:r>
              <a:rPr lang="en-US" dirty="0"/>
              <a:t> </a:t>
            </a:r>
            <a:r>
              <a:rPr lang="en-US" dirty="0" err="1"/>
              <a:t>Kerjasama</a:t>
            </a:r>
            <a:r>
              <a:rPr lang="en-US" dirty="0"/>
              <a:t> </a:t>
            </a:r>
            <a:r>
              <a:rPr lang="en-US" dirty="0" err="1"/>
              <a:t>antara</a:t>
            </a:r>
            <a:r>
              <a:rPr lang="en-US" dirty="0"/>
              <a:t> </a:t>
            </a:r>
            <a:r>
              <a:rPr lang="en-US" dirty="0" err="1"/>
              <a:t>Dirjen</a:t>
            </a:r>
            <a:r>
              <a:rPr lang="en-US" dirty="0"/>
              <a:t> </a:t>
            </a:r>
            <a:r>
              <a:rPr lang="en-US" dirty="0" err="1"/>
              <a:t>Bina</a:t>
            </a:r>
            <a:r>
              <a:rPr lang="en-US" dirty="0"/>
              <a:t> Pembangunan Daerah, </a:t>
            </a:r>
            <a:r>
              <a:rPr lang="en-US" dirty="0" err="1"/>
              <a:t>Deputi</a:t>
            </a:r>
            <a:r>
              <a:rPr lang="en-US" dirty="0"/>
              <a:t> </a:t>
            </a:r>
            <a:r>
              <a:rPr lang="en-US" dirty="0" err="1"/>
              <a:t>Bidang</a:t>
            </a:r>
            <a:r>
              <a:rPr lang="en-US" dirty="0"/>
              <a:t> </a:t>
            </a:r>
            <a:r>
              <a:rPr lang="en-US" dirty="0" err="1"/>
              <a:t>Pengembangan</a:t>
            </a:r>
            <a:r>
              <a:rPr lang="en-US" dirty="0"/>
              <a:t> </a:t>
            </a:r>
            <a:r>
              <a:rPr lang="en-US" dirty="0" err="1"/>
              <a:t>dan</a:t>
            </a:r>
            <a:r>
              <a:rPr lang="en-US" dirty="0"/>
              <a:t> </a:t>
            </a:r>
            <a:r>
              <a:rPr lang="en-US" dirty="0" err="1"/>
              <a:t>Restrukturisasi</a:t>
            </a:r>
            <a:r>
              <a:rPr lang="en-US" dirty="0"/>
              <a:t> Usaha, </a:t>
            </a:r>
            <a:r>
              <a:rPr lang="en-US" dirty="0" err="1"/>
              <a:t>Dirjen</a:t>
            </a:r>
            <a:r>
              <a:rPr lang="en-US" dirty="0"/>
              <a:t> </a:t>
            </a:r>
            <a:r>
              <a:rPr lang="en-US" dirty="0" err="1"/>
              <a:t>Perdagangan</a:t>
            </a:r>
            <a:r>
              <a:rPr lang="en-US" dirty="0"/>
              <a:t> Dalam </a:t>
            </a:r>
            <a:r>
              <a:rPr lang="en-US" dirty="0" err="1"/>
              <a:t>Negeri</a:t>
            </a:r>
            <a:r>
              <a:rPr lang="en-US" dirty="0"/>
              <a:t>, </a:t>
            </a:r>
            <a:r>
              <a:rPr lang="en-US" dirty="0" err="1"/>
              <a:t>Direktur</a:t>
            </a:r>
            <a:r>
              <a:rPr lang="en-US" dirty="0"/>
              <a:t> </a:t>
            </a:r>
            <a:r>
              <a:rPr lang="en-US" dirty="0" err="1"/>
              <a:t>Utama</a:t>
            </a:r>
            <a:r>
              <a:rPr lang="en-US" dirty="0"/>
              <a:t> PT. Bank Rakyat Indonesia </a:t>
            </a:r>
            <a:r>
              <a:rPr lang="en-US" dirty="0" err="1"/>
              <a:t>dan</a:t>
            </a:r>
            <a:r>
              <a:rPr lang="en-US" dirty="0"/>
              <a:t> </a:t>
            </a:r>
            <a:r>
              <a:rPr lang="en-US" dirty="0" err="1"/>
              <a:t>Asippindo</a:t>
            </a:r>
            <a:r>
              <a:rPr lang="en-US" dirty="0"/>
              <a:t> </a:t>
            </a:r>
            <a:r>
              <a:rPr lang="en-US" dirty="0" err="1"/>
              <a:t>tentang</a:t>
            </a:r>
            <a:r>
              <a:rPr lang="en-US" dirty="0"/>
              <a:t> </a:t>
            </a:r>
            <a:r>
              <a:rPr lang="en-US" dirty="0" err="1"/>
              <a:t>Pelaksanaan</a:t>
            </a:r>
            <a:r>
              <a:rPr lang="en-US" dirty="0"/>
              <a:t> Nota </a:t>
            </a:r>
            <a:r>
              <a:rPr lang="en-US" dirty="0" err="1"/>
              <a:t>Kesepahaman</a:t>
            </a:r>
            <a:r>
              <a:rPr lang="en-US" dirty="0"/>
              <a:t> </a:t>
            </a:r>
            <a:r>
              <a:rPr lang="en-US" dirty="0" err="1"/>
              <a:t>Pembinaan</a:t>
            </a:r>
            <a:r>
              <a:rPr lang="en-US" dirty="0"/>
              <a:t> </a:t>
            </a:r>
            <a:r>
              <a:rPr lang="en-US" dirty="0" err="1"/>
              <a:t>Pemberian</a:t>
            </a:r>
            <a:r>
              <a:rPr lang="en-US" dirty="0"/>
              <a:t> </a:t>
            </a:r>
            <a:r>
              <a:rPr lang="en-US" dirty="0" err="1"/>
              <a:t>Izin</a:t>
            </a:r>
            <a:r>
              <a:rPr lang="en-US" dirty="0"/>
              <a:t> Usaha </a:t>
            </a:r>
            <a:r>
              <a:rPr lang="en-US" dirty="0" err="1"/>
              <a:t>Mikro</a:t>
            </a:r>
            <a:r>
              <a:rPr lang="en-US" dirty="0"/>
              <a:t> </a:t>
            </a:r>
            <a:r>
              <a:rPr lang="en-US" dirty="0" err="1"/>
              <a:t>dan</a:t>
            </a:r>
            <a:r>
              <a:rPr lang="en-US" dirty="0"/>
              <a:t> Kecil.</a:t>
            </a:r>
          </a:p>
          <a:p>
            <a:endParaRPr lang="en-US" dirty="0"/>
          </a:p>
        </p:txBody>
      </p:sp>
    </p:spTree>
    <p:extLst>
      <p:ext uri="{BB962C8B-B14F-4D97-AF65-F5344CB8AC3E}">
        <p14:creationId xmlns:p14="http://schemas.microsoft.com/office/powerpoint/2010/main" val="14868408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KRITERIA</a:t>
            </a:r>
          </a:p>
        </p:txBody>
      </p:sp>
      <p:sp>
        <p:nvSpPr>
          <p:cNvPr id="3" name="Content Placeholder 2"/>
          <p:cNvSpPr>
            <a:spLocks noGrp="1"/>
          </p:cNvSpPr>
          <p:nvPr>
            <p:ph idx="1"/>
          </p:nvPr>
        </p:nvSpPr>
        <p:spPr/>
        <p:txBody>
          <a:bodyPr/>
          <a:lstStyle/>
          <a:p>
            <a:r>
              <a:rPr lang="en-US" dirty="0"/>
              <a:t>Usaha </a:t>
            </a:r>
            <a:r>
              <a:rPr lang="en-US" dirty="0" err="1"/>
              <a:t>Mikro</a:t>
            </a:r>
            <a:endParaRPr lang="en-US" dirty="0"/>
          </a:p>
          <a:p>
            <a:r>
              <a:rPr lang="en-US" dirty="0"/>
              <a:t>Usaha Kecil</a:t>
            </a:r>
          </a:p>
          <a:p>
            <a:r>
              <a:rPr lang="en-US" dirty="0"/>
              <a:t>Usaha </a:t>
            </a:r>
            <a:r>
              <a:rPr lang="en-US" dirty="0" err="1"/>
              <a:t>Menengah</a:t>
            </a:r>
            <a:endParaRPr lang="en-US" dirty="0"/>
          </a:p>
          <a:p>
            <a:r>
              <a:rPr lang="en-US" dirty="0"/>
              <a:t>Usaha </a:t>
            </a:r>
            <a:r>
              <a:rPr lang="en-US" dirty="0" err="1"/>
              <a:t>Besar</a:t>
            </a:r>
            <a:endParaRPr lang="en-US" dirty="0"/>
          </a:p>
        </p:txBody>
      </p:sp>
    </p:spTree>
    <p:extLst>
      <p:ext uri="{BB962C8B-B14F-4D97-AF65-F5344CB8AC3E}">
        <p14:creationId xmlns:p14="http://schemas.microsoft.com/office/powerpoint/2010/main" val="290647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Usaha </a:t>
            </a:r>
            <a:r>
              <a:rPr lang="en-US" dirty="0" err="1"/>
              <a:t>Mikro</a:t>
            </a:r>
            <a:endParaRPr lang="en-US" dirty="0"/>
          </a:p>
        </p:txBody>
      </p:sp>
      <p:sp>
        <p:nvSpPr>
          <p:cNvPr id="3" name="Content Placeholder 2"/>
          <p:cNvSpPr>
            <a:spLocks noGrp="1"/>
          </p:cNvSpPr>
          <p:nvPr>
            <p:ph idx="1"/>
          </p:nvPr>
        </p:nvSpPr>
        <p:spPr/>
        <p:txBody>
          <a:bodyPr/>
          <a:lstStyle/>
          <a:p>
            <a:r>
              <a:rPr lang="en-US" dirty="0" err="1"/>
              <a:t>Memiliki</a:t>
            </a:r>
            <a:r>
              <a:rPr lang="en-US" dirty="0"/>
              <a:t> </a:t>
            </a:r>
            <a:r>
              <a:rPr lang="en-US" dirty="0" err="1"/>
              <a:t>kekayaan</a:t>
            </a:r>
            <a:r>
              <a:rPr lang="en-US" dirty="0"/>
              <a:t> </a:t>
            </a:r>
            <a:r>
              <a:rPr lang="en-US" dirty="0" err="1"/>
              <a:t>bersih</a:t>
            </a:r>
            <a:r>
              <a:rPr lang="en-US" dirty="0"/>
              <a:t> paling </a:t>
            </a:r>
            <a:r>
              <a:rPr lang="en-US" dirty="0" err="1"/>
              <a:t>banyak</a:t>
            </a:r>
            <a:r>
              <a:rPr lang="en-US" dirty="0"/>
              <a:t>         </a:t>
            </a:r>
            <a:r>
              <a:rPr lang="en-US" dirty="0" err="1"/>
              <a:t>Rp</a:t>
            </a:r>
            <a:r>
              <a:rPr lang="en-US" dirty="0"/>
              <a:t> 50.000.000,00 (lima </a:t>
            </a:r>
            <a:r>
              <a:rPr lang="en-US" dirty="0" err="1"/>
              <a:t>puluh</a:t>
            </a:r>
            <a:r>
              <a:rPr lang="en-US" dirty="0"/>
              <a:t> </a:t>
            </a:r>
            <a:r>
              <a:rPr lang="en-US" dirty="0" err="1"/>
              <a:t>juta</a:t>
            </a:r>
            <a:r>
              <a:rPr lang="en-US" dirty="0"/>
              <a:t> rupiah) </a:t>
            </a:r>
            <a:r>
              <a:rPr lang="en-US" dirty="0" err="1"/>
              <a:t>tidak</a:t>
            </a:r>
            <a:r>
              <a:rPr lang="en-US" dirty="0"/>
              <a:t> </a:t>
            </a:r>
            <a:r>
              <a:rPr lang="en-US" dirty="0" err="1"/>
              <a:t>termasuk</a:t>
            </a:r>
            <a:r>
              <a:rPr lang="en-US" dirty="0"/>
              <a:t> </a:t>
            </a:r>
            <a:r>
              <a:rPr lang="en-US" dirty="0" err="1"/>
              <a:t>tanah</a:t>
            </a:r>
            <a:r>
              <a:rPr lang="en-US" dirty="0"/>
              <a:t> </a:t>
            </a:r>
            <a:r>
              <a:rPr lang="en-US" dirty="0" err="1"/>
              <a:t>dan</a:t>
            </a:r>
            <a:r>
              <a:rPr lang="en-US" dirty="0"/>
              <a:t> </a:t>
            </a:r>
            <a:r>
              <a:rPr lang="en-US" dirty="0" err="1"/>
              <a:t>bangunan</a:t>
            </a:r>
            <a:r>
              <a:rPr lang="en-US" dirty="0"/>
              <a:t> </a:t>
            </a:r>
            <a:r>
              <a:rPr lang="en-US" dirty="0" err="1"/>
              <a:t>tempat</a:t>
            </a:r>
            <a:r>
              <a:rPr lang="en-US" dirty="0"/>
              <a:t> </a:t>
            </a:r>
            <a:r>
              <a:rPr lang="en-US" dirty="0" err="1"/>
              <a:t>usaha</a:t>
            </a:r>
            <a:r>
              <a:rPr lang="en-US" dirty="0"/>
              <a:t>; </a:t>
            </a:r>
            <a:r>
              <a:rPr lang="en-US" dirty="0" err="1"/>
              <a:t>atau</a:t>
            </a:r>
            <a:endParaRPr lang="en-US" dirty="0"/>
          </a:p>
          <a:p>
            <a:r>
              <a:rPr lang="en-US" dirty="0" err="1"/>
              <a:t>Memiliki</a:t>
            </a:r>
            <a:r>
              <a:rPr lang="en-US" dirty="0"/>
              <a:t> </a:t>
            </a:r>
            <a:r>
              <a:rPr lang="en-US" dirty="0" err="1"/>
              <a:t>hasil</a:t>
            </a:r>
            <a:r>
              <a:rPr lang="en-US" dirty="0"/>
              <a:t> </a:t>
            </a:r>
            <a:r>
              <a:rPr lang="en-US" dirty="0" err="1"/>
              <a:t>penjualan</a:t>
            </a:r>
            <a:r>
              <a:rPr lang="en-US" dirty="0"/>
              <a:t> </a:t>
            </a:r>
            <a:r>
              <a:rPr lang="en-US" dirty="0" err="1"/>
              <a:t>tahunan</a:t>
            </a:r>
            <a:r>
              <a:rPr lang="en-US" dirty="0"/>
              <a:t> paling </a:t>
            </a:r>
            <a:r>
              <a:rPr lang="en-US" dirty="0" err="1"/>
              <a:t>banyak</a:t>
            </a:r>
            <a:r>
              <a:rPr lang="en-US" dirty="0"/>
              <a:t> </a:t>
            </a:r>
            <a:r>
              <a:rPr lang="en-US" dirty="0" err="1"/>
              <a:t>Rp</a:t>
            </a:r>
            <a:r>
              <a:rPr lang="en-US" dirty="0"/>
              <a:t> 300.000.000,00 (</a:t>
            </a:r>
            <a:r>
              <a:rPr lang="en-US" dirty="0" err="1"/>
              <a:t>tiga</a:t>
            </a:r>
            <a:r>
              <a:rPr lang="en-US" dirty="0"/>
              <a:t> </a:t>
            </a:r>
            <a:r>
              <a:rPr lang="en-US" dirty="0" err="1"/>
              <a:t>ratus</a:t>
            </a:r>
            <a:r>
              <a:rPr lang="en-US" dirty="0"/>
              <a:t> </a:t>
            </a:r>
            <a:r>
              <a:rPr lang="en-US" dirty="0" err="1"/>
              <a:t>juta</a:t>
            </a:r>
            <a:r>
              <a:rPr lang="en-US" dirty="0"/>
              <a:t> rupiah).</a:t>
            </a:r>
          </a:p>
          <a:p>
            <a:endParaRPr lang="en-US" dirty="0"/>
          </a:p>
        </p:txBody>
      </p:sp>
    </p:spTree>
    <p:extLst>
      <p:ext uri="{BB962C8B-B14F-4D97-AF65-F5344CB8AC3E}">
        <p14:creationId xmlns:p14="http://schemas.microsoft.com/office/powerpoint/2010/main" val="2857365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Usaha Kecil</a:t>
            </a:r>
          </a:p>
        </p:txBody>
      </p:sp>
      <p:sp>
        <p:nvSpPr>
          <p:cNvPr id="3" name="Content Placeholder 2"/>
          <p:cNvSpPr>
            <a:spLocks noGrp="1"/>
          </p:cNvSpPr>
          <p:nvPr>
            <p:ph idx="1"/>
          </p:nvPr>
        </p:nvSpPr>
        <p:spPr/>
        <p:txBody>
          <a:bodyPr>
            <a:normAutofit fontScale="92500" lnSpcReduction="10000"/>
          </a:bodyPr>
          <a:lstStyle/>
          <a:p>
            <a:r>
              <a:rPr lang="en-US" dirty="0" err="1"/>
              <a:t>Memiliki</a:t>
            </a:r>
            <a:r>
              <a:rPr lang="en-US" dirty="0"/>
              <a:t> </a:t>
            </a:r>
            <a:r>
              <a:rPr lang="en-US" dirty="0" err="1"/>
              <a:t>kekayaan</a:t>
            </a:r>
            <a:r>
              <a:rPr lang="en-US" dirty="0"/>
              <a:t> </a:t>
            </a:r>
            <a:r>
              <a:rPr lang="en-US" dirty="0" err="1"/>
              <a:t>bersih</a:t>
            </a:r>
            <a:r>
              <a:rPr lang="en-US" dirty="0"/>
              <a:t> </a:t>
            </a:r>
            <a:r>
              <a:rPr lang="en-US" dirty="0" err="1"/>
              <a:t>lebih</a:t>
            </a:r>
            <a:r>
              <a:rPr lang="en-US" dirty="0"/>
              <a:t> </a:t>
            </a:r>
            <a:r>
              <a:rPr lang="en-US" dirty="0" err="1"/>
              <a:t>dari</a:t>
            </a:r>
            <a:r>
              <a:rPr lang="en-US" dirty="0"/>
              <a:t> </a:t>
            </a:r>
            <a:r>
              <a:rPr lang="en-US" dirty="0" err="1"/>
              <a:t>Rp</a:t>
            </a:r>
            <a:r>
              <a:rPr lang="en-US" dirty="0"/>
              <a:t> 50.000.000,00 (lima </a:t>
            </a:r>
            <a:r>
              <a:rPr lang="en-US" dirty="0" err="1"/>
              <a:t>puluh</a:t>
            </a:r>
            <a:r>
              <a:rPr lang="en-US" dirty="0"/>
              <a:t> </a:t>
            </a:r>
            <a:r>
              <a:rPr lang="en-US" dirty="0" err="1"/>
              <a:t>juta</a:t>
            </a:r>
            <a:r>
              <a:rPr lang="en-US" dirty="0"/>
              <a:t> rupiah) </a:t>
            </a:r>
            <a:r>
              <a:rPr lang="en-US" dirty="0" err="1"/>
              <a:t>sampai</a:t>
            </a:r>
            <a:r>
              <a:rPr lang="en-US" dirty="0"/>
              <a:t> </a:t>
            </a:r>
            <a:r>
              <a:rPr lang="en-US" dirty="0" err="1"/>
              <a:t>dengan</a:t>
            </a:r>
            <a:r>
              <a:rPr lang="en-US" dirty="0"/>
              <a:t> paling </a:t>
            </a:r>
            <a:r>
              <a:rPr lang="en-US" dirty="0" err="1"/>
              <a:t>banyak</a:t>
            </a:r>
            <a:r>
              <a:rPr lang="en-US" dirty="0"/>
              <a:t> </a:t>
            </a:r>
            <a:r>
              <a:rPr lang="en-US" dirty="0" err="1"/>
              <a:t>Rp</a:t>
            </a:r>
            <a:r>
              <a:rPr lang="en-US" dirty="0"/>
              <a:t> 500.000.000,00 (lima </a:t>
            </a:r>
            <a:r>
              <a:rPr lang="en-US" dirty="0" err="1"/>
              <a:t>ratus</a:t>
            </a:r>
            <a:r>
              <a:rPr lang="en-US" dirty="0"/>
              <a:t> </a:t>
            </a:r>
            <a:r>
              <a:rPr lang="en-US" dirty="0" err="1"/>
              <a:t>juta</a:t>
            </a:r>
            <a:r>
              <a:rPr lang="en-US" dirty="0"/>
              <a:t> rupiah) </a:t>
            </a:r>
            <a:r>
              <a:rPr lang="en-US" dirty="0" err="1"/>
              <a:t>tidak</a:t>
            </a:r>
            <a:r>
              <a:rPr lang="en-US" dirty="0"/>
              <a:t> </a:t>
            </a:r>
            <a:r>
              <a:rPr lang="en-US" dirty="0" err="1"/>
              <a:t>termasuk</a:t>
            </a:r>
            <a:r>
              <a:rPr lang="en-US" dirty="0"/>
              <a:t> </a:t>
            </a:r>
            <a:r>
              <a:rPr lang="en-US" dirty="0" err="1"/>
              <a:t>tanah</a:t>
            </a:r>
            <a:r>
              <a:rPr lang="en-US" dirty="0"/>
              <a:t> </a:t>
            </a:r>
            <a:r>
              <a:rPr lang="en-US" dirty="0" err="1"/>
              <a:t>dan</a:t>
            </a:r>
            <a:r>
              <a:rPr lang="en-US" dirty="0"/>
              <a:t> </a:t>
            </a:r>
            <a:r>
              <a:rPr lang="en-US" dirty="0" err="1"/>
              <a:t>bangunan</a:t>
            </a:r>
            <a:r>
              <a:rPr lang="en-US" dirty="0"/>
              <a:t> </a:t>
            </a:r>
            <a:r>
              <a:rPr lang="en-US" dirty="0" err="1"/>
              <a:t>tempat</a:t>
            </a:r>
            <a:r>
              <a:rPr lang="en-US" dirty="0"/>
              <a:t> </a:t>
            </a:r>
            <a:r>
              <a:rPr lang="en-US" dirty="0" err="1"/>
              <a:t>usaha</a:t>
            </a:r>
            <a:r>
              <a:rPr lang="en-US" dirty="0"/>
              <a:t>; </a:t>
            </a:r>
            <a:r>
              <a:rPr lang="en-US" dirty="0" err="1"/>
              <a:t>atau</a:t>
            </a:r>
            <a:endParaRPr lang="en-US" dirty="0"/>
          </a:p>
          <a:p>
            <a:r>
              <a:rPr lang="en-US" dirty="0" err="1"/>
              <a:t>Memiliki</a:t>
            </a:r>
            <a:r>
              <a:rPr lang="en-US" dirty="0"/>
              <a:t> </a:t>
            </a:r>
            <a:r>
              <a:rPr lang="en-US" dirty="0" err="1"/>
              <a:t>memiliki</a:t>
            </a:r>
            <a:r>
              <a:rPr lang="en-US" dirty="0"/>
              <a:t> </a:t>
            </a:r>
            <a:r>
              <a:rPr lang="en-US" dirty="0" err="1"/>
              <a:t>hasil</a:t>
            </a:r>
            <a:r>
              <a:rPr lang="en-US" dirty="0"/>
              <a:t> </a:t>
            </a:r>
            <a:r>
              <a:rPr lang="en-US" dirty="0" err="1"/>
              <a:t>penjualan</a:t>
            </a:r>
            <a:r>
              <a:rPr lang="en-US" dirty="0"/>
              <a:t> </a:t>
            </a:r>
            <a:r>
              <a:rPr lang="en-US" dirty="0" err="1"/>
              <a:t>tahunan</a:t>
            </a:r>
            <a:r>
              <a:rPr lang="en-US" dirty="0"/>
              <a:t> </a:t>
            </a:r>
            <a:r>
              <a:rPr lang="en-US" dirty="0" err="1"/>
              <a:t>lebih</a:t>
            </a:r>
            <a:r>
              <a:rPr lang="en-US" dirty="0"/>
              <a:t> </a:t>
            </a:r>
            <a:r>
              <a:rPr lang="en-US" dirty="0" err="1"/>
              <a:t>dari</a:t>
            </a:r>
            <a:r>
              <a:rPr lang="en-US" dirty="0"/>
              <a:t> </a:t>
            </a:r>
            <a:r>
              <a:rPr lang="en-US" dirty="0" err="1"/>
              <a:t>Rp</a:t>
            </a:r>
            <a:r>
              <a:rPr lang="en-US" dirty="0"/>
              <a:t> 300.000.000,00 (</a:t>
            </a:r>
            <a:r>
              <a:rPr lang="en-US" dirty="0" err="1"/>
              <a:t>tiga</a:t>
            </a:r>
            <a:r>
              <a:rPr lang="en-US" dirty="0"/>
              <a:t> </a:t>
            </a:r>
            <a:r>
              <a:rPr lang="en-US" dirty="0" err="1"/>
              <a:t>ratus</a:t>
            </a:r>
            <a:r>
              <a:rPr lang="en-US" dirty="0"/>
              <a:t> </a:t>
            </a:r>
            <a:r>
              <a:rPr lang="en-US" dirty="0" err="1"/>
              <a:t>juta</a:t>
            </a:r>
            <a:r>
              <a:rPr lang="en-US" dirty="0"/>
              <a:t> rupiah) </a:t>
            </a:r>
            <a:r>
              <a:rPr lang="en-US" dirty="0" err="1"/>
              <a:t>sampai</a:t>
            </a:r>
            <a:r>
              <a:rPr lang="en-US" dirty="0"/>
              <a:t> </a:t>
            </a:r>
            <a:r>
              <a:rPr lang="en-US" dirty="0" err="1"/>
              <a:t>dengan</a:t>
            </a:r>
            <a:r>
              <a:rPr lang="en-US" dirty="0"/>
              <a:t> paling </a:t>
            </a:r>
            <a:r>
              <a:rPr lang="en-US" dirty="0" err="1"/>
              <a:t>banyak</a:t>
            </a:r>
            <a:r>
              <a:rPr lang="en-US" dirty="0"/>
              <a:t>                                 </a:t>
            </a:r>
            <a:r>
              <a:rPr lang="en-US" dirty="0" err="1"/>
              <a:t>Rp</a:t>
            </a:r>
            <a:r>
              <a:rPr lang="en-US" dirty="0"/>
              <a:t> 2.500.000.000,00 (</a:t>
            </a:r>
            <a:r>
              <a:rPr lang="en-US" dirty="0" err="1"/>
              <a:t>dua</a:t>
            </a:r>
            <a:r>
              <a:rPr lang="en-US" dirty="0"/>
              <a:t> </a:t>
            </a:r>
            <a:r>
              <a:rPr lang="en-US" dirty="0" err="1"/>
              <a:t>milyar</a:t>
            </a:r>
            <a:r>
              <a:rPr lang="en-US" dirty="0"/>
              <a:t> lima </a:t>
            </a:r>
            <a:r>
              <a:rPr lang="en-US" dirty="0" err="1"/>
              <a:t>ratus</a:t>
            </a:r>
            <a:r>
              <a:rPr lang="en-US" dirty="0"/>
              <a:t> </a:t>
            </a:r>
            <a:r>
              <a:rPr lang="en-US" dirty="0" err="1"/>
              <a:t>juta</a:t>
            </a:r>
            <a:r>
              <a:rPr lang="en-US" dirty="0"/>
              <a:t> rupiah).</a:t>
            </a:r>
          </a:p>
          <a:p>
            <a:endParaRPr lang="en-US" dirty="0"/>
          </a:p>
        </p:txBody>
      </p:sp>
    </p:spTree>
    <p:extLst>
      <p:ext uri="{BB962C8B-B14F-4D97-AF65-F5344CB8AC3E}">
        <p14:creationId xmlns:p14="http://schemas.microsoft.com/office/powerpoint/2010/main" val="940750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Usaha </a:t>
            </a:r>
            <a:r>
              <a:rPr lang="en-US" dirty="0" err="1"/>
              <a:t>Menengah</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a:t>Memiliki</a:t>
            </a:r>
            <a:r>
              <a:rPr lang="en-US" dirty="0"/>
              <a:t> </a:t>
            </a:r>
            <a:r>
              <a:rPr lang="en-US" dirty="0" err="1"/>
              <a:t>kekayaan</a:t>
            </a:r>
            <a:r>
              <a:rPr lang="en-US" dirty="0"/>
              <a:t> </a:t>
            </a:r>
            <a:r>
              <a:rPr lang="en-US" dirty="0" err="1"/>
              <a:t>bersih</a:t>
            </a:r>
            <a:r>
              <a:rPr lang="en-US" dirty="0"/>
              <a:t> </a:t>
            </a:r>
            <a:r>
              <a:rPr lang="en-US" dirty="0" err="1"/>
              <a:t>lebih</a:t>
            </a:r>
            <a:r>
              <a:rPr lang="en-US" dirty="0"/>
              <a:t> </a:t>
            </a:r>
            <a:r>
              <a:rPr lang="en-US" dirty="0" err="1"/>
              <a:t>dari</a:t>
            </a:r>
            <a:r>
              <a:rPr lang="en-US" dirty="0"/>
              <a:t>                      </a:t>
            </a:r>
            <a:r>
              <a:rPr lang="en-US" dirty="0" err="1"/>
              <a:t>Rp</a:t>
            </a:r>
            <a:r>
              <a:rPr lang="en-US" dirty="0"/>
              <a:t> 500.000.000,00 (lima </a:t>
            </a:r>
            <a:r>
              <a:rPr lang="en-US" dirty="0" err="1"/>
              <a:t>ratus</a:t>
            </a:r>
            <a:r>
              <a:rPr lang="en-US" dirty="0"/>
              <a:t> </a:t>
            </a:r>
            <a:r>
              <a:rPr lang="en-US" dirty="0" err="1"/>
              <a:t>juta</a:t>
            </a:r>
            <a:r>
              <a:rPr lang="en-US" dirty="0"/>
              <a:t> rupiah) </a:t>
            </a:r>
            <a:r>
              <a:rPr lang="en-US" dirty="0" err="1"/>
              <a:t>sampai</a:t>
            </a:r>
            <a:r>
              <a:rPr lang="en-US" dirty="0"/>
              <a:t> </a:t>
            </a:r>
            <a:r>
              <a:rPr lang="en-US" dirty="0" err="1"/>
              <a:t>dengan</a:t>
            </a:r>
            <a:r>
              <a:rPr lang="en-US" dirty="0"/>
              <a:t> paling </a:t>
            </a:r>
            <a:r>
              <a:rPr lang="en-US" dirty="0" err="1"/>
              <a:t>banyak</a:t>
            </a:r>
            <a:r>
              <a:rPr lang="en-US" dirty="0"/>
              <a:t> </a:t>
            </a:r>
            <a:r>
              <a:rPr lang="en-US" dirty="0" err="1"/>
              <a:t>Rp</a:t>
            </a:r>
            <a:r>
              <a:rPr lang="en-US" dirty="0"/>
              <a:t> 10.000.000.000,00 (</a:t>
            </a:r>
            <a:r>
              <a:rPr lang="en-US" dirty="0" err="1"/>
              <a:t>sepuluh</a:t>
            </a:r>
            <a:r>
              <a:rPr lang="en-US" dirty="0"/>
              <a:t> </a:t>
            </a:r>
            <a:r>
              <a:rPr lang="en-US" dirty="0" err="1"/>
              <a:t>milyar</a:t>
            </a:r>
            <a:r>
              <a:rPr lang="en-US" dirty="0"/>
              <a:t> rupiah) </a:t>
            </a:r>
            <a:r>
              <a:rPr lang="en-US" dirty="0" err="1"/>
              <a:t>tidak</a:t>
            </a:r>
            <a:r>
              <a:rPr lang="en-US" dirty="0"/>
              <a:t> </a:t>
            </a:r>
            <a:r>
              <a:rPr lang="en-US" dirty="0" err="1"/>
              <a:t>termasuk</a:t>
            </a:r>
            <a:r>
              <a:rPr lang="en-US" dirty="0"/>
              <a:t> </a:t>
            </a:r>
            <a:r>
              <a:rPr lang="en-US" dirty="0" err="1"/>
              <a:t>tanah</a:t>
            </a:r>
            <a:r>
              <a:rPr lang="en-US" dirty="0"/>
              <a:t> </a:t>
            </a:r>
            <a:r>
              <a:rPr lang="en-US" dirty="0" err="1"/>
              <a:t>dan</a:t>
            </a:r>
            <a:r>
              <a:rPr lang="en-US" dirty="0"/>
              <a:t> </a:t>
            </a:r>
            <a:r>
              <a:rPr lang="en-US" dirty="0" err="1"/>
              <a:t>bangunan</a:t>
            </a:r>
            <a:r>
              <a:rPr lang="en-US" dirty="0"/>
              <a:t> </a:t>
            </a:r>
            <a:r>
              <a:rPr lang="en-US" dirty="0" err="1"/>
              <a:t>tempat</a:t>
            </a:r>
            <a:r>
              <a:rPr lang="en-US" dirty="0"/>
              <a:t> </a:t>
            </a:r>
            <a:r>
              <a:rPr lang="en-US" dirty="0" err="1"/>
              <a:t>usaha</a:t>
            </a:r>
            <a:r>
              <a:rPr lang="en-US" dirty="0"/>
              <a:t>; </a:t>
            </a:r>
            <a:r>
              <a:rPr lang="en-US" dirty="0" err="1"/>
              <a:t>atau</a:t>
            </a:r>
            <a:endParaRPr lang="en-US" dirty="0"/>
          </a:p>
          <a:p>
            <a:r>
              <a:rPr lang="en-US" dirty="0" err="1"/>
              <a:t>Memiliki</a:t>
            </a:r>
            <a:r>
              <a:rPr lang="en-US" dirty="0"/>
              <a:t> </a:t>
            </a:r>
            <a:r>
              <a:rPr lang="en-US" dirty="0" err="1"/>
              <a:t>hasil</a:t>
            </a:r>
            <a:r>
              <a:rPr lang="en-US" dirty="0"/>
              <a:t> </a:t>
            </a:r>
            <a:r>
              <a:rPr lang="en-US" dirty="0" err="1"/>
              <a:t>penjualan</a:t>
            </a:r>
            <a:r>
              <a:rPr lang="en-US" dirty="0"/>
              <a:t> </a:t>
            </a:r>
            <a:r>
              <a:rPr lang="en-US" dirty="0" err="1"/>
              <a:t>tahunan</a:t>
            </a:r>
            <a:r>
              <a:rPr lang="en-US" dirty="0"/>
              <a:t> </a:t>
            </a:r>
            <a:r>
              <a:rPr lang="en-US" dirty="0" err="1"/>
              <a:t>lebih</a:t>
            </a:r>
            <a:r>
              <a:rPr lang="en-US" dirty="0"/>
              <a:t> </a:t>
            </a:r>
            <a:r>
              <a:rPr lang="en-US" dirty="0" err="1"/>
              <a:t>dari</a:t>
            </a:r>
            <a:r>
              <a:rPr lang="en-US" dirty="0"/>
              <a:t>        </a:t>
            </a:r>
            <a:r>
              <a:rPr lang="en-US" dirty="0" err="1"/>
              <a:t>Rp</a:t>
            </a:r>
            <a:r>
              <a:rPr lang="en-US" dirty="0"/>
              <a:t> 2.500.000.000,00 (</a:t>
            </a:r>
            <a:r>
              <a:rPr lang="en-US" dirty="0" err="1"/>
              <a:t>dua</a:t>
            </a:r>
            <a:r>
              <a:rPr lang="en-US" dirty="0"/>
              <a:t> </a:t>
            </a:r>
            <a:r>
              <a:rPr lang="en-US" dirty="0" err="1"/>
              <a:t>milyar</a:t>
            </a:r>
            <a:r>
              <a:rPr lang="en-US" dirty="0"/>
              <a:t> lima </a:t>
            </a:r>
            <a:r>
              <a:rPr lang="en-US" dirty="0" err="1"/>
              <a:t>ratus</a:t>
            </a:r>
            <a:r>
              <a:rPr lang="en-US" dirty="0"/>
              <a:t> </a:t>
            </a:r>
            <a:r>
              <a:rPr lang="en-US" dirty="0" err="1"/>
              <a:t>juta</a:t>
            </a:r>
            <a:r>
              <a:rPr lang="en-US" dirty="0"/>
              <a:t> rupiah) </a:t>
            </a:r>
            <a:r>
              <a:rPr lang="en-US" dirty="0" err="1"/>
              <a:t>sampai</a:t>
            </a:r>
            <a:r>
              <a:rPr lang="en-US" dirty="0"/>
              <a:t> </a:t>
            </a:r>
            <a:r>
              <a:rPr lang="en-US" dirty="0" err="1"/>
              <a:t>dengan</a:t>
            </a:r>
            <a:r>
              <a:rPr lang="en-US" dirty="0"/>
              <a:t> paling </a:t>
            </a:r>
            <a:r>
              <a:rPr lang="en-US" dirty="0" err="1"/>
              <a:t>banyak</a:t>
            </a:r>
            <a:r>
              <a:rPr lang="en-US" dirty="0"/>
              <a:t>                   </a:t>
            </a:r>
            <a:r>
              <a:rPr lang="en-US" dirty="0" err="1"/>
              <a:t>Rp</a:t>
            </a:r>
            <a:r>
              <a:rPr lang="en-US" dirty="0"/>
              <a:t> 50.000.000.000,00 (lima </a:t>
            </a:r>
            <a:r>
              <a:rPr lang="en-US" dirty="0" err="1"/>
              <a:t>puluh</a:t>
            </a:r>
            <a:r>
              <a:rPr lang="en-US" dirty="0"/>
              <a:t> </a:t>
            </a:r>
            <a:r>
              <a:rPr lang="en-US" dirty="0" err="1"/>
              <a:t>milyar</a:t>
            </a:r>
            <a:r>
              <a:rPr lang="en-US" dirty="0"/>
              <a:t> rupiah).</a:t>
            </a:r>
          </a:p>
        </p:txBody>
      </p:sp>
    </p:spTree>
    <p:extLst>
      <p:ext uri="{BB962C8B-B14F-4D97-AF65-F5344CB8AC3E}">
        <p14:creationId xmlns:p14="http://schemas.microsoft.com/office/powerpoint/2010/main" val="21043872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Usaha </a:t>
            </a:r>
            <a:r>
              <a:rPr lang="en-US" dirty="0" err="1"/>
              <a:t>Besar</a:t>
            </a:r>
            <a:endParaRPr lang="en-US" dirty="0"/>
          </a:p>
        </p:txBody>
      </p:sp>
      <p:sp>
        <p:nvSpPr>
          <p:cNvPr id="3" name="Content Placeholder 2"/>
          <p:cNvSpPr>
            <a:spLocks noGrp="1"/>
          </p:cNvSpPr>
          <p:nvPr>
            <p:ph idx="1"/>
          </p:nvPr>
        </p:nvSpPr>
        <p:spPr/>
        <p:txBody>
          <a:bodyPr/>
          <a:lstStyle/>
          <a:p>
            <a:r>
              <a:rPr lang="en-US" dirty="0" err="1"/>
              <a:t>Memiliki</a:t>
            </a:r>
            <a:r>
              <a:rPr lang="en-US" dirty="0"/>
              <a:t> </a:t>
            </a:r>
            <a:r>
              <a:rPr lang="en-US" dirty="0" err="1"/>
              <a:t>kekayaan</a:t>
            </a:r>
            <a:r>
              <a:rPr lang="en-US" dirty="0"/>
              <a:t> </a:t>
            </a:r>
            <a:r>
              <a:rPr lang="en-US" dirty="0" err="1"/>
              <a:t>bersih</a:t>
            </a:r>
            <a:r>
              <a:rPr lang="en-US" dirty="0"/>
              <a:t> </a:t>
            </a:r>
            <a:r>
              <a:rPr lang="en-US" dirty="0" err="1"/>
              <a:t>lebih</a:t>
            </a:r>
            <a:r>
              <a:rPr lang="en-US" dirty="0"/>
              <a:t> </a:t>
            </a:r>
            <a:r>
              <a:rPr lang="en-US" dirty="0" err="1"/>
              <a:t>dari</a:t>
            </a:r>
            <a:r>
              <a:rPr lang="en-US" dirty="0"/>
              <a:t>                      </a:t>
            </a:r>
            <a:r>
              <a:rPr lang="en-US" dirty="0" err="1"/>
              <a:t>Rp</a:t>
            </a:r>
            <a:r>
              <a:rPr lang="en-US" dirty="0"/>
              <a:t> 10.000.000.000,00 (</a:t>
            </a:r>
            <a:r>
              <a:rPr lang="en-US" dirty="0" err="1"/>
              <a:t>sepuluh</a:t>
            </a:r>
            <a:r>
              <a:rPr lang="en-US" dirty="0"/>
              <a:t> </a:t>
            </a:r>
            <a:r>
              <a:rPr lang="en-US" dirty="0" err="1"/>
              <a:t>milyar</a:t>
            </a:r>
            <a:r>
              <a:rPr lang="en-US" dirty="0"/>
              <a:t> rupiah) </a:t>
            </a:r>
            <a:r>
              <a:rPr lang="en-US" dirty="0" err="1"/>
              <a:t>tidak</a:t>
            </a:r>
            <a:r>
              <a:rPr lang="en-US" dirty="0"/>
              <a:t> </a:t>
            </a:r>
            <a:r>
              <a:rPr lang="en-US" dirty="0" err="1"/>
              <a:t>termasuk</a:t>
            </a:r>
            <a:r>
              <a:rPr lang="en-US" dirty="0"/>
              <a:t> </a:t>
            </a:r>
            <a:r>
              <a:rPr lang="en-US" dirty="0" err="1"/>
              <a:t>tanah</a:t>
            </a:r>
            <a:r>
              <a:rPr lang="en-US" dirty="0"/>
              <a:t> </a:t>
            </a:r>
            <a:r>
              <a:rPr lang="en-US" dirty="0" err="1"/>
              <a:t>dan</a:t>
            </a:r>
            <a:r>
              <a:rPr lang="en-US" dirty="0"/>
              <a:t> </a:t>
            </a:r>
            <a:r>
              <a:rPr lang="en-US" dirty="0" err="1"/>
              <a:t>bangunan</a:t>
            </a:r>
            <a:r>
              <a:rPr lang="en-US" dirty="0"/>
              <a:t> </a:t>
            </a:r>
            <a:r>
              <a:rPr lang="en-US" dirty="0" err="1"/>
              <a:t>tempat</a:t>
            </a:r>
            <a:r>
              <a:rPr lang="en-US" dirty="0"/>
              <a:t> </a:t>
            </a:r>
            <a:r>
              <a:rPr lang="en-US" dirty="0" err="1"/>
              <a:t>usaha</a:t>
            </a:r>
            <a:endParaRPr lang="en-US" dirty="0"/>
          </a:p>
        </p:txBody>
      </p:sp>
    </p:spTree>
    <p:extLst>
      <p:ext uri="{BB962C8B-B14F-4D97-AF65-F5344CB8AC3E}">
        <p14:creationId xmlns:p14="http://schemas.microsoft.com/office/powerpoint/2010/main" val="3108920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762000" y="2915264"/>
            <a:ext cx="12192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UMKM</a:t>
            </a:r>
          </a:p>
        </p:txBody>
      </p:sp>
      <p:sp>
        <p:nvSpPr>
          <p:cNvPr id="5" name="Oval 4"/>
          <p:cNvSpPr/>
          <p:nvPr/>
        </p:nvSpPr>
        <p:spPr>
          <a:xfrm>
            <a:off x="3200400" y="2710015"/>
            <a:ext cx="1828800" cy="1324897"/>
          </a:xfrm>
          <a:prstGeom prst="ellipse">
            <a:avLst/>
          </a:prstGeom>
          <a:solidFill>
            <a:srgbClr val="B1F81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USAHA RUMAHAN</a:t>
            </a:r>
          </a:p>
        </p:txBody>
      </p:sp>
      <p:sp>
        <p:nvSpPr>
          <p:cNvPr id="7" name="Right Arrow 6"/>
          <p:cNvSpPr/>
          <p:nvPr/>
        </p:nvSpPr>
        <p:spPr>
          <a:xfrm>
            <a:off x="2231898" y="3130148"/>
            <a:ext cx="565404" cy="4846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5410200" y="3130148"/>
            <a:ext cx="562946" cy="484632"/>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ounded Rectangle 1"/>
          <p:cNvSpPr/>
          <p:nvPr/>
        </p:nvSpPr>
        <p:spPr>
          <a:xfrm>
            <a:off x="6172200" y="2000863"/>
            <a:ext cx="2133600" cy="27432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mj-lt"/>
              <a:buAutoNum type="arabicPeriod"/>
            </a:pPr>
            <a:r>
              <a:rPr lang="en-US" dirty="0"/>
              <a:t>Modal </a:t>
            </a:r>
            <a:r>
              <a:rPr lang="en-US" dirty="0" err="1"/>
              <a:t>kecil</a:t>
            </a:r>
            <a:endParaRPr lang="en-US" dirty="0"/>
          </a:p>
          <a:p>
            <a:pPr marL="342900" indent="-342900" algn="just">
              <a:buFont typeface="+mj-lt"/>
              <a:buAutoNum type="arabicPeriod"/>
            </a:pPr>
            <a:r>
              <a:rPr lang="en-US" dirty="0" err="1"/>
              <a:t>Tidak</a:t>
            </a:r>
            <a:r>
              <a:rPr lang="en-US" dirty="0"/>
              <a:t> </a:t>
            </a:r>
            <a:r>
              <a:rPr lang="en-US" dirty="0" err="1"/>
              <a:t>perlu</a:t>
            </a:r>
            <a:r>
              <a:rPr lang="en-US" dirty="0"/>
              <a:t> </a:t>
            </a:r>
            <a:r>
              <a:rPr lang="en-US" dirty="0" err="1"/>
              <a:t>sewa</a:t>
            </a:r>
            <a:r>
              <a:rPr lang="en-US" dirty="0"/>
              <a:t> </a:t>
            </a:r>
            <a:r>
              <a:rPr lang="en-US" dirty="0" err="1"/>
              <a:t>tempat</a:t>
            </a:r>
            <a:endParaRPr lang="en-US" dirty="0"/>
          </a:p>
          <a:p>
            <a:pPr marL="342900" indent="-342900" algn="just">
              <a:buFont typeface="+mj-lt"/>
              <a:buAutoNum type="arabicPeriod"/>
            </a:pPr>
            <a:r>
              <a:rPr lang="en-US" dirty="0" err="1"/>
              <a:t>Waktu</a:t>
            </a:r>
            <a:r>
              <a:rPr lang="en-US" dirty="0"/>
              <a:t> </a:t>
            </a:r>
            <a:r>
              <a:rPr lang="en-US" dirty="0" err="1"/>
              <a:t>dengan</a:t>
            </a:r>
            <a:r>
              <a:rPr lang="en-US" dirty="0"/>
              <a:t> </a:t>
            </a:r>
            <a:r>
              <a:rPr lang="en-US" dirty="0" err="1"/>
              <a:t>keluarga</a:t>
            </a:r>
            <a:r>
              <a:rPr lang="en-US" dirty="0"/>
              <a:t> </a:t>
            </a:r>
            <a:r>
              <a:rPr lang="en-US" dirty="0" err="1"/>
              <a:t>tidak</a:t>
            </a:r>
            <a:r>
              <a:rPr lang="en-US" dirty="0"/>
              <a:t> </a:t>
            </a:r>
            <a:r>
              <a:rPr lang="en-US" dirty="0" err="1"/>
              <a:t>berkurang</a:t>
            </a:r>
            <a:endParaRPr lang="en-US" dirty="0"/>
          </a:p>
        </p:txBody>
      </p:sp>
    </p:spTree>
    <p:extLst>
      <p:ext uri="{BB962C8B-B14F-4D97-AF65-F5344CB8AC3E}">
        <p14:creationId xmlns:p14="http://schemas.microsoft.com/office/powerpoint/2010/main" val="751512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TotalTime>
  <Words>667</Words>
  <Application>Microsoft Office PowerPoint</Application>
  <PresentationFormat>On-screen Show (4:3)</PresentationFormat>
  <Paragraphs>92</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ASPEK HUKUM KEWIRAUSAHAAN</vt:lpstr>
      <vt:lpstr>Dasar Hukum</vt:lpstr>
      <vt:lpstr>PowerPoint Presentation</vt:lpstr>
      <vt:lpstr>KRITERIA</vt:lpstr>
      <vt:lpstr>Usaha Mikro</vt:lpstr>
      <vt:lpstr>Usaha Kecil</vt:lpstr>
      <vt:lpstr>Usaha Menengah</vt:lpstr>
      <vt:lpstr>Usaha Besar</vt:lpstr>
      <vt:lpstr>PowerPoint Presentation</vt:lpstr>
      <vt:lpstr>BADAN USAHA</vt:lpstr>
      <vt:lpstr>PowerPoint Presentation</vt:lpstr>
      <vt:lpstr>PERIZINAN</vt:lpstr>
      <vt:lpstr>Daftar Perusahaan</vt:lpstr>
      <vt:lpstr>Lanjutan…</vt:lpstr>
      <vt:lpstr>Lanjutan…</vt:lpstr>
      <vt:lpstr>Ancaman Sanksi</vt:lpstr>
      <vt:lpstr>SIUP</vt:lpstr>
      <vt:lpstr>PowerPoint Presentation</vt:lpstr>
      <vt:lpstr>IUMK</vt:lpstr>
      <vt:lpstr>PANGAN INDUSTRI RUMAH TANGGA</vt:lpstr>
      <vt:lpstr>TERIMA KASIH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ASPEK HUKUM KEWIRAUSAHAAN</dc:title>
  <dc:creator>USER</dc:creator>
  <cp:lastModifiedBy>USER</cp:lastModifiedBy>
  <cp:revision>17</cp:revision>
  <dcterms:created xsi:type="dcterms:W3CDTF">2018-11-06T16:01:44Z</dcterms:created>
  <dcterms:modified xsi:type="dcterms:W3CDTF">2018-11-16T16:44:14Z</dcterms:modified>
</cp:coreProperties>
</file>