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21123275" cy="15544800"/>
  <p:notesSz cx="9144000" cy="6858000"/>
  <p:defaultTextStyle>
    <a:defPPr>
      <a:defRPr lang="en-US"/>
    </a:defPPr>
    <a:lvl1pPr marL="0" algn="l" defTabSz="209525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1pPr>
    <a:lvl2pPr marL="1047628" algn="l" defTabSz="209525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2pPr>
    <a:lvl3pPr marL="2095256" algn="l" defTabSz="209525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3pPr>
    <a:lvl4pPr marL="3142884" algn="l" defTabSz="209525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4pPr>
    <a:lvl5pPr marL="4190512" algn="l" defTabSz="209525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5pPr>
    <a:lvl6pPr marL="5238140" algn="l" defTabSz="209525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6pPr>
    <a:lvl7pPr marL="6285768" algn="l" defTabSz="209525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7pPr>
    <a:lvl8pPr marL="7333397" algn="l" defTabSz="209525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8pPr>
    <a:lvl9pPr marL="8381025" algn="l" defTabSz="2095256" rtl="0" eaLnBrk="1" latinLnBrk="0" hangingPunct="1">
      <a:defRPr sz="4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96">
          <p15:clr>
            <a:srgbClr val="A4A3A4"/>
          </p15:clr>
        </p15:guide>
        <p15:guide id="2" pos="665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1386" y="102"/>
      </p:cViewPr>
      <p:guideLst>
        <p:guide orient="horz" pos="4896"/>
        <p:guide pos="66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H:\KAYUMANIS%20DATA\GLUCOSE%20Bloo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KAYUMANIS%20DATA\Copy%20of%20Regresi%20SOD%20UMY%20by%20mona(1)%20(3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/>
              <a:t>Blood Glucose Level (mg/dl)</a:t>
            </a:r>
          </a:p>
        </c:rich>
      </c:tx>
      <c:layout>
        <c:manualLayout>
          <c:xMode val="edge"/>
          <c:yMode val="edge"/>
          <c:x val="0.27618899771674882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5089644282269596"/>
          <c:y val="9.7567289382944775E-2"/>
          <c:w val="0.73357685959358199"/>
          <c:h val="0.647664041994750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'[GLUCOSE Blood.xlsx]Sheet1'!$R$25</c:f>
              <c:strCache>
                <c:ptCount val="1"/>
                <c:pt idx="0">
                  <c:v>H 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'[GLUCOSE Blood.xlsx]Sheet1'!$S$24:$U$24</c:f>
              <c:strCache>
                <c:ptCount val="3"/>
                <c:pt idx="0">
                  <c:v>Normal</c:v>
                </c:pt>
                <c:pt idx="1">
                  <c:v>Glibenclamide</c:v>
                </c:pt>
                <c:pt idx="2">
                  <c:v>IF.Cin300g/BB</c:v>
                </c:pt>
              </c:strCache>
            </c:strRef>
          </c:cat>
          <c:val>
            <c:numRef>
              <c:f>'[GLUCOSE Blood.xlsx]Sheet1'!$S$25:$U$25</c:f>
              <c:numCache>
                <c:formatCode>General</c:formatCode>
                <c:ptCount val="3"/>
                <c:pt idx="0">
                  <c:v>64.86999999999999</c:v>
                </c:pt>
                <c:pt idx="1">
                  <c:v>67.679999999999993</c:v>
                </c:pt>
                <c:pt idx="2">
                  <c:v>66.33</c:v>
                </c:pt>
              </c:numCache>
            </c:numRef>
          </c:val>
        </c:ser>
        <c:ser>
          <c:idx val="1"/>
          <c:order val="1"/>
          <c:tx>
            <c:strRef>
              <c:f>'[GLUCOSE Blood.xlsx]Sheet1'!$R$26</c:f>
              <c:strCache>
                <c:ptCount val="1"/>
                <c:pt idx="0">
                  <c:v>H 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'[GLUCOSE Blood.xlsx]Sheet1'!$S$24:$U$24</c:f>
              <c:strCache>
                <c:ptCount val="3"/>
                <c:pt idx="0">
                  <c:v>Normal</c:v>
                </c:pt>
                <c:pt idx="1">
                  <c:v>Glibenclamide</c:v>
                </c:pt>
                <c:pt idx="2">
                  <c:v>IF.Cin300g/BB</c:v>
                </c:pt>
              </c:strCache>
            </c:strRef>
          </c:cat>
          <c:val>
            <c:numRef>
              <c:f>'[GLUCOSE Blood.xlsx]Sheet1'!$S$26:$U$26</c:f>
              <c:numCache>
                <c:formatCode>General</c:formatCode>
                <c:ptCount val="3"/>
                <c:pt idx="0">
                  <c:v>65.56</c:v>
                </c:pt>
                <c:pt idx="1">
                  <c:v>230.01</c:v>
                </c:pt>
                <c:pt idx="2">
                  <c:v>230.29</c:v>
                </c:pt>
              </c:numCache>
            </c:numRef>
          </c:val>
        </c:ser>
        <c:ser>
          <c:idx val="2"/>
          <c:order val="2"/>
          <c:tx>
            <c:strRef>
              <c:f>'[GLUCOSE Blood.xlsx]Sheet1'!$R$27</c:f>
              <c:strCache>
                <c:ptCount val="1"/>
                <c:pt idx="0">
                  <c:v>H 14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'[GLUCOSE Blood.xlsx]Sheet1'!$S$24:$U$24</c:f>
              <c:strCache>
                <c:ptCount val="3"/>
                <c:pt idx="0">
                  <c:v>Normal</c:v>
                </c:pt>
                <c:pt idx="1">
                  <c:v>Glibenclamide</c:v>
                </c:pt>
                <c:pt idx="2">
                  <c:v>IF.Cin300g/BB</c:v>
                </c:pt>
              </c:strCache>
            </c:strRef>
          </c:cat>
          <c:val>
            <c:numRef>
              <c:f>'[GLUCOSE Blood.xlsx]Sheet1'!$S$27:$U$27</c:f>
              <c:numCache>
                <c:formatCode>General</c:formatCode>
                <c:ptCount val="3"/>
                <c:pt idx="0">
                  <c:v>66.55</c:v>
                </c:pt>
                <c:pt idx="1">
                  <c:v>108.27</c:v>
                </c:pt>
                <c:pt idx="2">
                  <c:v>120.44000000000001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8013040"/>
        <c:axId val="308845272"/>
      </c:barChart>
      <c:catAx>
        <c:axId val="308013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845272"/>
        <c:crosses val="autoZero"/>
        <c:auto val="1"/>
        <c:lblAlgn val="ctr"/>
        <c:lblOffset val="100"/>
        <c:noMultiLvlLbl val="0"/>
      </c:catAx>
      <c:valAx>
        <c:axId val="30884527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/>
                  <a:t>Blood Glucose level ( mg/dl )</a:t>
                </a:r>
              </a:p>
            </c:rich>
          </c:tx>
          <c:layout>
            <c:manualLayout>
              <c:xMode val="edge"/>
              <c:yMode val="edge"/>
              <c:x val="0.15634135672065383"/>
              <c:y val="9.1269841269841265E-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801304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6013934233830525"/>
          <c:y val="0.85473628296462945"/>
          <c:w val="0.27972120862940913"/>
          <c:h val="0.145263717035370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 err="1"/>
              <a:t>Superoxidase</a:t>
            </a:r>
            <a:r>
              <a:rPr lang="en-US" sz="2000" b="1" dirty="0"/>
              <a:t> (S)D)  </a:t>
            </a:r>
            <a:r>
              <a:rPr lang="en-US" sz="2000" b="1" dirty="0" err="1"/>
              <a:t>Dismustase</a:t>
            </a:r>
            <a:r>
              <a:rPr lang="en-US" sz="2000" b="1" dirty="0"/>
              <a:t> Level (</a:t>
            </a:r>
            <a:r>
              <a:rPr lang="en-US" sz="2000" b="1" dirty="0" err="1"/>
              <a:t>ng</a:t>
            </a:r>
            <a:r>
              <a:rPr lang="en-US" sz="2000" b="1" dirty="0"/>
              <a:t>/dl)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'[Copy of Regresi SOD UMY by mona(1) (3).xls]olahan '!$L$56</c:f>
              <c:strCache>
                <c:ptCount val="1"/>
                <c:pt idx="0">
                  <c:v>D 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'[Copy of Regresi SOD UMY by mona(1) (3).xls]olahan '!$M$55:$O$55</c:f>
              <c:strCache>
                <c:ptCount val="3"/>
                <c:pt idx="0">
                  <c:v>Normal</c:v>
                </c:pt>
                <c:pt idx="1">
                  <c:v>Glibenclamide</c:v>
                </c:pt>
                <c:pt idx="2">
                  <c:v>Inf.Cinn300mg/BB</c:v>
                </c:pt>
              </c:strCache>
            </c:strRef>
          </c:cat>
          <c:val>
            <c:numRef>
              <c:f>'[Copy of Regresi SOD UMY by mona(1) (3).xls]olahan '!$M$56:$O$56</c:f>
              <c:numCache>
                <c:formatCode>General</c:formatCode>
                <c:ptCount val="3"/>
                <c:pt idx="0">
                  <c:v>165.92000000000002</c:v>
                </c:pt>
                <c:pt idx="1">
                  <c:v>170.3</c:v>
                </c:pt>
                <c:pt idx="2">
                  <c:v>173.88000000000002</c:v>
                </c:pt>
              </c:numCache>
            </c:numRef>
          </c:val>
        </c:ser>
        <c:ser>
          <c:idx val="1"/>
          <c:order val="1"/>
          <c:tx>
            <c:strRef>
              <c:f>'[Copy of Regresi SOD UMY by mona(1) (3).xls]olahan '!$L$57</c:f>
              <c:strCache>
                <c:ptCount val="1"/>
                <c:pt idx="0">
                  <c:v>D 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'[Copy of Regresi SOD UMY by mona(1) (3).xls]olahan '!$M$55:$O$55</c:f>
              <c:strCache>
                <c:ptCount val="3"/>
                <c:pt idx="0">
                  <c:v>Normal</c:v>
                </c:pt>
                <c:pt idx="1">
                  <c:v>Glibenclamide</c:v>
                </c:pt>
                <c:pt idx="2">
                  <c:v>Inf.Cinn300mg/BB</c:v>
                </c:pt>
              </c:strCache>
            </c:strRef>
          </c:cat>
          <c:val>
            <c:numRef>
              <c:f>'[Copy of Regresi SOD UMY by mona(1) (3).xls]olahan '!$M$57:$O$57</c:f>
              <c:numCache>
                <c:formatCode>General</c:formatCode>
                <c:ptCount val="3"/>
                <c:pt idx="0">
                  <c:v>152.5</c:v>
                </c:pt>
                <c:pt idx="1">
                  <c:v>159.13999999999999</c:v>
                </c:pt>
                <c:pt idx="2">
                  <c:v>169.48000000000002</c:v>
                </c:pt>
              </c:numCache>
            </c:numRef>
          </c:val>
        </c:ser>
        <c:ser>
          <c:idx val="2"/>
          <c:order val="2"/>
          <c:tx>
            <c:strRef>
              <c:f>'[Copy of Regresi SOD UMY by mona(1) (3).xls]olahan '!$L$58</c:f>
              <c:strCache>
                <c:ptCount val="1"/>
                <c:pt idx="0">
                  <c:v>D 14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'[Copy of Regresi SOD UMY by mona(1) (3).xls]olahan '!$M$55:$O$55</c:f>
              <c:strCache>
                <c:ptCount val="3"/>
                <c:pt idx="0">
                  <c:v>Normal</c:v>
                </c:pt>
                <c:pt idx="1">
                  <c:v>Glibenclamide</c:v>
                </c:pt>
                <c:pt idx="2">
                  <c:v>Inf.Cinn300mg/BB</c:v>
                </c:pt>
              </c:strCache>
            </c:strRef>
          </c:cat>
          <c:val>
            <c:numRef>
              <c:f>'[Copy of Regresi SOD UMY by mona(1) (3).xls]olahan '!$M$58:$O$58</c:f>
              <c:numCache>
                <c:formatCode>General</c:formatCode>
                <c:ptCount val="3"/>
                <c:pt idx="0">
                  <c:v>160.58000000000001</c:v>
                </c:pt>
                <c:pt idx="1">
                  <c:v>169.34</c:v>
                </c:pt>
                <c:pt idx="2">
                  <c:v>165.76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9002696"/>
        <c:axId val="309003080"/>
      </c:barChart>
      <c:catAx>
        <c:axId val="309002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9003080"/>
        <c:crosses val="autoZero"/>
        <c:auto val="1"/>
        <c:lblAlgn val="ctr"/>
        <c:lblOffset val="100"/>
        <c:noMultiLvlLbl val="0"/>
      </c:catAx>
      <c:valAx>
        <c:axId val="30900308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/>
                  <a:t>SOD level (ng/dl)</a:t>
                </a:r>
              </a:p>
            </c:rich>
          </c:tx>
          <c:layout>
            <c:manualLayout>
              <c:xMode val="edge"/>
              <c:yMode val="edge"/>
              <c:x val="1.7006802721088437E-2"/>
              <c:y val="0.1580081300813008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9002696"/>
        <c:crosses val="autoZero"/>
        <c:crossBetween val="between"/>
      </c:valAx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0.58537</cdr:x>
      <cdr:y>0.11765</cdr:y>
    </cdr:from>
    <cdr:to>
      <cdr:x>0.64228</cdr:x>
      <cdr:y>0.17647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486400" y="457200"/>
          <a:ext cx="533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**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0.84553</cdr:x>
      <cdr:y>0.04762</cdr:y>
    </cdr:from>
    <cdr:to>
      <cdr:x>0.89431</cdr:x>
      <cdr:y>0.08683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924800" y="152400"/>
          <a:ext cx="457200" cy="1255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**</a:t>
          </a:r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C3D77-5F6D-4B2D-979C-1C128554E973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24163" y="514350"/>
            <a:ext cx="3495675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9886D-8FF0-452E-A0C5-804BABAF75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224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9525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1047628" algn="l" defTabSz="209525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2095256" algn="l" defTabSz="209525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3142884" algn="l" defTabSz="209525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4190512" algn="l" defTabSz="209525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5238140" algn="l" defTabSz="209525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6285768" algn="l" defTabSz="209525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7333397" algn="l" defTabSz="209525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8381025" algn="l" defTabSz="2095256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9886D-8FF0-452E-A0C5-804BABAF75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00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88184" y="12126446"/>
            <a:ext cx="19935091" cy="539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9526" tIns="104763" rIns="209526" bIns="104763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880137" y="11001066"/>
            <a:ext cx="19539029" cy="2770717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80137" y="8808720"/>
            <a:ext cx="19539029" cy="2072640"/>
          </a:xfrm>
        </p:spPr>
        <p:txBody>
          <a:bodyPr anchor="b"/>
          <a:lstStyle>
            <a:lvl1pPr marL="0" indent="0" algn="l">
              <a:buNone/>
              <a:defRPr sz="5500">
                <a:solidFill>
                  <a:schemeClr val="tx2">
                    <a:shade val="75000"/>
                  </a:schemeClr>
                </a:solidFill>
              </a:defRPr>
            </a:lvl1pPr>
            <a:lvl2pPr marL="1047628" indent="0" algn="ctr">
              <a:buNone/>
            </a:lvl2pPr>
            <a:lvl3pPr marL="2095256" indent="0" algn="ctr">
              <a:buNone/>
            </a:lvl3pPr>
            <a:lvl4pPr marL="3142884" indent="0" algn="ctr">
              <a:buNone/>
            </a:lvl4pPr>
            <a:lvl5pPr marL="4190512" indent="0" algn="ctr">
              <a:buNone/>
            </a:lvl5pPr>
            <a:lvl6pPr marL="5238140" indent="0" algn="ctr">
              <a:buNone/>
            </a:lvl6pPr>
            <a:lvl7pPr marL="6285768" indent="0" algn="ctr">
              <a:buNone/>
            </a:lvl7pPr>
            <a:lvl8pPr marL="7333397" indent="0" algn="ctr">
              <a:buNone/>
            </a:lvl8pPr>
            <a:lvl9pPr marL="8381025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19010947" y="14674291"/>
            <a:ext cx="1753232" cy="559613"/>
          </a:xfrm>
        </p:spPr>
        <p:txBody>
          <a:bodyPr/>
          <a:lstStyle/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842456" y="1245027"/>
            <a:ext cx="4224655" cy="13263457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164" y="1245027"/>
            <a:ext cx="14434238" cy="13263457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8273283" y="172721"/>
            <a:ext cx="6689037" cy="654897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19010947" y="14674291"/>
            <a:ext cx="1753232" cy="559613"/>
          </a:xfrm>
        </p:spPr>
        <p:txBody>
          <a:bodyPr/>
          <a:lstStyle/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88184" y="7808446"/>
            <a:ext cx="19935091" cy="539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9526" tIns="104763" rIns="209526" bIns="104763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880137" y="3799840"/>
            <a:ext cx="19539029" cy="2763520"/>
          </a:xfrm>
        </p:spPr>
        <p:txBody>
          <a:bodyPr anchor="b"/>
          <a:lstStyle>
            <a:lvl1pPr marL="0" indent="0" algn="r">
              <a:buNone/>
              <a:defRPr sz="46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16910" y="6680061"/>
            <a:ext cx="20067111" cy="2685603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697068" y="1036320"/>
            <a:ext cx="20067111" cy="1906829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704109" y="3627120"/>
            <a:ext cx="9681501" cy="10708640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10737665" y="3627120"/>
            <a:ext cx="10033556" cy="10708640"/>
          </a:xfrm>
        </p:spPr>
        <p:txBody>
          <a:bodyPr/>
          <a:lstStyle>
            <a:lvl1pPr>
              <a:defRPr sz="6400"/>
            </a:lvl1pPr>
            <a:lvl2pPr>
              <a:defRPr sz="5500"/>
            </a:lvl2pPr>
            <a:lvl3pPr>
              <a:defRPr sz="4600"/>
            </a:lvl3pPr>
            <a:lvl4pPr>
              <a:defRPr sz="4100"/>
            </a:lvl4pPr>
            <a:lvl5pPr>
              <a:defRPr sz="41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704109" y="12263120"/>
            <a:ext cx="19891084" cy="200067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50155" y="1511300"/>
            <a:ext cx="9911482" cy="1450127"/>
          </a:xfrm>
        </p:spPr>
        <p:txBody>
          <a:bodyPr anchor="ctr"/>
          <a:lstStyle>
            <a:lvl1pPr marL="0" indent="0">
              <a:buNone/>
              <a:defRPr sz="41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4600" b="1"/>
            </a:lvl2pPr>
            <a:lvl3pPr>
              <a:buNone/>
              <a:defRPr sz="4100" b="1"/>
            </a:lvl3pPr>
            <a:lvl4pPr>
              <a:buNone/>
              <a:defRPr sz="3700" b="1"/>
            </a:lvl4pPr>
            <a:lvl5pPr>
              <a:buNone/>
              <a:defRPr sz="37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10730331" y="1511300"/>
            <a:ext cx="9915375" cy="1450127"/>
          </a:xfrm>
        </p:spPr>
        <p:txBody>
          <a:bodyPr anchor="ctr"/>
          <a:lstStyle>
            <a:lvl1pPr marL="0" indent="0">
              <a:buNone/>
              <a:defRPr sz="41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4600" b="1"/>
            </a:lvl2pPr>
            <a:lvl3pPr>
              <a:buNone/>
              <a:defRPr sz="4100" b="1"/>
            </a:lvl3pPr>
            <a:lvl4pPr>
              <a:buNone/>
              <a:defRPr sz="3700" b="1"/>
            </a:lvl4pPr>
            <a:lvl5pPr>
              <a:buNone/>
              <a:defRPr sz="37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50155" y="2983018"/>
            <a:ext cx="9911482" cy="8934663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10738889" y="2983018"/>
            <a:ext cx="9906816" cy="8934663"/>
          </a:xfrm>
        </p:spPr>
        <p:txBody>
          <a:bodyPr/>
          <a:lstStyle>
            <a:lvl1pPr>
              <a:defRPr sz="5500"/>
            </a:lvl1pPr>
            <a:lvl2pPr>
              <a:defRPr sz="46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010947" y="14681200"/>
            <a:ext cx="1760273" cy="559613"/>
          </a:xfrm>
        </p:spPr>
        <p:txBody>
          <a:bodyPr/>
          <a:lstStyle/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188184" y="13644881"/>
            <a:ext cx="19935091" cy="539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9526" tIns="104763" rIns="209526" bIns="104763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697068" y="1036320"/>
            <a:ext cx="20067111" cy="1906829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188184" y="13258000"/>
            <a:ext cx="19935091" cy="539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9526" tIns="104763" rIns="209526" bIns="104763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056164" y="12435840"/>
            <a:ext cx="19539029" cy="1180253"/>
          </a:xfrm>
        </p:spPr>
        <p:txBody>
          <a:bodyPr anchor="ctr"/>
          <a:lstStyle>
            <a:lvl1pPr algn="l">
              <a:buNone/>
              <a:defRPr sz="46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1056165" y="1381760"/>
            <a:ext cx="6949412" cy="10881360"/>
          </a:xfrm>
        </p:spPr>
        <p:txBody>
          <a:bodyPr/>
          <a:lstStyle>
            <a:lvl1pPr marL="0" indent="0">
              <a:buNone/>
              <a:defRPr sz="3200"/>
            </a:lvl1pPr>
            <a:lvl2pPr>
              <a:buNone/>
              <a:defRPr sz="2700"/>
            </a:lvl2pPr>
            <a:lvl3pPr>
              <a:buNone/>
              <a:defRPr sz="2300"/>
            </a:lvl3pPr>
            <a:lvl4pPr>
              <a:buNone/>
              <a:defRPr sz="2100"/>
            </a:lvl4pPr>
            <a:lvl5pPr>
              <a:buNone/>
              <a:defRPr sz="21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8258614" y="1381760"/>
            <a:ext cx="12336579" cy="10881360"/>
          </a:xfrm>
        </p:spPr>
        <p:txBody>
          <a:bodyPr/>
          <a:lstStyle>
            <a:lvl1pPr>
              <a:defRPr sz="7300"/>
            </a:lvl1pPr>
            <a:lvl2pPr>
              <a:defRPr sz="6400"/>
            </a:lvl2pPr>
            <a:lvl3pPr>
              <a:defRPr sz="5500"/>
            </a:lvl3pPr>
            <a:lvl4pPr>
              <a:defRPr sz="4600"/>
            </a:lvl4pPr>
            <a:lvl5pPr>
              <a:defRPr sz="4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8097256" y="1397704"/>
            <a:ext cx="11617801" cy="829056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73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880137" y="11319189"/>
            <a:ext cx="13554101" cy="1183853"/>
          </a:xfrm>
        </p:spPr>
        <p:txBody>
          <a:bodyPr anchor="ctr"/>
          <a:lstStyle>
            <a:lvl1pPr algn="l">
              <a:buNone/>
              <a:defRPr sz="46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880137" y="12541961"/>
            <a:ext cx="13554101" cy="1741593"/>
          </a:xfrm>
        </p:spPr>
        <p:txBody>
          <a:bodyPr lIns="251431" tIns="0"/>
          <a:lstStyle>
            <a:lvl1pPr marL="0" indent="0">
              <a:buNone/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188184" y="2382037"/>
            <a:ext cx="19935091" cy="539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9526" tIns="104763" rIns="209526" bIns="104763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04109" y="3522769"/>
            <a:ext cx="20067111" cy="10258849"/>
          </a:xfrm>
          <a:prstGeom prst="rect">
            <a:avLst/>
          </a:prstGeom>
        </p:spPr>
        <p:txBody>
          <a:bodyPr vert="horz" lIns="209526" tIns="104763" rIns="209526" bIns="104763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14962320" y="172721"/>
            <a:ext cx="5808901" cy="654897"/>
          </a:xfrm>
          <a:prstGeom prst="rect">
            <a:avLst/>
          </a:prstGeom>
        </p:spPr>
        <p:txBody>
          <a:bodyPr vert="horz" lIns="209526" tIns="104763" rIns="209526" bIns="104763"/>
          <a:lstStyle>
            <a:lvl1pPr algn="l" eaLnBrk="1" latinLnBrk="0" hangingPunct="1">
              <a:defRPr kumimoji="0" sz="27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34F7741-6E14-4A7D-B795-2FFA2A56E069}" type="datetimeFigureOut">
              <a:rPr lang="en-US" smtClean="0"/>
              <a:t>2/13/2019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7217119" y="172721"/>
            <a:ext cx="7745201" cy="654897"/>
          </a:xfrm>
          <a:prstGeom prst="rect">
            <a:avLst/>
          </a:prstGeom>
        </p:spPr>
        <p:txBody>
          <a:bodyPr vert="horz" lIns="209526" tIns="104763" rIns="209526" bIns="104763"/>
          <a:lstStyle>
            <a:lvl1pPr algn="r" eaLnBrk="1" latinLnBrk="0" hangingPunct="1">
              <a:defRPr kumimoji="0" sz="27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9010947" y="14681201"/>
            <a:ext cx="1760273" cy="554143"/>
          </a:xfrm>
          <a:prstGeom prst="rect">
            <a:avLst/>
          </a:prstGeom>
        </p:spPr>
        <p:txBody>
          <a:bodyPr vert="horz" lIns="209526" tIns="104763" rIns="209526" bIns="104763"/>
          <a:lstStyle>
            <a:lvl1pPr algn="r" eaLnBrk="1" latinLnBrk="0" hangingPunct="1">
              <a:defRPr kumimoji="0" sz="27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B67823-F506-4BB4-96B2-086B94BEFBA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704109" y="1036320"/>
            <a:ext cx="20067111" cy="1899920"/>
          </a:xfrm>
          <a:prstGeom prst="rect">
            <a:avLst/>
          </a:prstGeom>
        </p:spPr>
        <p:txBody>
          <a:bodyPr vert="horz" lIns="209526" tIns="104763" rIns="209526" bIns="104763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188184" y="2382037"/>
            <a:ext cx="19935091" cy="539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9526" tIns="104763" rIns="209526" bIns="104763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188184" y="2398103"/>
            <a:ext cx="19935091" cy="5397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09526" tIns="104763" rIns="209526" bIns="104763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82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785721" indent="-785721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7300" kern="1200">
          <a:solidFill>
            <a:schemeClr val="tx2"/>
          </a:solidFill>
          <a:latin typeface="+mn-lt"/>
          <a:ea typeface="+mn-ea"/>
          <a:cs typeface="+mn-cs"/>
        </a:defRPr>
      </a:lvl1pPr>
      <a:lvl2pPr marL="1702396" indent="-654768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6400" kern="1200">
          <a:solidFill>
            <a:schemeClr val="tx2"/>
          </a:solidFill>
          <a:latin typeface="+mn-lt"/>
          <a:ea typeface="+mn-ea"/>
          <a:cs typeface="+mn-cs"/>
        </a:defRPr>
      </a:lvl2pPr>
      <a:lvl3pPr marL="2619070" indent="-523814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5500" kern="1200">
          <a:solidFill>
            <a:schemeClr val="tx2"/>
          </a:solidFill>
          <a:latin typeface="+mn-lt"/>
          <a:ea typeface="+mn-ea"/>
          <a:cs typeface="+mn-cs"/>
        </a:defRPr>
      </a:lvl3pPr>
      <a:lvl4pPr marL="3666698" indent="-523814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4600" kern="1200">
          <a:solidFill>
            <a:schemeClr val="tx2"/>
          </a:solidFill>
          <a:latin typeface="+mn-lt"/>
          <a:ea typeface="+mn-ea"/>
          <a:cs typeface="+mn-cs"/>
        </a:defRPr>
      </a:lvl4pPr>
      <a:lvl5pPr marL="4714326" indent="-523814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4100" kern="1200">
          <a:solidFill>
            <a:schemeClr val="tx2"/>
          </a:solidFill>
          <a:latin typeface="+mn-lt"/>
          <a:ea typeface="+mn-ea"/>
          <a:cs typeface="+mn-cs"/>
        </a:defRPr>
      </a:lvl5pPr>
      <a:lvl6pPr marL="5761954" indent="-523814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4100" kern="1200">
          <a:solidFill>
            <a:schemeClr val="tx2"/>
          </a:solidFill>
          <a:latin typeface="+mn-lt"/>
          <a:ea typeface="+mn-ea"/>
          <a:cs typeface="+mn-cs"/>
        </a:defRPr>
      </a:lvl6pPr>
      <a:lvl7pPr marL="6809583" indent="-523814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3700" kern="1200">
          <a:solidFill>
            <a:schemeClr val="tx2"/>
          </a:solidFill>
          <a:latin typeface="+mn-lt"/>
          <a:ea typeface="+mn-ea"/>
          <a:cs typeface="+mn-cs"/>
        </a:defRPr>
      </a:lvl7pPr>
      <a:lvl8pPr marL="7857211" indent="-523814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37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8904839" indent="-523814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32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0476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209525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31428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41905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5238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62857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73333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83810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112837" y="3962400"/>
            <a:ext cx="9448800" cy="3429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600" dirty="0" smtClean="0"/>
              <a:t>INTRODUCTION</a:t>
            </a:r>
          </a:p>
          <a:p>
            <a:pPr algn="just"/>
            <a:r>
              <a:rPr lang="en-US" sz="2400" dirty="0"/>
              <a:t>Diabetes Mellitus (DM)   is a metabolic disease with high  blood glucose level due to disruption  of insulin secretion, insulin-act  or both. As the increasing of DM Prevalence, the improving of DM medicine also increases. Herbal medicine for DM is explored from many species.  </a:t>
            </a:r>
            <a:r>
              <a:rPr lang="en-US" sz="2400" i="1" dirty="0"/>
              <a:t>Cinnamon </a:t>
            </a:r>
            <a:r>
              <a:rPr lang="en-US" sz="2400" i="1" dirty="0" err="1"/>
              <a:t>burmanii</a:t>
            </a:r>
            <a:r>
              <a:rPr lang="en-US" sz="2400" i="1" dirty="0"/>
              <a:t>  </a:t>
            </a:r>
            <a:r>
              <a:rPr lang="en-US" sz="2400" dirty="0"/>
              <a:t>was reported to contain  </a:t>
            </a:r>
            <a:r>
              <a:rPr lang="en-US" sz="2400" dirty="0" err="1"/>
              <a:t>flavonoid</a:t>
            </a:r>
            <a:r>
              <a:rPr lang="en-US" sz="2400" dirty="0"/>
              <a:t> and </a:t>
            </a:r>
            <a:r>
              <a:rPr lang="en-US" sz="2400" dirty="0" err="1"/>
              <a:t>cinameldehide</a:t>
            </a:r>
            <a:r>
              <a:rPr lang="en-US" sz="2400" dirty="0"/>
              <a:t> which have been proven as </a:t>
            </a:r>
            <a:r>
              <a:rPr lang="en-US" sz="2800" dirty="0"/>
              <a:t>in vitro </a:t>
            </a:r>
            <a:r>
              <a:rPr lang="en-US" sz="2800" dirty="0" smtClean="0"/>
              <a:t>antioxidant.</a:t>
            </a:r>
          </a:p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27637" y="762000"/>
            <a:ext cx="102351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The 3TH International Conference  Medical and Health Sciences 2018</a:t>
            </a:r>
            <a:endParaRPr lang="en-US" sz="2800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960437" y="11125200"/>
            <a:ext cx="9097963" cy="3746245"/>
            <a:chOff x="2084452" y="1628801"/>
            <a:chExt cx="7985293" cy="4795585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2084452" y="1713701"/>
              <a:ext cx="1670050" cy="743752"/>
              <a:chOff x="607242" y="2447435"/>
              <a:chExt cx="2060601" cy="863325"/>
            </a:xfrm>
          </p:grpSpPr>
          <p:sp>
            <p:nvSpPr>
              <p:cNvPr id="27" name="Cube 26"/>
              <p:cNvSpPr/>
              <p:nvPr/>
            </p:nvSpPr>
            <p:spPr>
              <a:xfrm>
                <a:off x="607242" y="2447435"/>
                <a:ext cx="2060601" cy="851338"/>
              </a:xfrm>
              <a:prstGeom prst="cube">
                <a:avLst>
                  <a:gd name="adj" fmla="val 16837"/>
                </a:avLst>
              </a:prstGeom>
              <a:solidFill>
                <a:srgbClr val="CD9037"/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US" sz="1500" b="1" dirty="0" err="1" smtClean="0"/>
                  <a:t>aclimatitation</a:t>
                </a:r>
                <a:endParaRPr lang="id-ID" sz="1500" b="1" dirty="0"/>
              </a:p>
            </p:txBody>
          </p:sp>
          <p:sp>
            <p:nvSpPr>
              <p:cNvPr id="28" name="Flowchart: Delay 27"/>
              <p:cNvSpPr/>
              <p:nvPr/>
            </p:nvSpPr>
            <p:spPr>
              <a:xfrm rot="16200000">
                <a:off x="1119952" y="2971494"/>
                <a:ext cx="267194" cy="411337"/>
              </a:xfrm>
              <a:prstGeom prst="flowChartDelay">
                <a:avLst/>
              </a:prstGeom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id-ID"/>
              </a:p>
            </p:txBody>
          </p:sp>
        </p:grpSp>
        <p:cxnSp>
          <p:nvCxnSpPr>
            <p:cNvPr id="8" name="Straight Arrow Connector 7"/>
            <p:cNvCxnSpPr/>
            <p:nvPr/>
          </p:nvCxnSpPr>
          <p:spPr>
            <a:xfrm>
              <a:off x="3858962" y="2053298"/>
              <a:ext cx="484188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xplosion 2 8"/>
            <p:cNvSpPr/>
            <p:nvPr/>
          </p:nvSpPr>
          <p:spPr>
            <a:xfrm>
              <a:off x="4492162" y="1628801"/>
              <a:ext cx="3544684" cy="1365615"/>
            </a:xfrm>
            <a:prstGeom prst="irregularSeal2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  <a:effectLst>
              <a:glow rad="139700">
                <a:srgbClr val="FFFF4F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id-ID" sz="2000" b="1" dirty="0" smtClean="0">
                  <a:solidFill>
                    <a:srgbClr val="FF0000"/>
                  </a:solidFill>
                </a:rPr>
                <a:t>Randomi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zed</a:t>
              </a:r>
              <a:r>
                <a:rPr lang="id-ID" sz="2000" b="1" dirty="0" smtClean="0">
                  <a:solidFill>
                    <a:srgbClr val="FF0000"/>
                  </a:solidFill>
                </a:rPr>
                <a:t> </a:t>
              </a:r>
              <a:endParaRPr lang="id-ID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528727" y="3062285"/>
              <a:ext cx="1335790" cy="419851"/>
            </a:xfrm>
            <a:prstGeom prst="roundRect">
              <a:avLst/>
            </a:prstGeom>
            <a:solidFill>
              <a:srgbClr val="FAA0B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id-ID" sz="2000" b="1" dirty="0">
                  <a:solidFill>
                    <a:schemeClr val="tx1"/>
                  </a:solidFill>
                </a:rPr>
                <a:t>I. </a:t>
              </a:r>
              <a:r>
                <a:rPr lang="en-US" sz="2000" b="1" dirty="0" smtClean="0">
                  <a:solidFill>
                    <a:schemeClr val="tx1"/>
                  </a:solidFill>
                </a:rPr>
                <a:t>control</a:t>
              </a:r>
              <a:r>
                <a:rPr lang="id-ID" sz="2000" b="1" dirty="0" smtClean="0">
                  <a:solidFill>
                    <a:schemeClr val="tx1"/>
                  </a:solidFill>
                </a:rPr>
                <a:t> </a:t>
              </a:r>
              <a:endParaRPr lang="id-ID" sz="2000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517901" y="3579680"/>
              <a:ext cx="1524067" cy="1268071"/>
            </a:xfrm>
            <a:prstGeom prst="roundRect">
              <a:avLst/>
            </a:prstGeom>
            <a:solidFill>
              <a:srgbClr val="FAA0B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id-ID" sz="2000" b="1" dirty="0">
                  <a:solidFill>
                    <a:schemeClr val="tx1"/>
                  </a:solidFill>
                </a:rPr>
                <a:t>II. </a:t>
              </a:r>
              <a:r>
                <a:rPr lang="id-ID" sz="2000" b="1" dirty="0" smtClean="0">
                  <a:solidFill>
                    <a:schemeClr val="tx1"/>
                  </a:solidFill>
                </a:rPr>
                <a:t>Diabetes</a:t>
              </a:r>
              <a:r>
                <a:rPr lang="en-US" sz="2000" b="1" dirty="0" smtClean="0">
                  <a:solidFill>
                    <a:schemeClr val="tx1"/>
                  </a:solidFill>
                </a:rPr>
                <a:t> +glib</a:t>
              </a:r>
              <a:r>
                <a:rPr lang="id-ID" sz="2000" b="1" dirty="0" smtClean="0">
                  <a:solidFill>
                    <a:schemeClr val="tx1"/>
                  </a:solidFill>
                </a:rPr>
                <a:t> </a:t>
              </a:r>
              <a:r>
                <a:rPr lang="en-US" sz="2000" b="1" dirty="0" err="1" smtClean="0">
                  <a:solidFill>
                    <a:schemeClr val="tx1"/>
                  </a:solidFill>
                </a:rPr>
                <a:t>enclimide</a:t>
              </a:r>
              <a:endParaRPr lang="id-ID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Elbow Connector 11"/>
            <p:cNvCxnSpPr/>
            <p:nvPr/>
          </p:nvCxnSpPr>
          <p:spPr>
            <a:xfrm rot="5400000">
              <a:off x="2447043" y="3417966"/>
              <a:ext cx="2773363" cy="1385888"/>
            </a:xfrm>
            <a:prstGeom prst="bentConnector3">
              <a:avLst>
                <a:gd name="adj1" fmla="val 7896"/>
              </a:avLst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3131578" y="4224039"/>
              <a:ext cx="46037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3176053" y="3362863"/>
              <a:ext cx="460375" cy="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181601" y="4224039"/>
              <a:ext cx="394811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5151983" y="5472606"/>
              <a:ext cx="3962400" cy="142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191125" y="3227389"/>
              <a:ext cx="3938588" cy="7778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Right Arrow Callout 17"/>
            <p:cNvSpPr/>
            <p:nvPr/>
          </p:nvSpPr>
          <p:spPr>
            <a:xfrm>
              <a:off x="2261903" y="3344272"/>
              <a:ext cx="593827" cy="2415878"/>
            </a:xfrm>
            <a:prstGeom prst="rightArrowCallout">
              <a:avLst>
                <a:gd name="adj1" fmla="val 25000"/>
                <a:gd name="adj2" fmla="val 25000"/>
                <a:gd name="adj3" fmla="val 25000"/>
                <a:gd name="adj4" fmla="val 72296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500" b="1" dirty="0" smtClean="0">
                  <a:solidFill>
                    <a:schemeClr val="tx1"/>
                  </a:solidFill>
                </a:rPr>
                <a:t>Check blood level</a:t>
              </a:r>
              <a:endParaRPr lang="id-ID" sz="15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422069" y="4945296"/>
              <a:ext cx="1723816" cy="1479090"/>
            </a:xfrm>
            <a:prstGeom prst="roundRect">
              <a:avLst/>
            </a:prstGeom>
            <a:solidFill>
              <a:srgbClr val="FAA0BA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2000" b="1" dirty="0" smtClean="0">
                  <a:solidFill>
                    <a:schemeClr val="tx1"/>
                  </a:solidFill>
                </a:rPr>
                <a:t>III</a:t>
              </a:r>
              <a:r>
                <a:rPr lang="id-ID" sz="2000" b="1" dirty="0" smtClean="0">
                  <a:solidFill>
                    <a:schemeClr val="tx1"/>
                  </a:solidFill>
                </a:rPr>
                <a:t>. </a:t>
              </a:r>
              <a:r>
                <a:rPr lang="id-ID" sz="2000" b="1" dirty="0">
                  <a:solidFill>
                    <a:schemeClr val="tx1"/>
                  </a:solidFill>
                </a:rPr>
                <a:t>Diabetes + </a:t>
              </a:r>
              <a:r>
                <a:rPr lang="id-ID" sz="2000" b="1" dirty="0" smtClean="0">
                  <a:solidFill>
                    <a:schemeClr val="tx1"/>
                  </a:solidFill>
                </a:rPr>
                <a:t>in</a:t>
              </a:r>
              <a:r>
                <a:rPr lang="en-US" sz="2000" b="1" dirty="0" smtClean="0">
                  <a:solidFill>
                    <a:schemeClr val="tx1"/>
                  </a:solidFill>
                </a:rPr>
                <a:t>.Cinn.300 </a:t>
              </a:r>
              <a:r>
                <a:rPr lang="id-ID" sz="2000" b="1" dirty="0" smtClean="0">
                  <a:solidFill>
                    <a:schemeClr val="tx1"/>
                  </a:solidFill>
                </a:rPr>
                <a:t>mg/KgBB</a:t>
              </a:r>
              <a:endParaRPr lang="id-ID" sz="2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3221426" y="5433015"/>
              <a:ext cx="360362" cy="5556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7314167" y="2940152"/>
              <a:ext cx="651494" cy="327321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500" b="1" dirty="0" smtClean="0">
                  <a:solidFill>
                    <a:schemeClr val="tx1"/>
                  </a:solidFill>
                </a:rPr>
                <a:t>Check blood level</a:t>
              </a:r>
              <a:endParaRPr lang="id-ID" sz="15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139326" y="2924279"/>
              <a:ext cx="651494" cy="3273215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en-US" sz="1500" b="1" dirty="0" smtClean="0">
                  <a:solidFill>
                    <a:schemeClr val="tx1"/>
                  </a:solidFill>
                </a:rPr>
                <a:t>Check blood level</a:t>
              </a:r>
              <a:endParaRPr lang="id-ID" sz="15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799285" y="3040052"/>
              <a:ext cx="679172" cy="2613870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r>
                <a:rPr lang="id-ID" sz="1500" b="1" dirty="0">
                  <a:solidFill>
                    <a:schemeClr val="tx1"/>
                  </a:solidFill>
                </a:rPr>
                <a:t>Induksi </a:t>
              </a:r>
              <a:r>
                <a:rPr lang="id-ID" sz="1500" b="1" i="1" dirty="0">
                  <a:solidFill>
                    <a:schemeClr val="tx1"/>
                  </a:solidFill>
                </a:rPr>
                <a:t>Streptozotocin + NA</a:t>
              </a:r>
            </a:p>
          </p:txBody>
        </p:sp>
        <p:sp>
          <p:nvSpPr>
            <p:cNvPr id="24" name="TextBox 10"/>
            <p:cNvSpPr txBox="1">
              <a:spLocks noChangeArrowheads="1"/>
            </p:cNvSpPr>
            <p:nvPr/>
          </p:nvSpPr>
          <p:spPr bwMode="auto">
            <a:xfrm>
              <a:off x="2202753" y="2902292"/>
              <a:ext cx="647354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id-ID" sz="1600" b="1" dirty="0" smtClean="0"/>
                <a:t>H-</a:t>
              </a:r>
              <a:r>
                <a:rPr lang="en-US" sz="1600" b="1" dirty="0" smtClean="0"/>
                <a:t>0</a:t>
              </a:r>
              <a:endParaRPr lang="id-ID" sz="1600" b="1" dirty="0"/>
            </a:p>
          </p:txBody>
        </p:sp>
        <p:sp>
          <p:nvSpPr>
            <p:cNvPr id="25" name="TextBox 43"/>
            <p:cNvSpPr txBox="1">
              <a:spLocks noChangeArrowheads="1"/>
            </p:cNvSpPr>
            <p:nvPr/>
          </p:nvSpPr>
          <p:spPr bwMode="auto">
            <a:xfrm>
              <a:off x="9139326" y="2554366"/>
              <a:ext cx="930419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sz="1600" b="1" dirty="0" smtClean="0"/>
                <a:t>H-14</a:t>
              </a:r>
              <a:endParaRPr lang="id-ID" sz="1600" b="1" dirty="0"/>
            </a:p>
          </p:txBody>
        </p:sp>
        <p:sp>
          <p:nvSpPr>
            <p:cNvPr id="26" name="TextBox 44"/>
            <p:cNvSpPr txBox="1">
              <a:spLocks noChangeArrowheads="1"/>
            </p:cNvSpPr>
            <p:nvPr/>
          </p:nvSpPr>
          <p:spPr bwMode="auto">
            <a:xfrm>
              <a:off x="7455901" y="2576564"/>
              <a:ext cx="82673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id-ID" sz="1600" b="1" dirty="0" smtClean="0"/>
                <a:t>H-</a:t>
              </a:r>
              <a:r>
                <a:rPr lang="en-US" sz="1600" b="1" dirty="0" smtClean="0"/>
                <a:t>7</a:t>
              </a:r>
              <a:endParaRPr lang="id-ID" sz="1600" b="1" dirty="0"/>
            </a:p>
          </p:txBody>
        </p:sp>
      </p:grp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636837" y="1371600"/>
            <a:ext cx="1623060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Infuse of  Cinnamon (</a:t>
            </a:r>
            <a:r>
              <a:rPr kumimoji="0" lang="en-US" sz="3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Cinnamomun</a:t>
            </a: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burmanii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Decreased blood glucose 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levels</a:t>
            </a:r>
            <a:r>
              <a:rPr kumimoji="0" lang="en-US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but not on SOD plasma Rat with Diabetes Mellitus induced </a:t>
            </a:r>
            <a:r>
              <a:rPr kumimoji="0" lang="en-US" sz="3600" b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Streptozotocin</a:t>
            </a:r>
            <a:r>
              <a:rPr kumimoji="0" lang="en-US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Yoni Astuti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Hajar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atussolikah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Supriyanto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Citra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Ayuma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Rupamiza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Rika Mega Selfia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Rahmawati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Biochemistry Department, Faculty of Medical and Health Sciences,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Universitas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Muhammadiyah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Yogyakarta, Indonesia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Faculty of Medical and Health Sciences,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Universitas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Muhammadiyah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Yogyakarta, Indonesia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0" name="Chart 29"/>
          <p:cNvGraphicFramePr>
            <a:graphicFrameLocks/>
          </p:cNvGraphicFramePr>
          <p:nvPr/>
        </p:nvGraphicFramePr>
        <p:xfrm>
          <a:off x="10333037" y="4800600"/>
          <a:ext cx="9372600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Chart 30"/>
          <p:cNvGraphicFramePr>
            <a:graphicFrameLocks/>
          </p:cNvGraphicFramePr>
          <p:nvPr/>
        </p:nvGraphicFramePr>
        <p:xfrm>
          <a:off x="12085637" y="8763000"/>
          <a:ext cx="74676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Rounded Rectangle 31"/>
          <p:cNvSpPr/>
          <p:nvPr/>
        </p:nvSpPr>
        <p:spPr>
          <a:xfrm>
            <a:off x="1036637" y="7772400"/>
            <a:ext cx="9601200" cy="1905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OBJECTIVE</a:t>
            </a:r>
          </a:p>
          <a:p>
            <a:pPr algn="just"/>
            <a:r>
              <a:rPr lang="en-US" sz="2400" dirty="0" smtClean="0"/>
              <a:t>This study aims to know the level of Super Oxidize </a:t>
            </a:r>
            <a:r>
              <a:rPr lang="en-US" sz="2400" dirty="0" err="1" smtClean="0"/>
              <a:t>Dismustase</a:t>
            </a:r>
            <a:r>
              <a:rPr lang="en-US" sz="2400" dirty="0" smtClean="0"/>
              <a:t>  on  diabetes rats which were given cinnamon stem infusion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33" name="Rounded Rectangle 32"/>
          <p:cNvSpPr/>
          <p:nvPr/>
        </p:nvSpPr>
        <p:spPr>
          <a:xfrm>
            <a:off x="13914437" y="3962400"/>
            <a:ext cx="4267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Results</a:t>
            </a:r>
            <a:endParaRPr lang="en-US" sz="3600" dirty="0"/>
          </a:p>
        </p:txBody>
      </p:sp>
      <p:sp>
        <p:nvSpPr>
          <p:cNvPr id="34" name="Rounded Rectangle 33"/>
          <p:cNvSpPr/>
          <p:nvPr/>
        </p:nvSpPr>
        <p:spPr>
          <a:xfrm>
            <a:off x="12466637" y="12649200"/>
            <a:ext cx="6477000" cy="2514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Conclutions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2800" dirty="0" smtClean="0"/>
              <a:t>The </a:t>
            </a:r>
            <a:r>
              <a:rPr lang="en-US" sz="2800" dirty="0" err="1"/>
              <a:t>infusa</a:t>
            </a:r>
            <a:r>
              <a:rPr lang="en-US" sz="2800" dirty="0"/>
              <a:t> of </a:t>
            </a:r>
            <a:r>
              <a:rPr lang="en-US" sz="2800" dirty="0" err="1"/>
              <a:t>Cinnamomun</a:t>
            </a:r>
            <a:r>
              <a:rPr lang="en-US" sz="2800" dirty="0"/>
              <a:t> </a:t>
            </a:r>
            <a:r>
              <a:rPr lang="en-US" sz="2800" dirty="0" err="1"/>
              <a:t>burmanii</a:t>
            </a:r>
            <a:r>
              <a:rPr lang="en-US" sz="2800" dirty="0"/>
              <a:t> was able to decreased blood glucose, but did not influence the level of SOD plasma on Diabetic Rat. </a:t>
            </a:r>
          </a:p>
          <a:p>
            <a:pPr algn="ctr"/>
            <a:endParaRPr lang="en-US" sz="2000" dirty="0"/>
          </a:p>
        </p:txBody>
      </p:sp>
      <p:sp>
        <p:nvSpPr>
          <p:cNvPr id="35" name="Rounded Rectangle 34"/>
          <p:cNvSpPr/>
          <p:nvPr/>
        </p:nvSpPr>
        <p:spPr>
          <a:xfrm>
            <a:off x="1036637" y="10210800"/>
            <a:ext cx="9448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Methods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534</TotalTime>
  <Words>260</Words>
  <Application>Microsoft Office PowerPoint</Application>
  <PresentationFormat>Custom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Trek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DELL</dc:creator>
  <cp:lastModifiedBy>DELL</cp:lastModifiedBy>
  <cp:revision>11</cp:revision>
  <dcterms:created xsi:type="dcterms:W3CDTF">2018-07-31T14:20:14Z</dcterms:created>
  <dcterms:modified xsi:type="dcterms:W3CDTF">2019-02-13T07:05:37Z</dcterms:modified>
</cp:coreProperties>
</file>