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031200" cy="51206400"/>
  <p:notesSz cx="6858000" cy="9144000"/>
  <p:defaultTextStyle>
    <a:defPPr>
      <a:defRPr lang="en-US"/>
    </a:defPPr>
    <a:lvl1pPr marL="0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63892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27784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91677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55569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319461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83353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47246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511138" algn="l" defTabSz="4127784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28">
          <p15:clr>
            <a:srgbClr val="A4A3A4"/>
          </p15:clr>
        </p15:guide>
        <p15:guide id="2" pos="66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23A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" d="100"/>
          <a:sy n="10" d="100"/>
        </p:scale>
        <p:origin x="2772" y="102"/>
      </p:cViewPr>
      <p:guideLst>
        <p:guide orient="horz" pos="16128"/>
        <p:guide pos="66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340" y="15907184"/>
            <a:ext cx="17876520" cy="1097618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4680" y="29016960"/>
            <a:ext cx="14721840" cy="13086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63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27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91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555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319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83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4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511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88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7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35713" y="2738126"/>
            <a:ext cx="3549017" cy="582472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8671" y="2738126"/>
            <a:ext cx="10296527" cy="582472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20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9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321" y="32904855"/>
            <a:ext cx="17876520" cy="10170160"/>
          </a:xfrm>
        </p:spPr>
        <p:txBody>
          <a:bodyPr anchor="t"/>
          <a:lstStyle>
            <a:lvl1pPr algn="l">
              <a:defRPr sz="18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1321" y="21703464"/>
            <a:ext cx="17876520" cy="11201394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63892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2778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91677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55569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319461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83353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47246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511138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7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8672" y="15930883"/>
            <a:ext cx="6922770" cy="45054526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61962" y="15930883"/>
            <a:ext cx="6922770" cy="45054526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6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560" y="2050630"/>
            <a:ext cx="18928080" cy="853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2" y="11462175"/>
            <a:ext cx="9292432" cy="4776890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63892" indent="0">
              <a:buNone/>
              <a:defRPr sz="9000" b="1"/>
            </a:lvl2pPr>
            <a:lvl3pPr marL="4127784" indent="0">
              <a:buNone/>
              <a:defRPr sz="8100" b="1"/>
            </a:lvl3pPr>
            <a:lvl4pPr marL="6191677" indent="0">
              <a:buNone/>
              <a:defRPr sz="7200" b="1"/>
            </a:lvl4pPr>
            <a:lvl5pPr marL="8255569" indent="0">
              <a:buNone/>
              <a:defRPr sz="7200" b="1"/>
            </a:lvl5pPr>
            <a:lvl6pPr marL="10319461" indent="0">
              <a:buNone/>
              <a:defRPr sz="7200" b="1"/>
            </a:lvl6pPr>
            <a:lvl7pPr marL="12383353" indent="0">
              <a:buNone/>
              <a:defRPr sz="7200" b="1"/>
            </a:lvl7pPr>
            <a:lvl8pPr marL="14447246" indent="0">
              <a:buNone/>
              <a:defRPr sz="7200" b="1"/>
            </a:lvl8pPr>
            <a:lvl9pPr marL="16511138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1562" y="16239065"/>
            <a:ext cx="9292432" cy="29502950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683560" y="11462175"/>
            <a:ext cx="9296082" cy="4776890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63892" indent="0">
              <a:buNone/>
              <a:defRPr sz="9000" b="1"/>
            </a:lvl2pPr>
            <a:lvl3pPr marL="4127784" indent="0">
              <a:buNone/>
              <a:defRPr sz="8100" b="1"/>
            </a:lvl3pPr>
            <a:lvl4pPr marL="6191677" indent="0">
              <a:buNone/>
              <a:defRPr sz="7200" b="1"/>
            </a:lvl4pPr>
            <a:lvl5pPr marL="8255569" indent="0">
              <a:buNone/>
              <a:defRPr sz="7200" b="1"/>
            </a:lvl5pPr>
            <a:lvl6pPr marL="10319461" indent="0">
              <a:buNone/>
              <a:defRPr sz="7200" b="1"/>
            </a:lvl6pPr>
            <a:lvl7pPr marL="12383353" indent="0">
              <a:buNone/>
              <a:defRPr sz="7200" b="1"/>
            </a:lvl7pPr>
            <a:lvl8pPr marL="14447246" indent="0">
              <a:buNone/>
              <a:defRPr sz="7200" b="1"/>
            </a:lvl8pPr>
            <a:lvl9pPr marL="16511138" indent="0">
              <a:buNone/>
              <a:defRPr sz="7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683560" y="16239065"/>
            <a:ext cx="9296082" cy="29502950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6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5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561" y="2038775"/>
            <a:ext cx="6919121" cy="8676640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2615" y="2038778"/>
            <a:ext cx="11757027" cy="43703246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561" y="10715418"/>
            <a:ext cx="6919121" cy="35026606"/>
          </a:xfrm>
        </p:spPr>
        <p:txBody>
          <a:bodyPr/>
          <a:lstStyle>
            <a:lvl1pPr marL="0" indent="0">
              <a:buNone/>
              <a:defRPr sz="6300"/>
            </a:lvl1pPr>
            <a:lvl2pPr marL="2063892" indent="0">
              <a:buNone/>
              <a:defRPr sz="5400"/>
            </a:lvl2pPr>
            <a:lvl3pPr marL="4127784" indent="0">
              <a:buNone/>
              <a:defRPr sz="4500"/>
            </a:lvl3pPr>
            <a:lvl4pPr marL="6191677" indent="0">
              <a:buNone/>
              <a:defRPr sz="4100"/>
            </a:lvl4pPr>
            <a:lvl5pPr marL="8255569" indent="0">
              <a:buNone/>
              <a:defRPr sz="4100"/>
            </a:lvl5pPr>
            <a:lvl6pPr marL="10319461" indent="0">
              <a:buNone/>
              <a:defRPr sz="4100"/>
            </a:lvl6pPr>
            <a:lvl7pPr marL="12383353" indent="0">
              <a:buNone/>
              <a:defRPr sz="4100"/>
            </a:lvl7pPr>
            <a:lvl8pPr marL="14447246" indent="0">
              <a:buNone/>
              <a:defRPr sz="4100"/>
            </a:lvl8pPr>
            <a:lvl9pPr marL="1651113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52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262" y="35844483"/>
            <a:ext cx="12618720" cy="4231646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22262" y="4575385"/>
            <a:ext cx="12618720" cy="30723840"/>
          </a:xfrm>
        </p:spPr>
        <p:txBody>
          <a:bodyPr/>
          <a:lstStyle>
            <a:lvl1pPr marL="0" indent="0">
              <a:buNone/>
              <a:defRPr sz="14400"/>
            </a:lvl1pPr>
            <a:lvl2pPr marL="2063892" indent="0">
              <a:buNone/>
              <a:defRPr sz="12600"/>
            </a:lvl2pPr>
            <a:lvl3pPr marL="4127784" indent="0">
              <a:buNone/>
              <a:defRPr sz="10800"/>
            </a:lvl3pPr>
            <a:lvl4pPr marL="6191677" indent="0">
              <a:buNone/>
              <a:defRPr sz="9000"/>
            </a:lvl4pPr>
            <a:lvl5pPr marL="8255569" indent="0">
              <a:buNone/>
              <a:defRPr sz="9000"/>
            </a:lvl5pPr>
            <a:lvl6pPr marL="10319461" indent="0">
              <a:buNone/>
              <a:defRPr sz="9000"/>
            </a:lvl6pPr>
            <a:lvl7pPr marL="12383353" indent="0">
              <a:buNone/>
              <a:defRPr sz="9000"/>
            </a:lvl7pPr>
            <a:lvl8pPr marL="14447246" indent="0">
              <a:buNone/>
              <a:defRPr sz="9000"/>
            </a:lvl8pPr>
            <a:lvl9pPr marL="16511138" indent="0">
              <a:buNone/>
              <a:defRPr sz="9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2262" y="40076129"/>
            <a:ext cx="12618720" cy="6009634"/>
          </a:xfrm>
        </p:spPr>
        <p:txBody>
          <a:bodyPr/>
          <a:lstStyle>
            <a:lvl1pPr marL="0" indent="0">
              <a:buNone/>
              <a:defRPr sz="6300"/>
            </a:lvl1pPr>
            <a:lvl2pPr marL="2063892" indent="0">
              <a:buNone/>
              <a:defRPr sz="5400"/>
            </a:lvl2pPr>
            <a:lvl3pPr marL="4127784" indent="0">
              <a:buNone/>
              <a:defRPr sz="4500"/>
            </a:lvl3pPr>
            <a:lvl4pPr marL="6191677" indent="0">
              <a:buNone/>
              <a:defRPr sz="4100"/>
            </a:lvl4pPr>
            <a:lvl5pPr marL="8255569" indent="0">
              <a:buNone/>
              <a:defRPr sz="4100"/>
            </a:lvl5pPr>
            <a:lvl6pPr marL="10319461" indent="0">
              <a:buNone/>
              <a:defRPr sz="4100"/>
            </a:lvl6pPr>
            <a:lvl7pPr marL="12383353" indent="0">
              <a:buNone/>
              <a:defRPr sz="4100"/>
            </a:lvl7pPr>
            <a:lvl8pPr marL="14447246" indent="0">
              <a:buNone/>
              <a:defRPr sz="4100"/>
            </a:lvl8pPr>
            <a:lvl9pPr marL="16511138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0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1560" y="2050630"/>
            <a:ext cx="18928080" cy="8534400"/>
          </a:xfrm>
          <a:prstGeom prst="rect">
            <a:avLst/>
          </a:prstGeom>
        </p:spPr>
        <p:txBody>
          <a:bodyPr vert="horz" lIns="412778" tIns="206389" rIns="412778" bIns="2063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11948169"/>
            <a:ext cx="18928080" cy="33793855"/>
          </a:xfrm>
          <a:prstGeom prst="rect">
            <a:avLst/>
          </a:prstGeom>
        </p:spPr>
        <p:txBody>
          <a:bodyPr vert="horz" lIns="412778" tIns="206389" rIns="412778" bIns="2063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1560" y="47460753"/>
            <a:ext cx="4907280" cy="2726265"/>
          </a:xfrm>
          <a:prstGeom prst="rect">
            <a:avLst/>
          </a:prstGeom>
        </p:spPr>
        <p:txBody>
          <a:bodyPr vert="horz" lIns="412778" tIns="206389" rIns="412778" bIns="206389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F2740-F883-49BA-9F44-C760276189C4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85660" y="47460753"/>
            <a:ext cx="6659880" cy="2726265"/>
          </a:xfrm>
          <a:prstGeom prst="rect">
            <a:avLst/>
          </a:prstGeom>
        </p:spPr>
        <p:txBody>
          <a:bodyPr vert="horz" lIns="412778" tIns="206389" rIns="412778" bIns="206389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72360" y="47460753"/>
            <a:ext cx="4907280" cy="2726265"/>
          </a:xfrm>
          <a:prstGeom prst="rect">
            <a:avLst/>
          </a:prstGeom>
        </p:spPr>
        <p:txBody>
          <a:bodyPr vert="horz" lIns="412778" tIns="206389" rIns="412778" bIns="206389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7AC60-63AE-4095-9E0D-6201299E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3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27784" rtl="0" eaLnBrk="1" latinLnBrk="0" hangingPunct="1">
        <a:spcBef>
          <a:spcPct val="0"/>
        </a:spcBef>
        <a:buNone/>
        <a:defRPr sz="1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7919" indent="-1547919" algn="l" defTabSz="4127784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53825" indent="-1289933" algn="l" defTabSz="4127784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59731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23623" indent="-1031946" algn="l" defTabSz="4127784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87515" indent="-1031946" algn="l" defTabSz="4127784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51407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415300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79192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543084" indent="-1031946" algn="l" defTabSz="4127784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63892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27784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91677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55569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319461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83353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47246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511138" algn="l" defTabSz="4127784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67499" y="1850886"/>
            <a:ext cx="16687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sz="5400" dirty="0">
                <a:solidFill>
                  <a:srgbClr val="FF0000"/>
                </a:solidFill>
              </a:rPr>
              <a:t>STEEPING OF CINNAMON DOSE 150 MG/KG BB INCREASE LEVEL OF ADIPONECTIN IN DIABETIC RAT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935267"/>
            <a:ext cx="1996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E223A"/>
                </a:solidFill>
              </a:rPr>
              <a:t>The 4</a:t>
            </a:r>
            <a:r>
              <a:rPr lang="en-US" sz="4000" b="1" baseline="30000" dirty="0" smtClean="0">
                <a:solidFill>
                  <a:srgbClr val="0E223A"/>
                </a:solidFill>
              </a:rPr>
              <a:t>th </a:t>
            </a:r>
            <a:r>
              <a:rPr lang="en-US" sz="4000" b="1" dirty="0" smtClean="0">
                <a:solidFill>
                  <a:srgbClr val="0E223A"/>
                </a:solidFill>
              </a:rPr>
              <a:t>International Conference on FOOD, Agriculture, And  Natural Resources </a:t>
            </a:r>
            <a:endParaRPr lang="en-US" sz="4000" b="1" dirty="0">
              <a:solidFill>
                <a:srgbClr val="0E223A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57142" y="3807924"/>
            <a:ext cx="188740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3600" dirty="0"/>
              <a:t>Yoni </a:t>
            </a:r>
            <a:r>
              <a:rPr lang="en-US" sz="3600" dirty="0" smtClean="0"/>
              <a:t>Astut1i, Rika </a:t>
            </a:r>
            <a:r>
              <a:rPr lang="en-US" sz="3600" dirty="0"/>
              <a:t>Mega </a:t>
            </a:r>
            <a:r>
              <a:rPr lang="en-US" sz="3600" dirty="0" smtClean="0"/>
              <a:t>Selfia,</a:t>
            </a:r>
            <a:r>
              <a:rPr lang="en-US" sz="3600" baseline="30000" dirty="0" smtClean="0"/>
              <a:t>2  </a:t>
            </a:r>
            <a:r>
              <a:rPr lang="en-US" sz="3600" dirty="0" err="1" smtClean="0"/>
              <a:t>Hajar</a:t>
            </a:r>
            <a:r>
              <a:rPr lang="en-US" sz="3600" dirty="0" smtClean="0"/>
              <a:t> </a:t>
            </a:r>
            <a:r>
              <a:rPr lang="en-US" sz="3600" dirty="0" err="1"/>
              <a:t>Mar’atussolikah</a:t>
            </a:r>
            <a:r>
              <a:rPr lang="en-US" sz="3600" dirty="0"/>
              <a:t> </a:t>
            </a:r>
            <a:r>
              <a:rPr lang="en-US" sz="3600" dirty="0" smtClean="0"/>
              <a:t>S, </a:t>
            </a:r>
            <a:r>
              <a:rPr lang="en-US" sz="3600" dirty="0"/>
              <a:t> </a:t>
            </a:r>
            <a:r>
              <a:rPr lang="en-US" sz="3600" dirty="0" smtClean="0"/>
              <a:t>Rahmawati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,Citra </a:t>
            </a:r>
            <a:r>
              <a:rPr lang="en-US" sz="3600" dirty="0" err="1"/>
              <a:t>Ayuma</a:t>
            </a:r>
            <a:r>
              <a:rPr lang="en-US" sz="3600" dirty="0"/>
              <a:t> Rupamiza</a:t>
            </a:r>
            <a:r>
              <a:rPr lang="en-US" sz="3600" baseline="30000" dirty="0"/>
              <a:t>2</a:t>
            </a:r>
            <a:endParaRPr lang="en-US" sz="3600" dirty="0"/>
          </a:p>
          <a:p>
            <a:pPr fontAlgn="t"/>
            <a:endParaRPr lang="en-US" sz="3600" dirty="0"/>
          </a:p>
          <a:p>
            <a:pPr algn="ctr"/>
            <a:r>
              <a:rPr lang="en-US" sz="3600" dirty="0" smtClean="0"/>
              <a:t>1,2 Faculty </a:t>
            </a:r>
            <a:r>
              <a:rPr lang="en-US" sz="3600" dirty="0"/>
              <a:t>of Medicine and Health Sciences, </a:t>
            </a:r>
            <a:r>
              <a:rPr lang="en-US" sz="3600" dirty="0" err="1"/>
              <a:t>Universitas</a:t>
            </a:r>
            <a:r>
              <a:rPr lang="en-US" sz="3600" dirty="0"/>
              <a:t> </a:t>
            </a:r>
            <a:r>
              <a:rPr lang="en-US" sz="3600" dirty="0" err="1"/>
              <a:t>Muhammadiyah</a:t>
            </a:r>
            <a:r>
              <a:rPr lang="en-US" sz="3600" dirty="0"/>
              <a:t> </a:t>
            </a:r>
            <a:r>
              <a:rPr lang="en-US" sz="3600" dirty="0" smtClean="0"/>
              <a:t>Yogyakarta</a:t>
            </a:r>
          </a:p>
          <a:p>
            <a:pPr algn="ctr"/>
            <a:r>
              <a:rPr lang="en-US" sz="3600" dirty="0" smtClean="0"/>
              <a:t>Women Study Center of </a:t>
            </a:r>
            <a:r>
              <a:rPr lang="en-US" sz="3600" dirty="0" err="1" smtClean="0"/>
              <a:t>Universitas</a:t>
            </a:r>
            <a:r>
              <a:rPr lang="en-US" sz="3600" dirty="0" smtClean="0"/>
              <a:t> </a:t>
            </a:r>
            <a:r>
              <a:rPr lang="en-US" sz="3600" dirty="0" err="1" smtClean="0"/>
              <a:t>Muhammadiyah</a:t>
            </a:r>
            <a:r>
              <a:rPr lang="en-US" sz="3600" dirty="0" smtClean="0"/>
              <a:t> Yogyakarta 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1837782" y="7313227"/>
            <a:ext cx="17373600" cy="700638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t"/>
            <a:r>
              <a:rPr lang="en-US" sz="4000" dirty="0" smtClean="0"/>
              <a:t>Cinnamon </a:t>
            </a:r>
            <a:r>
              <a:rPr lang="en-US" sz="4000" dirty="0"/>
              <a:t>is a member of </a:t>
            </a:r>
            <a:r>
              <a:rPr lang="en-US" sz="4000" dirty="0" err="1"/>
              <a:t>Lauracea</a:t>
            </a:r>
            <a:r>
              <a:rPr lang="en-US" sz="4000" dirty="0"/>
              <a:t> family that popular as an aromatic evergreen tree or shrub .organisms. In daily life </a:t>
            </a:r>
            <a:r>
              <a:rPr lang="en-US" sz="4000" dirty="0" err="1"/>
              <a:t>cinnamom</a:t>
            </a:r>
            <a:r>
              <a:rPr lang="en-US" sz="4000" dirty="0"/>
              <a:t> is used for fragrance to many thing such as foodstuffs, perfumes, and medical products. Cinnamon contain of polyphenols such as </a:t>
            </a:r>
            <a:r>
              <a:rPr lang="en-US" sz="4000" dirty="0" err="1"/>
              <a:t>vanillic</a:t>
            </a:r>
            <a:r>
              <a:rPr lang="en-US" sz="4000" dirty="0"/>
              <a:t>, </a:t>
            </a:r>
            <a:r>
              <a:rPr lang="en-US" sz="4000" dirty="0" err="1"/>
              <a:t>gallic</a:t>
            </a:r>
            <a:r>
              <a:rPr lang="en-US" sz="4000" dirty="0"/>
              <a:t>, </a:t>
            </a:r>
            <a:r>
              <a:rPr lang="en-US" sz="4000" dirty="0" err="1"/>
              <a:t>protocatechuic</a:t>
            </a:r>
            <a:r>
              <a:rPr lang="en-US" sz="4000" dirty="0"/>
              <a:t>,, and </a:t>
            </a:r>
            <a:r>
              <a:rPr lang="en-US" sz="4000" dirty="0" err="1"/>
              <a:t>ferulic</a:t>
            </a:r>
            <a:r>
              <a:rPr lang="en-US" sz="4000" dirty="0"/>
              <a:t> acids, eugenol that dominant on its leaf. Cinnamon also contain of antidiabetic, </a:t>
            </a:r>
            <a:r>
              <a:rPr lang="en-US" sz="4000" dirty="0" err="1"/>
              <a:t>antibacteria</a:t>
            </a:r>
            <a:r>
              <a:rPr lang="en-US" sz="4000" dirty="0"/>
              <a:t>, </a:t>
            </a:r>
            <a:r>
              <a:rPr lang="en-US" sz="4000" dirty="0" err="1"/>
              <a:t>antihemorgia</a:t>
            </a:r>
            <a:r>
              <a:rPr lang="en-US" sz="4000" dirty="0"/>
              <a:t>. As antidiabetic, cinnamon decrease blood glucose on diabetic patient, but its effect on adiponectin is rare.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37783" y="14532123"/>
            <a:ext cx="17430750" cy="23532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4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This </a:t>
            </a:r>
            <a:r>
              <a:rPr lang="en-US" sz="3200" dirty="0"/>
              <a:t>study carry out to explore the effect of steeping </a:t>
            </a:r>
            <a:r>
              <a:rPr lang="en-US" sz="3200" dirty="0" smtClean="0"/>
              <a:t>cinnamon dose 150 mg/Kg.bb </a:t>
            </a:r>
            <a:r>
              <a:rPr lang="en-US" sz="3200" dirty="0"/>
              <a:t>on adiponectin level on the diabetic rat. </a:t>
            </a:r>
          </a:p>
          <a:p>
            <a:pPr algn="ctr"/>
            <a:endParaRPr lang="en-US" sz="3200" dirty="0"/>
          </a:p>
        </p:txBody>
      </p:sp>
      <p:sp>
        <p:nvSpPr>
          <p:cNvPr id="10" name="Rounded Rectangle 9"/>
          <p:cNvSpPr/>
          <p:nvPr/>
        </p:nvSpPr>
        <p:spPr>
          <a:xfrm>
            <a:off x="1939383" y="17146798"/>
            <a:ext cx="17329150" cy="272446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3200" dirty="0" smtClean="0"/>
          </a:p>
          <a:p>
            <a:pPr fontAlgn="t"/>
            <a:r>
              <a:rPr lang="en-US" sz="3200" dirty="0"/>
              <a:t>Fifteen of   </a:t>
            </a:r>
            <a:r>
              <a:rPr lang="en-US" sz="3200" i="1" dirty="0"/>
              <a:t>Sprague Dawley </a:t>
            </a:r>
            <a:r>
              <a:rPr lang="en-US" sz="3200" dirty="0"/>
              <a:t>Rats were divided into three group: normal, uncontrolled diabetic, and group with steeping of cinnamon in dose 150mg/kg/day. Serum was collected during 14 days. Adiponectin was measured with ELISA method.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019300" y="20397045"/>
            <a:ext cx="17602200" cy="11963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4400" dirty="0"/>
          </a:p>
        </p:txBody>
      </p:sp>
      <p:sp>
        <p:nvSpPr>
          <p:cNvPr id="12" name="Rounded Rectangle 11"/>
          <p:cNvSpPr/>
          <p:nvPr/>
        </p:nvSpPr>
        <p:spPr>
          <a:xfrm>
            <a:off x="2119724" y="32797752"/>
            <a:ext cx="17602200" cy="65532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3200" dirty="0" smtClean="0"/>
          </a:p>
          <a:p>
            <a:r>
              <a:rPr lang="en-US" sz="3200" dirty="0" smtClean="0"/>
              <a:t> </a:t>
            </a:r>
            <a:r>
              <a:rPr lang="en-US" sz="3600" dirty="0"/>
              <a:t>Dose 150mg/Kg bb as steeping in seven days consuming daily increase adiponectin level on diabetic </a:t>
            </a:r>
            <a:r>
              <a:rPr lang="en-US" sz="3600" dirty="0" smtClean="0"/>
              <a:t>rat was </a:t>
            </a:r>
            <a:r>
              <a:rPr lang="en-US" sz="3600" dirty="0"/>
              <a:t>1.45 %, during seven days steeping of </a:t>
            </a:r>
            <a:r>
              <a:rPr lang="en-US" sz="3600" dirty="0" err="1"/>
              <a:t>cinnamom</a:t>
            </a:r>
            <a:r>
              <a:rPr lang="en-US" sz="3600" dirty="0"/>
              <a:t> were recovered the diabetic situation. Moreover in 14 days adiponectin increased 34,5 %. This condition was controlled by insulin mimic steeping of cinnamon. In line with previous research  reported that extract water of </a:t>
            </a:r>
            <a:r>
              <a:rPr lang="en-US" sz="3600" dirty="0" err="1"/>
              <a:t>cinnamom</a:t>
            </a:r>
            <a:r>
              <a:rPr lang="en-US" sz="3600" dirty="0"/>
              <a:t>  (60g/100ml) was able to increase adiponectin  and HDL  level , but decreasing level of total cholesterol, blood glucose, and triglyceride of  rat with high fat feeding and injection by dexamethasone. </a:t>
            </a:r>
            <a:r>
              <a:rPr lang="en-US" sz="3600" dirty="0" err="1"/>
              <a:t>transcinamid</a:t>
            </a:r>
            <a:r>
              <a:rPr lang="en-US" sz="3600" dirty="0"/>
              <a:t> acid in </a:t>
            </a:r>
            <a:r>
              <a:rPr lang="en-US" sz="3600" dirty="0" err="1"/>
              <a:t>Cinammon</a:t>
            </a:r>
            <a:r>
              <a:rPr lang="en-US" sz="3600" dirty="0"/>
              <a:t> was able to stimulate secretion of </a:t>
            </a:r>
            <a:r>
              <a:rPr lang="en-US" sz="3600" dirty="0" err="1"/>
              <a:t>adipoQ</a:t>
            </a:r>
            <a:r>
              <a:rPr lang="en-US" sz="3600" dirty="0"/>
              <a:t> and up regulate on phosphorylation of AMPK in 3T3-L1 </a:t>
            </a:r>
            <a:r>
              <a:rPr lang="en-US" sz="3600" dirty="0" err="1"/>
              <a:t>adypocyte</a:t>
            </a:r>
            <a:r>
              <a:rPr lang="en-US" sz="3600" dirty="0"/>
              <a:t> cell line, therefore, it improves insulin sensitivity [15].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837783" y="39911018"/>
            <a:ext cx="17703800" cy="258952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The </a:t>
            </a:r>
            <a:r>
              <a:rPr lang="en-US" sz="3200" dirty="0"/>
              <a:t>conclusion of our research showed that steeping of cinnamon dose 150 mg/kg bb increased level of adiponectin in diabetic rat induced with </a:t>
            </a:r>
            <a:r>
              <a:rPr lang="en-US" sz="3200" dirty="0" err="1"/>
              <a:t>Streptocozin</a:t>
            </a:r>
            <a:r>
              <a:rPr lang="en-US" sz="3200" dirty="0"/>
              <a:t>. </a:t>
            </a:r>
            <a:r>
              <a:rPr lang="en-US" sz="3200" dirty="0" smtClean="0"/>
              <a:t>.</a:t>
            </a:r>
            <a:endParaRPr lang="en-US" sz="3200" dirty="0"/>
          </a:p>
          <a:p>
            <a:pPr algn="ctr"/>
            <a:endParaRPr lang="en-US" sz="3200" dirty="0"/>
          </a:p>
        </p:txBody>
      </p:sp>
      <p:sp>
        <p:nvSpPr>
          <p:cNvPr id="14" name="Rounded Rectangle 13"/>
          <p:cNvSpPr/>
          <p:nvPr/>
        </p:nvSpPr>
        <p:spPr>
          <a:xfrm>
            <a:off x="1837783" y="42876892"/>
            <a:ext cx="17703799" cy="18525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400" dirty="0" smtClean="0"/>
          </a:p>
          <a:p>
            <a:pPr algn="ctr"/>
            <a:r>
              <a:rPr lang="en-US" sz="3200" dirty="0"/>
              <a:t>We would like to thank to PAU   and LPP UGM to carry out   this research.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324600" y="15087600"/>
            <a:ext cx="76200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6770775" y="42809890"/>
            <a:ext cx="7117204" cy="868681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Acknowledgment</a:t>
            </a:r>
            <a:endParaRPr lang="en-US" sz="4000" dirty="0"/>
          </a:p>
        </p:txBody>
      </p:sp>
      <p:sp>
        <p:nvSpPr>
          <p:cNvPr id="22" name="Rounded Rectangle 21"/>
          <p:cNvSpPr/>
          <p:nvPr/>
        </p:nvSpPr>
        <p:spPr>
          <a:xfrm>
            <a:off x="6786844" y="32699547"/>
            <a:ext cx="7117203" cy="914401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Discussion</a:t>
            </a:r>
            <a:endParaRPr lang="en-US" sz="4000" dirty="0"/>
          </a:p>
        </p:txBody>
      </p:sp>
      <p:sp>
        <p:nvSpPr>
          <p:cNvPr id="23" name="Rounded Rectangle 22"/>
          <p:cNvSpPr/>
          <p:nvPr/>
        </p:nvSpPr>
        <p:spPr>
          <a:xfrm>
            <a:off x="6736909" y="39707818"/>
            <a:ext cx="7117203" cy="868681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24" name="Rounded Rectangle 23"/>
          <p:cNvSpPr/>
          <p:nvPr/>
        </p:nvSpPr>
        <p:spPr>
          <a:xfrm>
            <a:off x="6736909" y="20259980"/>
            <a:ext cx="7117203" cy="868681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Results</a:t>
            </a:r>
            <a:endParaRPr lang="en-US" sz="4000" dirty="0"/>
          </a:p>
        </p:txBody>
      </p:sp>
      <p:sp>
        <p:nvSpPr>
          <p:cNvPr id="25" name="Rounded Rectangle 24"/>
          <p:cNvSpPr/>
          <p:nvPr/>
        </p:nvSpPr>
        <p:spPr>
          <a:xfrm>
            <a:off x="6567487" y="14395567"/>
            <a:ext cx="7286625" cy="868681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Objective </a:t>
            </a:r>
            <a:endParaRPr lang="en-US" sz="4000" dirty="0"/>
          </a:p>
        </p:txBody>
      </p:sp>
      <p:sp>
        <p:nvSpPr>
          <p:cNvPr id="26" name="Rounded Rectangle 25"/>
          <p:cNvSpPr/>
          <p:nvPr/>
        </p:nvSpPr>
        <p:spPr>
          <a:xfrm>
            <a:off x="6736909" y="16953863"/>
            <a:ext cx="7117204" cy="868681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Methode</a:t>
            </a:r>
            <a:endParaRPr lang="en-US" sz="4000" dirty="0"/>
          </a:p>
        </p:txBody>
      </p:sp>
      <p:sp>
        <p:nvSpPr>
          <p:cNvPr id="27" name="Rounded Rectangle 26"/>
          <p:cNvSpPr/>
          <p:nvPr/>
        </p:nvSpPr>
        <p:spPr>
          <a:xfrm>
            <a:off x="6736909" y="7141682"/>
            <a:ext cx="7117203" cy="868681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Introduction 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50681"/>
            <a:ext cx="2743200" cy="2624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837784" y="49523574"/>
            <a:ext cx="17783716" cy="762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Corresponding : yoni_astuti@yahoo.co.id</a:t>
            </a:r>
            <a:endParaRPr lang="en-US" sz="3200" dirty="0"/>
          </a:p>
        </p:txBody>
      </p:sp>
      <p:sp>
        <p:nvSpPr>
          <p:cNvPr id="31" name="Rounded Rectangle 30"/>
          <p:cNvSpPr/>
          <p:nvPr/>
        </p:nvSpPr>
        <p:spPr>
          <a:xfrm>
            <a:off x="1837782" y="45168277"/>
            <a:ext cx="17703800" cy="40629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en-US" sz="3200" dirty="0"/>
          </a:p>
          <a:p>
            <a:pPr marL="514350" indent="-514350" algn="just">
              <a:buAutoNum type="arabicPeriod"/>
            </a:pPr>
            <a:endParaRPr lang="en-US" sz="3200" dirty="0" smtClean="0"/>
          </a:p>
          <a:p>
            <a:pPr marL="514350" indent="-514350" algn="just">
              <a:buAutoNum type="arabicPeriod"/>
            </a:pPr>
            <a:endParaRPr lang="en-US" sz="3200" dirty="0"/>
          </a:p>
          <a:p>
            <a:r>
              <a:rPr lang="en-US" sz="3200" dirty="0" smtClean="0"/>
              <a:t>1.M.H</a:t>
            </a:r>
            <a:r>
              <a:rPr lang="en-US" sz="3200" dirty="0"/>
              <a:t>. El-</a:t>
            </a:r>
            <a:r>
              <a:rPr lang="en-US" sz="3200" dirty="0" err="1"/>
              <a:t>Bidaway</a:t>
            </a:r>
            <a:r>
              <a:rPr lang="en-US" sz="3200" dirty="0"/>
              <a:t>, N.H. </a:t>
            </a:r>
            <a:r>
              <a:rPr lang="en-US" sz="3200" dirty="0" err="1"/>
              <a:t>ElBahey</a:t>
            </a:r>
            <a:r>
              <a:rPr lang="en-US" sz="3200" dirty="0"/>
              <a:t>, M.M. </a:t>
            </a:r>
            <a:r>
              <a:rPr lang="en-US" sz="3200" dirty="0" err="1"/>
              <a:t>Shaaban</a:t>
            </a:r>
            <a:r>
              <a:rPr lang="en-US" sz="3200" dirty="0"/>
              <a:t>, Effects of Fat and cinnamon </a:t>
            </a:r>
            <a:r>
              <a:rPr lang="en-US" sz="3200" dirty="0" err="1"/>
              <a:t>Feedingon</a:t>
            </a:r>
            <a:r>
              <a:rPr lang="en-US" sz="3200" dirty="0"/>
              <a:t> adiponectin after rat injection with dexamethasone. Clinical Medicine research. 2 (26) PP 162-166, 2013.</a:t>
            </a:r>
          </a:p>
          <a:p>
            <a:r>
              <a:rPr lang="en-US" sz="3200" dirty="0" smtClean="0"/>
              <a:t>2.C</a:t>
            </a:r>
            <a:r>
              <a:rPr lang="en-US" sz="3200" dirty="0"/>
              <a:t>. Kopp, S.P Singh, P. </a:t>
            </a:r>
            <a:r>
              <a:rPr lang="en-US" sz="3200" dirty="0" err="1"/>
              <a:t>Rogenhard</a:t>
            </a:r>
            <a:r>
              <a:rPr lang="en-US" sz="3200" dirty="0"/>
              <a:t> U. Muller, H. </a:t>
            </a:r>
            <a:r>
              <a:rPr lang="en-US" sz="3200" dirty="0" err="1"/>
              <a:t>Sauerwein</a:t>
            </a:r>
            <a:r>
              <a:rPr lang="en-US" sz="3200" dirty="0"/>
              <a:t>, M. </a:t>
            </a:r>
            <a:r>
              <a:rPr lang="en-US" sz="3200" dirty="0" err="1"/>
              <a:t>Mielenz</a:t>
            </a:r>
            <a:r>
              <a:rPr lang="en-US" sz="3200" dirty="0"/>
              <a:t>, Trans-</a:t>
            </a:r>
            <a:r>
              <a:rPr lang="en-US" sz="3200" dirty="0" err="1"/>
              <a:t>Cinnamic</a:t>
            </a:r>
            <a:r>
              <a:rPr lang="en-US" sz="3200" dirty="0"/>
              <a:t> Acid </a:t>
            </a:r>
            <a:r>
              <a:rPr lang="en-US" sz="3200" dirty="0" err="1"/>
              <a:t>Increses</a:t>
            </a:r>
            <a:r>
              <a:rPr lang="en-US" sz="3200" dirty="0"/>
              <a:t> Adiponectin and the Phosphorylation of AMP –Activated Protein Kinase through G-Protein </a:t>
            </a:r>
            <a:r>
              <a:rPr lang="en-US" sz="3200" dirty="0" err="1"/>
              <a:t>Copled</a:t>
            </a:r>
            <a:r>
              <a:rPr lang="en-US" sz="3200" dirty="0"/>
              <a:t> Receptor Signaling in 3T3-L1 Adipocytes. International Journal of </a:t>
            </a:r>
            <a:r>
              <a:rPr lang="en-US" sz="3200" dirty="0" err="1"/>
              <a:t>Moleculer</a:t>
            </a:r>
            <a:r>
              <a:rPr lang="en-US" sz="3200" dirty="0"/>
              <a:t> Sciences. ISSN 1422-0067. Pp 2906-2915, 2014</a:t>
            </a:r>
          </a:p>
          <a:p>
            <a:pPr lvl="0" algn="just"/>
            <a:endParaRPr lang="en-US" sz="3200" dirty="0"/>
          </a:p>
        </p:txBody>
      </p:sp>
      <p:sp>
        <p:nvSpPr>
          <p:cNvPr id="29" name="Rounded Rectangle 28"/>
          <p:cNvSpPr/>
          <p:nvPr/>
        </p:nvSpPr>
        <p:spPr>
          <a:xfrm>
            <a:off x="6649683" y="45175986"/>
            <a:ext cx="7117204" cy="724986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Refferance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477957"/>
              </p:ext>
            </p:extLst>
          </p:nvPr>
        </p:nvGraphicFramePr>
        <p:xfrm>
          <a:off x="2412442" y="27343380"/>
          <a:ext cx="17042857" cy="4363977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5013326"/>
                <a:gridCol w="3492155"/>
                <a:gridCol w="4268688"/>
                <a:gridCol w="4268688"/>
              </a:tblGrid>
              <a:tr h="356416">
                <a:tc rowSpan="2"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 smtClean="0">
                          <a:effectLst/>
                        </a:rPr>
                        <a:t>Group 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67945" indent="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Level of Adiponectin (ng/mL)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7945" indent="1028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Day 0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 indent="2857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Day 7</a:t>
                      </a:r>
                      <a:r>
                        <a:rPr lang="en-US" sz="4000" baseline="30000">
                          <a:effectLst/>
                        </a:rPr>
                        <a:t>th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Day 14th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4946"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smtClean="0">
                          <a:effectLst/>
                        </a:rPr>
                        <a:t>I    : Normal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 indent="1028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763,0 </a:t>
                      </a:r>
                      <a:r>
                        <a:rPr lang="en-US" sz="4000" u="sng" dirty="0">
                          <a:effectLst/>
                        </a:rPr>
                        <a:t>+</a:t>
                      </a:r>
                      <a:r>
                        <a:rPr lang="en-US" sz="4000" dirty="0">
                          <a:effectLst/>
                        </a:rPr>
                        <a:t> 142,5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 indent="2857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817,0 </a:t>
                      </a:r>
                      <a:r>
                        <a:rPr lang="en-US" sz="4000" u="sng">
                          <a:effectLst/>
                        </a:rPr>
                        <a:t>+</a:t>
                      </a:r>
                      <a:r>
                        <a:rPr lang="en-US" sz="4000">
                          <a:effectLst/>
                        </a:rPr>
                        <a:t> 105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733,0 </a:t>
                      </a:r>
                      <a:r>
                        <a:rPr lang="en-US" sz="4000" u="sng">
                          <a:effectLst/>
                        </a:rPr>
                        <a:t>+</a:t>
                      </a:r>
                      <a:r>
                        <a:rPr lang="en-US" sz="4000">
                          <a:effectLst/>
                        </a:rPr>
                        <a:t> 200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4946"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smtClean="0">
                          <a:effectLst/>
                        </a:rPr>
                        <a:t>II   : Negative control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 indent="10287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944,0 </a:t>
                      </a:r>
                      <a:r>
                        <a:rPr lang="en-US" sz="4000" u="sng" dirty="0">
                          <a:effectLst/>
                        </a:rPr>
                        <a:t>+</a:t>
                      </a:r>
                      <a:r>
                        <a:rPr lang="en-US" sz="4000" dirty="0">
                          <a:effectLst/>
                        </a:rPr>
                        <a:t> 15,5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 indent="2857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932,2 </a:t>
                      </a:r>
                      <a:r>
                        <a:rPr lang="en-US" sz="4000" u="sng">
                          <a:effectLst/>
                        </a:rPr>
                        <a:t>+</a:t>
                      </a:r>
                      <a:r>
                        <a:rPr lang="en-US" sz="4000">
                          <a:effectLst/>
                        </a:rPr>
                        <a:t> 172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605,6 </a:t>
                      </a:r>
                      <a:r>
                        <a:rPr lang="en-US" sz="4000" u="sng" dirty="0">
                          <a:effectLst/>
                        </a:rPr>
                        <a:t>+</a:t>
                      </a:r>
                      <a:r>
                        <a:rPr lang="en-US" sz="4000" dirty="0">
                          <a:effectLst/>
                        </a:rPr>
                        <a:t> 204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92005"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 smtClean="0">
                          <a:effectLst/>
                        </a:rPr>
                        <a:t>III   : Infuse150 mg/</a:t>
                      </a:r>
                      <a:r>
                        <a:rPr lang="en-US" sz="4000" dirty="0" err="1" smtClean="0">
                          <a:effectLst/>
                        </a:rPr>
                        <a:t>kgBW</a:t>
                      </a:r>
                      <a:r>
                        <a:rPr lang="en-US" sz="4000" dirty="0" smtClean="0">
                          <a:effectLst/>
                        </a:rPr>
                        <a:t>/day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    732,8 </a:t>
                      </a:r>
                      <a:r>
                        <a:rPr lang="en-US" sz="4000" u="sng" dirty="0">
                          <a:effectLst/>
                        </a:rPr>
                        <a:t>+</a:t>
                      </a:r>
                      <a:r>
                        <a:rPr lang="en-US" sz="4000" dirty="0">
                          <a:effectLst/>
                        </a:rPr>
                        <a:t> 120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743,6 </a:t>
                      </a:r>
                      <a:r>
                        <a:rPr lang="en-US" sz="4000" u="sng" dirty="0">
                          <a:effectLst/>
                        </a:rPr>
                        <a:t>+</a:t>
                      </a:r>
                      <a:r>
                        <a:rPr lang="en-US" sz="4000" dirty="0">
                          <a:effectLst/>
                        </a:rPr>
                        <a:t> 87,3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 999,8 </a:t>
                      </a:r>
                      <a:r>
                        <a:rPr lang="en-US" sz="4000" u="sng" dirty="0">
                          <a:effectLst/>
                        </a:rPr>
                        <a:t>+</a:t>
                      </a:r>
                      <a:r>
                        <a:rPr lang="en-US" sz="4000" dirty="0">
                          <a:effectLst/>
                        </a:rPr>
                        <a:t> 215,6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989891"/>
              </p:ext>
            </p:extLst>
          </p:nvPr>
        </p:nvGraphicFramePr>
        <p:xfrm>
          <a:off x="2157142" y="22361779"/>
          <a:ext cx="17384440" cy="350520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7037142"/>
                <a:gridCol w="5296247"/>
                <a:gridCol w="5051051"/>
              </a:tblGrid>
              <a:tr h="190500">
                <a:tc rowSpan="2">
                  <a:txBody>
                    <a:bodyPr/>
                    <a:lstStyle/>
                    <a:p>
                      <a:pPr marL="0" marR="67945" indent="22669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Group 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Percentage of increasing the adiponectin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Day 7th 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Day 14th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-5715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I    : Normal Rat 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+7%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5715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>
                          <a:effectLst/>
                        </a:rPr>
                        <a:t>-10%*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-5715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 err="1">
                          <a:effectLst/>
                        </a:rPr>
                        <a:t>II:Negative</a:t>
                      </a:r>
                      <a:r>
                        <a:rPr lang="en-US" sz="4000" dirty="0">
                          <a:effectLst/>
                        </a:rPr>
                        <a:t> control  (Diabetic rat)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-1,2%*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5715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-35%*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-5715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III : Steeping of 150 mg/Kg/day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" marR="67945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+1,40%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571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en-US" sz="4000" dirty="0">
                          <a:effectLst/>
                        </a:rPr>
                        <a:t>+ 34,50%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2157142" y="21505008"/>
            <a:ext cx="17298155" cy="81103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Table.1</a:t>
            </a:r>
            <a:r>
              <a:rPr lang="en-US" sz="3600" dirty="0"/>
              <a:t>: The average of adiponectin level for 14 days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412441" y="26156000"/>
            <a:ext cx="17042857" cy="1187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sz="4000" dirty="0"/>
              <a:t>Tabel </a:t>
            </a:r>
            <a:r>
              <a:rPr lang="en-US" sz="4000" dirty="0"/>
              <a:t>2</a:t>
            </a:r>
            <a:r>
              <a:rPr lang="id-ID" sz="4000" dirty="0"/>
              <a:t>. </a:t>
            </a:r>
            <a:r>
              <a:rPr lang="en-US" sz="4000" dirty="0"/>
              <a:t>Percentage of increasing the adiponectin on the 7</a:t>
            </a:r>
            <a:r>
              <a:rPr lang="en-US" sz="4000" baseline="30000" dirty="0"/>
              <a:t>th</a:t>
            </a:r>
            <a:r>
              <a:rPr lang="en-US" sz="4000" dirty="0"/>
              <a:t> and 14</a:t>
            </a:r>
            <a:r>
              <a:rPr lang="en-US" sz="4000" baseline="30000" dirty="0"/>
              <a:t>th</a:t>
            </a:r>
            <a:r>
              <a:rPr lang="en-US" sz="4000" dirty="0"/>
              <a:t> days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46771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589</Words>
  <Application>Microsoft Office PowerPoint</Application>
  <PresentationFormat>Custom</PresentationFormat>
  <Paragraphs>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umy</dc:creator>
  <cp:lastModifiedBy>DELL</cp:lastModifiedBy>
  <cp:revision>63</cp:revision>
  <dcterms:created xsi:type="dcterms:W3CDTF">2018-06-25T04:16:41Z</dcterms:created>
  <dcterms:modified xsi:type="dcterms:W3CDTF">2019-02-13T07:32:37Z</dcterms:modified>
</cp:coreProperties>
</file>