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CF43F2-181F-466E-8ED8-1E193E21AC6D}" type="datetimeFigureOut">
              <a:rPr lang="id-ID" smtClean="0"/>
              <a:t>17/09/2018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939FD9-078C-45D2-80ED-CBE54A78C5A7}" type="slidenum">
              <a:rPr lang="id-ID" smtClean="0"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  <a:latin typeface="Agency FB" pitchFamily="34" charset="0"/>
              </a:rPr>
              <a:t>LAPORAN PENGABDIAN MASYARAKAT</a:t>
            </a:r>
            <a:endParaRPr lang="id-ID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“</a:t>
            </a:r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Literasi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Management </a:t>
            </a:r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Di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Perumahan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Kecamatan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Bantul</a:t>
            </a:r>
            <a:r>
              <a:rPr lang="en-US" dirty="0" smtClean="0"/>
              <a:t> - </a:t>
            </a:r>
            <a:r>
              <a:rPr lang="en-US" dirty="0" err="1" smtClean="0"/>
              <a:t>D.I.Yogyakarta</a:t>
            </a:r>
            <a:r>
              <a:rPr lang="id-ID" dirty="0" smtClean="0"/>
              <a:t>”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OBJEK</a:t>
            </a:r>
            <a:r>
              <a:rPr lang="id-ID" sz="4000" b="1" dirty="0" smtClean="0"/>
              <a:t> </a:t>
            </a:r>
            <a:r>
              <a:rPr lang="en-US" sz="4000" b="1" dirty="0" smtClean="0"/>
              <a:t>PENGABDIAN KEPADA MASYARAKAT</a:t>
            </a:r>
            <a:endParaRPr lang="id-ID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Masyarakat </a:t>
            </a:r>
            <a:r>
              <a:rPr lang="id-ID" dirty="0" smtClean="0"/>
              <a:t>produktif secara ekonomi yakni masyarakat di tiga perumahan di kecamatan Banguntapan yang baru saja mendirikan </a:t>
            </a:r>
            <a:r>
              <a:rPr lang="id-ID" dirty="0" smtClean="0"/>
              <a:t>BMT.</a:t>
            </a:r>
          </a:p>
          <a:p>
            <a:pPr lvl="1"/>
            <a:r>
              <a:rPr lang="en-US" dirty="0" err="1" smtClean="0"/>
              <a:t>Mitra</a:t>
            </a:r>
            <a:r>
              <a:rPr lang="en-US" dirty="0" smtClean="0"/>
              <a:t> 1: BMT </a:t>
            </a:r>
            <a:r>
              <a:rPr lang="en-US" dirty="0" err="1" smtClean="0"/>
              <a:t>Sakinah</a:t>
            </a:r>
            <a:r>
              <a:rPr lang="en-US" dirty="0" smtClean="0"/>
              <a:t> (</a:t>
            </a:r>
            <a:r>
              <a:rPr lang="en-US" dirty="0" err="1" smtClean="0"/>
              <a:t>Perum</a:t>
            </a:r>
            <a:r>
              <a:rPr lang="en-US" dirty="0" smtClean="0"/>
              <a:t> </a:t>
            </a:r>
            <a:r>
              <a:rPr lang="en-US" dirty="0" err="1" smtClean="0"/>
              <a:t>Puri</a:t>
            </a:r>
            <a:r>
              <a:rPr lang="en-US" dirty="0" smtClean="0"/>
              <a:t> </a:t>
            </a:r>
            <a:r>
              <a:rPr lang="en-US" dirty="0" err="1" smtClean="0"/>
              <a:t>Sakinah</a:t>
            </a:r>
            <a:r>
              <a:rPr lang="en-US" dirty="0" smtClean="0"/>
              <a:t> 2 </a:t>
            </a:r>
            <a:r>
              <a:rPr lang="en-US" dirty="0" err="1" smtClean="0"/>
              <a:t>Jambidan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Bantul</a:t>
            </a:r>
            <a:r>
              <a:rPr lang="en-US" dirty="0" smtClean="0"/>
              <a:t>, D.I.Y)</a:t>
            </a:r>
            <a:endParaRPr lang="id-ID" sz="3400" dirty="0" smtClean="0"/>
          </a:p>
          <a:p>
            <a:pPr lvl="1"/>
            <a:r>
              <a:rPr lang="en-US" dirty="0" err="1" smtClean="0"/>
              <a:t>Mitra</a:t>
            </a:r>
            <a:r>
              <a:rPr lang="en-US" dirty="0" smtClean="0"/>
              <a:t> 2: BMT Al-</a:t>
            </a:r>
            <a:r>
              <a:rPr lang="en-US" dirty="0" err="1" smtClean="0"/>
              <a:t>Anbiya</a:t>
            </a:r>
            <a:r>
              <a:rPr lang="en-US" dirty="0" smtClean="0"/>
              <a:t> (</a:t>
            </a:r>
            <a:r>
              <a:rPr lang="en-US" dirty="0" err="1" smtClean="0"/>
              <a:t>Perum</a:t>
            </a:r>
            <a:r>
              <a:rPr lang="en-US" dirty="0" smtClean="0"/>
              <a:t> </a:t>
            </a:r>
            <a:r>
              <a:rPr lang="en-US" dirty="0" err="1" smtClean="0"/>
              <a:t>PesonaKotagede</a:t>
            </a:r>
            <a:r>
              <a:rPr lang="en-US" dirty="0" smtClean="0"/>
              <a:t> Jl. </a:t>
            </a:r>
            <a:r>
              <a:rPr lang="en-US" dirty="0" err="1" smtClean="0"/>
              <a:t>Purbayan</a:t>
            </a:r>
            <a:r>
              <a:rPr lang="en-US" dirty="0" smtClean="0"/>
              <a:t> </a:t>
            </a:r>
            <a:r>
              <a:rPr lang="en-US" dirty="0" err="1" smtClean="0"/>
              <a:t>Singosaren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Bantul</a:t>
            </a:r>
            <a:r>
              <a:rPr lang="en-US" dirty="0" smtClean="0"/>
              <a:t> D.I.Y)</a:t>
            </a:r>
            <a:endParaRPr lang="id-ID" sz="3400" dirty="0" smtClean="0"/>
          </a:p>
          <a:p>
            <a:pPr lvl="1"/>
            <a:r>
              <a:rPr lang="en-US" dirty="0" err="1" smtClean="0"/>
              <a:t>Mitra</a:t>
            </a:r>
            <a:r>
              <a:rPr lang="en-US" dirty="0" smtClean="0"/>
              <a:t> 3: BMT Al-Huda (</a:t>
            </a:r>
            <a:r>
              <a:rPr lang="en-US" dirty="0" err="1" smtClean="0"/>
              <a:t>Perum</a:t>
            </a:r>
            <a:r>
              <a:rPr lang="en-US" dirty="0" smtClean="0"/>
              <a:t> </a:t>
            </a:r>
            <a:r>
              <a:rPr lang="en-US" dirty="0" err="1" smtClean="0"/>
              <a:t>Graha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Semenggolan</a:t>
            </a:r>
            <a:r>
              <a:rPr lang="en-US" dirty="0" smtClean="0"/>
              <a:t>, </a:t>
            </a:r>
            <a:r>
              <a:rPr lang="en-US" dirty="0" err="1" smtClean="0"/>
              <a:t>Jambidan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Bantul</a:t>
            </a:r>
            <a:r>
              <a:rPr lang="en-US" dirty="0" smtClean="0"/>
              <a:t> D.I.Y)</a:t>
            </a:r>
            <a:endParaRPr lang="id-ID" sz="3400" dirty="0" smtClean="0"/>
          </a:p>
          <a:p>
            <a:pPr lvl="1"/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Permasalahan</a:t>
            </a:r>
            <a:r>
              <a:rPr lang="en-US" b="1" dirty="0" smtClean="0"/>
              <a:t>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Minimnya kompetensi dan manajemen dalam mengelola BMT, </a:t>
            </a:r>
          </a:p>
          <a:p>
            <a:r>
              <a:rPr lang="id-ID" dirty="0" smtClean="0"/>
              <a:t>Tidak </a:t>
            </a:r>
            <a:r>
              <a:rPr lang="id-ID" dirty="0" smtClean="0"/>
              <a:t>memiliki legalitas, </a:t>
            </a:r>
          </a:p>
          <a:p>
            <a:r>
              <a:rPr lang="id-ID" dirty="0" smtClean="0"/>
              <a:t>Minimnya </a:t>
            </a:r>
            <a:r>
              <a:rPr lang="id-ID" dirty="0" smtClean="0"/>
              <a:t>literasi keuangan syariah, sehingga anggota BMT masih tidak memahami fungsi BMT. 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Solusi</a:t>
            </a:r>
            <a:r>
              <a:rPr lang="en-US" b="1" dirty="0" smtClean="0"/>
              <a:t> yang </a:t>
            </a:r>
            <a:r>
              <a:rPr lang="en-US" b="1" dirty="0" err="1" smtClean="0"/>
              <a:t>ditawarkan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Sosialisasi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id-ID" dirty="0" smtClean="0"/>
              <a:t>Akad Transaksi yang dilegalkan Dewan Syariah </a:t>
            </a:r>
            <a:r>
              <a:rPr lang="id-ID" dirty="0" smtClean="0"/>
              <a:t>Nasional,</a:t>
            </a:r>
          </a:p>
          <a:p>
            <a:r>
              <a:rPr lang="en-US" dirty="0" err="1" smtClean="0"/>
              <a:t>Pemantapan</a:t>
            </a:r>
            <a:r>
              <a:rPr lang="en-US" dirty="0" smtClean="0"/>
              <a:t>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id-ID" dirty="0" smtClean="0"/>
              <a:t>Sistem Informasi Manajemen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id-ID" dirty="0" smtClean="0"/>
              <a:t> Sistem Informasi Akuntansi untuk </a:t>
            </a:r>
            <a:r>
              <a:rPr lang="id-ID" dirty="0" smtClean="0"/>
              <a:t>BMT</a:t>
            </a:r>
            <a:endParaRPr lang="id-ID" dirty="0" smtClean="0"/>
          </a:p>
          <a:p>
            <a:r>
              <a:rPr lang="en-US" dirty="0" err="1" smtClean="0"/>
              <a:t>Memperkenalkan</a:t>
            </a:r>
            <a:r>
              <a:rPr lang="en-US" dirty="0" smtClean="0"/>
              <a:t> </a:t>
            </a:r>
            <a:r>
              <a:rPr lang="id-ID" dirty="0" smtClean="0"/>
              <a:t>Sistem Audit untuk BMT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Autofit/>
          </a:bodyPr>
          <a:lstStyle/>
          <a:p>
            <a:r>
              <a:rPr lang="id-ID" sz="2400" dirty="0" smtClean="0"/>
              <a:t>METODE PELAKSANAAN</a:t>
            </a:r>
            <a:endParaRPr lang="id-ID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428728" y="714356"/>
            <a:ext cx="6215106" cy="6143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PELAKSANAAN KEGIATAN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id-ID" dirty="0" smtClean="0"/>
              <a:t>Workshop untuk Anggota BMT </a:t>
            </a:r>
            <a:r>
              <a:rPr lang="id-ID" dirty="0" smtClean="0"/>
              <a:t>MitrA</a:t>
            </a:r>
          </a:p>
          <a:p>
            <a:pPr lvl="1"/>
            <a:r>
              <a:rPr lang="en-US" dirty="0" err="1" smtClean="0"/>
              <a:t>Sasaran</a:t>
            </a:r>
            <a:r>
              <a:rPr lang="en-US" dirty="0" smtClean="0"/>
              <a:t> </a:t>
            </a:r>
            <a:r>
              <a:rPr lang="en-US" dirty="0" smtClean="0"/>
              <a:t>workshop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BMT </a:t>
            </a:r>
            <a:r>
              <a:rPr lang="en-US" dirty="0" err="1" smtClean="0"/>
              <a:t>Mitra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BMT </a:t>
            </a:r>
            <a:r>
              <a:rPr lang="en-US" dirty="0" err="1" smtClean="0"/>
              <a:t>Sakinah</a:t>
            </a:r>
            <a:r>
              <a:rPr lang="en-US" dirty="0" smtClean="0"/>
              <a:t> (</a:t>
            </a:r>
            <a:r>
              <a:rPr lang="en-US" dirty="0" err="1" smtClean="0"/>
              <a:t>Perumahan</a:t>
            </a:r>
            <a:r>
              <a:rPr lang="en-US" dirty="0" smtClean="0"/>
              <a:t> </a:t>
            </a:r>
            <a:r>
              <a:rPr lang="en-US" dirty="0" err="1" smtClean="0"/>
              <a:t>Puri</a:t>
            </a:r>
            <a:r>
              <a:rPr lang="en-US" dirty="0" smtClean="0"/>
              <a:t> </a:t>
            </a:r>
            <a:r>
              <a:rPr lang="en-US" dirty="0" err="1" smtClean="0"/>
              <a:t>Sakinah</a:t>
            </a:r>
            <a:r>
              <a:rPr lang="en-US" dirty="0" smtClean="0"/>
              <a:t> 2), BMT Al-</a:t>
            </a:r>
            <a:r>
              <a:rPr lang="en-US" dirty="0" err="1" smtClean="0"/>
              <a:t>Anbiya</a:t>
            </a:r>
            <a:r>
              <a:rPr lang="en-US" dirty="0" smtClean="0"/>
              <a:t> (</a:t>
            </a:r>
            <a:r>
              <a:rPr lang="en-US" dirty="0" err="1" smtClean="0"/>
              <a:t>Perumahan</a:t>
            </a:r>
            <a:r>
              <a:rPr lang="en-US" dirty="0" smtClean="0"/>
              <a:t> </a:t>
            </a:r>
            <a:r>
              <a:rPr lang="en-US" dirty="0" err="1" smtClean="0"/>
              <a:t>Pesona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 </a:t>
            </a:r>
            <a:r>
              <a:rPr lang="en-US" dirty="0" err="1" smtClean="0"/>
              <a:t>Kotagede</a:t>
            </a:r>
            <a:r>
              <a:rPr lang="en-US" dirty="0" smtClean="0"/>
              <a:t>), </a:t>
            </a:r>
            <a:r>
              <a:rPr lang="en-US" dirty="0" err="1" smtClean="0"/>
              <a:t>dan</a:t>
            </a:r>
            <a:r>
              <a:rPr lang="en-US" dirty="0" smtClean="0"/>
              <a:t> BMT Al-Huda (</a:t>
            </a:r>
            <a:r>
              <a:rPr lang="en-US" dirty="0" err="1" smtClean="0"/>
              <a:t>perumahan</a:t>
            </a:r>
            <a:r>
              <a:rPr lang="en-US" dirty="0" smtClean="0"/>
              <a:t> </a:t>
            </a:r>
            <a:r>
              <a:rPr lang="en-US" dirty="0" err="1" smtClean="0"/>
              <a:t>Graha</a:t>
            </a:r>
            <a:r>
              <a:rPr lang="en-US" dirty="0" smtClean="0"/>
              <a:t> </a:t>
            </a:r>
            <a:r>
              <a:rPr lang="en-US" dirty="0" err="1" smtClean="0"/>
              <a:t>Banguntapan</a:t>
            </a:r>
            <a:r>
              <a:rPr lang="en-US" dirty="0" smtClean="0"/>
              <a:t>). </a:t>
            </a:r>
            <a:endParaRPr lang="id-ID" dirty="0" smtClean="0"/>
          </a:p>
          <a:p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Pengurus</a:t>
            </a:r>
            <a:r>
              <a:rPr lang="en-US" dirty="0" smtClean="0"/>
              <a:t> BMT </a:t>
            </a:r>
            <a:r>
              <a:rPr lang="en-US" dirty="0" err="1" smtClean="0"/>
              <a:t>Mitra</a:t>
            </a:r>
            <a:endParaRPr lang="id-ID" dirty="0" smtClean="0"/>
          </a:p>
          <a:p>
            <a:pPr lvl="1"/>
            <a:r>
              <a:rPr lang="id-ID" dirty="0" smtClean="0"/>
              <a:t>pelatihan pada pengabdian masyarakat ini berfokus pada 3 materi pelatihan, antara lain:</a:t>
            </a:r>
            <a:endParaRPr lang="id-ID" sz="2200" dirty="0" smtClean="0"/>
          </a:p>
          <a:p>
            <a:pPr lvl="2"/>
            <a:r>
              <a:rPr lang="id-ID" dirty="0" smtClean="0"/>
              <a:t>Pemahaman Akad Transaksi Syariah</a:t>
            </a:r>
            <a:endParaRPr lang="id-ID" sz="1700" dirty="0" smtClean="0"/>
          </a:p>
          <a:p>
            <a:pPr lvl="2"/>
            <a:r>
              <a:rPr lang="id-ID" dirty="0" smtClean="0"/>
              <a:t>Manajemen BMT</a:t>
            </a:r>
            <a:endParaRPr lang="id-ID" sz="1700" dirty="0" smtClean="0"/>
          </a:p>
          <a:p>
            <a:pPr lvl="2"/>
            <a:r>
              <a:rPr lang="id-ID" dirty="0" smtClean="0"/>
              <a:t>Akuntansi Keuangan </a:t>
            </a:r>
            <a:r>
              <a:rPr lang="id-ID" dirty="0" smtClean="0"/>
              <a:t>BMT</a:t>
            </a:r>
          </a:p>
          <a:p>
            <a:pPr lvl="0"/>
            <a:r>
              <a:rPr lang="id-ID" dirty="0" smtClean="0"/>
              <a:t>Pengadaan Software </a:t>
            </a:r>
            <a:r>
              <a:rPr lang="id-ID" dirty="0" smtClean="0"/>
              <a:t>BMT</a:t>
            </a:r>
          </a:p>
          <a:p>
            <a:pPr lvl="1"/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operasional</a:t>
            </a:r>
            <a:r>
              <a:rPr lang="en-US" dirty="0" smtClean="0"/>
              <a:t> BMT </a:t>
            </a:r>
            <a:r>
              <a:rPr lang="en-US" dirty="0" err="1" smtClean="0"/>
              <a:t>Mitra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pengabdian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diadakan</a:t>
            </a:r>
            <a:r>
              <a:rPr lang="en-US" dirty="0" smtClean="0"/>
              <a:t> </a:t>
            </a:r>
            <a:r>
              <a:rPr lang="en-US" dirty="0" err="1" smtClean="0"/>
              <a:t>pengadaan</a:t>
            </a:r>
            <a:r>
              <a:rPr lang="en-US" dirty="0" smtClean="0"/>
              <a:t> software 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d-ID" b="1" dirty="0" smtClean="0"/>
              <a:t>Output Dan Outcome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sz="2800" dirty="0" smtClean="0"/>
              <a:t>Output  yang didapat dari kegiatan pengabdian masyarakat ini diantaranya  adalah :  </a:t>
            </a:r>
            <a:endParaRPr lang="id-ID" sz="2400" dirty="0" smtClean="0"/>
          </a:p>
          <a:p>
            <a:pPr lvl="1"/>
            <a:r>
              <a:rPr lang="id-ID" dirty="0" smtClean="0"/>
              <a:t>Pengurus dan pengelola BMT Mitra diberikan pemahaman tentang akad-akad syariah, terkhusus tentang akad-akad transaksi yang ada di BMT.</a:t>
            </a:r>
            <a:endParaRPr lang="id-ID" sz="2000" dirty="0" smtClean="0"/>
          </a:p>
          <a:p>
            <a:pPr lvl="1"/>
            <a:r>
              <a:rPr lang="id-ID" dirty="0" smtClean="0"/>
              <a:t>Pengurus dan pengelola BMT dilatih pada aspek manajemen BMT yang meliputi, manajemen marketing dan manajemen keuangan dan harapannya bisa mendapatkan legalitas, dan bisa berbadan hukum.</a:t>
            </a:r>
            <a:endParaRPr lang="id-ID" sz="2000" dirty="0" smtClean="0"/>
          </a:p>
          <a:p>
            <a:pPr lvl="1"/>
            <a:r>
              <a:rPr lang="id-ID" dirty="0" smtClean="0"/>
              <a:t>Pengurus dan pengelola BMT dilatih tentang sistem operasional akuntansi lembaga keuangan syariah secara profesional.</a:t>
            </a:r>
            <a:endParaRPr lang="id-ID" sz="2000" dirty="0" smtClean="0"/>
          </a:p>
          <a:p>
            <a:pPr lvl="1"/>
            <a:r>
              <a:rPr lang="id-ID" dirty="0" smtClean="0"/>
              <a:t>Pengurus dan pengelola BMT dilatih operasional software sistem keuangan BMT.</a:t>
            </a:r>
            <a:endParaRPr lang="id-ID" sz="2000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OUTCOME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d-ID" dirty="0" smtClean="0"/>
              <a:t>Sedangkan outcome yang didapatkan diantaranya adalah : </a:t>
            </a:r>
          </a:p>
          <a:p>
            <a:pPr lvl="0"/>
            <a:r>
              <a:rPr lang="id-ID" dirty="0" smtClean="0"/>
              <a:t>Dengan adanya program pengabdian masyarakat yang berupa peningkatan literasi dan menajemen keuangan syariah ini diharapkan dapat  meningkatkan  pemahaman tentang akad-akad syariah, terkhusus tentang akad-akad transaksi yang ada di BMT.</a:t>
            </a:r>
          </a:p>
          <a:p>
            <a:pPr lvl="0"/>
            <a:r>
              <a:rPr lang="id-ID" dirty="0" smtClean="0"/>
              <a:t>Program ini juga dikhususkan untuk pelatihan bagi para pengurus BMT perumahan di lingkungan kecamatan Banguntapan Selatan  dengan harapan agar manajemen dan pengelolaan BMT bisa dikelola secara profesional.</a:t>
            </a:r>
          </a:p>
          <a:p>
            <a:pPr lvl="0"/>
            <a:r>
              <a:rPr lang="id-ID" dirty="0" smtClean="0"/>
              <a:t>Lebih jauh, diharapkan kegiatan-kegiatan serupa dapat berdampak pada  peningkatan kesadaran masyarakat di lingkungan Kecamatam Banguntapan Selatan, Bantul untuk aktif mengembangkan keuangan syariah. </a:t>
            </a:r>
          </a:p>
          <a:p>
            <a:r>
              <a:rPr lang="id-ID" dirty="0" smtClean="0"/>
              <a:t> </a:t>
            </a:r>
          </a:p>
          <a:p>
            <a:r>
              <a:rPr lang="id-ID" dirty="0" smtClean="0"/>
              <a:t> 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419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LAPORAN PENGABDIAN MASYARAKAT</vt:lpstr>
      <vt:lpstr>OBJEK PENGABDIAN KEPADA MASYARAKAT</vt:lpstr>
      <vt:lpstr>Permasalahan:</vt:lpstr>
      <vt:lpstr>Solusi yang ditawarkan</vt:lpstr>
      <vt:lpstr>METODE PELAKSANAAN</vt:lpstr>
      <vt:lpstr>PELAKSANAAN KEGIATAN </vt:lpstr>
      <vt:lpstr>Output Dan Outcome </vt:lpstr>
      <vt:lpstr>OUTCOME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LAPORAN PENGABDIAN MASYARAKAT</dc:title>
  <dc:creator>Speiz</dc:creator>
  <cp:lastModifiedBy>Speiz</cp:lastModifiedBy>
  <cp:revision>2</cp:revision>
  <dcterms:created xsi:type="dcterms:W3CDTF">2018-09-17T01:29:55Z</dcterms:created>
  <dcterms:modified xsi:type="dcterms:W3CDTF">2018-09-17T01:41:26Z</dcterms:modified>
</cp:coreProperties>
</file>