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91B13-626E-4384-B211-87FC52AAEE54}" type="doc">
      <dgm:prSet loTypeId="urn:microsoft.com/office/officeart/2005/8/layout/venn1" loCatId="relationship" qsTypeId="urn:microsoft.com/office/officeart/2005/8/quickstyle/3d3" qsCatId="3D" csTypeId="urn:microsoft.com/office/officeart/2005/8/colors/colorful4" csCatId="colorful" phldr="1"/>
      <dgm:spPr/>
    </dgm:pt>
    <dgm:pt modelId="{A2E973A7-5395-4FA5-BF17-AE3F61BEFD10}">
      <dgm:prSet phldrT="[Text]"/>
      <dgm:spPr/>
      <dgm:t>
        <a:bodyPr/>
        <a:lstStyle/>
        <a:p>
          <a:r>
            <a:rPr lang="id-ID" dirty="0" smtClean="0"/>
            <a:t>Ilmu agama</a:t>
          </a:r>
          <a:endParaRPr lang="id-ID" dirty="0"/>
        </a:p>
      </dgm:t>
    </dgm:pt>
    <dgm:pt modelId="{B069741C-2F85-4AC9-8307-0C3377EDB230}" type="parTrans" cxnId="{E5F24BDF-FBDE-4BF6-8EE9-828542489B9A}">
      <dgm:prSet/>
      <dgm:spPr/>
      <dgm:t>
        <a:bodyPr/>
        <a:lstStyle/>
        <a:p>
          <a:endParaRPr lang="id-ID"/>
        </a:p>
      </dgm:t>
    </dgm:pt>
    <dgm:pt modelId="{602119A1-9764-4BBA-9C12-07C03072CA4D}" type="sibTrans" cxnId="{E5F24BDF-FBDE-4BF6-8EE9-828542489B9A}">
      <dgm:prSet/>
      <dgm:spPr/>
      <dgm:t>
        <a:bodyPr/>
        <a:lstStyle/>
        <a:p>
          <a:endParaRPr lang="id-ID"/>
        </a:p>
      </dgm:t>
    </dgm:pt>
    <dgm:pt modelId="{D7F3F420-F50B-4215-8CA7-90884C378BCF}">
      <dgm:prSet phldrT="[Text]"/>
      <dgm:spPr/>
      <dgm:t>
        <a:bodyPr/>
        <a:lstStyle/>
        <a:p>
          <a:r>
            <a:rPr lang="id-ID" dirty="0" smtClean="0"/>
            <a:t>Ilmu ekonomi</a:t>
          </a:r>
          <a:endParaRPr lang="id-ID" dirty="0"/>
        </a:p>
      </dgm:t>
    </dgm:pt>
    <dgm:pt modelId="{221E92F2-731B-4C41-80FB-662925B1B27D}" type="parTrans" cxnId="{DE0BA7BC-4580-46C1-AE67-372A8EFA8C81}">
      <dgm:prSet/>
      <dgm:spPr/>
      <dgm:t>
        <a:bodyPr/>
        <a:lstStyle/>
        <a:p>
          <a:endParaRPr lang="id-ID"/>
        </a:p>
      </dgm:t>
    </dgm:pt>
    <dgm:pt modelId="{59CB8342-E281-4435-9B42-0C4CC5CCE3CB}" type="sibTrans" cxnId="{DE0BA7BC-4580-46C1-AE67-372A8EFA8C81}">
      <dgm:prSet/>
      <dgm:spPr/>
      <dgm:t>
        <a:bodyPr/>
        <a:lstStyle/>
        <a:p>
          <a:endParaRPr lang="id-ID"/>
        </a:p>
      </dgm:t>
    </dgm:pt>
    <dgm:pt modelId="{6DB2F340-BFBB-4EA0-9027-065EBD57201B}">
      <dgm:prSet phldrT="[Text]"/>
      <dgm:spPr/>
      <dgm:t>
        <a:bodyPr/>
        <a:lstStyle/>
        <a:p>
          <a:r>
            <a:rPr lang="id-ID" dirty="0" smtClean="0"/>
            <a:t>Ilmu alat </a:t>
          </a:r>
          <a:endParaRPr lang="id-ID" dirty="0"/>
        </a:p>
      </dgm:t>
    </dgm:pt>
    <dgm:pt modelId="{DBB25CDB-9703-4785-8FAF-E79EE3622638}" type="parTrans" cxnId="{2854FA5D-10EE-4D76-A0B0-AD03DA27E289}">
      <dgm:prSet/>
      <dgm:spPr/>
      <dgm:t>
        <a:bodyPr/>
        <a:lstStyle/>
        <a:p>
          <a:endParaRPr lang="id-ID"/>
        </a:p>
      </dgm:t>
    </dgm:pt>
    <dgm:pt modelId="{D811BA67-DD3E-44BE-9712-738DACC8BB10}" type="sibTrans" cxnId="{2854FA5D-10EE-4D76-A0B0-AD03DA27E289}">
      <dgm:prSet/>
      <dgm:spPr/>
      <dgm:t>
        <a:bodyPr/>
        <a:lstStyle/>
        <a:p>
          <a:endParaRPr lang="id-ID"/>
        </a:p>
      </dgm:t>
    </dgm:pt>
    <dgm:pt modelId="{F8C0DC38-F4C3-4C31-A120-5EAFBE4B4DDC}" type="pres">
      <dgm:prSet presAssocID="{35291B13-626E-4384-B211-87FC52AAEE54}" presName="compositeShape" presStyleCnt="0">
        <dgm:presLayoutVars>
          <dgm:chMax val="7"/>
          <dgm:dir/>
          <dgm:resizeHandles val="exact"/>
        </dgm:presLayoutVars>
      </dgm:prSet>
      <dgm:spPr/>
    </dgm:pt>
    <dgm:pt modelId="{59247692-8BA2-4FE7-8531-5DABE3F851B6}" type="pres">
      <dgm:prSet presAssocID="{A2E973A7-5395-4FA5-BF17-AE3F61BEFD10}" presName="circ1" presStyleLbl="vennNode1" presStyleIdx="0" presStyleCnt="3"/>
      <dgm:spPr/>
      <dgm:t>
        <a:bodyPr/>
        <a:lstStyle/>
        <a:p>
          <a:endParaRPr lang="id-ID"/>
        </a:p>
      </dgm:t>
    </dgm:pt>
    <dgm:pt modelId="{FECE7766-3299-48E8-BABB-E063CE9E971C}" type="pres">
      <dgm:prSet presAssocID="{A2E973A7-5395-4FA5-BF17-AE3F61BEFD10}" presName="circ1Tx" presStyleLbl="revTx" presStyleIdx="0" presStyleCnt="0">
        <dgm:presLayoutVars>
          <dgm:chMax val="0"/>
          <dgm:chPref val="0"/>
          <dgm:bulletEnabled val="1"/>
        </dgm:presLayoutVars>
      </dgm:prSet>
      <dgm:spPr/>
      <dgm:t>
        <a:bodyPr/>
        <a:lstStyle/>
        <a:p>
          <a:endParaRPr lang="id-ID"/>
        </a:p>
      </dgm:t>
    </dgm:pt>
    <dgm:pt modelId="{61535F25-58A4-4908-BF82-FEE705447708}" type="pres">
      <dgm:prSet presAssocID="{D7F3F420-F50B-4215-8CA7-90884C378BCF}" presName="circ2" presStyleLbl="vennNode1" presStyleIdx="1" presStyleCnt="3"/>
      <dgm:spPr/>
      <dgm:t>
        <a:bodyPr/>
        <a:lstStyle/>
        <a:p>
          <a:endParaRPr lang="id-ID"/>
        </a:p>
      </dgm:t>
    </dgm:pt>
    <dgm:pt modelId="{113CC6B1-1C03-4699-BBD3-9ED91AC0F5F9}" type="pres">
      <dgm:prSet presAssocID="{D7F3F420-F50B-4215-8CA7-90884C378BCF}" presName="circ2Tx" presStyleLbl="revTx" presStyleIdx="0" presStyleCnt="0">
        <dgm:presLayoutVars>
          <dgm:chMax val="0"/>
          <dgm:chPref val="0"/>
          <dgm:bulletEnabled val="1"/>
        </dgm:presLayoutVars>
      </dgm:prSet>
      <dgm:spPr/>
      <dgm:t>
        <a:bodyPr/>
        <a:lstStyle/>
        <a:p>
          <a:endParaRPr lang="id-ID"/>
        </a:p>
      </dgm:t>
    </dgm:pt>
    <dgm:pt modelId="{1A12525A-65AB-408E-BB44-A842612E5379}" type="pres">
      <dgm:prSet presAssocID="{6DB2F340-BFBB-4EA0-9027-065EBD57201B}" presName="circ3" presStyleLbl="vennNode1" presStyleIdx="2" presStyleCnt="3"/>
      <dgm:spPr/>
      <dgm:t>
        <a:bodyPr/>
        <a:lstStyle/>
        <a:p>
          <a:endParaRPr lang="id-ID"/>
        </a:p>
      </dgm:t>
    </dgm:pt>
    <dgm:pt modelId="{1C40998A-A958-4E9F-9E66-9AFFB5102CCC}" type="pres">
      <dgm:prSet presAssocID="{6DB2F340-BFBB-4EA0-9027-065EBD57201B}" presName="circ3Tx" presStyleLbl="revTx" presStyleIdx="0" presStyleCnt="0">
        <dgm:presLayoutVars>
          <dgm:chMax val="0"/>
          <dgm:chPref val="0"/>
          <dgm:bulletEnabled val="1"/>
        </dgm:presLayoutVars>
      </dgm:prSet>
      <dgm:spPr/>
      <dgm:t>
        <a:bodyPr/>
        <a:lstStyle/>
        <a:p>
          <a:endParaRPr lang="id-ID"/>
        </a:p>
      </dgm:t>
    </dgm:pt>
  </dgm:ptLst>
  <dgm:cxnLst>
    <dgm:cxn modelId="{E5F24BDF-FBDE-4BF6-8EE9-828542489B9A}" srcId="{35291B13-626E-4384-B211-87FC52AAEE54}" destId="{A2E973A7-5395-4FA5-BF17-AE3F61BEFD10}" srcOrd="0" destOrd="0" parTransId="{B069741C-2F85-4AC9-8307-0C3377EDB230}" sibTransId="{602119A1-9764-4BBA-9C12-07C03072CA4D}"/>
    <dgm:cxn modelId="{B2E3150B-3520-489E-9CDF-1D30A1B79FE4}" type="presOf" srcId="{35291B13-626E-4384-B211-87FC52AAEE54}" destId="{F8C0DC38-F4C3-4C31-A120-5EAFBE4B4DDC}" srcOrd="0" destOrd="0" presId="urn:microsoft.com/office/officeart/2005/8/layout/venn1"/>
    <dgm:cxn modelId="{E1F939FF-9C3A-485A-AD42-ADFCA9E8DA4C}" type="presOf" srcId="{A2E973A7-5395-4FA5-BF17-AE3F61BEFD10}" destId="{59247692-8BA2-4FE7-8531-5DABE3F851B6}" srcOrd="0" destOrd="0" presId="urn:microsoft.com/office/officeart/2005/8/layout/venn1"/>
    <dgm:cxn modelId="{7B493AAE-0A2E-4EB3-BCA6-4A9E24303719}" type="presOf" srcId="{D7F3F420-F50B-4215-8CA7-90884C378BCF}" destId="{113CC6B1-1C03-4699-BBD3-9ED91AC0F5F9}" srcOrd="1" destOrd="0" presId="urn:microsoft.com/office/officeart/2005/8/layout/venn1"/>
    <dgm:cxn modelId="{82B9A9BE-9C2E-4916-8D6F-18EE6169C9B0}" type="presOf" srcId="{D7F3F420-F50B-4215-8CA7-90884C378BCF}" destId="{61535F25-58A4-4908-BF82-FEE705447708}" srcOrd="0" destOrd="0" presId="urn:microsoft.com/office/officeart/2005/8/layout/venn1"/>
    <dgm:cxn modelId="{2A81021E-20CA-464C-AE28-978F94B70169}" type="presOf" srcId="{A2E973A7-5395-4FA5-BF17-AE3F61BEFD10}" destId="{FECE7766-3299-48E8-BABB-E063CE9E971C}" srcOrd="1" destOrd="0" presId="urn:microsoft.com/office/officeart/2005/8/layout/venn1"/>
    <dgm:cxn modelId="{59A0537D-CC12-4877-871A-A8C49B14AE3F}" type="presOf" srcId="{6DB2F340-BFBB-4EA0-9027-065EBD57201B}" destId="{1A12525A-65AB-408E-BB44-A842612E5379}" srcOrd="0" destOrd="0" presId="urn:microsoft.com/office/officeart/2005/8/layout/venn1"/>
    <dgm:cxn modelId="{2854FA5D-10EE-4D76-A0B0-AD03DA27E289}" srcId="{35291B13-626E-4384-B211-87FC52AAEE54}" destId="{6DB2F340-BFBB-4EA0-9027-065EBD57201B}" srcOrd="2" destOrd="0" parTransId="{DBB25CDB-9703-4785-8FAF-E79EE3622638}" sibTransId="{D811BA67-DD3E-44BE-9712-738DACC8BB10}"/>
    <dgm:cxn modelId="{BCC067A9-76D0-48E0-98F8-D3EAFE5EF160}" type="presOf" srcId="{6DB2F340-BFBB-4EA0-9027-065EBD57201B}" destId="{1C40998A-A958-4E9F-9E66-9AFFB5102CCC}" srcOrd="1" destOrd="0" presId="urn:microsoft.com/office/officeart/2005/8/layout/venn1"/>
    <dgm:cxn modelId="{DE0BA7BC-4580-46C1-AE67-372A8EFA8C81}" srcId="{35291B13-626E-4384-B211-87FC52AAEE54}" destId="{D7F3F420-F50B-4215-8CA7-90884C378BCF}" srcOrd="1" destOrd="0" parTransId="{221E92F2-731B-4C41-80FB-662925B1B27D}" sibTransId="{59CB8342-E281-4435-9B42-0C4CC5CCE3CB}"/>
    <dgm:cxn modelId="{1A9E0785-92DE-4583-AEA1-CEE9EFE6ACC9}" type="presParOf" srcId="{F8C0DC38-F4C3-4C31-A120-5EAFBE4B4DDC}" destId="{59247692-8BA2-4FE7-8531-5DABE3F851B6}" srcOrd="0" destOrd="0" presId="urn:microsoft.com/office/officeart/2005/8/layout/venn1"/>
    <dgm:cxn modelId="{D07D7217-42AD-4691-A037-161880CCEEBB}" type="presParOf" srcId="{F8C0DC38-F4C3-4C31-A120-5EAFBE4B4DDC}" destId="{FECE7766-3299-48E8-BABB-E063CE9E971C}" srcOrd="1" destOrd="0" presId="urn:microsoft.com/office/officeart/2005/8/layout/venn1"/>
    <dgm:cxn modelId="{76C4EBFB-1669-4869-9197-18DA191E827F}" type="presParOf" srcId="{F8C0DC38-F4C3-4C31-A120-5EAFBE4B4DDC}" destId="{61535F25-58A4-4908-BF82-FEE705447708}" srcOrd="2" destOrd="0" presId="urn:microsoft.com/office/officeart/2005/8/layout/venn1"/>
    <dgm:cxn modelId="{81731C94-4F31-4DC4-B6B3-8D3044934D0C}" type="presParOf" srcId="{F8C0DC38-F4C3-4C31-A120-5EAFBE4B4DDC}" destId="{113CC6B1-1C03-4699-BBD3-9ED91AC0F5F9}" srcOrd="3" destOrd="0" presId="urn:microsoft.com/office/officeart/2005/8/layout/venn1"/>
    <dgm:cxn modelId="{E2D7F1E5-397B-46EE-8A68-C747EF893AB5}" type="presParOf" srcId="{F8C0DC38-F4C3-4C31-A120-5EAFBE4B4DDC}" destId="{1A12525A-65AB-408E-BB44-A842612E5379}" srcOrd="4" destOrd="0" presId="urn:microsoft.com/office/officeart/2005/8/layout/venn1"/>
    <dgm:cxn modelId="{972DA4C3-4500-4027-8C80-27BE8E53A66C}" type="presParOf" srcId="{F8C0DC38-F4C3-4C31-A120-5EAFBE4B4DDC}" destId="{1C40998A-A958-4E9F-9E66-9AFFB5102CCC}" srcOrd="5"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D5A866-1C7C-4F82-B571-DEC43A0DDF88}" type="datetimeFigureOut">
              <a:rPr lang="id-ID" smtClean="0"/>
              <a:pPr/>
              <a:t>10/01/2019</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9C3AFD-D24D-44B0-A66B-BA58735742BB}" type="slidenum">
              <a:rPr lang="id-ID" smtClean="0"/>
              <a:pPr/>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8AC3609-0D03-425E-9D5E-AD7DC29867A3}" type="datetimeFigureOut">
              <a:rPr lang="id-ID" smtClean="0"/>
              <a:pPr/>
              <a:t>10/01/2019</a:t>
            </a:fld>
            <a:endParaRPr lang="id-ID"/>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id-ID"/>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35C2CC6-FC8D-4FDF-B8CA-9AA14F599EFE}"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AC3609-0D03-425E-9D5E-AD7DC29867A3}" type="datetimeFigureOut">
              <a:rPr lang="id-ID" smtClean="0"/>
              <a:pPr/>
              <a:t>10/01/2019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35C2CC6-FC8D-4FDF-B8CA-9AA14F599EFE}"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AC3609-0D03-425E-9D5E-AD7DC29867A3}" type="datetimeFigureOut">
              <a:rPr lang="id-ID" smtClean="0"/>
              <a:pPr/>
              <a:t>10/01/2019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35C2CC6-FC8D-4FDF-B8CA-9AA14F599EFE}"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8AC3609-0D03-425E-9D5E-AD7DC29867A3}" type="datetimeFigureOut">
              <a:rPr lang="id-ID" smtClean="0"/>
              <a:pPr/>
              <a:t>10/01/2019</a:t>
            </a:fld>
            <a:endParaRPr lang="id-ID"/>
          </a:p>
        </p:txBody>
      </p:sp>
      <p:sp>
        <p:nvSpPr>
          <p:cNvPr id="9" name="Slide Number Placeholder 8"/>
          <p:cNvSpPr>
            <a:spLocks noGrp="1"/>
          </p:cNvSpPr>
          <p:nvPr>
            <p:ph type="sldNum" sz="quarter" idx="15"/>
          </p:nvPr>
        </p:nvSpPr>
        <p:spPr/>
        <p:txBody>
          <a:bodyPr rtlCol="0"/>
          <a:lstStyle/>
          <a:p>
            <a:fld id="{B35C2CC6-FC8D-4FDF-B8CA-9AA14F599EFE}" type="slidenum">
              <a:rPr lang="id-ID" smtClean="0"/>
              <a:pPr/>
              <a:t>‹#›</a:t>
            </a:fld>
            <a:endParaRPr lang="id-ID"/>
          </a:p>
        </p:txBody>
      </p:sp>
      <p:sp>
        <p:nvSpPr>
          <p:cNvPr id="10" name="Footer Placeholder 9"/>
          <p:cNvSpPr>
            <a:spLocks noGrp="1"/>
          </p:cNvSpPr>
          <p:nvPr>
            <p:ph type="ftr" sz="quarter" idx="16"/>
          </p:nvPr>
        </p:nvSpPr>
        <p:spPr/>
        <p:txBody>
          <a:bodyPr rtlCol="0"/>
          <a:lstStyle/>
          <a:p>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8AC3609-0D03-425E-9D5E-AD7DC29867A3}" type="datetimeFigureOut">
              <a:rPr lang="id-ID" smtClean="0"/>
              <a:pPr/>
              <a:t>10/01/2019</a:t>
            </a:fld>
            <a:endParaRPr lang="id-ID"/>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id-ID"/>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35C2CC6-FC8D-4FDF-B8CA-9AA14F599EFE}" type="slidenum">
              <a:rPr lang="id-ID" smtClean="0"/>
              <a:pPr/>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8AC3609-0D03-425E-9D5E-AD7DC29867A3}" type="datetimeFigureOut">
              <a:rPr lang="id-ID" smtClean="0"/>
              <a:pPr/>
              <a:t>10/01/2019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35C2CC6-FC8D-4FDF-B8CA-9AA14F599EFE}" type="slidenum">
              <a:rPr lang="id-ID" smtClean="0"/>
              <a:pPr/>
              <a:t>‹#›</a:t>
            </a:fld>
            <a:endParaRPr lang="id-ID"/>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8AC3609-0D03-425E-9D5E-AD7DC29867A3}" type="datetimeFigureOut">
              <a:rPr lang="id-ID" smtClean="0"/>
              <a:pPr/>
              <a:t>10/01/2019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B35C2CC6-FC8D-4FDF-B8CA-9AA14F599EFE}" type="slidenum">
              <a:rPr lang="id-ID" smtClean="0"/>
              <a:pPr/>
              <a:t>‹#›</a:t>
            </a:fld>
            <a:endParaRPr lang="id-ID"/>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8AC3609-0D03-425E-9D5E-AD7DC29867A3}" type="datetimeFigureOut">
              <a:rPr lang="id-ID" smtClean="0"/>
              <a:pPr/>
              <a:t>10/01/2019</a:t>
            </a:fld>
            <a:endParaRPr lang="id-ID"/>
          </a:p>
        </p:txBody>
      </p:sp>
      <p:sp>
        <p:nvSpPr>
          <p:cNvPr id="7" name="Slide Number Placeholder 6"/>
          <p:cNvSpPr>
            <a:spLocks noGrp="1"/>
          </p:cNvSpPr>
          <p:nvPr>
            <p:ph type="sldNum" sz="quarter" idx="11"/>
          </p:nvPr>
        </p:nvSpPr>
        <p:spPr/>
        <p:txBody>
          <a:bodyPr rtlCol="0"/>
          <a:lstStyle/>
          <a:p>
            <a:fld id="{B35C2CC6-FC8D-4FDF-B8CA-9AA14F599EFE}" type="slidenum">
              <a:rPr lang="id-ID" smtClean="0"/>
              <a:pPr/>
              <a:t>‹#›</a:t>
            </a:fld>
            <a:endParaRPr lang="id-ID"/>
          </a:p>
        </p:txBody>
      </p:sp>
      <p:sp>
        <p:nvSpPr>
          <p:cNvPr id="8" name="Footer Placeholder 7"/>
          <p:cNvSpPr>
            <a:spLocks noGrp="1"/>
          </p:cNvSpPr>
          <p:nvPr>
            <p:ph type="ftr" sz="quarter" idx="12"/>
          </p:nvPr>
        </p:nvSpPr>
        <p:spPr/>
        <p:txBody>
          <a:bodyPr rtlCol="0"/>
          <a:lstStyle/>
          <a:p>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AC3609-0D03-425E-9D5E-AD7DC29867A3}" type="datetimeFigureOut">
              <a:rPr lang="id-ID" smtClean="0"/>
              <a:pPr/>
              <a:t>10/01/2019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B35C2CC6-FC8D-4FDF-B8CA-9AA14F599EFE}"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8AC3609-0D03-425E-9D5E-AD7DC29867A3}" type="datetimeFigureOut">
              <a:rPr lang="id-ID" smtClean="0"/>
              <a:pPr/>
              <a:t>10/01/2019</a:t>
            </a:fld>
            <a:endParaRPr lang="id-ID"/>
          </a:p>
        </p:txBody>
      </p:sp>
      <p:sp>
        <p:nvSpPr>
          <p:cNvPr id="22" name="Slide Number Placeholder 21"/>
          <p:cNvSpPr>
            <a:spLocks noGrp="1"/>
          </p:cNvSpPr>
          <p:nvPr>
            <p:ph type="sldNum" sz="quarter" idx="15"/>
          </p:nvPr>
        </p:nvSpPr>
        <p:spPr/>
        <p:txBody>
          <a:bodyPr rtlCol="0"/>
          <a:lstStyle/>
          <a:p>
            <a:fld id="{B35C2CC6-FC8D-4FDF-B8CA-9AA14F599EFE}" type="slidenum">
              <a:rPr lang="id-ID" smtClean="0"/>
              <a:pPr/>
              <a:t>‹#›</a:t>
            </a:fld>
            <a:endParaRPr lang="id-ID"/>
          </a:p>
        </p:txBody>
      </p:sp>
      <p:sp>
        <p:nvSpPr>
          <p:cNvPr id="23" name="Footer Placeholder 22"/>
          <p:cNvSpPr>
            <a:spLocks noGrp="1"/>
          </p:cNvSpPr>
          <p:nvPr>
            <p:ph type="ftr" sz="quarter" idx="16"/>
          </p:nvPr>
        </p:nvSpPr>
        <p:spPr/>
        <p:txBody>
          <a:bodyPr rtlCol="0"/>
          <a:lstStyle/>
          <a:p>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8AC3609-0D03-425E-9D5E-AD7DC29867A3}" type="datetimeFigureOut">
              <a:rPr lang="id-ID" smtClean="0"/>
              <a:pPr/>
              <a:t>10/01/2019</a:t>
            </a:fld>
            <a:endParaRPr lang="id-ID"/>
          </a:p>
        </p:txBody>
      </p:sp>
      <p:sp>
        <p:nvSpPr>
          <p:cNvPr id="18" name="Slide Number Placeholder 17"/>
          <p:cNvSpPr>
            <a:spLocks noGrp="1"/>
          </p:cNvSpPr>
          <p:nvPr>
            <p:ph type="sldNum" sz="quarter" idx="11"/>
          </p:nvPr>
        </p:nvSpPr>
        <p:spPr/>
        <p:txBody>
          <a:bodyPr rtlCol="0"/>
          <a:lstStyle/>
          <a:p>
            <a:fld id="{B35C2CC6-FC8D-4FDF-B8CA-9AA14F599EFE}" type="slidenum">
              <a:rPr lang="id-ID" smtClean="0"/>
              <a:pPr/>
              <a:t>‹#›</a:t>
            </a:fld>
            <a:endParaRPr lang="id-ID"/>
          </a:p>
        </p:txBody>
      </p:sp>
      <p:sp>
        <p:nvSpPr>
          <p:cNvPr id="21" name="Footer Placeholder 20"/>
          <p:cNvSpPr>
            <a:spLocks noGrp="1"/>
          </p:cNvSpPr>
          <p:nvPr>
            <p:ph type="ftr" sz="quarter" idx="12"/>
          </p:nvPr>
        </p:nvSpPr>
        <p:spPr/>
        <p:txBody>
          <a:bodyPr rtlCol="0"/>
          <a:lstStyle/>
          <a:p>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8AC3609-0D03-425E-9D5E-AD7DC29867A3}" type="datetimeFigureOut">
              <a:rPr lang="id-ID" smtClean="0"/>
              <a:pPr/>
              <a:t>10/01/2019</a:t>
            </a:fld>
            <a:endParaRPr lang="id-ID"/>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d-ID"/>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35C2CC6-FC8D-4FDF-B8CA-9AA14F599EFE}"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643182"/>
            <a:ext cx="6172200" cy="2375380"/>
          </a:xfrm>
        </p:spPr>
        <p:txBody>
          <a:bodyPr>
            <a:normAutofit/>
          </a:bodyPr>
          <a:lstStyle/>
          <a:p>
            <a:r>
              <a:rPr lang="id-ID" dirty="0" smtClean="0">
                <a:solidFill>
                  <a:srgbClr val="FF0000"/>
                </a:solidFill>
              </a:rPr>
              <a:t>PELUANG DAN TANTANGAN  </a:t>
            </a:r>
            <a:r>
              <a:rPr lang="id-ID" dirty="0" smtClean="0"/>
              <a:t>INDUSTRI KEUANGAN SYARIAH DI </a:t>
            </a:r>
            <a:r>
              <a:rPr lang="id-ID" dirty="0" smtClean="0">
                <a:solidFill>
                  <a:srgbClr val="FF0000"/>
                </a:solidFill>
              </a:rPr>
              <a:t>INDONESIA</a:t>
            </a:r>
            <a:r>
              <a:rPr lang="id-ID" dirty="0" smtClean="0"/>
              <a:t> : (Sebuah kajian epistimik)</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Autofit/>
          </a:bodyPr>
          <a:lstStyle/>
          <a:p>
            <a:r>
              <a:rPr lang="id-ID" sz="3200" dirty="0" smtClean="0">
                <a:solidFill>
                  <a:srgbClr val="FF0000"/>
                </a:solidFill>
                <a:effectLst>
                  <a:outerShdw blurRad="38100" dist="38100" dir="2700000" algn="tl">
                    <a:srgbClr val="000000"/>
                  </a:outerShdw>
                </a:effectLst>
                <a:latin typeface="Frutiger 45 Light" pitchFamily="34" charset="0"/>
              </a:rPr>
              <a:t/>
            </a:r>
            <a:br>
              <a:rPr lang="id-ID" sz="3200" dirty="0" smtClean="0">
                <a:solidFill>
                  <a:srgbClr val="FF0000"/>
                </a:solidFill>
                <a:effectLst>
                  <a:outerShdw blurRad="38100" dist="38100" dir="2700000" algn="tl">
                    <a:srgbClr val="000000"/>
                  </a:outerShdw>
                </a:effectLst>
                <a:latin typeface="Frutiger 45 Light" pitchFamily="34" charset="0"/>
              </a:rPr>
            </a:br>
            <a:r>
              <a:rPr lang="id-ID" sz="3200" dirty="0" smtClean="0">
                <a:solidFill>
                  <a:srgbClr val="FF0000"/>
                </a:solidFill>
                <a:effectLst>
                  <a:outerShdw blurRad="38100" dist="38100" dir="2700000" algn="tl">
                    <a:srgbClr val="000000"/>
                  </a:outerShdw>
                </a:effectLst>
                <a:latin typeface="Frutiger 45 Light" pitchFamily="34" charset="0"/>
              </a:rPr>
              <a:t/>
            </a:r>
            <a:br>
              <a:rPr lang="id-ID" sz="3200" dirty="0" smtClean="0">
                <a:solidFill>
                  <a:srgbClr val="FF0000"/>
                </a:solidFill>
                <a:effectLst>
                  <a:outerShdw blurRad="38100" dist="38100" dir="2700000" algn="tl">
                    <a:srgbClr val="000000"/>
                  </a:outerShdw>
                </a:effectLst>
                <a:latin typeface="Frutiger 45 Light" pitchFamily="34" charset="0"/>
              </a:rPr>
            </a:br>
            <a:r>
              <a:rPr lang="en-US" sz="3200" dirty="0" err="1" smtClean="0">
                <a:solidFill>
                  <a:srgbClr val="FF0000"/>
                </a:solidFill>
                <a:effectLst>
                  <a:outerShdw blurRad="38100" dist="38100" dir="2700000" algn="tl">
                    <a:srgbClr val="000000"/>
                  </a:outerShdw>
                </a:effectLst>
                <a:latin typeface="Frutiger 45 Light" pitchFamily="34" charset="0"/>
              </a:rPr>
              <a:t>Kualifikasi</a:t>
            </a:r>
            <a:r>
              <a:rPr lang="en-US" sz="3200" dirty="0" smtClean="0">
                <a:solidFill>
                  <a:srgbClr val="FF0000"/>
                </a:solidFill>
                <a:effectLst>
                  <a:outerShdw blurRad="38100" dist="38100" dir="2700000" algn="tl">
                    <a:srgbClr val="000000"/>
                  </a:outerShdw>
                </a:effectLst>
                <a:latin typeface="Frutiger 45 Light" pitchFamily="34" charset="0"/>
              </a:rPr>
              <a:t> Standard </a:t>
            </a:r>
            <a:r>
              <a:rPr lang="id-ID" sz="3200" dirty="0" smtClean="0">
                <a:solidFill>
                  <a:schemeClr val="tx1">
                    <a:lumMod val="95000"/>
                    <a:lumOff val="5000"/>
                  </a:schemeClr>
                </a:solidFill>
                <a:effectLst>
                  <a:outerShdw blurRad="38100" dist="38100" dir="2700000" algn="tl">
                    <a:srgbClr val="000000"/>
                  </a:outerShdw>
                </a:effectLst>
                <a:latin typeface="Frutiger 45 Light" pitchFamily="34" charset="0"/>
              </a:rPr>
              <a:t/>
            </a:r>
            <a:br>
              <a:rPr lang="id-ID" sz="3200" dirty="0" smtClean="0">
                <a:solidFill>
                  <a:schemeClr val="tx1">
                    <a:lumMod val="95000"/>
                    <a:lumOff val="5000"/>
                  </a:schemeClr>
                </a:solidFill>
                <a:effectLst>
                  <a:outerShdw blurRad="38100" dist="38100" dir="2700000" algn="tl">
                    <a:srgbClr val="000000"/>
                  </a:outerShdw>
                </a:effectLst>
                <a:latin typeface="Frutiger 45 Light" pitchFamily="34" charset="0"/>
              </a:rPr>
            </a:br>
            <a:r>
              <a:rPr lang="en-US" sz="3200" dirty="0" smtClean="0">
                <a:solidFill>
                  <a:schemeClr val="tx1">
                    <a:lumMod val="95000"/>
                    <a:lumOff val="5000"/>
                  </a:schemeClr>
                </a:solidFill>
                <a:effectLst>
                  <a:outerShdw blurRad="38100" dist="38100" dir="2700000" algn="tl">
                    <a:srgbClr val="000000"/>
                  </a:outerShdw>
                </a:effectLst>
                <a:latin typeface="Frutiger 45 Light" pitchFamily="34" charset="0"/>
              </a:rPr>
              <a:t>S</a:t>
            </a:r>
            <a:r>
              <a:rPr lang="id-ID" sz="3200" dirty="0" smtClean="0">
                <a:solidFill>
                  <a:schemeClr val="tx1">
                    <a:lumMod val="95000"/>
                    <a:lumOff val="5000"/>
                  </a:schemeClr>
                </a:solidFill>
                <a:effectLst>
                  <a:outerShdw blurRad="38100" dist="38100" dir="2700000" algn="tl">
                    <a:srgbClr val="000000"/>
                  </a:outerShdw>
                </a:effectLst>
                <a:latin typeface="Frutiger 45 Light" pitchFamily="34" charset="0"/>
              </a:rPr>
              <a:t>umber </a:t>
            </a:r>
            <a:r>
              <a:rPr lang="en-US" sz="3200" dirty="0" smtClean="0">
                <a:solidFill>
                  <a:schemeClr val="tx1">
                    <a:lumMod val="95000"/>
                    <a:lumOff val="5000"/>
                  </a:schemeClr>
                </a:solidFill>
                <a:effectLst>
                  <a:outerShdw blurRad="38100" dist="38100" dir="2700000" algn="tl">
                    <a:srgbClr val="000000"/>
                  </a:outerShdw>
                </a:effectLst>
                <a:latin typeface="Frutiger 45 Light" pitchFamily="34" charset="0"/>
              </a:rPr>
              <a:t>D</a:t>
            </a:r>
            <a:r>
              <a:rPr lang="id-ID" sz="3200" dirty="0" smtClean="0">
                <a:solidFill>
                  <a:schemeClr val="tx1">
                    <a:lumMod val="95000"/>
                    <a:lumOff val="5000"/>
                  </a:schemeClr>
                </a:solidFill>
                <a:effectLst>
                  <a:outerShdw blurRad="38100" dist="38100" dir="2700000" algn="tl">
                    <a:srgbClr val="000000"/>
                  </a:outerShdw>
                </a:effectLst>
                <a:latin typeface="Frutiger 45 Light" pitchFamily="34" charset="0"/>
              </a:rPr>
              <a:t>aya Insani Ekonomi Syariah</a:t>
            </a:r>
            <a:endParaRPr lang="id-ID" sz="3200" dirty="0">
              <a:solidFill>
                <a:schemeClr val="tx1">
                  <a:lumMod val="95000"/>
                  <a:lumOff val="5000"/>
                </a:schemeClr>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r>
              <a:rPr lang="id-ID" dirty="0" smtClean="0">
                <a:solidFill>
                  <a:srgbClr val="FF0000"/>
                </a:solidFill>
              </a:rPr>
              <a:t>Ilmu Agama </a:t>
            </a:r>
            <a:r>
              <a:rPr lang="id-ID" dirty="0" smtClean="0">
                <a:sym typeface="Wingdings" pitchFamily="2" charset="2"/>
              </a:rPr>
              <a:t> meliputi paradigma dan akhlak</a:t>
            </a:r>
          </a:p>
          <a:p>
            <a:pPr>
              <a:buFont typeface="Arial" charset="0"/>
              <a:buChar char="•"/>
            </a:pPr>
            <a:r>
              <a:rPr lang="id-ID" dirty="0" smtClean="0">
                <a:solidFill>
                  <a:srgbClr val="FF0000"/>
                </a:solidFill>
                <a:sym typeface="Wingdings" pitchFamily="2" charset="2"/>
              </a:rPr>
              <a:t>Ilmu Alat </a:t>
            </a:r>
            <a:r>
              <a:rPr lang="id-ID" dirty="0" smtClean="0">
                <a:sym typeface="Wingdings" pitchFamily="2" charset="2"/>
              </a:rPr>
              <a:t> usul fikih, </a:t>
            </a:r>
            <a:r>
              <a:rPr lang="en-US" dirty="0" smtClean="0"/>
              <a:t>Statistics</a:t>
            </a:r>
            <a:r>
              <a:rPr lang="id-ID" dirty="0" smtClean="0"/>
              <a:t>, </a:t>
            </a:r>
            <a:r>
              <a:rPr lang="en-US" dirty="0" smtClean="0"/>
              <a:t>Econometrics</a:t>
            </a:r>
            <a:r>
              <a:rPr lang="id-ID" dirty="0" smtClean="0"/>
              <a:t>, metopen, </a:t>
            </a:r>
            <a:r>
              <a:rPr lang="en-US" dirty="0" smtClean="0"/>
              <a:t>Mathematics</a:t>
            </a:r>
            <a:r>
              <a:rPr lang="id-ID" dirty="0" smtClean="0"/>
              <a:t> (</a:t>
            </a:r>
            <a:r>
              <a:rPr lang="en-US" dirty="0" smtClean="0"/>
              <a:t>Financial mathematics</a:t>
            </a:r>
            <a:r>
              <a:rPr lang="id-ID" dirty="0" smtClean="0"/>
              <a:t> &amp; </a:t>
            </a:r>
            <a:r>
              <a:rPr lang="en-US" dirty="0" smtClean="0"/>
              <a:t>Modeling</a:t>
            </a:r>
            <a:r>
              <a:rPr lang="id-ID" dirty="0" smtClean="0"/>
              <a:t>), bahasa arab dan inggris)</a:t>
            </a:r>
          </a:p>
          <a:p>
            <a:pPr>
              <a:buFont typeface="Arial" charset="0"/>
              <a:buChar char="•"/>
            </a:pPr>
            <a:r>
              <a:rPr lang="id-ID" dirty="0" smtClean="0">
                <a:solidFill>
                  <a:srgbClr val="FF0000"/>
                </a:solidFill>
              </a:rPr>
              <a:t>Ilmu Ekonomi </a:t>
            </a:r>
            <a:r>
              <a:rPr lang="id-ID" dirty="0" smtClean="0">
                <a:sym typeface="Wingdings" pitchFamily="2" charset="2"/>
              </a:rPr>
              <a:t> Teori ilmu Ekonomi (moneter, fiskal, mikro, makro ), Sejarah pemikiran ekonomi, sistem ekonomi, ekonomi politik, aplikasi </a:t>
            </a:r>
            <a:r>
              <a:rPr lang="id-ID" dirty="0" smtClean="0">
                <a:sym typeface="Wingdings" pitchFamily="2" charset="2"/>
              </a:rPr>
              <a:t>akad, fintech/ digitalisasi ekonomi dll.</a:t>
            </a:r>
            <a:endParaRPr lang="id-ID" dirty="0" smtClean="0"/>
          </a:p>
          <a:p>
            <a:pPr>
              <a:buFont typeface="Arial" charset="0"/>
              <a:buChar char="•"/>
            </a:pPr>
            <a:endParaRPr lang="en-US" dirty="0" smtClean="0"/>
          </a:p>
          <a:p>
            <a:endParaRPr lang="id-ID" dirty="0"/>
          </a:p>
        </p:txBody>
      </p:sp>
      <p:sp>
        <p:nvSpPr>
          <p:cNvPr id="4" name="Title 1"/>
          <p:cNvSpPr txBox="1">
            <a:spLocks/>
          </p:cNvSpPr>
          <p:nvPr/>
        </p:nvSpPr>
        <p:spPr>
          <a:xfrm>
            <a:off x="485804" y="285728"/>
            <a:ext cx="8229600" cy="11430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FF0000"/>
                </a:solidFill>
                <a:effectLst>
                  <a:outerShdw blurRad="38100" dist="38100" dir="2700000" algn="tl">
                    <a:srgbClr val="000000"/>
                  </a:outerShdw>
                </a:effectLst>
                <a:uLnTx/>
                <a:uFillTx/>
                <a:latin typeface="Frutiger 45 Light" pitchFamily="34" charset="0"/>
                <a:ea typeface="+mn-ea"/>
                <a:cs typeface="+mn-cs"/>
              </a:rPr>
              <a:t>Kualifikasi</a:t>
            </a:r>
            <a:r>
              <a:rPr kumimoji="0" lang="en-US" sz="3600" b="0" i="0" u="none" strike="noStrike" kern="1200" cap="none" spc="0" normalizeH="0" baseline="0" noProof="0" dirty="0" smtClean="0">
                <a:ln>
                  <a:noFill/>
                </a:ln>
                <a:solidFill>
                  <a:srgbClr val="FF0000"/>
                </a:solidFill>
                <a:effectLst>
                  <a:outerShdw blurRad="38100" dist="38100" dir="2700000" algn="tl">
                    <a:srgbClr val="000000"/>
                  </a:outerShdw>
                </a:effectLst>
                <a:uLnTx/>
                <a:uFillTx/>
                <a:latin typeface="Frutiger 45 Light" pitchFamily="34" charset="0"/>
                <a:ea typeface="+mn-ea"/>
                <a:cs typeface="+mn-cs"/>
              </a:rPr>
              <a:t> Standard </a:t>
            </a:r>
            <a:r>
              <a:rPr kumimoji="0" lang="id-ID"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t/>
            </a:r>
            <a:br>
              <a:rPr kumimoji="0" lang="id-ID"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br>
            <a:r>
              <a:rPr kumimoji="0" lang="en-US"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t>S</a:t>
            </a:r>
            <a:r>
              <a:rPr kumimoji="0" lang="id-ID"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t>umber </a:t>
            </a:r>
            <a:r>
              <a:rPr kumimoji="0" lang="en-US"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t>D</a:t>
            </a:r>
            <a:r>
              <a:rPr kumimoji="0" lang="id-ID" sz="3600" b="0" i="0" u="none" strike="noStrike" kern="1200" cap="none" spc="0" normalizeH="0" baseline="0" noProof="0" dirty="0" smtClean="0">
                <a:ln>
                  <a:noFill/>
                </a:ln>
                <a:solidFill>
                  <a:schemeClr val="tx1">
                    <a:lumMod val="95000"/>
                    <a:lumOff val="5000"/>
                  </a:schemeClr>
                </a:solidFill>
                <a:effectLst>
                  <a:outerShdw blurRad="38100" dist="38100" dir="2700000" algn="tl">
                    <a:srgbClr val="000000"/>
                  </a:outerShdw>
                </a:effectLst>
                <a:uLnTx/>
                <a:uFillTx/>
                <a:latin typeface="Frutiger 45 Light" pitchFamily="34" charset="0"/>
                <a:ea typeface="+mn-ea"/>
                <a:cs typeface="+mn-cs"/>
              </a:rPr>
              <a:t>aya Insani Ekonomi Syariah</a:t>
            </a:r>
            <a:endParaRPr kumimoji="0" lang="id-ID" sz="3600" b="0" i="0" u="none" strike="noStrike" kern="1200" cap="none" spc="0" normalizeH="0" baseline="0" noProof="0" dirty="0">
              <a:ln>
                <a:noFill/>
              </a:ln>
              <a:solidFill>
                <a:schemeClr val="tx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3600" dirty="0" smtClean="0"/>
              <a:t>Pertumbuhan ekonomi Islam di Indonesia</a:t>
            </a:r>
            <a:endParaRPr lang="id-ID" sz="3600" dirty="0"/>
          </a:p>
        </p:txBody>
      </p:sp>
      <p:sp>
        <p:nvSpPr>
          <p:cNvPr id="3" name="Content Placeholder 2"/>
          <p:cNvSpPr>
            <a:spLocks noGrp="1"/>
          </p:cNvSpPr>
          <p:nvPr>
            <p:ph idx="1"/>
          </p:nvPr>
        </p:nvSpPr>
        <p:spPr/>
        <p:txBody>
          <a:bodyPr>
            <a:normAutofit/>
          </a:bodyPr>
          <a:lstStyle/>
          <a:p>
            <a:r>
              <a:rPr lang="id-ID" dirty="0" smtClean="0"/>
              <a:t>Posisi Indonesia dalam Global Islamic Economic Indicator 2017 masih berada pada urutan ke-10. </a:t>
            </a:r>
          </a:p>
          <a:p>
            <a:r>
              <a:rPr lang="id-ID" dirty="0" smtClean="0"/>
              <a:t>Jika dilihat asetnya, masih sangat kecil, misalnya pasar perbankan syariah pada 2016 baru mencapai 5,3%, Capaian ini masih berada jauh dibawah negara-negara lain seperti Arab Saudi 51,1%, Malaysia 23,8%, dan Uni Emirat Arab 19,6%. </a:t>
            </a:r>
          </a:p>
          <a:p>
            <a:endParaRPr lang="id-ID"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Pertumbuhan ekonomi Islam di Indonesia</a:t>
            </a:r>
            <a:endParaRPr lang="id-ID" dirty="0"/>
          </a:p>
        </p:txBody>
      </p:sp>
      <p:sp>
        <p:nvSpPr>
          <p:cNvPr id="3" name="Content Placeholder 2"/>
          <p:cNvSpPr>
            <a:spLocks noGrp="1"/>
          </p:cNvSpPr>
          <p:nvPr>
            <p:ph idx="1"/>
          </p:nvPr>
        </p:nvSpPr>
        <p:spPr/>
        <p:txBody>
          <a:bodyPr>
            <a:normAutofit/>
          </a:bodyPr>
          <a:lstStyle/>
          <a:p>
            <a:r>
              <a:rPr lang="id-ID" dirty="0" smtClean="0"/>
              <a:t>Selama 2016, industri keuangan syariah nasional mengalami pertumbuhan yang cukup tinggi yaitu sebesar 29,84%. </a:t>
            </a:r>
          </a:p>
          <a:p>
            <a:r>
              <a:rPr lang="id-ID" dirty="0" smtClean="0"/>
              <a:t>Berdasarkan data Otoritas Jasa Keuangan (OJK) hingga Agustus 2017, total aset keuangan syariah Indonesia (tidak termasuk Saham Syariah) mencapai Rp 1.048,8 triliun, yang terdiri aset Perbankan Syariah Rp 403,23 triliun (oktober), IKNB Syariah Rp 99,15 triliun, dan Pasar Modal Syariah Rp 559,59 triliun. </a:t>
            </a:r>
            <a:endParaRPr lang="id-ID"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Indonesia Tertinggal ?</a:t>
            </a:r>
            <a:endParaRPr lang="id-ID" dirty="0"/>
          </a:p>
        </p:txBody>
      </p:sp>
      <p:sp>
        <p:nvSpPr>
          <p:cNvPr id="3" name="Content Placeholder 2"/>
          <p:cNvSpPr>
            <a:spLocks noGrp="1"/>
          </p:cNvSpPr>
          <p:nvPr>
            <p:ph idx="1"/>
          </p:nvPr>
        </p:nvSpPr>
        <p:spPr/>
        <p:txBody>
          <a:bodyPr/>
          <a:lstStyle/>
          <a:p>
            <a:r>
              <a:rPr lang="en-US" dirty="0" smtClean="0"/>
              <a:t>Thailand </a:t>
            </a:r>
            <a:r>
              <a:rPr lang="en-US" dirty="0" err="1" smtClean="0"/>
              <a:t>bercita-cita</a:t>
            </a:r>
            <a:r>
              <a:rPr lang="en-US" dirty="0" smtClean="0"/>
              <a:t> </a:t>
            </a:r>
            <a:r>
              <a:rPr lang="en-US" dirty="0" err="1" smtClean="0"/>
              <a:t>untuk</a:t>
            </a:r>
            <a:r>
              <a:rPr lang="en-US" dirty="0" smtClean="0"/>
              <a:t> </a:t>
            </a:r>
            <a:r>
              <a:rPr lang="en-US" dirty="0" err="1" smtClean="0"/>
              <a:t>menjadi</a:t>
            </a:r>
            <a:r>
              <a:rPr lang="en-US" dirty="0" smtClean="0"/>
              <a:t> </a:t>
            </a:r>
            <a:r>
              <a:rPr lang="en-US" dirty="0" err="1" smtClean="0"/>
              <a:t>halal</a:t>
            </a:r>
            <a:r>
              <a:rPr lang="en-US" dirty="0" smtClean="0"/>
              <a:t> kitchen of the world.</a:t>
            </a:r>
            <a:endParaRPr lang="id-ID" dirty="0" smtClean="0"/>
          </a:p>
          <a:p>
            <a:r>
              <a:rPr lang="id-ID" dirty="0" smtClean="0"/>
              <a:t>China telah menjadi penyuplai fesyen syariah terbesar di dunia. </a:t>
            </a:r>
          </a:p>
          <a:p>
            <a:r>
              <a:rPr lang="id-ID" dirty="0" smtClean="0"/>
              <a:t>Australia jadi penyuplai daging halal ke seluruh dunia, </a:t>
            </a:r>
          </a:p>
          <a:p>
            <a:r>
              <a:rPr lang="id-ID" dirty="0" smtClean="0"/>
              <a:t>Korea Selatan yang sudah gencar mengampanyekan halal tourism.</a:t>
            </a:r>
            <a:endParaRPr lang="id-ID"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Streteginya ?</a:t>
            </a:r>
            <a:endParaRPr lang="id-ID" dirty="0"/>
          </a:p>
        </p:txBody>
      </p:sp>
      <p:sp>
        <p:nvSpPr>
          <p:cNvPr id="3" name="Content Placeholder 2"/>
          <p:cNvSpPr>
            <a:spLocks noGrp="1"/>
          </p:cNvSpPr>
          <p:nvPr>
            <p:ph idx="1"/>
          </p:nvPr>
        </p:nvSpPr>
        <p:spPr/>
        <p:txBody>
          <a:bodyPr>
            <a:normAutofit/>
          </a:bodyPr>
          <a:lstStyle/>
          <a:p>
            <a:r>
              <a:rPr lang="id-ID" dirty="0" smtClean="0"/>
              <a:t>KNKS (komite nasional keuangan syariah </a:t>
            </a:r>
            <a:r>
              <a:rPr lang="id-ID" dirty="0" smtClean="0">
                <a:sym typeface="Wingdings" pitchFamily="2" charset="2"/>
              </a:rPr>
              <a:t> menggerakkan pendidikan ekonomi syariah, berkolaborasi dengan 128 PT yang punya prodi ekonomi syariah.</a:t>
            </a:r>
          </a:p>
          <a:p>
            <a:r>
              <a:rPr lang="id-ID" dirty="0" smtClean="0">
                <a:sym typeface="Wingdings" pitchFamily="2" charset="2"/>
              </a:rPr>
              <a:t>Tugasnya  </a:t>
            </a:r>
            <a:r>
              <a:rPr lang="id-ID" dirty="0" smtClean="0"/>
              <a:t>memetakan problem dan potensi dari masing-masing daerah. </a:t>
            </a:r>
          </a:p>
          <a:p>
            <a:r>
              <a:rPr lang="id-ID" dirty="0" smtClean="0"/>
              <a:t>Adanya KNKS </a:t>
            </a:r>
            <a:r>
              <a:rPr lang="id-ID" dirty="0" smtClean="0">
                <a:sym typeface="Wingdings" pitchFamily="2" charset="2"/>
              </a:rPr>
              <a:t> memudahkan askes pembiayaan keuangan syariah dalam skala besar.</a:t>
            </a:r>
            <a:endParaRPr lang="id-ID"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KEKUATAN KNKS</a:t>
            </a:r>
            <a:endParaRPr lang="id-ID" dirty="0"/>
          </a:p>
        </p:txBody>
      </p:sp>
      <p:sp>
        <p:nvSpPr>
          <p:cNvPr id="3" name="Content Placeholder 2"/>
          <p:cNvSpPr>
            <a:spLocks noGrp="1"/>
          </p:cNvSpPr>
          <p:nvPr>
            <p:ph idx="1"/>
          </p:nvPr>
        </p:nvSpPr>
        <p:spPr/>
        <p:txBody>
          <a:bodyPr>
            <a:normAutofit/>
          </a:bodyPr>
          <a:lstStyle/>
          <a:p>
            <a:r>
              <a:rPr lang="id-ID" dirty="0" smtClean="0"/>
              <a:t>KNKS bisa mengelola dua sisi, yaitu pemerintah dan publik. Di sisi pemerintah, kucuran alokasi APBN bisa dikelola melalui sektor keuangan syariah. </a:t>
            </a:r>
          </a:p>
          <a:p>
            <a:r>
              <a:rPr lang="id-ID" dirty="0" smtClean="0"/>
              <a:t>Amanat undang-undang menempatkan sekitar 10-15 persen dari dana haji di bank syariah sangat ampuh menyediakan likuiditas bagi perbankan syariah.</a:t>
            </a:r>
            <a:endParaRPr lang="id-ID"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a:bodyPr>
          <a:lstStyle/>
          <a:p>
            <a:r>
              <a:rPr lang="id-ID" sz="3600" dirty="0" smtClean="0">
                <a:solidFill>
                  <a:schemeClr val="tx1"/>
                </a:solidFill>
              </a:rPr>
              <a:t>Kekuatan KNKS</a:t>
            </a:r>
            <a:endParaRPr lang="id-ID" sz="3600" dirty="0">
              <a:solidFill>
                <a:schemeClr val="tx1"/>
              </a:solidFill>
            </a:endParaRPr>
          </a:p>
        </p:txBody>
      </p:sp>
      <p:sp>
        <p:nvSpPr>
          <p:cNvPr id="3" name="Content Placeholder 2"/>
          <p:cNvSpPr>
            <a:spLocks noGrp="1"/>
          </p:cNvSpPr>
          <p:nvPr>
            <p:ph idx="1"/>
          </p:nvPr>
        </p:nvSpPr>
        <p:spPr>
          <a:xfrm>
            <a:off x="457200" y="1214422"/>
            <a:ext cx="7467600" cy="4873752"/>
          </a:xfrm>
        </p:spPr>
        <p:txBody>
          <a:bodyPr>
            <a:noAutofit/>
          </a:bodyPr>
          <a:lstStyle/>
          <a:p>
            <a:r>
              <a:rPr lang="id-ID" dirty="0" smtClean="0"/>
              <a:t>KNKS bisa menerbitkan maklumat agar kementerian mau menggunakan jasa minimal satu bank syariah. </a:t>
            </a:r>
          </a:p>
          <a:p>
            <a:r>
              <a:rPr lang="id-ID" dirty="0" smtClean="0"/>
              <a:t>Sukuk, jika sudah dijual memakai jasa bank syariah </a:t>
            </a:r>
            <a:r>
              <a:rPr lang="id-ID" dirty="0" smtClean="0">
                <a:sym typeface="Wingdings" pitchFamily="2" charset="2"/>
              </a:rPr>
              <a:t> </a:t>
            </a:r>
            <a:r>
              <a:rPr lang="id-ID" dirty="0" smtClean="0"/>
              <a:t>dana terkumpul dari sukuk ditempatkan di bank syariah.</a:t>
            </a:r>
          </a:p>
          <a:p>
            <a:r>
              <a:rPr lang="id-ID" dirty="0" smtClean="0"/>
              <a:t>KNKS bisa menciptakan lingkungan yang kondusif, misalnya lewat pajak. Pajak deposito konvensional dan syariah masih sama, yaitu 20 persen, padahal mekanismenya berbeda. Imbal hasil deposito syariah naik-turun seperti dividen saham yang pajaknya lima persen, sedangkan bank konvensional memberi bunga tetap.</a:t>
            </a:r>
            <a:endParaRPr lang="id-ID"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15328" cy="1143000"/>
          </a:xfrm>
        </p:spPr>
        <p:style>
          <a:lnRef idx="1">
            <a:schemeClr val="accent6"/>
          </a:lnRef>
          <a:fillRef idx="3">
            <a:schemeClr val="accent6"/>
          </a:fillRef>
          <a:effectRef idx="2">
            <a:schemeClr val="accent6"/>
          </a:effectRef>
          <a:fontRef idx="minor">
            <a:schemeClr val="lt1"/>
          </a:fontRef>
        </p:style>
        <p:txBody>
          <a:bodyPr>
            <a:normAutofit/>
          </a:bodyPr>
          <a:lstStyle/>
          <a:p>
            <a:pPr algn="ctr"/>
            <a:r>
              <a:rPr lang="id-ID" dirty="0" smtClean="0"/>
              <a:t>PROBLEMATIKA EKONOMI </a:t>
            </a:r>
            <a:br>
              <a:rPr lang="id-ID" dirty="0" smtClean="0"/>
            </a:br>
            <a:r>
              <a:rPr lang="id-ID" dirty="0" smtClean="0"/>
              <a:t>MODERN</a:t>
            </a:r>
            <a:endParaRPr lang="id-ID" dirty="0"/>
          </a:p>
        </p:txBody>
      </p:sp>
      <p:sp>
        <p:nvSpPr>
          <p:cNvPr id="3" name="Content Placeholder 2"/>
          <p:cNvSpPr>
            <a:spLocks noGrp="1"/>
          </p:cNvSpPr>
          <p:nvPr>
            <p:ph idx="1"/>
          </p:nvPr>
        </p:nvSpPr>
        <p:spPr/>
        <p:txBody>
          <a:bodyPr>
            <a:normAutofit/>
          </a:bodyPr>
          <a:lstStyle/>
          <a:p>
            <a:r>
              <a:rPr lang="id-ID" dirty="0" smtClean="0"/>
              <a:t>Paradigma ekonomi “tersandra” nilai-nilai Barat  selama 2-3 Abad.</a:t>
            </a:r>
          </a:p>
          <a:p>
            <a:r>
              <a:rPr lang="id-ID" dirty="0" smtClean="0"/>
              <a:t>Paradigma Ekonomi Barat lahir dari “gesekan batin” masyarakat Eropa yang telah lama dipasung oleh hegemoni Gereja dan Negara.</a:t>
            </a:r>
          </a:p>
          <a:p>
            <a:r>
              <a:rPr lang="id-ID" dirty="0" smtClean="0"/>
              <a:t>Paradigma ini melahirkan pertarungan beberapa idiologi ekonomi (kapitalisme vs Sosialisme) </a:t>
            </a:r>
          </a:p>
          <a:p>
            <a:r>
              <a:rPr lang="id-ID" dirty="0" smtClean="0"/>
              <a:t>Sumber huru-hara ketentraman dunia.</a:t>
            </a:r>
          </a:p>
          <a:p>
            <a:endParaRPr lang="id-ID"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lstStyle/>
          <a:p>
            <a:r>
              <a:rPr lang="id-ID" dirty="0" smtClean="0"/>
              <a:t>Ini terjadi karena objek kajian ekonomi Barat hanya sekedar </a:t>
            </a:r>
            <a:r>
              <a:rPr lang="id-ID" u="sng" dirty="0" smtClean="0">
                <a:solidFill>
                  <a:srgbClr val="FF0000"/>
                </a:solidFill>
              </a:rPr>
              <a:t>mempelajari prilaku</a:t>
            </a:r>
            <a:r>
              <a:rPr lang="id-ID" dirty="0" smtClean="0"/>
              <a:t>, tidak dilengkapi dengan proses </a:t>
            </a:r>
            <a:r>
              <a:rPr lang="id-ID" u="sng" dirty="0" smtClean="0">
                <a:solidFill>
                  <a:srgbClr val="002060"/>
                </a:solidFill>
              </a:rPr>
              <a:t>mengajari prilaku</a:t>
            </a:r>
            <a:r>
              <a:rPr lang="id-ID" u="sng" dirty="0">
                <a:solidFill>
                  <a:srgbClr val="002060"/>
                </a:solidFill>
              </a:rPr>
              <a:t> </a:t>
            </a:r>
            <a:r>
              <a:rPr lang="id-ID" dirty="0" smtClean="0">
                <a:solidFill>
                  <a:srgbClr val="002060"/>
                </a:solidFill>
                <a:sym typeface="Wingdings" pitchFamily="2" charset="2"/>
              </a:rPr>
              <a:t> tidak punya </a:t>
            </a:r>
            <a:r>
              <a:rPr lang="id-ID" i="1" dirty="0" smtClean="0">
                <a:solidFill>
                  <a:srgbClr val="002060"/>
                </a:solidFill>
                <a:sym typeface="Wingdings" pitchFamily="2" charset="2"/>
              </a:rPr>
              <a:t>value.</a:t>
            </a:r>
          </a:p>
          <a:p>
            <a:r>
              <a:rPr lang="id-ID" dirty="0" smtClean="0"/>
              <a:t>Huru-hara ini tidak hanya terjadi sekarang, tetapi huru-hara yang sudah berulang-ulang dalam </a:t>
            </a:r>
            <a:r>
              <a:rPr lang="id-ID" smtClean="0"/>
              <a:t>sejarah umat manusia </a:t>
            </a:r>
            <a:r>
              <a:rPr lang="id-ID" dirty="0" smtClean="0">
                <a:sym typeface="Wingdings" pitchFamily="2" charset="2"/>
              </a:rPr>
              <a:t> </a:t>
            </a:r>
            <a:r>
              <a:rPr lang="id-ID" dirty="0" smtClean="0">
                <a:solidFill>
                  <a:srgbClr val="FF0000"/>
                </a:solidFill>
                <a:sym typeface="Wingdings" pitchFamily="2" charset="2"/>
              </a:rPr>
              <a:t>sudah termaktub dalam Al-Qur’an.</a:t>
            </a:r>
            <a:endParaRPr lang="id-ID" dirty="0" smtClean="0">
              <a:solidFill>
                <a:srgbClr val="FF0000"/>
              </a:solidFill>
            </a:endParaRPr>
          </a:p>
          <a:p>
            <a:endParaRPr lang="id-ID" dirty="0"/>
          </a:p>
        </p:txBody>
      </p:sp>
      <p:sp>
        <p:nvSpPr>
          <p:cNvPr id="4" name="Title 1"/>
          <p:cNvSpPr txBox="1">
            <a:spLocks/>
          </p:cNvSpPr>
          <p:nvPr/>
        </p:nvSpPr>
        <p:spPr>
          <a:xfrm>
            <a:off x="428596" y="285728"/>
            <a:ext cx="8229600" cy="1143000"/>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0" i="0" u="none" strike="noStrike" kern="1200" cap="none" spc="0" normalizeH="0" baseline="0" noProof="0" smtClean="0">
                <a:ln>
                  <a:noFill/>
                </a:ln>
                <a:solidFill>
                  <a:schemeClr val="lt1"/>
                </a:solidFill>
                <a:effectLst/>
                <a:uLnTx/>
                <a:uFillTx/>
                <a:latin typeface="+mn-lt"/>
                <a:ea typeface="+mn-ea"/>
                <a:cs typeface="+mn-cs"/>
              </a:rPr>
              <a:t>PROBLEMATIKA EKONOMI </a:t>
            </a:r>
            <a:br>
              <a:rPr kumimoji="0" lang="id-ID" sz="4400" b="0" i="0" u="none" strike="noStrike" kern="1200" cap="none" spc="0" normalizeH="0" baseline="0" noProof="0" smtClean="0">
                <a:ln>
                  <a:noFill/>
                </a:ln>
                <a:solidFill>
                  <a:schemeClr val="lt1"/>
                </a:solidFill>
                <a:effectLst/>
                <a:uLnTx/>
                <a:uFillTx/>
                <a:latin typeface="+mn-lt"/>
                <a:ea typeface="+mn-ea"/>
                <a:cs typeface="+mn-cs"/>
              </a:rPr>
            </a:br>
            <a:r>
              <a:rPr kumimoji="0" lang="id-ID" sz="4400" b="0" i="0" u="none" strike="noStrike" kern="1200" cap="none" spc="0" normalizeH="0" baseline="0" noProof="0" smtClean="0">
                <a:ln>
                  <a:noFill/>
                </a:ln>
                <a:solidFill>
                  <a:schemeClr val="lt1"/>
                </a:solidFill>
                <a:effectLst/>
                <a:uLnTx/>
                <a:uFillTx/>
                <a:latin typeface="+mn-lt"/>
                <a:ea typeface="+mn-ea"/>
                <a:cs typeface="+mn-cs"/>
              </a:rPr>
              <a:t>MODERN</a:t>
            </a:r>
            <a:endParaRPr kumimoji="0" lang="id-ID" sz="4400" b="0" i="0" u="none" strike="noStrike" kern="1200" cap="none" spc="0" normalizeH="0" baseline="0" noProof="0" dirty="0" smtClean="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614" y="285728"/>
            <a:ext cx="7467600" cy="846158"/>
          </a:xfrm>
        </p:spPr>
        <p:style>
          <a:lnRef idx="1">
            <a:schemeClr val="accent3"/>
          </a:lnRef>
          <a:fillRef idx="2">
            <a:schemeClr val="accent3"/>
          </a:fillRef>
          <a:effectRef idx="1">
            <a:schemeClr val="accent3"/>
          </a:effectRef>
          <a:fontRef idx="minor">
            <a:schemeClr val="dk1"/>
          </a:fontRef>
        </p:style>
        <p:txBody>
          <a:bodyPr/>
          <a:lstStyle/>
          <a:p>
            <a:pPr algn="ctr"/>
            <a:r>
              <a:rPr lang="id-ID" dirty="0" smtClean="0"/>
              <a:t>KAPITALISME = QORUNISME</a:t>
            </a:r>
            <a:endParaRPr lang="id-ID" dirty="0"/>
          </a:p>
        </p:txBody>
      </p:sp>
      <p:sp>
        <p:nvSpPr>
          <p:cNvPr id="3" name="Content Placeholder 2"/>
          <p:cNvSpPr>
            <a:spLocks noGrp="1"/>
          </p:cNvSpPr>
          <p:nvPr>
            <p:ph idx="1"/>
          </p:nvPr>
        </p:nvSpPr>
        <p:spPr/>
        <p:txBody>
          <a:bodyPr/>
          <a:lstStyle/>
          <a:p>
            <a:endParaRPr lang="id-ID"/>
          </a:p>
        </p:txBody>
      </p:sp>
      <p:pic>
        <p:nvPicPr>
          <p:cNvPr id="1026" name="Picture 2" descr="Surat Al Qashash ayat 76"/>
          <p:cNvPicPr>
            <a:picLocks noChangeAspect="1" noChangeArrowheads="1"/>
          </p:cNvPicPr>
          <p:nvPr/>
        </p:nvPicPr>
        <p:blipFill>
          <a:blip r:embed="rId2"/>
          <a:srcRect/>
          <a:stretch>
            <a:fillRect/>
          </a:stretch>
        </p:blipFill>
        <p:spPr bwMode="auto">
          <a:xfrm>
            <a:off x="500034" y="1785926"/>
            <a:ext cx="8187420" cy="271464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pPr algn="ctr"/>
            <a:r>
              <a:rPr lang="id-ID" dirty="0" smtClean="0"/>
              <a:t>KAPITALISME : </a:t>
            </a:r>
            <a:r>
              <a:rPr lang="id-ID" i="1" dirty="0" smtClean="0"/>
              <a:t>SECULARSM VALUE</a:t>
            </a:r>
            <a:r>
              <a:rPr lang="id-ID" dirty="0" smtClean="0"/>
              <a:t>?</a:t>
            </a:r>
            <a:endParaRPr lang="id-ID" dirty="0"/>
          </a:p>
        </p:txBody>
      </p:sp>
      <p:sp>
        <p:nvSpPr>
          <p:cNvPr id="3" name="Content Placeholder 2"/>
          <p:cNvSpPr>
            <a:spLocks noGrp="1"/>
          </p:cNvSpPr>
          <p:nvPr>
            <p:ph idx="1"/>
          </p:nvPr>
        </p:nvSpPr>
        <p:spPr/>
        <p:txBody>
          <a:bodyPr>
            <a:normAutofit/>
          </a:bodyPr>
          <a:lstStyle/>
          <a:p>
            <a:r>
              <a:rPr lang="id-ID" dirty="0" smtClean="0"/>
              <a:t>Dalam Al-Qur’an, </a:t>
            </a:r>
            <a:r>
              <a:rPr lang="id-ID" dirty="0" smtClean="0">
                <a:solidFill>
                  <a:srgbClr val="FF0000"/>
                </a:solidFill>
              </a:rPr>
              <a:t>karakter kapitalisme </a:t>
            </a:r>
            <a:r>
              <a:rPr lang="id-ID" dirty="0" smtClean="0"/>
              <a:t>terdapat dalam surah </a:t>
            </a:r>
            <a:r>
              <a:rPr lang="id-ID" b="1" dirty="0" smtClean="0"/>
              <a:t>Al-Qashash :</a:t>
            </a:r>
            <a:r>
              <a:rPr lang="id-ID" dirty="0" smtClean="0"/>
              <a:t> 67- 82.</a:t>
            </a:r>
          </a:p>
          <a:p>
            <a:r>
              <a:rPr lang="id-ID" dirty="0" smtClean="0"/>
              <a:t>KAPITALIS = QORUN MODERN</a:t>
            </a:r>
            <a:r>
              <a:rPr lang="id-ID" dirty="0" smtClean="0">
                <a:sym typeface="Wingdings" pitchFamily="2" charset="2"/>
              </a:rPr>
              <a:t> </a:t>
            </a:r>
            <a:r>
              <a:rPr lang="id-ID" dirty="0" smtClean="0"/>
              <a:t>KAPITALSME sama dengan QORUNISME.</a:t>
            </a:r>
          </a:p>
          <a:p>
            <a:r>
              <a:rPr lang="id-ID" dirty="0" smtClean="0"/>
              <a:t>Karakter Qorun : </a:t>
            </a:r>
            <a:endParaRPr lang="id-ID" dirty="0" smtClean="0"/>
          </a:p>
          <a:p>
            <a:pPr lvl="1"/>
            <a:r>
              <a:rPr lang="id-ID" dirty="0" smtClean="0"/>
              <a:t>1</a:t>
            </a:r>
            <a:r>
              <a:rPr lang="id-ID" dirty="0" smtClean="0"/>
              <a:t>) </a:t>
            </a:r>
            <a:r>
              <a:rPr lang="id-ID" dirty="0" smtClean="0">
                <a:solidFill>
                  <a:srgbClr val="FF0000"/>
                </a:solidFill>
              </a:rPr>
              <a:t>Mendekati Penguasa untuk memperluas bisnisnya </a:t>
            </a:r>
            <a:r>
              <a:rPr lang="id-ID" dirty="0" smtClean="0">
                <a:solidFill>
                  <a:srgbClr val="FF0000"/>
                </a:solidFill>
                <a:sym typeface="Wingdings" pitchFamily="2" charset="2"/>
              </a:rPr>
              <a:t> hegemoni</a:t>
            </a:r>
            <a:r>
              <a:rPr lang="id-ID" dirty="0" smtClean="0">
                <a:sym typeface="Wingdings" pitchFamily="2" charset="2"/>
              </a:rPr>
              <a:t>; </a:t>
            </a:r>
            <a:endParaRPr lang="id-ID" dirty="0" smtClean="0">
              <a:sym typeface="Wingdings" pitchFamily="2" charset="2"/>
            </a:endParaRPr>
          </a:p>
          <a:p>
            <a:pPr lvl="1"/>
            <a:r>
              <a:rPr lang="id-ID" dirty="0" smtClean="0">
                <a:sym typeface="Wingdings" pitchFamily="2" charset="2"/>
              </a:rPr>
              <a:t>2</a:t>
            </a:r>
            <a:r>
              <a:rPr lang="id-ID" dirty="0" smtClean="0">
                <a:sym typeface="Wingdings" pitchFamily="2" charset="2"/>
              </a:rPr>
              <a:t>) berbuat </a:t>
            </a:r>
            <a:r>
              <a:rPr lang="id-ID" i="1" dirty="0" smtClean="0">
                <a:sym typeface="Wingdings" pitchFamily="2" charset="2"/>
              </a:rPr>
              <a:t>fasad </a:t>
            </a:r>
            <a:r>
              <a:rPr lang="id-ID" dirty="0" smtClean="0">
                <a:sym typeface="Wingdings" pitchFamily="2" charset="2"/>
              </a:rPr>
              <a:t>(ketidakdilan)</a:t>
            </a:r>
            <a:r>
              <a:rPr lang="id-ID" i="1" dirty="0" smtClean="0">
                <a:sym typeface="Wingdings" pitchFamily="2" charset="2"/>
              </a:rPr>
              <a:t> </a:t>
            </a:r>
            <a:r>
              <a:rPr lang="id-ID" dirty="0" smtClean="0">
                <a:sym typeface="Wingdings" pitchFamily="2" charset="2"/>
              </a:rPr>
              <a:t> </a:t>
            </a:r>
            <a:endParaRPr lang="id-ID" dirty="0" smtClean="0">
              <a:sym typeface="Wingdings" pitchFamily="2" charset="2"/>
            </a:endParaRPr>
          </a:p>
          <a:p>
            <a:pPr lvl="1"/>
            <a:r>
              <a:rPr lang="id-ID" dirty="0" smtClean="0">
                <a:sym typeface="Wingdings" pitchFamily="2" charset="2"/>
              </a:rPr>
              <a:t>3</a:t>
            </a:r>
            <a:r>
              <a:rPr lang="id-ID" dirty="0" smtClean="0">
                <a:sym typeface="Wingdings" pitchFamily="2" charset="2"/>
              </a:rPr>
              <a:t>). </a:t>
            </a:r>
            <a:r>
              <a:rPr lang="id-ID" dirty="0" smtClean="0">
                <a:solidFill>
                  <a:srgbClr val="FF0000"/>
                </a:solidFill>
                <a:sym typeface="Wingdings" pitchFamily="2" charset="2"/>
              </a:rPr>
              <a:t>Semua harta yang didapatkan karena kehebatan sendiri, bukan dari Allah  sombong</a:t>
            </a:r>
            <a:r>
              <a:rPr lang="id-ID" dirty="0" smtClean="0">
                <a:sym typeface="Wingdings" pitchFamily="2" charset="2"/>
              </a:rPr>
              <a:t>; 4) Suka pamer dengan materi  materialism &amp; hedonisme; </a:t>
            </a:r>
            <a:endParaRPr lang="id-ID"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4" name="Title 1"/>
          <p:cNvSpPr txBox="1">
            <a:spLocks/>
          </p:cNvSpPr>
          <p:nvPr/>
        </p:nvSpPr>
        <p:spPr>
          <a:xfrm>
            <a:off x="642910" y="285736"/>
            <a:ext cx="8229600" cy="1714504"/>
          </a:xfrm>
          <a:prstGeom prst="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3600" b="0" i="0" u="none" strike="noStrike" kern="1200" cap="none" spc="0" normalizeH="0" baseline="0" noProof="0" dirty="0" smtClean="0">
                <a:ln>
                  <a:noFill/>
                </a:ln>
                <a:solidFill>
                  <a:schemeClr val="lt1"/>
                </a:solidFill>
                <a:effectLst/>
                <a:uLnTx/>
                <a:uFillTx/>
                <a:latin typeface="+mn-lt"/>
                <a:ea typeface="+mn-ea"/>
                <a:cs typeface="+mn-cs"/>
              </a:rPr>
              <a:t>APA SOLUSI YANG DITAWARKAN DALAM AL-QUR’AN??</a:t>
            </a:r>
          </a:p>
        </p:txBody>
      </p:sp>
      <p:pic>
        <p:nvPicPr>
          <p:cNvPr id="5" name="Picture 2" descr="https://encrypted-tbn2.gstatic.com/images?q=tbn:ANd9GcQadneaqS6p8e-_wfMA72iJmn_Kuk-6dxZprz0pmg_IT7OoswRpZKRZmGpxdw"/>
          <p:cNvPicPr>
            <a:picLocks noChangeAspect="1" noChangeArrowheads="1"/>
          </p:cNvPicPr>
          <p:nvPr/>
        </p:nvPicPr>
        <p:blipFill>
          <a:blip r:embed="rId2"/>
          <a:srcRect/>
          <a:stretch>
            <a:fillRect/>
          </a:stretch>
        </p:blipFill>
        <p:spPr bwMode="auto">
          <a:xfrm>
            <a:off x="928662" y="2285992"/>
            <a:ext cx="7162800" cy="40719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endParaRPr lang="id-ID" dirty="0" smtClean="0"/>
          </a:p>
          <a:p>
            <a:pPr>
              <a:buNone/>
            </a:pPr>
            <a:endParaRPr lang="id-ID" dirty="0"/>
          </a:p>
        </p:txBody>
      </p:sp>
      <p:sp>
        <p:nvSpPr>
          <p:cNvPr id="4" name="Title 1"/>
          <p:cNvSpPr txBox="1">
            <a:spLocks/>
          </p:cNvSpPr>
          <p:nvPr/>
        </p:nvSpPr>
        <p:spPr>
          <a:xfrm>
            <a:off x="485804" y="285728"/>
            <a:ext cx="8229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id-ID" sz="4000" i="1" dirty="0" smtClean="0"/>
              <a:t>SPIRIT</a:t>
            </a:r>
            <a:r>
              <a:rPr lang="id-ID" sz="4000" dirty="0" smtClean="0"/>
              <a:t> OF Al-QASHASH:77</a:t>
            </a:r>
            <a:endParaRPr kumimoji="0" lang="id-ID" sz="4000" b="0" u="none" strike="noStrike" kern="1200" cap="none" spc="0" normalizeH="0" baseline="0" noProof="0" dirty="0" smtClean="0">
              <a:ln>
                <a:noFill/>
              </a:ln>
              <a:solidFill>
                <a:schemeClr val="dk1"/>
              </a:solidFill>
              <a:effectLst/>
              <a:uLnTx/>
              <a:uFillTx/>
              <a:latin typeface="+mn-lt"/>
              <a:ea typeface="+mn-ea"/>
              <a:cs typeface="+mn-cs"/>
            </a:endParaRPr>
          </a:p>
        </p:txBody>
      </p:sp>
      <p:pic>
        <p:nvPicPr>
          <p:cNvPr id="23554" name="Picture 2" descr="Surat Al Qashash ayat 77"/>
          <p:cNvPicPr>
            <a:picLocks noChangeAspect="1" noChangeArrowheads="1"/>
          </p:cNvPicPr>
          <p:nvPr/>
        </p:nvPicPr>
        <p:blipFill>
          <a:blip r:embed="rId2"/>
          <a:srcRect/>
          <a:stretch>
            <a:fillRect/>
          </a:stretch>
        </p:blipFill>
        <p:spPr bwMode="auto">
          <a:xfrm>
            <a:off x="785786" y="1714488"/>
            <a:ext cx="7643866" cy="328614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pPr algn="ctr"/>
            <a:r>
              <a:rPr lang="id-ID" dirty="0" smtClean="0"/>
              <a:t>Penguatan </a:t>
            </a:r>
            <a:r>
              <a:rPr lang="id-ID" i="1" dirty="0" smtClean="0"/>
              <a:t>Human Capital </a:t>
            </a:r>
            <a:r>
              <a:rPr lang="id-ID" dirty="0" smtClean="0"/>
              <a:t>Ekonomi Syariah Berbasis Value 28 :77</a:t>
            </a:r>
            <a:endParaRPr lang="id-ID" dirty="0"/>
          </a:p>
        </p:txBody>
      </p:sp>
      <p:sp>
        <p:nvSpPr>
          <p:cNvPr id="3" name="Content Placeholder 2"/>
          <p:cNvSpPr>
            <a:spLocks noGrp="1"/>
          </p:cNvSpPr>
          <p:nvPr>
            <p:ph idx="1"/>
          </p:nvPr>
        </p:nvSpPr>
        <p:spPr/>
        <p:txBody>
          <a:bodyPr/>
          <a:lstStyle/>
          <a:p>
            <a:r>
              <a:rPr lang="id-ID" dirty="0" smtClean="0"/>
              <a:t>Kunci kesuksesan ekonomi Syariah adalah Sumber daya Insani/ Qur’ani </a:t>
            </a:r>
            <a:r>
              <a:rPr lang="id-ID" dirty="0" smtClean="0">
                <a:sym typeface="Wingdings" pitchFamily="2" charset="2"/>
              </a:rPr>
              <a:t> unifikasi ilmu </a:t>
            </a:r>
          </a:p>
          <a:p>
            <a:r>
              <a:rPr lang="id-ID" dirty="0" smtClean="0">
                <a:sym typeface="Wingdings" pitchFamily="2" charset="2"/>
              </a:rPr>
              <a:t>Unifikasi Ilmu  dunia (dinamisasi ilmu ekonomi) akhirat (etika dan </a:t>
            </a:r>
            <a:r>
              <a:rPr lang="id-ID" i="1" dirty="0" smtClean="0">
                <a:sym typeface="Wingdings" pitchFamily="2" charset="2"/>
              </a:rPr>
              <a:t>value </a:t>
            </a:r>
            <a:r>
              <a:rPr lang="id-ID" dirty="0" smtClean="0">
                <a:sym typeface="Wingdings" pitchFamily="2" charset="2"/>
              </a:rPr>
              <a:t>)</a:t>
            </a:r>
          </a:p>
          <a:p>
            <a:r>
              <a:rPr lang="id-ID" dirty="0" smtClean="0">
                <a:sym typeface="Wingdings" pitchFamily="2" charset="2"/>
              </a:rPr>
              <a:t>Perlu </a:t>
            </a:r>
            <a:r>
              <a:rPr lang="id-ID" smtClean="0">
                <a:sym typeface="Wingdings" pitchFamily="2" charset="2"/>
              </a:rPr>
              <a:t>dekontruksi paradigma </a:t>
            </a:r>
            <a:r>
              <a:rPr lang="id-ID" dirty="0" smtClean="0">
                <a:sym typeface="Wingdings" pitchFamily="2" charset="2"/>
              </a:rPr>
              <a:t>ekonomi  </a:t>
            </a:r>
            <a:r>
              <a:rPr lang="id-ID" dirty="0" smtClean="0"/>
              <a:t>kajian ilmu ekonomi yang bersumber dari “wahyu” untuk menuntun </a:t>
            </a:r>
            <a:r>
              <a:rPr lang="id-ID" i="1" dirty="0" smtClean="0"/>
              <a:t>behaviour</a:t>
            </a:r>
            <a:r>
              <a:rPr lang="id-ID" dirty="0" smtClean="0"/>
              <a:t> manusia</a:t>
            </a:r>
            <a:r>
              <a:rPr lang="id-ID" dirty="0" smtClean="0">
                <a:sym typeface="Wingdings" pitchFamily="2" charset="2"/>
              </a:rPr>
              <a:t> </a:t>
            </a:r>
            <a:endParaRPr lang="id-ID"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Autofit/>
          </a:bodyPr>
          <a:lstStyle/>
          <a:p>
            <a:pPr algn="ctr"/>
            <a:r>
              <a:rPr lang="id-ID" sz="3200" b="1" dirty="0" smtClean="0"/>
              <a:t>TANTANGAN sumber daya manusia  EKONOMI</a:t>
            </a:r>
            <a:endParaRPr lang="id-ID" sz="3200" b="1" dirty="0"/>
          </a:p>
        </p:txBody>
      </p:sp>
      <p:sp>
        <p:nvSpPr>
          <p:cNvPr id="3" name="Content Placeholder 2"/>
          <p:cNvSpPr>
            <a:spLocks noGrp="1"/>
          </p:cNvSpPr>
          <p:nvPr>
            <p:ph idx="1"/>
          </p:nvPr>
        </p:nvSpPr>
        <p:spPr/>
        <p:txBody>
          <a:bodyPr/>
          <a:lstStyle/>
          <a:p>
            <a:r>
              <a:rPr lang="en-US" dirty="0" err="1" smtClean="0"/>
              <a:t>Belum</a:t>
            </a:r>
            <a:r>
              <a:rPr lang="en-US" dirty="0" smtClean="0"/>
              <a:t> </a:t>
            </a:r>
            <a:r>
              <a:rPr lang="en-US" dirty="0" err="1" smtClean="0"/>
              <a:t>tersedia</a:t>
            </a:r>
            <a:r>
              <a:rPr lang="en-US" dirty="0" smtClean="0"/>
              <a:t> </a:t>
            </a:r>
            <a:r>
              <a:rPr lang="en-US" dirty="0" err="1" smtClean="0"/>
              <a:t>kurikulum</a:t>
            </a:r>
            <a:r>
              <a:rPr lang="en-US" dirty="0" smtClean="0"/>
              <a:t> standard yang </a:t>
            </a:r>
            <a:r>
              <a:rPr lang="id-ID" dirty="0" smtClean="0"/>
              <a:t>memfokuskan pendidikan karakter khsusus dibidang ekonomi disamping pendalaman </a:t>
            </a:r>
            <a:r>
              <a:rPr lang="en-US" i="1" dirty="0" smtClean="0"/>
              <a:t>business skill</a:t>
            </a:r>
            <a:r>
              <a:rPr lang="id-ID" i="1" dirty="0"/>
              <a:t> </a:t>
            </a:r>
            <a:r>
              <a:rPr lang="id-ID" i="1" dirty="0" smtClean="0">
                <a:sym typeface="Wingdings" pitchFamily="2" charset="2"/>
              </a:rPr>
              <a:t> </a:t>
            </a:r>
            <a:r>
              <a:rPr lang="id-ID" dirty="0" smtClean="0">
                <a:sym typeface="Wingdings" pitchFamily="2" charset="2"/>
              </a:rPr>
              <a:t>pendirian </a:t>
            </a:r>
            <a:r>
              <a:rPr lang="id-ID" i="1" dirty="0" smtClean="0">
                <a:sym typeface="Wingdings" pitchFamily="2" charset="2"/>
              </a:rPr>
              <a:t>Islamic </a:t>
            </a:r>
            <a:r>
              <a:rPr lang="id-ID" i="1" dirty="0">
                <a:sym typeface="Wingdings" pitchFamily="2" charset="2"/>
              </a:rPr>
              <a:t>E</a:t>
            </a:r>
            <a:r>
              <a:rPr lang="id-ID" i="1" dirty="0" smtClean="0">
                <a:sym typeface="Wingdings" pitchFamily="2" charset="2"/>
              </a:rPr>
              <a:t>conomics </a:t>
            </a:r>
            <a:r>
              <a:rPr lang="id-ID" i="1" dirty="0">
                <a:sym typeface="Wingdings" pitchFamily="2" charset="2"/>
              </a:rPr>
              <a:t>B</a:t>
            </a:r>
            <a:r>
              <a:rPr lang="id-ID" i="1" dirty="0" smtClean="0">
                <a:sym typeface="Wingdings" pitchFamily="2" charset="2"/>
              </a:rPr>
              <a:t>oarding </a:t>
            </a:r>
            <a:r>
              <a:rPr lang="id-ID" i="1" dirty="0">
                <a:sym typeface="Wingdings" pitchFamily="2" charset="2"/>
              </a:rPr>
              <a:t>S</a:t>
            </a:r>
            <a:r>
              <a:rPr lang="id-ID" i="1" dirty="0" smtClean="0">
                <a:sym typeface="Wingdings" pitchFamily="2" charset="2"/>
              </a:rPr>
              <a:t>chool  (IEBS)</a:t>
            </a:r>
          </a:p>
          <a:p>
            <a:r>
              <a:rPr lang="id-ID" dirty="0" smtClean="0">
                <a:sym typeface="Wingdings" pitchFamily="2" charset="2"/>
              </a:rPr>
              <a:t>Terbatasnya PT penyelenggara prodi EKIS, adanya perbedaan hukum tentang produk keuangan syariah serta fasilitas dll.</a:t>
            </a:r>
          </a:p>
          <a:p>
            <a:pPr>
              <a:buNone/>
            </a:pPr>
            <a:endParaRPr lang="id-ID" dirty="0" smtClean="0"/>
          </a:p>
          <a:p>
            <a:pPr>
              <a:buNone/>
            </a:pPr>
            <a:endParaRPr lang="en-US" i="1" dirty="0" smtClean="0"/>
          </a:p>
          <a:p>
            <a:endParaRPr lang="id-ID"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TotalTime>
  <Words>724</Words>
  <Application>Microsoft Office PowerPoint</Application>
  <PresentationFormat>On-screen Show (4:3)</PresentationFormat>
  <Paragraphs>57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PELUANG DAN TANTANGAN  INDUSTRI KEUANGAN SYARIAH DI INDONESIA : (Sebuah kajian epistimik)</vt:lpstr>
      <vt:lpstr>PROBLEMATIKA EKONOMI  MODERN</vt:lpstr>
      <vt:lpstr>Slide 3</vt:lpstr>
      <vt:lpstr>KAPITALISME = QORUNISME</vt:lpstr>
      <vt:lpstr>KAPITALISME : SECULARSM VALUE?</vt:lpstr>
      <vt:lpstr>Slide 6</vt:lpstr>
      <vt:lpstr>Slide 7</vt:lpstr>
      <vt:lpstr>Penguatan Human Capital Ekonomi Syariah Berbasis Value 28 :77</vt:lpstr>
      <vt:lpstr>TANTANGAN sumber daya manusia  EKONOMI</vt:lpstr>
      <vt:lpstr>  Kualifikasi Standard  Sumber Daya Insani Ekonomi Syariah</vt:lpstr>
      <vt:lpstr>Slide 11</vt:lpstr>
      <vt:lpstr>Pertumbuhan ekonomi Islam di Indonesia</vt:lpstr>
      <vt:lpstr>Pertumbuhan ekonomi Islam di Indonesia</vt:lpstr>
      <vt:lpstr>Indonesia Tertinggal ?</vt:lpstr>
      <vt:lpstr>Streteginya ?</vt:lpstr>
      <vt:lpstr>KEKUATAN KNKS</vt:lpstr>
      <vt:lpstr>Kekuatan KNKS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PELUANG DAN TANTANGAN  INDUSTRI KEUANGAN SYARIAH DI INDONESIA : (Sebuah kajian epistimik)</dc:title>
  <dc:creator>Speiz</dc:creator>
  <cp:lastModifiedBy>Speiz</cp:lastModifiedBy>
  <cp:revision>5</cp:revision>
  <dcterms:created xsi:type="dcterms:W3CDTF">2019-01-09T06:22:00Z</dcterms:created>
  <dcterms:modified xsi:type="dcterms:W3CDTF">2019-01-10T05:30:40Z</dcterms:modified>
</cp:coreProperties>
</file>