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9CC00"/>
    <a:srgbClr val="FF9900"/>
    <a:srgbClr val="0033CC"/>
    <a:srgbClr val="00CC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1338" y="-2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249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59976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8159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2530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660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6918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733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988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41407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35112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557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5C1D2-880B-4872-B126-B38C7A2E80D2}" type="datetimeFigureOut">
              <a:rPr lang="en-ID" smtClean="0"/>
              <a:t>19/09/2018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CA289-E060-4E6B-A0BB-B80F2A662B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9870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r.widada@gmail.com" TargetMode="External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microsoft.com/office/2007/relationships/hdphoto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11987ED-F3E0-43FB-983C-FF4F6DC7D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693647" y="1506755"/>
            <a:ext cx="12988494" cy="96012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CB3737DC-BA8B-4138-B0C9-853C71E33DF5}"/>
              </a:ext>
            </a:extLst>
          </p:cNvPr>
          <p:cNvSpPr/>
          <p:nvPr/>
        </p:nvSpPr>
        <p:spPr>
          <a:xfrm>
            <a:off x="1201012" y="-110836"/>
            <a:ext cx="7430369" cy="1666889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ANTIEMETIC </a:t>
            </a:r>
            <a:r>
              <a:rPr lang="en-US" sz="1400" b="1" dirty="0"/>
              <a:t>ACTIVITIES OF GINGER </a:t>
            </a:r>
            <a:r>
              <a:rPr lang="en-US" sz="1400" b="1" dirty="0"/>
              <a:t>(</a:t>
            </a:r>
            <a:r>
              <a:rPr lang="en-US" sz="1400" b="1" i="1" dirty="0" err="1"/>
              <a:t>Zingiber</a:t>
            </a:r>
            <a:r>
              <a:rPr lang="en-US" sz="1400" b="1" i="1" dirty="0"/>
              <a:t> </a:t>
            </a:r>
            <a:r>
              <a:rPr lang="en-US" sz="1400" b="1" i="1" dirty="0" err="1"/>
              <a:t>officinale</a:t>
            </a:r>
            <a:r>
              <a:rPr lang="en-US" sz="1400" b="1" dirty="0"/>
              <a:t>) </a:t>
            </a:r>
            <a:r>
              <a:rPr lang="en-US" sz="1400" b="1" dirty="0" smtClean="0"/>
              <a:t>ESSENTIAL </a:t>
            </a:r>
            <a:r>
              <a:rPr lang="en-US" sz="1400" b="1" dirty="0"/>
              <a:t>OIL </a:t>
            </a:r>
            <a:endParaRPr lang="en-US" sz="1400" b="1" dirty="0" smtClean="0"/>
          </a:p>
          <a:p>
            <a:pPr algn="ctr"/>
            <a:r>
              <a:rPr lang="en-US" sz="1400" b="1" dirty="0"/>
              <a:t>IN </a:t>
            </a:r>
            <a:r>
              <a:rPr lang="en-US" sz="1400" b="1" dirty="0" smtClean="0"/>
              <a:t>ISOLATED ILEUM SMOOTH</a:t>
            </a:r>
            <a:r>
              <a:rPr lang="en-US" sz="1400" b="1" dirty="0" smtClean="0"/>
              <a:t> </a:t>
            </a:r>
            <a:r>
              <a:rPr lang="en-US" sz="1400" b="1" dirty="0"/>
              <a:t>MUSCLE </a:t>
            </a:r>
            <a:r>
              <a:rPr lang="en-US" sz="1400" b="1" dirty="0" smtClean="0"/>
              <a:t>FROM </a:t>
            </a:r>
            <a:r>
              <a:rPr lang="en-US" sz="1400" b="1" dirty="0"/>
              <a:t>GUINEA PIG (</a:t>
            </a:r>
            <a:r>
              <a:rPr lang="en-US" sz="1400" b="1" i="1" dirty="0" err="1"/>
              <a:t>Cavia</a:t>
            </a:r>
            <a:r>
              <a:rPr lang="en-US" sz="1400" b="1" i="1" dirty="0"/>
              <a:t> </a:t>
            </a:r>
            <a:r>
              <a:rPr lang="en-US" sz="1400" b="1" i="1" dirty="0" err="1"/>
              <a:t>cobaya</a:t>
            </a:r>
            <a:r>
              <a:rPr lang="en-US" sz="1400" b="1" dirty="0"/>
              <a:t>) </a:t>
            </a:r>
            <a:r>
              <a:rPr lang="en-US" sz="1400" b="1" dirty="0" smtClean="0"/>
              <a:t>: </a:t>
            </a:r>
            <a:r>
              <a:rPr lang="en-ID" sz="1400" dirty="0" smtClean="0"/>
              <a:t> </a:t>
            </a:r>
          </a:p>
          <a:p>
            <a:pPr algn="ctr"/>
            <a:r>
              <a:rPr lang="en-US" sz="1400" b="1" dirty="0" smtClean="0"/>
              <a:t>IN </a:t>
            </a:r>
            <a:r>
              <a:rPr lang="en-US" sz="1400" b="1" dirty="0"/>
              <a:t>SILICO AND IN VITRO STUDY IN MUSCARINIC ACETYLCHOLINE RECEPTOR-3 </a:t>
            </a:r>
            <a:endParaRPr lang="en-ID" sz="1400" dirty="0"/>
          </a:p>
          <a:p>
            <a:pPr algn="ctr"/>
            <a:endParaRPr lang="en-US" sz="900" b="1" dirty="0"/>
          </a:p>
          <a:p>
            <a:pPr algn="ctr"/>
            <a:r>
              <a:rPr lang="en-US" sz="900" b="1" dirty="0"/>
              <a:t> M. </a:t>
            </a:r>
            <a:r>
              <a:rPr lang="en-US" sz="900" b="1" dirty="0" err="1"/>
              <a:t>Tamam</a:t>
            </a:r>
            <a:r>
              <a:rPr lang="en-US" sz="900" b="1" dirty="0"/>
              <a:t> Wahyudi</a:t>
            </a:r>
            <a:r>
              <a:rPr lang="en-US" sz="900" b="1" baseline="30000" dirty="0"/>
              <a:t>1</a:t>
            </a:r>
            <a:r>
              <a:rPr lang="en-US" sz="900" b="1" dirty="0"/>
              <a:t>, </a:t>
            </a:r>
            <a:r>
              <a:rPr lang="en-US" sz="900" b="1" u="sng" dirty="0"/>
              <a:t>Hari Widada</a:t>
            </a:r>
            <a:r>
              <a:rPr lang="en-US" sz="900" b="1" u="sng" baseline="30000" dirty="0"/>
              <a:t>1,</a:t>
            </a:r>
            <a:r>
              <a:rPr lang="en-US" sz="900" b="1" baseline="30000" dirty="0"/>
              <a:t>2</a:t>
            </a:r>
            <a:r>
              <a:rPr lang="en-US" sz="900" b="1" dirty="0"/>
              <a:t>, </a:t>
            </a:r>
            <a:r>
              <a:rPr lang="en-US" sz="900" b="1" dirty="0" err="1"/>
              <a:t>Puguh</a:t>
            </a:r>
            <a:r>
              <a:rPr lang="en-US" sz="900" b="1" dirty="0"/>
              <a:t> Novi Arsito</a:t>
            </a:r>
            <a:r>
              <a:rPr lang="en-US" sz="900" b="1" baseline="30000" dirty="0"/>
              <a:t>1</a:t>
            </a:r>
            <a:r>
              <a:rPr lang="en-US" sz="900" b="1" dirty="0"/>
              <a:t> </a:t>
            </a:r>
            <a:endParaRPr lang="en-ID" sz="900" b="1" dirty="0"/>
          </a:p>
          <a:p>
            <a:r>
              <a:rPr lang="en-US" sz="900" b="1" dirty="0"/>
              <a:t>School of Pharmacy, Faculty of Medical and Health Sciences </a:t>
            </a:r>
            <a:r>
              <a:rPr lang="en-US" sz="900" b="1" dirty="0" err="1"/>
              <a:t>Universitas</a:t>
            </a:r>
            <a:r>
              <a:rPr lang="en-US" sz="900" b="1" dirty="0"/>
              <a:t> Muhammadiyah Yogyakarta, Yogyakarta, Indonesia</a:t>
            </a:r>
            <a:r>
              <a:rPr lang="en-US" sz="900" b="1" baseline="30000" dirty="0"/>
              <a:t>1</a:t>
            </a:r>
            <a:r>
              <a:rPr lang="en-US" sz="900" b="1" dirty="0"/>
              <a:t> </a:t>
            </a:r>
            <a:endParaRPr lang="en-ID" sz="900" b="1" dirty="0"/>
          </a:p>
          <a:p>
            <a:r>
              <a:rPr lang="en-US" sz="900" b="1" dirty="0"/>
              <a:t>Doctoral </a:t>
            </a:r>
            <a:r>
              <a:rPr lang="en-US" sz="900" b="1" dirty="0" err="1"/>
              <a:t>Programme</a:t>
            </a:r>
            <a:r>
              <a:rPr lang="en-US" sz="900" b="1" dirty="0"/>
              <a:t>, Faculty of Pharmacy, </a:t>
            </a:r>
            <a:r>
              <a:rPr lang="en-US" sz="900" b="1" dirty="0" err="1"/>
              <a:t>Universitas</a:t>
            </a:r>
            <a:r>
              <a:rPr lang="en-US" sz="900" b="1" dirty="0"/>
              <a:t> Gadjah </a:t>
            </a:r>
            <a:r>
              <a:rPr lang="en-US" sz="900" b="1" dirty="0" err="1"/>
              <a:t>Mada</a:t>
            </a:r>
            <a:r>
              <a:rPr lang="en-US" sz="900" b="1" dirty="0"/>
              <a:t>, Yogyakarta, Indonesia</a:t>
            </a:r>
            <a:r>
              <a:rPr lang="en-US" sz="900" b="1" baseline="30000" dirty="0"/>
              <a:t>2</a:t>
            </a:r>
            <a:endParaRPr lang="en-ID" sz="900" b="1" dirty="0"/>
          </a:p>
          <a:p>
            <a:pPr algn="ctr"/>
            <a:r>
              <a:rPr lang="en-US" sz="900" b="1" u="sng" dirty="0">
                <a:hlinkClick r:id="rId3"/>
              </a:rPr>
              <a:t>hr.widada@gmail.com</a:t>
            </a:r>
            <a:endParaRPr lang="en-ID" sz="900" b="1" dirty="0"/>
          </a:p>
          <a:p>
            <a:pPr algn="ctr"/>
            <a:endParaRPr lang="en-ID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6F8B695-3DD9-41B8-9129-567380462EC5}"/>
              </a:ext>
            </a:extLst>
          </p:cNvPr>
          <p:cNvSpPr/>
          <p:nvPr/>
        </p:nvSpPr>
        <p:spPr>
          <a:xfrm>
            <a:off x="1637734" y="1089745"/>
            <a:ext cx="6987649" cy="286442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b="1" dirty="0"/>
          </a:p>
          <a:p>
            <a:pPr algn="ctr"/>
            <a:r>
              <a:rPr lang="en-US" sz="1100" b="1" dirty="0"/>
              <a:t>ABSTRACT</a:t>
            </a:r>
            <a:endParaRPr lang="en-ID" sz="1100" dirty="0"/>
          </a:p>
          <a:p>
            <a:pPr algn="just"/>
            <a:r>
              <a:rPr lang="en-US" sz="1050" dirty="0"/>
              <a:t>Anti-emetic is a drug used to treat nausea and vomiting. The purpose </a:t>
            </a:r>
            <a:r>
              <a:rPr lang="en-US" sz="1050" dirty="0" smtClean="0"/>
              <a:t>of this </a:t>
            </a:r>
            <a:r>
              <a:rPr lang="en-US" sz="1050" dirty="0"/>
              <a:t>study was to determine the effect of the compound class of essential </a:t>
            </a:r>
            <a:r>
              <a:rPr lang="en-US" sz="1050" dirty="0" smtClean="0"/>
              <a:t>oils Ginger </a:t>
            </a:r>
            <a:r>
              <a:rPr lang="en-US" sz="1050" dirty="0"/>
              <a:t>(</a:t>
            </a:r>
            <a:r>
              <a:rPr lang="en-US" sz="1050" dirty="0" err="1"/>
              <a:t>Zingiber</a:t>
            </a:r>
            <a:r>
              <a:rPr lang="en-US" sz="1050" dirty="0"/>
              <a:t> </a:t>
            </a:r>
            <a:r>
              <a:rPr lang="en-US" sz="1050" dirty="0" err="1"/>
              <a:t>officinale</a:t>
            </a:r>
            <a:r>
              <a:rPr lang="en-US" sz="1050" dirty="0"/>
              <a:t>) on ileum smooth muscle contraction induced </a:t>
            </a:r>
            <a:r>
              <a:rPr lang="en-US" sz="1050" dirty="0" smtClean="0"/>
              <a:t>by acetylcholine agonist. </a:t>
            </a:r>
            <a:r>
              <a:rPr lang="en-US" sz="1050" dirty="0" smtClean="0"/>
              <a:t>The </a:t>
            </a:r>
            <a:r>
              <a:rPr lang="en-US" sz="1050" dirty="0"/>
              <a:t>method used is </a:t>
            </a:r>
            <a:r>
              <a:rPr lang="en-US" sz="1050" i="1" dirty="0"/>
              <a:t>in silico</a:t>
            </a:r>
            <a:r>
              <a:rPr lang="en-US" sz="1050" dirty="0"/>
              <a:t> and </a:t>
            </a:r>
            <a:r>
              <a:rPr lang="en-US" sz="1050" i="1" dirty="0"/>
              <a:t>in vitro</a:t>
            </a:r>
            <a:r>
              <a:rPr lang="en-US" sz="1050" dirty="0"/>
              <a:t>, that doing molecular docking with </a:t>
            </a:r>
            <a:r>
              <a:rPr lang="en-US" sz="1050" dirty="0" err="1"/>
              <a:t>AutoDockTools</a:t>
            </a:r>
            <a:r>
              <a:rPr lang="en-US" sz="1050" dirty="0"/>
              <a:t> applications and experiments on smooth muscle of ileum from guinea pigs (</a:t>
            </a:r>
            <a:r>
              <a:rPr lang="en-US" sz="1050" i="1" dirty="0" err="1"/>
              <a:t>Cavia</a:t>
            </a:r>
            <a:r>
              <a:rPr lang="en-US" sz="1050" i="1" dirty="0"/>
              <a:t> </a:t>
            </a:r>
            <a:r>
              <a:rPr lang="en-US" sz="1050" i="1" dirty="0" err="1"/>
              <a:t>cobaya</a:t>
            </a:r>
            <a:r>
              <a:rPr lang="en-US" sz="1050" dirty="0"/>
              <a:t>) using </a:t>
            </a:r>
            <a:r>
              <a:rPr lang="en-US" sz="1050" dirty="0" err="1"/>
              <a:t>organbath</a:t>
            </a:r>
            <a:r>
              <a:rPr lang="en-US" sz="1050" dirty="0"/>
              <a:t> tools. Analysis of this form of comparative molecular docking </a:t>
            </a:r>
            <a:r>
              <a:rPr lang="en-US" sz="1050" dirty="0" smtClean="0"/>
              <a:t>compound </a:t>
            </a:r>
            <a:r>
              <a:rPr lang="en-US" sz="1050" dirty="0"/>
              <a:t>class of essential oils Ginger (</a:t>
            </a:r>
            <a:r>
              <a:rPr lang="en-US" sz="1050" i="1" dirty="0" err="1"/>
              <a:t>Zingiber</a:t>
            </a:r>
            <a:r>
              <a:rPr lang="en-US" sz="1050" i="1" dirty="0"/>
              <a:t> </a:t>
            </a:r>
            <a:r>
              <a:rPr lang="en-US" sz="1050" i="1" dirty="0" err="1"/>
              <a:t>officinale</a:t>
            </a:r>
            <a:r>
              <a:rPr lang="en-US" sz="1050" dirty="0"/>
              <a:t>) on ileum smooth muscle contraction induced by acetylcholine of ligand docking original score (Tiotropium), the test compound (</a:t>
            </a:r>
            <a:r>
              <a:rPr lang="en-US" sz="1050" i="1" dirty="0"/>
              <a:t>zingiberene</a:t>
            </a:r>
            <a:r>
              <a:rPr lang="en-US" sz="1050" dirty="0"/>
              <a:t>) and comparator drugs (atropine). Ginger essential oil is given at a dose of 1 and 1.25 ppm, agonist were given the levels of acetylcholine series 10</a:t>
            </a:r>
            <a:r>
              <a:rPr lang="en-US" sz="1050" baseline="30000" dirty="0"/>
              <a:t>-8</a:t>
            </a:r>
            <a:r>
              <a:rPr lang="en-US" sz="1050" dirty="0"/>
              <a:t> - 10</a:t>
            </a:r>
            <a:r>
              <a:rPr lang="en-US" sz="1050" baseline="30000" dirty="0"/>
              <a:t>-2</a:t>
            </a:r>
            <a:r>
              <a:rPr lang="en-US" sz="1050" dirty="0"/>
              <a:t> M. In vitro tests have also studied the reversibility at muscarinic acetylcholine receptors. The results showed that the essential oil of ginger doses of 1 and 1.25 ppm were able to inhibit the response of guinea pig ileum smooth muscle contraction induced by acetylcholine concentration series. This was shown by a shift in the response curve isolated ileum smooth muscle contraction in the right direction with a dose-dependent pattern. Visualization docking showed that the test compound and the native ligand attached </a:t>
            </a:r>
            <a:r>
              <a:rPr lang="en-US" sz="1050" dirty="0"/>
              <a:t>a</a:t>
            </a:r>
            <a:r>
              <a:rPr lang="en-US" sz="1050" dirty="0" smtClean="0"/>
              <a:t>nti-emetic </a:t>
            </a:r>
            <a:r>
              <a:rPr lang="en-US" sz="1050" dirty="0"/>
              <a:t>is a drug used to treat nausea and vomiting. </a:t>
            </a:r>
            <a:r>
              <a:rPr lang="en-US" sz="1050" dirty="0" smtClean="0"/>
              <a:t>The </a:t>
            </a:r>
            <a:r>
              <a:rPr lang="en-US" sz="1050" dirty="0"/>
              <a:t>conclusion of this analysis, the essential oil of ginger potential as an anti-emetic agent.</a:t>
            </a:r>
            <a:endParaRPr lang="en-ID" sz="1050" dirty="0"/>
          </a:p>
          <a:p>
            <a:r>
              <a:rPr lang="en-US" sz="1050" dirty="0"/>
              <a:t> </a:t>
            </a:r>
            <a:endParaRPr lang="en-ID" sz="1050" dirty="0"/>
          </a:p>
          <a:p>
            <a:r>
              <a:rPr lang="en-US" sz="1050" b="1" dirty="0"/>
              <a:t>Keywords:</a:t>
            </a:r>
            <a:r>
              <a:rPr lang="en-US" sz="1050" dirty="0"/>
              <a:t> Anti-emetic, </a:t>
            </a:r>
            <a:r>
              <a:rPr lang="en-US" sz="1050" i="1" dirty="0"/>
              <a:t>In Vitro</a:t>
            </a:r>
            <a:r>
              <a:rPr lang="en-US" sz="1050" dirty="0"/>
              <a:t>, </a:t>
            </a:r>
            <a:r>
              <a:rPr lang="en-US" sz="1050" i="1" dirty="0"/>
              <a:t>In Silico</a:t>
            </a:r>
            <a:r>
              <a:rPr lang="en-US" sz="1050" dirty="0"/>
              <a:t>, </a:t>
            </a:r>
            <a:r>
              <a:rPr lang="en-US" sz="1050" i="1" dirty="0" err="1"/>
              <a:t>Zingiber</a:t>
            </a:r>
            <a:r>
              <a:rPr lang="en-US" sz="1050" i="1" dirty="0"/>
              <a:t> </a:t>
            </a:r>
            <a:r>
              <a:rPr lang="en-US" sz="1050" i="1" dirty="0" err="1"/>
              <a:t>officinale</a:t>
            </a:r>
            <a:r>
              <a:rPr lang="en-US" sz="1050" i="1" dirty="0"/>
              <a:t>, </a:t>
            </a:r>
            <a:r>
              <a:rPr lang="en-US" sz="1050" dirty="0"/>
              <a:t>Acetylcholine Muscarinic </a:t>
            </a:r>
            <a:endParaRPr lang="en-ID" sz="10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4D05544-81F9-4403-B431-5344CBCFC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94" y="-135073"/>
            <a:ext cx="1116276" cy="1819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11761722-CF46-46D8-B8A8-86A767DD7FDD}"/>
              </a:ext>
            </a:extLst>
          </p:cNvPr>
          <p:cNvSpPr/>
          <p:nvPr/>
        </p:nvSpPr>
        <p:spPr>
          <a:xfrm>
            <a:off x="43543" y="6371775"/>
            <a:ext cx="4775503" cy="6150087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ID" sz="1200" b="1" dirty="0"/>
          </a:p>
          <a:p>
            <a:endParaRPr lang="en-ID" sz="1200" b="1" dirty="0"/>
          </a:p>
          <a:p>
            <a:r>
              <a:rPr lang="en-ID" sz="1200" b="1" dirty="0"/>
              <a:t>Material and Method</a:t>
            </a:r>
          </a:p>
          <a:p>
            <a:pPr algn="just"/>
            <a:r>
              <a:rPr lang="en-US" sz="1200" dirty="0"/>
              <a:t>Ginger essential oil (</a:t>
            </a:r>
            <a:r>
              <a:rPr lang="en-US" sz="1200" dirty="0" err="1"/>
              <a:t>Lansida</a:t>
            </a:r>
            <a:r>
              <a:rPr lang="en-US" sz="1200" dirty="0"/>
              <a:t> </a:t>
            </a:r>
            <a:r>
              <a:rPr lang="en-US" sz="1200" i="1" dirty="0"/>
              <a:t>Essential Oil</a:t>
            </a:r>
            <a:r>
              <a:rPr lang="en-US" sz="1200" dirty="0"/>
              <a:t>), acetylcholine (Merck), </a:t>
            </a:r>
            <a:r>
              <a:rPr lang="en-US" sz="1200" dirty="0" err="1"/>
              <a:t>dan</a:t>
            </a:r>
            <a:r>
              <a:rPr lang="en-US" sz="1200" dirty="0"/>
              <a:t> Atropine Sulfate (Sigma Aldrich), </a:t>
            </a:r>
            <a:r>
              <a:rPr lang="en-US" sz="1200" dirty="0" err="1"/>
              <a:t>NaCl</a:t>
            </a:r>
            <a:r>
              <a:rPr lang="en-US" sz="1200" dirty="0"/>
              <a:t>, </a:t>
            </a:r>
            <a:r>
              <a:rPr lang="en-US" sz="1200" dirty="0" err="1"/>
              <a:t>KCl</a:t>
            </a:r>
            <a:r>
              <a:rPr lang="en-US" sz="1200" dirty="0"/>
              <a:t>, MgCl</a:t>
            </a:r>
            <a:r>
              <a:rPr lang="en-US" sz="1200" baseline="-25000" dirty="0"/>
              <a:t>2</a:t>
            </a:r>
            <a:r>
              <a:rPr lang="en-US" sz="1200" dirty="0"/>
              <a:t>.6H</a:t>
            </a:r>
            <a:r>
              <a:rPr lang="en-US" sz="1200" baseline="-25000" dirty="0"/>
              <a:t>2</a:t>
            </a:r>
            <a:r>
              <a:rPr lang="en-US" sz="1200" dirty="0"/>
              <a:t>O, CaCl</a:t>
            </a:r>
            <a:r>
              <a:rPr lang="en-US" sz="1200" baseline="-25000" dirty="0"/>
              <a:t>2</a:t>
            </a:r>
            <a:r>
              <a:rPr lang="en-US" sz="1200" dirty="0"/>
              <a:t>.2H</a:t>
            </a:r>
            <a:r>
              <a:rPr lang="en-US" sz="1200" baseline="-25000" dirty="0"/>
              <a:t>2</a:t>
            </a:r>
            <a:r>
              <a:rPr lang="en-US" sz="1200" dirty="0"/>
              <a:t>O, NaH</a:t>
            </a:r>
            <a:r>
              <a:rPr lang="en-US" sz="1200" baseline="-25000" dirty="0"/>
              <a:t>2</a:t>
            </a:r>
            <a:r>
              <a:rPr lang="en-US" sz="1200" dirty="0"/>
              <a:t>PO</a:t>
            </a:r>
            <a:r>
              <a:rPr lang="en-US" sz="1200" baseline="-25000" dirty="0"/>
              <a:t>4</a:t>
            </a:r>
            <a:r>
              <a:rPr lang="en-US" sz="1200" dirty="0"/>
              <a:t>.2H</a:t>
            </a:r>
            <a:r>
              <a:rPr lang="en-US" sz="1200" baseline="-25000" dirty="0"/>
              <a:t>2</a:t>
            </a:r>
            <a:r>
              <a:rPr lang="en-US" sz="1200" dirty="0"/>
              <a:t>O, NaHCO</a:t>
            </a:r>
            <a:r>
              <a:rPr lang="en-US" sz="1200" baseline="-25000" dirty="0"/>
              <a:t>3</a:t>
            </a:r>
            <a:r>
              <a:rPr lang="en-US" sz="1200" dirty="0"/>
              <a:t>), DMSO </a:t>
            </a:r>
            <a:r>
              <a:rPr lang="en-US" sz="1200" i="1" dirty="0"/>
              <a:t>grade </a:t>
            </a:r>
            <a:r>
              <a:rPr lang="en-US" sz="1200" dirty="0" err="1"/>
              <a:t>p.a</a:t>
            </a:r>
            <a:r>
              <a:rPr lang="en-US" sz="1200" dirty="0"/>
              <a:t> (</a:t>
            </a:r>
            <a:r>
              <a:rPr lang="en-US" sz="1200" i="1" dirty="0"/>
              <a:t>pro analysis</a:t>
            </a:r>
            <a:r>
              <a:rPr lang="en-US" sz="1200" dirty="0"/>
              <a:t>) (Sigma Aldrich). GCMS-QP2010S Shimadzu, Personal Computer (PC/Laptop) SAMSUNG RV409, 4400-Four-Chamber Isolated </a:t>
            </a:r>
            <a:r>
              <a:rPr lang="en-US" sz="1200" dirty="0" err="1"/>
              <a:t>Organbath</a:t>
            </a:r>
            <a:r>
              <a:rPr lang="en-US" sz="1200" dirty="0"/>
              <a:t>.</a:t>
            </a:r>
            <a:endParaRPr lang="en-ID" sz="1200" dirty="0"/>
          </a:p>
          <a:p>
            <a:r>
              <a:rPr lang="en-ID" sz="1200" b="1" dirty="0"/>
              <a:t>Method</a:t>
            </a:r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2F247840-AA04-44FC-84E3-E619B2ADA7F0}"/>
              </a:ext>
            </a:extLst>
          </p:cNvPr>
          <p:cNvSpPr/>
          <p:nvPr/>
        </p:nvSpPr>
        <p:spPr>
          <a:xfrm>
            <a:off x="31814" y="3991431"/>
            <a:ext cx="4746579" cy="2392004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ID" sz="1200" b="1" dirty="0"/>
              <a:t>I</a:t>
            </a:r>
            <a:r>
              <a:rPr lang="en-ID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ntroduction</a:t>
            </a:r>
          </a:p>
          <a:p>
            <a:pPr algn="just"/>
            <a:r>
              <a:rPr lang="en-US" sz="1200" dirty="0"/>
              <a:t>	Nausea is a strong feeling of urge to vomit. Anti-emetic or nausea medication is an agent used to overcome the feeling of nausea and vomiting. Anti-emetics are specifically used to treat motion sickness and the side effects of analgesics. (Mutschler, 1991). </a:t>
            </a:r>
          </a:p>
          <a:p>
            <a:pPr algn="just"/>
            <a:r>
              <a:rPr lang="en-US" sz="1200" dirty="0"/>
              <a:t>	</a:t>
            </a:r>
            <a:r>
              <a:rPr lang="en-US" sz="1200" dirty="0" err="1"/>
              <a:t>Zingiber</a:t>
            </a:r>
            <a:r>
              <a:rPr lang="en-US" sz="1200" dirty="0"/>
              <a:t> rhizome contains volatile </a:t>
            </a:r>
            <a:r>
              <a:rPr lang="en-US" sz="1200" dirty="0" err="1"/>
              <a:t>volatile</a:t>
            </a:r>
            <a:r>
              <a:rPr lang="en-US" sz="1200" dirty="0"/>
              <a:t> oil and gives a distinctive odor. Essential oils contain the main components of zingiberene compounds </a:t>
            </a:r>
            <a:r>
              <a:rPr lang="en-US" sz="1200" i="1" dirty="0"/>
              <a:t>­ </a:t>
            </a:r>
            <a:r>
              <a:rPr lang="en-US" sz="1200" dirty="0"/>
              <a:t>(C</a:t>
            </a:r>
            <a:r>
              <a:rPr lang="en-US" sz="1200" baseline="-25000" dirty="0"/>
              <a:t>15</a:t>
            </a:r>
            <a:r>
              <a:rPr lang="en-US" sz="1200" dirty="0"/>
              <a:t>H</a:t>
            </a:r>
            <a:r>
              <a:rPr lang="en-US" sz="1200" baseline="-25000" dirty="0"/>
              <a:t>24</a:t>
            </a:r>
            <a:r>
              <a:rPr lang="en-US" sz="1200" dirty="0"/>
              <a:t>) and </a:t>
            </a:r>
            <a:r>
              <a:rPr lang="en-US" sz="1200" i="1" dirty="0" err="1"/>
              <a:t>zingiberol</a:t>
            </a:r>
            <a:r>
              <a:rPr lang="en-US" sz="1200" dirty="0"/>
              <a:t> (C</a:t>
            </a:r>
            <a:r>
              <a:rPr lang="en-US" sz="1200" baseline="-25000" dirty="0"/>
              <a:t>12</a:t>
            </a:r>
            <a:r>
              <a:rPr lang="en-US" sz="1200" dirty="0"/>
              <a:t>H</a:t>
            </a:r>
            <a:r>
              <a:rPr lang="en-US" sz="1200" baseline="-25000" dirty="0"/>
              <a:t>26</a:t>
            </a:r>
            <a:r>
              <a:rPr lang="en-US" sz="1200" dirty="0"/>
              <a:t>O</a:t>
            </a:r>
            <a:r>
              <a:rPr lang="en-US" sz="1200" baseline="-25000" dirty="0"/>
              <a:t>4</a:t>
            </a:r>
            <a:r>
              <a:rPr lang="en-US" sz="1200" dirty="0"/>
              <a:t>).</a:t>
            </a:r>
          </a:p>
          <a:p>
            <a:pPr algn="just"/>
            <a:r>
              <a:rPr lang="en-US" sz="1200" dirty="0"/>
              <a:t>	This study aims to determine the activity of the essential oil of Ginger (</a:t>
            </a:r>
            <a:r>
              <a:rPr lang="en-US" sz="1200" dirty="0" err="1"/>
              <a:t>Zingiber</a:t>
            </a:r>
            <a:r>
              <a:rPr lang="en-US" sz="1200" dirty="0"/>
              <a:t> </a:t>
            </a:r>
            <a:r>
              <a:rPr lang="en-US" sz="1200" dirty="0" err="1"/>
              <a:t>officinale</a:t>
            </a:r>
            <a:r>
              <a:rPr lang="en-US" sz="1200" dirty="0"/>
              <a:t>) using molecular docking method and in vitro test of isolated </a:t>
            </a:r>
            <a:r>
              <a:rPr lang="en-US" sz="1200" dirty="0" err="1"/>
              <a:t>ileal</a:t>
            </a:r>
            <a:r>
              <a:rPr lang="en-US" sz="1200" dirty="0"/>
              <a:t> smooth muscle of </a:t>
            </a:r>
            <a:r>
              <a:rPr lang="en-US" sz="1200" dirty="0" err="1"/>
              <a:t>guinean</a:t>
            </a:r>
            <a:r>
              <a:rPr lang="en-US" sz="1200" dirty="0"/>
              <a:t> pig (</a:t>
            </a:r>
            <a:r>
              <a:rPr lang="en-US" sz="1200" dirty="0" err="1"/>
              <a:t>Cavia</a:t>
            </a:r>
            <a:r>
              <a:rPr lang="en-US" sz="1200" dirty="0"/>
              <a:t> </a:t>
            </a:r>
            <a:r>
              <a:rPr lang="en-US" sz="1200" dirty="0" err="1"/>
              <a:t>cobaya</a:t>
            </a:r>
            <a:r>
              <a:rPr lang="en-US" sz="1200" dirty="0"/>
              <a:t>).</a:t>
            </a:r>
          </a:p>
          <a:p>
            <a:pPr algn="just"/>
            <a:endParaRPr lang="en-ID" sz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3B3E13D-F2BB-4097-A0CC-24109D2837E7}"/>
              </a:ext>
            </a:extLst>
          </p:cNvPr>
          <p:cNvSpPr/>
          <p:nvPr/>
        </p:nvSpPr>
        <p:spPr>
          <a:xfrm>
            <a:off x="3947886" y="11958107"/>
            <a:ext cx="5580847" cy="7709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ID" sz="1200" dirty="0"/>
          </a:p>
          <a:p>
            <a:pPr algn="just"/>
            <a:endParaRPr lang="en-ID" sz="1200" dirty="0"/>
          </a:p>
          <a:p>
            <a:pPr algn="just"/>
            <a:endParaRPr lang="en-ID" sz="1200" dirty="0"/>
          </a:p>
          <a:p>
            <a:pPr algn="just"/>
            <a:endParaRPr lang="en-ID" sz="1200" dirty="0"/>
          </a:p>
          <a:p>
            <a:pPr algn="just"/>
            <a:r>
              <a:rPr lang="en-ID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</a:t>
            </a:r>
          </a:p>
          <a:p>
            <a:r>
              <a:rPr lang="en-US" sz="800" dirty="0"/>
              <a:t>Mutschler, E., 1991. </a:t>
            </a:r>
            <a:r>
              <a:rPr lang="en-US" sz="800" i="1" dirty="0" err="1"/>
              <a:t>Dinamika</a:t>
            </a:r>
            <a:r>
              <a:rPr lang="en-US" sz="800" i="1" dirty="0"/>
              <a:t> </a:t>
            </a:r>
            <a:r>
              <a:rPr lang="en-US" sz="800" i="1" dirty="0" err="1"/>
              <a:t>Obat</a:t>
            </a:r>
            <a:r>
              <a:rPr lang="en-US" sz="800" dirty="0"/>
              <a:t>, </a:t>
            </a:r>
            <a:r>
              <a:rPr lang="en-US" sz="800" dirty="0" err="1"/>
              <a:t>edisi</a:t>
            </a:r>
            <a:r>
              <a:rPr lang="en-US" sz="800" dirty="0"/>
              <a:t> 5. Bandung: </a:t>
            </a:r>
            <a:r>
              <a:rPr lang="en-US" sz="800" dirty="0" err="1"/>
              <a:t>Penerbit</a:t>
            </a:r>
            <a:r>
              <a:rPr lang="en-US" sz="800" dirty="0"/>
              <a:t> ITB.</a:t>
            </a:r>
            <a:endParaRPr lang="en-ID" sz="800" dirty="0"/>
          </a:p>
          <a:p>
            <a:r>
              <a:rPr lang="en-US" sz="800" dirty="0" err="1"/>
              <a:t>Norgan</a:t>
            </a:r>
            <a:r>
              <a:rPr lang="en-US" sz="800" dirty="0"/>
              <a:t>, A.P., Coffman, P.K., Kocher, J.A., </a:t>
            </a:r>
            <a:r>
              <a:rPr lang="en-US" sz="800" dirty="0" err="1"/>
              <a:t>Katzmann</a:t>
            </a:r>
            <a:r>
              <a:rPr lang="en-US" sz="800" dirty="0"/>
              <a:t>, D.J., Sosa, C.P. (2011). Multilevel Parallelization of </a:t>
            </a:r>
            <a:r>
              <a:rPr lang="en-US" sz="800" dirty="0" err="1"/>
              <a:t>AutoDock</a:t>
            </a:r>
            <a:r>
              <a:rPr lang="en-US" sz="800" dirty="0"/>
              <a:t> 4.2. </a:t>
            </a:r>
            <a:r>
              <a:rPr lang="en-US" sz="800" i="1" dirty="0"/>
              <a:t>Journal of Cheminformatics.</a:t>
            </a:r>
            <a:endParaRPr lang="en-ID" sz="800" dirty="0"/>
          </a:p>
          <a:p>
            <a:r>
              <a:rPr lang="en-US" sz="800" dirty="0" err="1"/>
              <a:t>Nemat</a:t>
            </a:r>
            <a:r>
              <a:rPr lang="en-US" sz="800" dirty="0"/>
              <a:t> A. Z. Yassin., El-Sayed M. </a:t>
            </a:r>
            <a:r>
              <a:rPr lang="en-US" sz="800" dirty="0" err="1"/>
              <a:t>ElRokh</a:t>
            </a:r>
            <a:r>
              <a:rPr lang="en-US" sz="800" dirty="0"/>
              <a:t>., </a:t>
            </a:r>
            <a:r>
              <a:rPr lang="en-US" sz="800" dirty="0" err="1"/>
              <a:t>Siham</a:t>
            </a:r>
            <a:r>
              <a:rPr lang="en-US" sz="800" dirty="0"/>
              <a:t> M. A. El-</a:t>
            </a:r>
            <a:r>
              <a:rPr lang="en-US" sz="800" dirty="0" err="1"/>
              <a:t>Shenawy</a:t>
            </a:r>
            <a:r>
              <a:rPr lang="en-US" sz="800" dirty="0"/>
              <a:t> and </a:t>
            </a:r>
            <a:r>
              <a:rPr lang="en-US" sz="800" dirty="0" err="1"/>
              <a:t>Bassant</a:t>
            </a:r>
            <a:r>
              <a:rPr lang="en-US" sz="800" dirty="0"/>
              <a:t> M. M. Ibrahim. (2012). the study of the antispasmodic effect of Ginger (</a:t>
            </a:r>
            <a:r>
              <a:rPr lang="en-US" sz="800" i="1" dirty="0" err="1"/>
              <a:t>Zingiber</a:t>
            </a:r>
            <a:r>
              <a:rPr lang="en-US" sz="800" i="1" dirty="0"/>
              <a:t> </a:t>
            </a:r>
            <a:r>
              <a:rPr lang="en-US" sz="800" i="1" dirty="0" err="1"/>
              <a:t>officinale</a:t>
            </a:r>
            <a:r>
              <a:rPr lang="en-US" sz="800" dirty="0"/>
              <a:t>) in vitro. Egypt.</a:t>
            </a:r>
            <a:endParaRPr lang="en-ID" sz="800" dirty="0"/>
          </a:p>
          <a:p>
            <a:pPr algn="just"/>
            <a:endParaRPr lang="en-ID" sz="1200" dirty="0"/>
          </a:p>
          <a:p>
            <a:pPr algn="just"/>
            <a:endParaRPr lang="en-ID" sz="1200" dirty="0"/>
          </a:p>
          <a:p>
            <a:pPr algn="just"/>
            <a:endParaRPr lang="en-ID" sz="1200" dirty="0"/>
          </a:p>
          <a:p>
            <a:pPr algn="just"/>
            <a:endParaRPr lang="en-ID" sz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2C6DD35-6DD9-4994-ACA0-453DCB79B300}"/>
              </a:ext>
            </a:extLst>
          </p:cNvPr>
          <p:cNvSpPr/>
          <p:nvPr/>
        </p:nvSpPr>
        <p:spPr>
          <a:xfrm>
            <a:off x="4800601" y="3933372"/>
            <a:ext cx="4706256" cy="821993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r>
              <a:rPr lang="en-ID" sz="1200" b="1" dirty="0"/>
              <a:t>Results and Discussion</a:t>
            </a:r>
          </a:p>
          <a:p>
            <a:pPr marL="228600" indent="-228600">
              <a:buAutoNum type="arabicPeriod"/>
            </a:pPr>
            <a:r>
              <a:rPr lang="en-ID" sz="1200" b="1" dirty="0"/>
              <a:t>Component analysis with GC-MS</a:t>
            </a:r>
          </a:p>
          <a:p>
            <a:pPr marL="228600" indent="-228600">
              <a:buAutoNum type="arabicPeriod"/>
            </a:pPr>
            <a:endParaRPr lang="en-ID" sz="1200" b="1" dirty="0"/>
          </a:p>
          <a:p>
            <a:pPr marL="228600" indent="-228600">
              <a:buAutoNum type="arabicPeriod"/>
            </a:pPr>
            <a:endParaRPr lang="en-ID" sz="1200" b="1" dirty="0"/>
          </a:p>
          <a:p>
            <a:pPr marL="228600" indent="-228600">
              <a:buAutoNum type="arabicPeriod"/>
            </a:pPr>
            <a:endParaRPr lang="en-ID" sz="1200" b="1" dirty="0"/>
          </a:p>
          <a:p>
            <a:pPr marL="228600" indent="-228600">
              <a:buAutoNum type="arabicPeriod"/>
            </a:pPr>
            <a:endParaRPr lang="en-ID" sz="1200" b="1" dirty="0"/>
          </a:p>
          <a:p>
            <a:pPr marL="228600" indent="-228600">
              <a:buAutoNum type="arabicPeriod"/>
            </a:pPr>
            <a:endParaRPr lang="en-ID" sz="1200" b="1" dirty="0"/>
          </a:p>
          <a:p>
            <a:pPr marL="228600" indent="-228600">
              <a:buAutoNum type="arabicPeriod"/>
            </a:pPr>
            <a:endParaRPr lang="en-ID" sz="1200" b="1" dirty="0"/>
          </a:p>
          <a:p>
            <a:pPr marL="228600" indent="-228600">
              <a:buAutoNum type="arabicPeriod"/>
            </a:pPr>
            <a:endParaRPr lang="en-ID" sz="1200" b="1" dirty="0"/>
          </a:p>
          <a:p>
            <a:pPr marL="228600" indent="-228600">
              <a:buAutoNum type="arabicPeriod"/>
            </a:pPr>
            <a:endParaRPr lang="en-ID" sz="1200" b="1" dirty="0"/>
          </a:p>
          <a:p>
            <a:pPr marL="228600" indent="-228600">
              <a:buAutoNum type="arabicPeriod"/>
            </a:pPr>
            <a:endParaRPr lang="en-ID" sz="1200" b="1" dirty="0"/>
          </a:p>
          <a:p>
            <a:pPr marL="228600" indent="-228600">
              <a:buAutoNum type="arabicPeriod"/>
            </a:pPr>
            <a:endParaRPr lang="en-ID" sz="1200" b="1" dirty="0"/>
          </a:p>
          <a:p>
            <a:r>
              <a:rPr lang="en-ID" sz="1200" b="1" dirty="0"/>
              <a:t>2. Molecular Docking with </a:t>
            </a:r>
            <a:r>
              <a:rPr lang="en-ID" sz="1200" b="1" dirty="0" err="1"/>
              <a:t>AutoDock</a:t>
            </a:r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sz="1200" b="1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endParaRPr lang="en-ID" dirty="0"/>
          </a:p>
          <a:p>
            <a:r>
              <a:rPr lang="en-ID" sz="1200" b="1" dirty="0"/>
              <a:t>Conclusion</a:t>
            </a:r>
          </a:p>
          <a:p>
            <a:pPr algn="just"/>
            <a:r>
              <a:rPr lang="en-US" sz="1100" dirty="0"/>
              <a:t>Based on the </a:t>
            </a:r>
            <a:r>
              <a:rPr lang="en-US" sz="1100" i="1" dirty="0"/>
              <a:t>in silico</a:t>
            </a:r>
            <a:r>
              <a:rPr lang="en-US" sz="1100" dirty="0"/>
              <a:t> test, the marker compound from  ginger essential oil (zingiberene) (docking score: -8.0) to the muscarinic acetylcholine receptor 3 and the bond is stronger than the comparative compound (Atropine) (docking score: -6.3), but the bond is weaker than native ligands (</a:t>
            </a:r>
            <a:r>
              <a:rPr lang="en-US" sz="1100" dirty="0" err="1"/>
              <a:t>thiotropium</a:t>
            </a:r>
            <a:r>
              <a:rPr lang="en-US" sz="1100" dirty="0"/>
              <a:t>) (docking score: -9.1). Ginger oil have antagonistic activity against the contraction of smooth muscle ileum isolated from Guinean pig on acetylcholine receptor muscarinic 3.</a:t>
            </a:r>
            <a:endParaRPr lang="en-ID" sz="1100" dirty="0"/>
          </a:p>
          <a:p>
            <a:pPr algn="just"/>
            <a:endParaRPr lang="en-ID" sz="1100" dirty="0"/>
          </a:p>
          <a:p>
            <a:endParaRPr lang="en-ID" sz="1200" dirty="0"/>
          </a:p>
          <a:p>
            <a:endParaRPr lang="en-ID" dirty="0"/>
          </a:p>
          <a:p>
            <a:endParaRPr lang="en-ID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0207C22B-F8BE-4707-8E77-281F62D7FC3B}"/>
              </a:ext>
            </a:extLst>
          </p:cNvPr>
          <p:cNvGrpSpPr/>
          <p:nvPr/>
        </p:nvGrpSpPr>
        <p:grpSpPr>
          <a:xfrm>
            <a:off x="395783" y="8142517"/>
            <a:ext cx="4160177" cy="2306077"/>
            <a:chOff x="-166037" y="0"/>
            <a:chExt cx="5115864" cy="293466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A3BF92F7-8962-46F6-897B-AF3B018C40D5}"/>
                </a:ext>
              </a:extLst>
            </p:cNvPr>
            <p:cNvGrpSpPr/>
            <p:nvPr/>
          </p:nvGrpSpPr>
          <p:grpSpPr>
            <a:xfrm>
              <a:off x="-166037" y="0"/>
              <a:ext cx="5115864" cy="2633976"/>
              <a:chOff x="-175573" y="0"/>
              <a:chExt cx="5116181" cy="2634041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EC8B65A8-1E9F-4410-863A-A21BB5376B29}"/>
                  </a:ext>
                </a:extLst>
              </p:cNvPr>
              <p:cNvSpPr/>
              <p:nvPr/>
            </p:nvSpPr>
            <p:spPr>
              <a:xfrm>
                <a:off x="3048033" y="0"/>
                <a:ext cx="982888" cy="286103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ID" sz="9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900" i="1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In Silico </a:t>
                </a:r>
                <a:r>
                  <a:rPr lang="en-US" sz="9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Test</a:t>
                </a:r>
                <a:endParaRPr lang="en-ID" sz="9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xmlns="" id="{5C7182F1-4422-47C9-BFA4-C3CD3B20DFB6}"/>
                  </a:ext>
                </a:extLst>
              </p:cNvPr>
              <p:cNvCxnSpPr/>
              <p:nvPr/>
            </p:nvCxnSpPr>
            <p:spPr>
              <a:xfrm flipH="1">
                <a:off x="2857679" y="297612"/>
                <a:ext cx="419125" cy="3477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Plus 1816">
                <a:extLst>
                  <a:ext uri="{FF2B5EF4-FFF2-40B4-BE49-F238E27FC236}">
                    <a16:creationId xmlns:a16="http://schemas.microsoft.com/office/drawing/2014/main" xmlns="" id="{25D0F829-FE5F-4C5F-8D89-85B62528AA78}"/>
                  </a:ext>
                </a:extLst>
              </p:cNvPr>
              <p:cNvSpPr/>
              <p:nvPr/>
            </p:nvSpPr>
            <p:spPr>
              <a:xfrm>
                <a:off x="1694931" y="803647"/>
                <a:ext cx="257694" cy="236934"/>
              </a:xfrm>
              <a:prstGeom prst="mathPlus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 sz="90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CDADD54A-6D85-4A8B-8B09-BE510F9D5F15}"/>
                  </a:ext>
                </a:extLst>
              </p:cNvPr>
              <p:cNvSpPr/>
              <p:nvPr/>
            </p:nvSpPr>
            <p:spPr>
              <a:xfrm>
                <a:off x="-175573" y="419110"/>
                <a:ext cx="1803944" cy="487634"/>
              </a:xfrm>
              <a:prstGeom prst="rect">
                <a:avLst/>
              </a:prstGeom>
              <a:gradFill flip="none" rotWithShape="1">
                <a:gsLst>
                  <a:gs pos="0">
                    <a:srgbClr val="99CC00">
                      <a:shade val="30000"/>
                      <a:satMod val="115000"/>
                    </a:srgbClr>
                  </a:gs>
                  <a:gs pos="50000">
                    <a:srgbClr val="99CC00">
                      <a:shade val="67500"/>
                      <a:satMod val="115000"/>
                    </a:srgbClr>
                  </a:gs>
                  <a:gs pos="100000">
                    <a:srgbClr val="99CC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Installation Linux  Ubuntu 12.04 LTS 64-bit</a:t>
                </a:r>
                <a:endParaRPr lang="en-ID" sz="9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xmlns="" id="{99652C93-9BE6-4F30-B4CD-CFA5F2EBE186}"/>
                  </a:ext>
                </a:extLst>
              </p:cNvPr>
              <p:cNvGrpSpPr/>
              <p:nvPr/>
            </p:nvGrpSpPr>
            <p:grpSpPr>
              <a:xfrm>
                <a:off x="3200400" y="595817"/>
                <a:ext cx="438782" cy="1104265"/>
                <a:chOff x="0" y="291024"/>
                <a:chExt cx="488717" cy="1104265"/>
              </a:xfrm>
            </p:grpSpPr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xmlns="" id="{0CEEFB0B-E2AE-4B56-ADCC-A256021CC962}"/>
                    </a:ext>
                  </a:extLst>
                </p:cNvPr>
                <p:cNvCxnSpPr/>
                <p:nvPr/>
              </p:nvCxnSpPr>
              <p:spPr>
                <a:xfrm>
                  <a:off x="162962" y="300076"/>
                  <a:ext cx="32575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xmlns="" id="{E7BB6C0F-9923-40C2-B3A3-3DF0BE568676}"/>
                    </a:ext>
                  </a:extLst>
                </p:cNvPr>
                <p:cNvCxnSpPr/>
                <p:nvPr/>
              </p:nvCxnSpPr>
              <p:spPr>
                <a:xfrm>
                  <a:off x="162962" y="635056"/>
                  <a:ext cx="32575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xmlns="" id="{3CB7BB96-AAF7-47A9-858E-BA92485BBE39}"/>
                    </a:ext>
                  </a:extLst>
                </p:cNvPr>
                <p:cNvCxnSpPr/>
                <p:nvPr/>
              </p:nvCxnSpPr>
              <p:spPr>
                <a:xfrm>
                  <a:off x="167489" y="291024"/>
                  <a:ext cx="0" cy="1104265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xmlns="" id="{ECACCC88-2D75-41B2-BFA3-429289BC77AA}"/>
                    </a:ext>
                  </a:extLst>
                </p:cNvPr>
                <p:cNvCxnSpPr/>
                <p:nvPr/>
              </p:nvCxnSpPr>
              <p:spPr>
                <a:xfrm>
                  <a:off x="162962" y="1010773"/>
                  <a:ext cx="32575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>
                  <a:extLst>
                    <a:ext uri="{FF2B5EF4-FFF2-40B4-BE49-F238E27FC236}">
                      <a16:creationId xmlns:a16="http://schemas.microsoft.com/office/drawing/2014/main" xmlns="" id="{6D167916-C4C0-4DC0-9914-F1BF74BF6490}"/>
                    </a:ext>
                  </a:extLst>
                </p:cNvPr>
                <p:cNvCxnSpPr/>
                <p:nvPr/>
              </p:nvCxnSpPr>
              <p:spPr>
                <a:xfrm>
                  <a:off x="162962" y="1392257"/>
                  <a:ext cx="32575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xmlns="" id="{AD9B1A79-4F37-4914-A98E-F1BC7D04E2D4}"/>
                    </a:ext>
                  </a:extLst>
                </p:cNvPr>
                <p:cNvCxnSpPr/>
                <p:nvPr/>
              </p:nvCxnSpPr>
              <p:spPr>
                <a:xfrm>
                  <a:off x="0" y="829703"/>
                  <a:ext cx="172489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2A32A0BB-1FCF-4315-BE8B-530F4CB5A48A}"/>
                  </a:ext>
                </a:extLst>
              </p:cNvPr>
              <p:cNvSpPr/>
              <p:nvPr/>
            </p:nvSpPr>
            <p:spPr>
              <a:xfrm>
                <a:off x="2028825" y="733425"/>
                <a:ext cx="1173878" cy="449670"/>
              </a:xfrm>
              <a:prstGeom prst="rect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ID" sz="9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Supporting Applications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xmlns="" id="{3C3706BE-896A-45BB-82E1-85348C87C586}"/>
                  </a:ext>
                </a:extLst>
              </p:cNvPr>
              <p:cNvCxnSpPr/>
              <p:nvPr/>
            </p:nvCxnSpPr>
            <p:spPr>
              <a:xfrm>
                <a:off x="819150" y="904875"/>
                <a:ext cx="0" cy="2423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DFC5E155-FCE1-4E49-833A-0FA7A57ED4AB}"/>
                  </a:ext>
                </a:extLst>
              </p:cNvPr>
              <p:cNvSpPr/>
              <p:nvPr/>
            </p:nvSpPr>
            <p:spPr>
              <a:xfrm>
                <a:off x="152400" y="1152525"/>
                <a:ext cx="1326670" cy="263549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tint val="66000"/>
                      <a:satMod val="160000"/>
                    </a:srgbClr>
                  </a:gs>
                  <a:gs pos="50000">
                    <a:srgbClr val="FF6600">
                      <a:tint val="44500"/>
                      <a:satMod val="160000"/>
                    </a:srgbClr>
                  </a:gs>
                  <a:gs pos="100000">
                    <a:srgbClr val="FF6600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ID" sz="9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Test Ligand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xmlns="" id="{4401461D-4C77-49CA-902B-32E80B0EFAD3}"/>
                  </a:ext>
                </a:extLst>
              </p:cNvPr>
              <p:cNvCxnSpPr/>
              <p:nvPr/>
            </p:nvCxnSpPr>
            <p:spPr>
              <a:xfrm>
                <a:off x="828675" y="1419225"/>
                <a:ext cx="0" cy="2423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688C67F3-0480-438D-AAF5-7BDFA91F4865}"/>
                  </a:ext>
                </a:extLst>
              </p:cNvPr>
              <p:cNvSpPr/>
              <p:nvPr/>
            </p:nvSpPr>
            <p:spPr>
              <a:xfrm>
                <a:off x="161925" y="1657350"/>
                <a:ext cx="1326670" cy="281154"/>
              </a:xfrm>
              <a:prstGeom prst="rect">
                <a:avLst/>
              </a:prstGeom>
              <a:gradFill flip="none" rotWithShape="1">
                <a:gsLst>
                  <a:gs pos="0">
                    <a:srgbClr val="FF0066">
                      <a:tint val="66000"/>
                      <a:satMod val="160000"/>
                    </a:srgbClr>
                  </a:gs>
                  <a:gs pos="50000">
                    <a:srgbClr val="FF0066">
                      <a:tint val="44500"/>
                      <a:satMod val="160000"/>
                    </a:srgbClr>
                  </a:gs>
                  <a:gs pos="100000">
                    <a:srgbClr val="FF0066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Protein Target</a:t>
                </a:r>
                <a:endParaRPr lang="en-ID" sz="9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xmlns="" id="{53B1023E-E49C-41E5-928C-473F012E3BC9}"/>
                  </a:ext>
                </a:extLst>
              </p:cNvPr>
              <p:cNvCxnSpPr/>
              <p:nvPr/>
            </p:nvCxnSpPr>
            <p:spPr>
              <a:xfrm>
                <a:off x="828675" y="1943100"/>
                <a:ext cx="0" cy="2423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xmlns="" id="{0567199B-0240-4FC8-BD83-7C965C85BC11}"/>
                  </a:ext>
                </a:extLst>
              </p:cNvPr>
              <p:cNvSpPr/>
              <p:nvPr/>
            </p:nvSpPr>
            <p:spPr>
              <a:xfrm>
                <a:off x="47625" y="0"/>
                <a:ext cx="1326670" cy="263946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GC-MS Analysis</a:t>
                </a:r>
                <a:endParaRPr lang="en-ID" sz="9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74C72DBB-DE00-491A-95FB-94C1578C8117}"/>
                  </a:ext>
                </a:extLst>
              </p:cNvPr>
              <p:cNvSpPr/>
              <p:nvPr/>
            </p:nvSpPr>
            <p:spPr>
              <a:xfrm>
                <a:off x="3676650" y="429765"/>
                <a:ext cx="1263957" cy="30050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AutoDockTools 4.2</a:t>
                </a:r>
                <a:endParaRPr lang="en-ID" sz="9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AF2C8AA6-1148-4405-8707-6F41F5B7AF79}"/>
                  </a:ext>
                </a:extLst>
              </p:cNvPr>
              <p:cNvSpPr/>
              <p:nvPr/>
            </p:nvSpPr>
            <p:spPr>
              <a:xfrm>
                <a:off x="3639461" y="1173855"/>
                <a:ext cx="1301147" cy="259193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MarvinSketch</a:t>
                </a:r>
                <a:endParaRPr lang="en-ID" sz="9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xmlns="" id="{2E211A75-D0D8-42E8-B80C-334E5D36124E}"/>
                  </a:ext>
                </a:extLst>
              </p:cNvPr>
              <p:cNvCxnSpPr/>
              <p:nvPr/>
            </p:nvCxnSpPr>
            <p:spPr>
              <a:xfrm>
                <a:off x="1371600" y="152400"/>
                <a:ext cx="39595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xmlns="" id="{0E27CF3C-7D3A-499A-B70F-5724C5CE0849}"/>
                  </a:ext>
                </a:extLst>
              </p:cNvPr>
              <p:cNvSpPr/>
              <p:nvPr/>
            </p:nvSpPr>
            <p:spPr>
              <a:xfrm>
                <a:off x="3676650" y="791942"/>
                <a:ext cx="1263957" cy="313375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DS Visualizer</a:t>
                </a:r>
                <a:endParaRPr lang="en-ID" sz="9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26749CC3-0B0A-4526-924F-4D259CFD560B}"/>
                  </a:ext>
                </a:extLst>
              </p:cNvPr>
              <p:cNvSpPr/>
              <p:nvPr/>
            </p:nvSpPr>
            <p:spPr>
              <a:xfrm>
                <a:off x="3676650" y="1487951"/>
                <a:ext cx="1263957" cy="438354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Molegro</a:t>
                </a:r>
                <a:r>
                  <a:rPr lang="en-US" sz="9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Molecular Viewer</a:t>
                </a:r>
                <a:endParaRPr lang="en-ID" sz="9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xmlns="" id="{78E92470-06FA-4CE8-AC65-4F8CD8E282DC}"/>
                  </a:ext>
                </a:extLst>
              </p:cNvPr>
              <p:cNvSpPr/>
              <p:nvPr/>
            </p:nvSpPr>
            <p:spPr>
              <a:xfrm>
                <a:off x="161925" y="2181225"/>
                <a:ext cx="1326670" cy="452816"/>
              </a:xfrm>
              <a:prstGeom prst="rect">
                <a:avLst/>
              </a:prstGeom>
              <a:gradFill flip="none" rotWithShape="1">
                <a:gsLst>
                  <a:gs pos="0">
                    <a:srgbClr val="00CC00">
                      <a:tint val="66000"/>
                      <a:satMod val="160000"/>
                    </a:srgbClr>
                  </a:gs>
                  <a:gs pos="50000">
                    <a:srgbClr val="00CC00">
                      <a:tint val="44500"/>
                      <a:satMod val="160000"/>
                    </a:srgbClr>
                  </a:gs>
                  <a:gs pos="100000">
                    <a:srgbClr val="00CC00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 i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Molecular Docking</a:t>
                </a:r>
                <a:endParaRPr lang="en-ID" sz="9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xmlns="" id="{19398552-68F4-4A7F-97B6-3B50DDD5A7A1}"/>
                  </a:ext>
                </a:extLst>
              </p:cNvPr>
              <p:cNvCxnSpPr/>
              <p:nvPr/>
            </p:nvCxnSpPr>
            <p:spPr>
              <a:xfrm>
                <a:off x="1495425" y="2305050"/>
                <a:ext cx="39595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xmlns="" id="{227A475C-3698-4201-9CE0-44C2D0228A7F}"/>
                  </a:ext>
                </a:extLst>
              </p:cNvPr>
              <p:cNvSpPr/>
              <p:nvPr/>
            </p:nvSpPr>
            <p:spPr>
              <a:xfrm>
                <a:off x="1876421" y="2181225"/>
                <a:ext cx="1168946" cy="264078"/>
              </a:xfrm>
              <a:prstGeom prst="rect">
                <a:avLst/>
              </a:prstGeom>
              <a:gradFill flip="none" rotWithShape="1">
                <a:gsLst>
                  <a:gs pos="0">
                    <a:srgbClr val="0033CC">
                      <a:tint val="66000"/>
                      <a:satMod val="160000"/>
                    </a:srgbClr>
                  </a:gs>
                  <a:gs pos="50000">
                    <a:srgbClr val="0033CC">
                      <a:tint val="44500"/>
                      <a:satMod val="160000"/>
                    </a:srgbClr>
                  </a:gs>
                  <a:gs pos="100000">
                    <a:srgbClr val="0033CC">
                      <a:tint val="23500"/>
                      <a:satMod val="160000"/>
                    </a:srgbClr>
                  </a:gs>
                </a:gsLst>
                <a:lin ang="81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Data Analysis</a:t>
                </a:r>
                <a:endParaRPr lang="en-ID" sz="9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Text Box 50">
              <a:extLst>
                <a:ext uri="{FF2B5EF4-FFF2-40B4-BE49-F238E27FC236}">
                  <a16:creationId xmlns:a16="http://schemas.microsoft.com/office/drawing/2014/main" xmlns="" id="{4E4A17E6-1FB8-4F98-8256-7BCB76EDF520}"/>
                </a:ext>
              </a:extLst>
            </p:cNvPr>
            <p:cNvSpPr txBox="1"/>
            <p:nvPr/>
          </p:nvSpPr>
          <p:spPr>
            <a:xfrm>
              <a:off x="547524" y="2738830"/>
              <a:ext cx="4119444" cy="195835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n-US" sz="10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Figure 1.</a:t>
              </a:r>
              <a:r>
                <a:rPr lang="en-US" sz="1000" b="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1000" b="0" i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In Silico</a:t>
              </a:r>
              <a:r>
                <a:rPr lang="en-US" sz="1000" b="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10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</a:rPr>
                <a:t>and</a:t>
              </a:r>
              <a:r>
                <a:rPr lang="en-US" sz="1000" b="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GC-MS Analysis</a:t>
              </a:r>
              <a:endParaRPr lang="en-ID" sz="1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7845C707-3987-43BF-A574-9C3E4743E5EE}"/>
                </a:ext>
              </a:extLst>
            </p:cNvPr>
            <p:cNvSpPr/>
            <p:nvPr/>
          </p:nvSpPr>
          <p:spPr>
            <a:xfrm>
              <a:off x="1781175" y="0"/>
              <a:ext cx="982345" cy="419100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9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Marker Compound</a:t>
              </a:r>
              <a:endParaRPr lang="en-ID" sz="9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xmlns="" id="{A277E9C8-9B83-4F76-BA4C-375FB52291C1}"/>
                </a:ext>
              </a:extLst>
            </p:cNvPr>
            <p:cNvCxnSpPr/>
            <p:nvPr/>
          </p:nvCxnSpPr>
          <p:spPr>
            <a:xfrm>
              <a:off x="2762250" y="152400"/>
              <a:ext cx="29245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46914048-0289-46FF-8063-C7B47795B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5" y="1740117"/>
            <a:ext cx="1637734" cy="2132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4AFCC5B8-3C28-494D-B6C4-C22F88C8167D}"/>
              </a:ext>
            </a:extLst>
          </p:cNvPr>
          <p:cNvGrpSpPr/>
          <p:nvPr/>
        </p:nvGrpSpPr>
        <p:grpSpPr>
          <a:xfrm>
            <a:off x="363365" y="10651861"/>
            <a:ext cx="3962577" cy="1906407"/>
            <a:chOff x="123840" y="0"/>
            <a:chExt cx="4111585" cy="291464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BBB67B75-0C30-4738-8BBB-DADD5592A320}"/>
                </a:ext>
              </a:extLst>
            </p:cNvPr>
            <p:cNvGrpSpPr/>
            <p:nvPr/>
          </p:nvGrpSpPr>
          <p:grpSpPr>
            <a:xfrm>
              <a:off x="123840" y="0"/>
              <a:ext cx="4111585" cy="2569211"/>
              <a:chOff x="123840" y="0"/>
              <a:chExt cx="4111585" cy="2569211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2DFBDEDE-ED8F-4CAE-9296-3FC3C1633294}"/>
                  </a:ext>
                </a:extLst>
              </p:cNvPr>
              <p:cNvSpPr/>
              <p:nvPr/>
            </p:nvSpPr>
            <p:spPr>
              <a:xfrm>
                <a:off x="1765300" y="0"/>
                <a:ext cx="1094740" cy="291465"/>
              </a:xfrm>
              <a:prstGeom prst="rect">
                <a:avLst/>
              </a:prstGeom>
              <a:gradFill flip="none" rotWithShape="1">
                <a:gsLst>
                  <a:gs pos="0">
                    <a:srgbClr val="FF9900">
                      <a:shade val="30000"/>
                      <a:satMod val="115000"/>
                    </a:srgbClr>
                  </a:gs>
                  <a:gs pos="50000">
                    <a:srgbClr val="FF9900">
                      <a:shade val="67500"/>
                      <a:satMod val="115000"/>
                    </a:srgbClr>
                  </a:gs>
                  <a:gs pos="100000">
                    <a:srgbClr val="FF99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100" i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In Vitro </a:t>
                </a:r>
                <a:r>
                  <a:rPr lang="en-US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Test</a:t>
                </a:r>
                <a:endParaRPr lang="en-ID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xmlns="" id="{824967D3-EFA8-4D8A-ADA3-4547B6EBB66E}"/>
                  </a:ext>
                </a:extLst>
              </p:cNvPr>
              <p:cNvCxnSpPr/>
              <p:nvPr/>
            </p:nvCxnSpPr>
            <p:spPr>
              <a:xfrm>
                <a:off x="2311400" y="292100"/>
                <a:ext cx="0" cy="3079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xmlns="" id="{1879C74D-6D6A-4291-813B-DB1DD72613FC}"/>
                  </a:ext>
                </a:extLst>
              </p:cNvPr>
              <p:cNvSpPr/>
              <p:nvPr/>
            </p:nvSpPr>
            <p:spPr>
              <a:xfrm>
                <a:off x="1568450" y="600075"/>
                <a:ext cx="1477645" cy="286857"/>
              </a:xfrm>
              <a:prstGeom prst="rect">
                <a:avLst/>
              </a:prstGeom>
              <a:gradFill flip="none" rotWithShape="1">
                <a:gsLst>
                  <a:gs pos="0">
                    <a:srgbClr val="99CC00">
                      <a:shade val="30000"/>
                      <a:satMod val="115000"/>
                    </a:srgbClr>
                  </a:gs>
                  <a:gs pos="50000">
                    <a:srgbClr val="99CC00">
                      <a:shade val="67500"/>
                      <a:satMod val="115000"/>
                    </a:srgbClr>
                  </a:gs>
                  <a:gs pos="100000">
                    <a:srgbClr val="99CC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ID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Isolated Tissue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xmlns="" id="{15F8BF81-8813-46E7-84B3-0024020D01B8}"/>
                  </a:ext>
                </a:extLst>
              </p:cNvPr>
              <p:cNvSpPr/>
              <p:nvPr/>
            </p:nvSpPr>
            <p:spPr>
              <a:xfrm>
                <a:off x="123840" y="539878"/>
                <a:ext cx="1374210" cy="1064132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75000"/>
                  </a:lnSpc>
                  <a:spcAft>
                    <a:spcPts val="800"/>
                  </a:spcAft>
                </a:pPr>
                <a:r>
                  <a:rPr lang="en-US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Marker Compound Test to Physiological Receptor</a:t>
                </a:r>
                <a:endParaRPr lang="en-ID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xmlns="" id="{B5B8B022-B074-4EF0-A6C7-3451D402125E}"/>
                  </a:ext>
                </a:extLst>
              </p:cNvPr>
              <p:cNvSpPr/>
              <p:nvPr/>
            </p:nvSpPr>
            <p:spPr>
              <a:xfrm>
                <a:off x="3336927" y="429743"/>
                <a:ext cx="898498" cy="463095"/>
              </a:xfrm>
              <a:prstGeom prst="rect">
                <a:avLst/>
              </a:prstGeom>
              <a:gradFill flip="none" rotWithShape="1">
                <a:gsLst>
                  <a:gs pos="0">
                    <a:srgbClr val="FF0066">
                      <a:tint val="66000"/>
                      <a:satMod val="160000"/>
                    </a:srgbClr>
                  </a:gs>
                  <a:gs pos="50000">
                    <a:srgbClr val="FF0066">
                      <a:tint val="44500"/>
                      <a:satMod val="160000"/>
                    </a:srgbClr>
                  </a:gs>
                  <a:gs pos="100000">
                    <a:srgbClr val="FF0066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75000"/>
                  </a:lnSpc>
                  <a:spcAft>
                    <a:spcPts val="800"/>
                  </a:spcAft>
                </a:pPr>
                <a:r>
                  <a:rPr lang="en-ID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Solvent Test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xmlns="" id="{156A97BE-04F0-4635-B0E9-038333491BD6}"/>
                  </a:ext>
                </a:extLst>
              </p:cNvPr>
              <p:cNvSpPr/>
              <p:nvPr/>
            </p:nvSpPr>
            <p:spPr>
              <a:xfrm>
                <a:off x="2922288" y="1103827"/>
                <a:ext cx="1252185" cy="297421"/>
              </a:xfrm>
              <a:prstGeom prst="rect">
                <a:avLst/>
              </a:prstGeom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ID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Reversibility Test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xmlns="" id="{D48DF850-6404-4AFA-9377-54B29C7FCBF0}"/>
                  </a:ext>
                </a:extLst>
              </p:cNvPr>
              <p:cNvCxnSpPr/>
              <p:nvPr/>
            </p:nvCxnSpPr>
            <p:spPr>
              <a:xfrm>
                <a:off x="3048000" y="733425"/>
                <a:ext cx="29850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xmlns="" id="{D70C84A2-DAE1-4B1D-A6AC-E20D6997964F}"/>
                  </a:ext>
                </a:extLst>
              </p:cNvPr>
              <p:cNvSpPr/>
              <p:nvPr/>
            </p:nvSpPr>
            <p:spPr>
              <a:xfrm>
                <a:off x="1677376" y="2282191"/>
                <a:ext cx="1284520" cy="287020"/>
              </a:xfrm>
              <a:prstGeom prst="rect">
                <a:avLst/>
              </a:prstGeom>
              <a:gradFill flip="none" rotWithShape="1">
                <a:gsLst>
                  <a:gs pos="0">
                    <a:srgbClr val="7030A0">
                      <a:tint val="66000"/>
                      <a:satMod val="160000"/>
                    </a:srgbClr>
                  </a:gs>
                  <a:gs pos="50000">
                    <a:srgbClr val="7030A0">
                      <a:tint val="44500"/>
                      <a:satMod val="160000"/>
                    </a:srgbClr>
                  </a:gs>
                  <a:gs pos="100000">
                    <a:srgbClr val="7030A0">
                      <a:tint val="23500"/>
                      <a:satMod val="1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Data Analysis</a:t>
                </a:r>
                <a:endParaRPr lang="en-ID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xmlns="" id="{62076412-9EC9-4AAB-862E-A00141104669}"/>
                  </a:ext>
                </a:extLst>
              </p:cNvPr>
              <p:cNvCxnSpPr/>
              <p:nvPr/>
            </p:nvCxnSpPr>
            <p:spPr>
              <a:xfrm>
                <a:off x="2311400" y="895393"/>
                <a:ext cx="0" cy="276225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xmlns="" id="{D3BD0A32-C924-4025-AF27-A6EEAC07FB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87425" y="1171620"/>
                <a:ext cx="1434337" cy="531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xmlns="" id="{B73116DE-4591-4052-8ABD-D5CA7215B500}"/>
                  </a:ext>
                </a:extLst>
              </p:cNvPr>
              <p:cNvCxnSpPr/>
              <p:nvPr/>
            </p:nvCxnSpPr>
            <p:spPr>
              <a:xfrm>
                <a:off x="771526" y="1597025"/>
                <a:ext cx="0" cy="390194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xmlns="" id="{7373326B-03E1-4DD8-8146-B43A3B5B1805}"/>
                  </a:ext>
                </a:extLst>
              </p:cNvPr>
              <p:cNvCxnSpPr/>
              <p:nvPr/>
            </p:nvCxnSpPr>
            <p:spPr>
              <a:xfrm>
                <a:off x="3632200" y="1403350"/>
                <a:ext cx="0" cy="59648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xmlns="" id="{BA1B6B6E-7B95-4E94-8E50-83C3E3D711BF}"/>
                  </a:ext>
                </a:extLst>
              </p:cNvPr>
              <p:cNvCxnSpPr/>
              <p:nvPr/>
            </p:nvCxnSpPr>
            <p:spPr>
              <a:xfrm flipH="1">
                <a:off x="762000" y="1997075"/>
                <a:ext cx="2876957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xmlns="" id="{7FE3FE64-FEA3-4C2D-B9EF-0675CF9A7FD5}"/>
                  </a:ext>
                </a:extLst>
              </p:cNvPr>
              <p:cNvCxnSpPr/>
              <p:nvPr/>
            </p:nvCxnSpPr>
            <p:spPr>
              <a:xfrm>
                <a:off x="2311400" y="1987550"/>
                <a:ext cx="0" cy="3079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 Box 51">
              <a:extLst>
                <a:ext uri="{FF2B5EF4-FFF2-40B4-BE49-F238E27FC236}">
                  <a16:creationId xmlns:a16="http://schemas.microsoft.com/office/drawing/2014/main" xmlns="" id="{04F38983-D814-4AAB-AF89-7997C5ABB583}"/>
                </a:ext>
              </a:extLst>
            </p:cNvPr>
            <p:cNvSpPr txBox="1"/>
            <p:nvPr/>
          </p:nvSpPr>
          <p:spPr>
            <a:xfrm>
              <a:off x="290497" y="2736888"/>
              <a:ext cx="3531066" cy="17775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457200" marR="3175" indent="-6350" algn="ctr">
                <a:lnSpc>
                  <a:spcPct val="101000"/>
                </a:lnSpc>
                <a:spcAft>
                  <a:spcPts val="1380"/>
                </a:spcAft>
              </a:pPr>
              <a:r>
                <a:rPr lang="en-US" sz="10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Figure 2.</a:t>
              </a:r>
              <a:r>
                <a:rPr lang="en-US" sz="1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Method scheme of </a:t>
              </a:r>
              <a:r>
                <a:rPr lang="en-US" sz="1000" i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In Vitro </a:t>
              </a:r>
              <a:r>
                <a:rPr lang="en-US" sz="1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Test</a:t>
              </a:r>
              <a:endParaRPr lang="en-ID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66" name="Rectangle: Diagonal Corners Rounded 65">
            <a:extLst>
              <a:ext uri="{FF2B5EF4-FFF2-40B4-BE49-F238E27FC236}">
                <a16:creationId xmlns:a16="http://schemas.microsoft.com/office/drawing/2014/main" xmlns="" id="{01A03A78-3365-4835-A444-87AD4AEB0B9B}"/>
              </a:ext>
            </a:extLst>
          </p:cNvPr>
          <p:cNvSpPr/>
          <p:nvPr/>
        </p:nvSpPr>
        <p:spPr>
          <a:xfrm>
            <a:off x="4978400" y="4499430"/>
            <a:ext cx="2212529" cy="1575184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1100" dirty="0"/>
              <a:t>The analysis of essential oil content with GC-MS method found that peak 14 number is Zingiberene compound with retention time 36.317 minutes. Zingiberene is the main compound in Ginger essential oil (</a:t>
            </a:r>
            <a:r>
              <a:rPr lang="en-US" sz="1100" i="1" dirty="0" err="1"/>
              <a:t>Zingiber</a:t>
            </a:r>
            <a:r>
              <a:rPr lang="en-US" sz="1100" i="1" dirty="0"/>
              <a:t> </a:t>
            </a:r>
            <a:r>
              <a:rPr lang="en-US" sz="1100" i="1" dirty="0" err="1"/>
              <a:t>officinale</a:t>
            </a:r>
            <a:r>
              <a:rPr lang="en-US" sz="1100" dirty="0"/>
              <a:t>).</a:t>
            </a:r>
            <a:endParaRPr lang="en-ID" sz="1100" dirty="0"/>
          </a:p>
        </p:txBody>
      </p:sp>
      <p:pic>
        <p:nvPicPr>
          <p:cNvPr id="65" name="Picture 64" descr="D:\KTI New !!!\Images\kromatogram jahe.jpg">
            <a:extLst>
              <a:ext uri="{FF2B5EF4-FFF2-40B4-BE49-F238E27FC236}">
                <a16:creationId xmlns:a16="http://schemas.microsoft.com/office/drawing/2014/main" xmlns="" id="{2C5132F9-D45D-4244-9AFD-1FFA995D0272}"/>
              </a:ext>
            </a:extLst>
          </p:cNvPr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930" y="4421502"/>
            <a:ext cx="2389518" cy="1308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xmlns="" id="{8909B6B4-8F51-4B34-87DA-CAE1B1822255}"/>
              </a:ext>
            </a:extLst>
          </p:cNvPr>
          <p:cNvSpPr/>
          <p:nvPr/>
        </p:nvSpPr>
        <p:spPr>
          <a:xfrm>
            <a:off x="7339125" y="5689601"/>
            <a:ext cx="2081280" cy="36744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Figure 3</a:t>
            </a:r>
            <a:r>
              <a:rPr lang="en-US" sz="1000" dirty="0"/>
              <a:t>. Chromatogram of Ginger Essential Oils (</a:t>
            </a:r>
            <a:r>
              <a:rPr lang="en-US" sz="1000" dirty="0" err="1"/>
              <a:t>Zingiber</a:t>
            </a:r>
            <a:r>
              <a:rPr lang="en-US" sz="1000" dirty="0"/>
              <a:t> </a:t>
            </a:r>
            <a:r>
              <a:rPr lang="en-US" sz="1000" dirty="0" err="1"/>
              <a:t>officinale</a:t>
            </a:r>
            <a:r>
              <a:rPr lang="en-US" sz="1000" dirty="0"/>
              <a:t>)</a:t>
            </a:r>
            <a:endParaRPr lang="en-ID" sz="1000" dirty="0"/>
          </a:p>
        </p:txBody>
      </p:sp>
      <p:pic>
        <p:nvPicPr>
          <p:cNvPr id="69" name="Picture 68" descr="D:\KTI New !!!\Images\4DAJ_bio_r_500.jpg">
            <a:extLst>
              <a:ext uri="{FF2B5EF4-FFF2-40B4-BE49-F238E27FC236}">
                <a16:creationId xmlns:a16="http://schemas.microsoft.com/office/drawing/2014/main" xmlns="" id="{B2BA1D6A-A5EC-4BF9-B52C-2F171E9BEBA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52"/>
          <a:stretch/>
        </p:blipFill>
        <p:spPr bwMode="auto">
          <a:xfrm>
            <a:off x="7393098" y="6079674"/>
            <a:ext cx="787979" cy="704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0" name="Picture 69" descr="D:\KTI New !!!\Docking\Native Ligand (Tiotropium)\Visualisasi 1.jpg">
            <a:extLst>
              <a:ext uri="{FF2B5EF4-FFF2-40B4-BE49-F238E27FC236}">
                <a16:creationId xmlns:a16="http://schemas.microsoft.com/office/drawing/2014/main" xmlns="" id="{AA6C7FB9-AE25-4A91-BB50-4DC64214681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8" t="2556" r="17067" b="9086"/>
          <a:stretch/>
        </p:blipFill>
        <p:spPr bwMode="auto">
          <a:xfrm>
            <a:off x="4623129" y="6532289"/>
            <a:ext cx="1622989" cy="1356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1" name="Picture 70" descr="D:\KTI New !!!\Docking\Zingiberene\Visualisasi.jpg">
            <a:extLst>
              <a:ext uri="{FF2B5EF4-FFF2-40B4-BE49-F238E27FC236}">
                <a16:creationId xmlns:a16="http://schemas.microsoft.com/office/drawing/2014/main" xmlns="" id="{0ED27432-4827-4BFE-BAC1-BE9D229F6F9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0" t="9391" r="22072"/>
          <a:stretch/>
        </p:blipFill>
        <p:spPr bwMode="auto">
          <a:xfrm>
            <a:off x="6277164" y="6623777"/>
            <a:ext cx="1493392" cy="13561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2" name="Picture 71" descr="D:\KTI New !!!\Docking\Atropin (New)\visualisasi 1.jpg">
            <a:extLst>
              <a:ext uri="{FF2B5EF4-FFF2-40B4-BE49-F238E27FC236}">
                <a16:creationId xmlns:a16="http://schemas.microsoft.com/office/drawing/2014/main" xmlns="" id="{BFE3EC12-CFAB-4BF9-83A4-2B24E1CE5D3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4" t="7068" r="12330" b="4549"/>
          <a:stretch/>
        </p:blipFill>
        <p:spPr bwMode="auto">
          <a:xfrm>
            <a:off x="7778658" y="6750132"/>
            <a:ext cx="1373935" cy="13038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8" name="Picture 67" descr="D:\ChemDraw\Zingiberene.png">
            <a:extLst>
              <a:ext uri="{FF2B5EF4-FFF2-40B4-BE49-F238E27FC236}">
                <a16:creationId xmlns:a16="http://schemas.microsoft.com/office/drawing/2014/main" xmlns="" id="{99CBC0F3-D7C5-4A00-8683-A356D657EC4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316" y="6184689"/>
            <a:ext cx="1341143" cy="5533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Wave 1">
            <a:extLst>
              <a:ext uri="{FF2B5EF4-FFF2-40B4-BE49-F238E27FC236}">
                <a16:creationId xmlns:a16="http://schemas.microsoft.com/office/drawing/2014/main" xmlns="" id="{1C3A98F4-1AC8-4E60-8785-9F6076430265}"/>
              </a:ext>
            </a:extLst>
          </p:cNvPr>
          <p:cNvSpPr/>
          <p:nvPr/>
        </p:nvSpPr>
        <p:spPr>
          <a:xfrm>
            <a:off x="4932907" y="7962531"/>
            <a:ext cx="4356236" cy="469660"/>
          </a:xfrm>
          <a:prstGeom prst="wav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050" dirty="0"/>
              <a:t>(From R to L) : (1) Native ligand vs </a:t>
            </a:r>
            <a:r>
              <a:rPr lang="en-ID" sz="1050" dirty="0" err="1"/>
              <a:t>Ach</a:t>
            </a:r>
            <a:r>
              <a:rPr lang="en-ID" sz="1050" dirty="0"/>
              <a:t> M3 receptor, (2) Zingiberene vs </a:t>
            </a:r>
            <a:r>
              <a:rPr lang="en-ID" sz="1050" dirty="0" err="1"/>
              <a:t>Ach</a:t>
            </a:r>
            <a:r>
              <a:rPr lang="en-ID" sz="1050" dirty="0"/>
              <a:t> M3, (3) </a:t>
            </a:r>
            <a:r>
              <a:rPr lang="en-ID" sz="1050" dirty="0" err="1"/>
              <a:t>Atropin</a:t>
            </a:r>
            <a:r>
              <a:rPr lang="en-ID" sz="1050" dirty="0"/>
              <a:t> vs </a:t>
            </a:r>
            <a:r>
              <a:rPr lang="en-ID" sz="1050" dirty="0" err="1"/>
              <a:t>Ach</a:t>
            </a:r>
            <a:r>
              <a:rPr lang="en-ID" sz="1050" dirty="0"/>
              <a:t> M3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F6C8B5B0-15E5-41E8-9892-423471B36896}"/>
              </a:ext>
            </a:extLst>
          </p:cNvPr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679" y="8445222"/>
            <a:ext cx="2106089" cy="1009851"/>
          </a:xfrm>
          <a:prstGeom prst="rect">
            <a:avLst/>
          </a:prstGeom>
          <a:noFill/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A3E1257-108C-412B-B489-D76355D6D190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491" y="8455495"/>
            <a:ext cx="2003539" cy="1009850"/>
          </a:xfrm>
          <a:prstGeom prst="rect">
            <a:avLst/>
          </a:prstGeom>
          <a:noFill/>
        </p:spPr>
      </p:pic>
      <p:graphicFrame>
        <p:nvGraphicFramePr>
          <p:cNvPr id="61" name="Table 60">
            <a:extLst>
              <a:ext uri="{FF2B5EF4-FFF2-40B4-BE49-F238E27FC236}">
                <a16:creationId xmlns:a16="http://schemas.microsoft.com/office/drawing/2014/main" xmlns="" id="{F9908456-B5FA-49D0-8021-DA5BDDAB26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736706"/>
              </p:ext>
            </p:extLst>
          </p:nvPr>
        </p:nvGraphicFramePr>
        <p:xfrm>
          <a:off x="4643919" y="9472773"/>
          <a:ext cx="2363879" cy="12789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560">
                  <a:extLst>
                    <a:ext uri="{9D8B030D-6E8A-4147-A177-3AD203B41FA5}">
                      <a16:colId xmlns:a16="http://schemas.microsoft.com/office/drawing/2014/main" xmlns="" val="2673404825"/>
                    </a:ext>
                  </a:extLst>
                </a:gridCol>
                <a:gridCol w="765616">
                  <a:extLst>
                    <a:ext uri="{9D8B030D-6E8A-4147-A177-3AD203B41FA5}">
                      <a16:colId xmlns:a16="http://schemas.microsoft.com/office/drawing/2014/main" xmlns="" val="853449639"/>
                    </a:ext>
                  </a:extLst>
                </a:gridCol>
                <a:gridCol w="664578">
                  <a:extLst>
                    <a:ext uri="{9D8B030D-6E8A-4147-A177-3AD203B41FA5}">
                      <a16:colId xmlns:a16="http://schemas.microsoft.com/office/drawing/2014/main" xmlns="" val="641982420"/>
                    </a:ext>
                  </a:extLst>
                </a:gridCol>
                <a:gridCol w="771125">
                  <a:extLst>
                    <a:ext uri="{9D8B030D-6E8A-4147-A177-3AD203B41FA5}">
                      <a16:colId xmlns:a16="http://schemas.microsoft.com/office/drawing/2014/main" xmlns="" val="3986378618"/>
                    </a:ext>
                  </a:extLst>
                </a:gridCol>
              </a:tblGrid>
              <a:tr h="263399">
                <a:tc>
                  <a:txBody>
                    <a:bodyPr/>
                    <a:lstStyle/>
                    <a:p>
                      <a:pPr marL="180000" marR="3175" indent="-6350" algn="just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000" marR="3175" indent="-6350" algn="just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Test Group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marR="3175" indent="-6350" algn="just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pD</a:t>
                      </a:r>
                      <a:r>
                        <a:rPr lang="en-US" sz="1000" baseline="-25000" dirty="0">
                          <a:effectLst/>
                        </a:rPr>
                        <a:t>2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marR="3175" indent="-6350" algn="just">
                        <a:lnSpc>
                          <a:spcPct val="75000"/>
                        </a:lnSpc>
                        <a:spcAft>
                          <a:spcPts val="1380"/>
                        </a:spcAft>
                      </a:pPr>
                      <a:r>
                        <a:rPr lang="en-US" sz="1000">
                          <a:effectLst/>
                        </a:rPr>
                        <a:t>E</a:t>
                      </a:r>
                      <a:r>
                        <a:rPr lang="en-US" sz="1000" baseline="-25000">
                          <a:effectLst/>
                        </a:rPr>
                        <a:t>max</a:t>
                      </a:r>
                      <a:r>
                        <a:rPr lang="en-US" sz="1000">
                          <a:effectLst/>
                        </a:rPr>
                        <a:t> (%)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73486758"/>
                  </a:ext>
                </a:extLst>
              </a:tr>
              <a:tr h="346763"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Acetylcholine control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6,17 ± 0,06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1380"/>
                        </a:spcAft>
                      </a:pPr>
                      <a:r>
                        <a:rPr lang="en-US" sz="1000" dirty="0">
                          <a:effectLst/>
                        </a:rPr>
                        <a:t>100 ± 0,00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27120504"/>
                  </a:ext>
                </a:extLst>
              </a:tr>
              <a:tr h="322047"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GEO 1 ppm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5,32 ± 0,08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1380"/>
                        </a:spcAft>
                      </a:pPr>
                      <a:r>
                        <a:rPr lang="en-US" sz="1000" dirty="0">
                          <a:effectLst/>
                        </a:rPr>
                        <a:t>100 ± 0,00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7219515"/>
                  </a:ext>
                </a:extLst>
              </a:tr>
              <a:tr h="346763"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GEO 1,25 ppm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5,18 ± 0,08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marR="3175" indent="-6350" algn="l">
                        <a:lnSpc>
                          <a:spcPct val="75000"/>
                        </a:lnSpc>
                        <a:spcAft>
                          <a:spcPts val="1380"/>
                        </a:spcAft>
                      </a:pPr>
                      <a:r>
                        <a:rPr lang="en-US" sz="1000" dirty="0">
                          <a:effectLst/>
                        </a:rPr>
                        <a:t>100 ± 0,00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81354696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xmlns="" id="{031A7EAF-05A8-4A8E-B9EF-0792F355D1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061919"/>
              </p:ext>
            </p:extLst>
          </p:nvPr>
        </p:nvGraphicFramePr>
        <p:xfrm>
          <a:off x="7024914" y="9483048"/>
          <a:ext cx="2493545" cy="123620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904783">
                  <a:extLst>
                    <a:ext uri="{9D8B030D-6E8A-4147-A177-3AD203B41FA5}">
                      <a16:colId xmlns:a16="http://schemas.microsoft.com/office/drawing/2014/main" xmlns="" val="2319940126"/>
                    </a:ext>
                  </a:extLst>
                </a:gridCol>
                <a:gridCol w="714881">
                  <a:extLst>
                    <a:ext uri="{9D8B030D-6E8A-4147-A177-3AD203B41FA5}">
                      <a16:colId xmlns:a16="http://schemas.microsoft.com/office/drawing/2014/main" xmlns="" val="19276932"/>
                    </a:ext>
                  </a:extLst>
                </a:gridCol>
                <a:gridCol w="873881">
                  <a:extLst>
                    <a:ext uri="{9D8B030D-6E8A-4147-A177-3AD203B41FA5}">
                      <a16:colId xmlns:a16="http://schemas.microsoft.com/office/drawing/2014/main" xmlns="" val="2453256201"/>
                    </a:ext>
                  </a:extLst>
                </a:gridCol>
              </a:tblGrid>
              <a:tr h="308790">
                <a:tc>
                  <a:txBody>
                    <a:bodyPr/>
                    <a:lstStyle/>
                    <a:p>
                      <a:pPr marL="252000" marR="3175" indent="-6350" algn="just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Test Group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2000" marR="3175" indent="-6350" algn="just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pD</a:t>
                      </a:r>
                      <a:r>
                        <a:rPr lang="en-US" sz="1000" baseline="-25000">
                          <a:effectLst/>
                        </a:rPr>
                        <a:t>2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2000" marR="3175" indent="-6350" algn="just">
                        <a:lnSpc>
                          <a:spcPct val="75000"/>
                        </a:lnSpc>
                        <a:spcAft>
                          <a:spcPts val="1380"/>
                        </a:spcAft>
                      </a:pPr>
                      <a:r>
                        <a:rPr lang="en-US" sz="1000">
                          <a:effectLst/>
                        </a:rPr>
                        <a:t>E</a:t>
                      </a:r>
                      <a:r>
                        <a:rPr lang="en-US" sz="1000" baseline="-25000">
                          <a:effectLst/>
                        </a:rPr>
                        <a:t>max</a:t>
                      </a:r>
                      <a:r>
                        <a:rPr lang="en-US" sz="1000">
                          <a:effectLst/>
                        </a:rPr>
                        <a:t> (%)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34752447"/>
                  </a:ext>
                </a:extLst>
              </a:tr>
              <a:tr h="294754">
                <a:tc>
                  <a:txBody>
                    <a:bodyPr/>
                    <a:lstStyle/>
                    <a:p>
                      <a:pPr marL="252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Ach control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2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4,19 ± 0,19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2000" marR="3175" indent="-6350" algn="ctr">
                        <a:lnSpc>
                          <a:spcPct val="75000"/>
                        </a:lnSpc>
                        <a:spcAft>
                          <a:spcPts val="1380"/>
                        </a:spcAft>
                      </a:pPr>
                      <a:r>
                        <a:rPr lang="en-US" sz="1000" dirty="0">
                          <a:effectLst/>
                        </a:rPr>
                        <a:t>100 ± 0,00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55956799"/>
                  </a:ext>
                </a:extLst>
              </a:tr>
              <a:tr h="280718">
                <a:tc>
                  <a:txBody>
                    <a:bodyPr/>
                    <a:lstStyle/>
                    <a:p>
                      <a:pPr marL="252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Atropine 35,5 ppm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2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3,56 ± 0,13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2000" marR="3175" indent="-6350" algn="ctr">
                        <a:lnSpc>
                          <a:spcPct val="75000"/>
                        </a:lnSpc>
                        <a:spcAft>
                          <a:spcPts val="1380"/>
                        </a:spcAft>
                      </a:pPr>
                      <a:r>
                        <a:rPr lang="en-US" sz="1000" dirty="0">
                          <a:effectLst/>
                        </a:rPr>
                        <a:t>100 ± 0,00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04358336"/>
                  </a:ext>
                </a:extLst>
              </a:tr>
              <a:tr h="351939">
                <a:tc>
                  <a:txBody>
                    <a:bodyPr/>
                    <a:lstStyle/>
                    <a:p>
                      <a:pPr marL="252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Atropine 177,5 ppm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2000" marR="3175" indent="-6350" algn="l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2,71 ± 0,15</a:t>
                      </a:r>
                      <a:endParaRPr lang="en-ID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2000" marR="3175" indent="-6350" algn="ctr">
                        <a:lnSpc>
                          <a:spcPct val="75000"/>
                        </a:lnSpc>
                        <a:spcAft>
                          <a:spcPts val="1380"/>
                        </a:spcAft>
                      </a:pPr>
                      <a:r>
                        <a:rPr lang="en-US" sz="1000" dirty="0">
                          <a:effectLst/>
                        </a:rPr>
                        <a:t>100 ± 0,00</a:t>
                      </a:r>
                      <a:endParaRPr lang="en-ID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58436427"/>
                  </a:ext>
                </a:extLst>
              </a:tr>
            </a:tbl>
          </a:graphicData>
        </a:graphic>
      </p:graphicFrame>
      <p:sp>
        <p:nvSpPr>
          <p:cNvPr id="75" name="Arrow: Striped Right 74">
            <a:extLst>
              <a:ext uri="{FF2B5EF4-FFF2-40B4-BE49-F238E27FC236}">
                <a16:creationId xmlns:a16="http://schemas.microsoft.com/office/drawing/2014/main" xmlns="" id="{9D6234E9-8586-4DA2-AFC7-29EF7074542C}"/>
              </a:ext>
            </a:extLst>
          </p:cNvPr>
          <p:cNvSpPr/>
          <p:nvPr/>
        </p:nvSpPr>
        <p:spPr>
          <a:xfrm rot="-2460000">
            <a:off x="7072734" y="5452648"/>
            <a:ext cx="332276" cy="242079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26429" y="1479623"/>
            <a:ext cx="4029105" cy="72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51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</TotalTime>
  <Words>769</Words>
  <Application>Microsoft Office PowerPoint</Application>
  <PresentationFormat>A3 Paper (297x420 mm)</PresentationFormat>
  <Paragraphs>141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hari</dc:creator>
  <cp:lastModifiedBy>hari</cp:lastModifiedBy>
  <cp:revision>39</cp:revision>
  <dcterms:created xsi:type="dcterms:W3CDTF">2018-04-09T06:34:47Z</dcterms:created>
  <dcterms:modified xsi:type="dcterms:W3CDTF">2018-09-19T13:37:14Z</dcterms:modified>
</cp:coreProperties>
</file>