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601200" cy="12801600" type="A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FF0066"/>
    <a:srgbClr val="99CC00"/>
    <a:srgbClr val="FF9900"/>
    <a:srgbClr val="00CC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66" d="100"/>
          <a:sy n="66" d="100"/>
        </p:scale>
        <p:origin x="1350" y="-9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C22E64-6A41-42AC-A68A-6C6802B660B8}" type="doc">
      <dgm:prSet loTypeId="urn:microsoft.com/office/officeart/2005/8/layout/hProcess4" loCatId="process" qsTypeId="urn:microsoft.com/office/officeart/2005/8/quickstyle/simple1" qsCatId="simple" csTypeId="urn:microsoft.com/office/officeart/2005/8/colors/colorful4" csCatId="colorful" phldr="1"/>
      <dgm:spPr/>
      <dgm:t>
        <a:bodyPr/>
        <a:lstStyle/>
        <a:p>
          <a:endParaRPr lang="en-US"/>
        </a:p>
      </dgm:t>
    </dgm:pt>
    <dgm:pt modelId="{EA05011B-5EE6-408B-8533-0870F6B4E9BD}">
      <dgm:prSet phldrT="[Text]" custT="1"/>
      <dgm:spPr/>
      <dgm:t>
        <a:bodyPr/>
        <a:lstStyle/>
        <a:p>
          <a:pPr algn="l"/>
          <a:r>
            <a:rPr lang="en-ID" sz="1050" dirty="0" smtClean="0">
              <a:solidFill>
                <a:srgbClr val="FF0000"/>
              </a:solidFill>
            </a:rPr>
            <a:t>1. Preparation of  Gold Nanoparticles</a:t>
          </a:r>
          <a:endParaRPr lang="en-US" sz="1050" dirty="0">
            <a:solidFill>
              <a:srgbClr val="FF0000"/>
            </a:solidFill>
          </a:endParaRPr>
        </a:p>
      </dgm:t>
    </dgm:pt>
    <dgm:pt modelId="{68C56E90-5C12-4233-86DA-CED6AA68692B}" type="parTrans" cxnId="{758C67AC-DACD-40AB-8DF1-2ACC0BB23522}">
      <dgm:prSet/>
      <dgm:spPr/>
      <dgm:t>
        <a:bodyPr/>
        <a:lstStyle/>
        <a:p>
          <a:endParaRPr lang="en-US" sz="1050"/>
        </a:p>
      </dgm:t>
    </dgm:pt>
    <dgm:pt modelId="{DC016419-0FAE-47E8-B182-2B7C54544262}" type="sibTrans" cxnId="{758C67AC-DACD-40AB-8DF1-2ACC0BB23522}">
      <dgm:prSet>
        <dgm:style>
          <a:lnRef idx="2">
            <a:schemeClr val="accent2">
              <a:shade val="50000"/>
            </a:schemeClr>
          </a:lnRef>
          <a:fillRef idx="1">
            <a:schemeClr val="accent2"/>
          </a:fillRef>
          <a:effectRef idx="0">
            <a:schemeClr val="accent2"/>
          </a:effectRef>
          <a:fontRef idx="minor">
            <a:schemeClr val="lt1"/>
          </a:fontRef>
        </dgm:style>
      </dgm:prSet>
      <dgm:spPr/>
      <dgm:t>
        <a:bodyPr/>
        <a:lstStyle/>
        <a:p>
          <a:endParaRPr lang="en-US" sz="1050"/>
        </a:p>
      </dgm:t>
    </dgm:pt>
    <dgm:pt modelId="{EA5FEDC4-53F6-4F6B-A213-0B0DC6B697AF}">
      <dgm:prSet phldrT="[Text]" custT="1">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en-ID" sz="1050" dirty="0" smtClean="0"/>
            <a:t> </a:t>
          </a:r>
          <a:r>
            <a:rPr lang="en-ID" sz="1050" dirty="0" err="1" smtClean="0"/>
            <a:t>AuNPs</a:t>
          </a:r>
          <a:r>
            <a:rPr lang="en-ID" sz="1050" dirty="0" smtClean="0"/>
            <a:t> diameter’s is 10 nm</a:t>
          </a:r>
          <a:endParaRPr lang="en-US" sz="1050" dirty="0"/>
        </a:p>
      </dgm:t>
    </dgm:pt>
    <dgm:pt modelId="{A6B749A7-3650-483F-8A89-22AFAF41B0D0}" type="parTrans" cxnId="{A4492E07-602D-4AD7-A349-708FA500C5B0}">
      <dgm:prSet/>
      <dgm:spPr/>
      <dgm:t>
        <a:bodyPr/>
        <a:lstStyle/>
        <a:p>
          <a:endParaRPr lang="en-US" sz="1050"/>
        </a:p>
      </dgm:t>
    </dgm:pt>
    <dgm:pt modelId="{1FA040B5-9508-480C-AD67-2A506B55446F}" type="sibTrans" cxnId="{A4492E07-602D-4AD7-A349-708FA500C5B0}">
      <dgm:prSet/>
      <dgm:spPr/>
      <dgm:t>
        <a:bodyPr/>
        <a:lstStyle/>
        <a:p>
          <a:endParaRPr lang="en-US" sz="1050"/>
        </a:p>
      </dgm:t>
    </dgm:pt>
    <dgm:pt modelId="{85CD17BF-D9EF-481E-8996-2EFB5B557EBD}">
      <dgm:prSet phldrT="[Text]" custT="1">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en-ID" sz="1050" dirty="0" smtClean="0"/>
            <a:t> </a:t>
          </a:r>
          <a:r>
            <a:rPr lang="en-US" sz="1050" dirty="0" smtClean="0"/>
            <a:t>HAuCl4.3H2O 1% + Na-</a:t>
          </a:r>
          <a:r>
            <a:rPr lang="en-US" sz="1050" dirty="0" err="1" smtClean="0"/>
            <a:t>Sitrat</a:t>
          </a:r>
          <a:r>
            <a:rPr lang="en-US" sz="1050" dirty="0" smtClean="0"/>
            <a:t> 1% </a:t>
          </a:r>
          <a:endParaRPr lang="en-US" sz="1050" dirty="0"/>
        </a:p>
      </dgm:t>
    </dgm:pt>
    <dgm:pt modelId="{47DD2C0A-753B-4DA9-8B8C-A505B6D1F47F}" type="parTrans" cxnId="{B6530AB7-17B8-4429-9144-EA179E11796E}">
      <dgm:prSet/>
      <dgm:spPr/>
      <dgm:t>
        <a:bodyPr/>
        <a:lstStyle/>
        <a:p>
          <a:endParaRPr lang="en-US" sz="1050"/>
        </a:p>
      </dgm:t>
    </dgm:pt>
    <dgm:pt modelId="{819DAF4A-A03D-441D-8D99-E34FC7C6613F}" type="sibTrans" cxnId="{B6530AB7-17B8-4429-9144-EA179E11796E}">
      <dgm:prSet/>
      <dgm:spPr/>
      <dgm:t>
        <a:bodyPr/>
        <a:lstStyle/>
        <a:p>
          <a:endParaRPr lang="en-US" sz="1050"/>
        </a:p>
      </dgm:t>
    </dgm:pt>
    <dgm:pt modelId="{B353447C-5742-42D6-8560-8F0B3D21B2DA}">
      <dgm:prSet phldrT="[Text]" custT="1"/>
      <dgm:spPr/>
      <dgm:t>
        <a:bodyPr/>
        <a:lstStyle/>
        <a:p>
          <a:pPr algn="l"/>
          <a:r>
            <a:rPr lang="en-ID" sz="1050" dirty="0" smtClean="0">
              <a:solidFill>
                <a:srgbClr val="0033CC"/>
              </a:solidFill>
            </a:rPr>
            <a:t>Preparation of </a:t>
          </a:r>
          <a:r>
            <a:rPr lang="en-ID" sz="1050" dirty="0" err="1" smtClean="0">
              <a:solidFill>
                <a:srgbClr val="0033CC"/>
              </a:solidFill>
            </a:rPr>
            <a:t>Aptamer-AuNPs</a:t>
          </a:r>
          <a:r>
            <a:rPr lang="en-ID" sz="1050" dirty="0" smtClean="0">
              <a:solidFill>
                <a:srgbClr val="0033CC"/>
              </a:solidFill>
            </a:rPr>
            <a:t> Conjugate</a:t>
          </a:r>
          <a:endParaRPr lang="en-US" sz="1050" dirty="0">
            <a:solidFill>
              <a:srgbClr val="0033CC"/>
            </a:solidFill>
          </a:endParaRPr>
        </a:p>
      </dgm:t>
    </dgm:pt>
    <dgm:pt modelId="{FF84A57A-BF09-420B-A169-336C32AFDE81}" type="parTrans" cxnId="{1B7445C9-5680-4B1E-83A0-AD9EA77C1801}">
      <dgm:prSet/>
      <dgm:spPr/>
      <dgm:t>
        <a:bodyPr/>
        <a:lstStyle/>
        <a:p>
          <a:endParaRPr lang="en-US" sz="1050"/>
        </a:p>
      </dgm:t>
    </dgm:pt>
    <dgm:pt modelId="{7E116F0A-1E36-4D20-AF6B-BE12B8A86A29}" type="sibTrans" cxnId="{1B7445C9-5680-4B1E-83A0-AD9EA77C1801}">
      <dgm:prSet/>
      <dgm:spPr/>
      <dgm:t>
        <a:bodyPr/>
        <a:lstStyle/>
        <a:p>
          <a:endParaRPr lang="en-US" sz="1050"/>
        </a:p>
      </dgm:t>
    </dgm:pt>
    <dgm:pt modelId="{F3741D62-982B-40B1-8CD6-C2CC231B4A62}">
      <dgm:prSet phldrT="[Text]" custT="1">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en-ID" sz="1050" dirty="0" smtClean="0"/>
            <a:t> Conjugation </a:t>
          </a:r>
          <a:r>
            <a:rPr lang="en-ID" sz="1050" dirty="0" err="1" smtClean="0"/>
            <a:t>AuNPs</a:t>
          </a:r>
          <a:r>
            <a:rPr lang="en-ID" sz="1050" dirty="0" smtClean="0"/>
            <a:t> with SH-</a:t>
          </a:r>
          <a:r>
            <a:rPr lang="en-ID" sz="1050" dirty="0" err="1" smtClean="0"/>
            <a:t>Aptamer</a:t>
          </a:r>
          <a:endParaRPr lang="en-US" sz="1050" dirty="0"/>
        </a:p>
      </dgm:t>
    </dgm:pt>
    <dgm:pt modelId="{B0C3C093-957C-41EE-9A35-9162FD8C76B8}" type="parTrans" cxnId="{585A98AB-F060-40DF-AB23-4E70798B3B61}">
      <dgm:prSet/>
      <dgm:spPr/>
      <dgm:t>
        <a:bodyPr/>
        <a:lstStyle/>
        <a:p>
          <a:endParaRPr lang="en-US" sz="1050"/>
        </a:p>
      </dgm:t>
    </dgm:pt>
    <dgm:pt modelId="{0D9B5A7F-1215-4518-BC00-F89080CFFBEE}" type="sibTrans" cxnId="{585A98AB-F060-40DF-AB23-4E70798B3B61}">
      <dgm:prSet/>
      <dgm:spPr/>
      <dgm:t>
        <a:bodyPr/>
        <a:lstStyle/>
        <a:p>
          <a:endParaRPr lang="en-US" sz="1050"/>
        </a:p>
      </dgm:t>
    </dgm:pt>
    <dgm:pt modelId="{F21D6E24-DDCC-4076-B9DB-C08097A45543}">
      <dgm:prSet phldrT="[Text]" custT="1">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en-ID" sz="1050" dirty="0" smtClean="0"/>
            <a:t> Optimization by adding DTT</a:t>
          </a:r>
          <a:endParaRPr lang="en-US" sz="1050" dirty="0"/>
        </a:p>
      </dgm:t>
    </dgm:pt>
    <dgm:pt modelId="{A8E5733B-1B90-4CBE-A971-A89AED94A910}" type="parTrans" cxnId="{135D2D40-6EC2-4CDE-8BCD-0749E4DCD22E}">
      <dgm:prSet/>
      <dgm:spPr/>
      <dgm:t>
        <a:bodyPr/>
        <a:lstStyle/>
        <a:p>
          <a:endParaRPr lang="en-US" sz="1050"/>
        </a:p>
      </dgm:t>
    </dgm:pt>
    <dgm:pt modelId="{0D490E11-2221-4E1F-9241-9519D503DD69}" type="sibTrans" cxnId="{135D2D40-6EC2-4CDE-8BCD-0749E4DCD22E}">
      <dgm:prSet/>
      <dgm:spPr/>
      <dgm:t>
        <a:bodyPr/>
        <a:lstStyle/>
        <a:p>
          <a:endParaRPr lang="en-US" sz="1050"/>
        </a:p>
      </dgm:t>
    </dgm:pt>
    <dgm:pt modelId="{0C2BE508-D3A5-4513-A092-BFB18E213BC4}">
      <dgm:prSet phldrT="[Text]" custT="1"/>
      <dgm:spPr/>
      <dgm:t>
        <a:bodyPr/>
        <a:lstStyle/>
        <a:p>
          <a:pPr algn="l"/>
          <a:r>
            <a:rPr lang="en-ID" sz="1050" dirty="0" smtClean="0">
              <a:solidFill>
                <a:schemeClr val="tx1"/>
              </a:solidFill>
            </a:rPr>
            <a:t>Preparation od Test Line &amp; Control Line</a:t>
          </a:r>
          <a:endParaRPr lang="en-US" sz="1050" dirty="0">
            <a:solidFill>
              <a:schemeClr val="tx1"/>
            </a:solidFill>
          </a:endParaRPr>
        </a:p>
      </dgm:t>
    </dgm:pt>
    <dgm:pt modelId="{ADED20EE-7F89-4E09-B5E8-253AB940460D}" type="parTrans" cxnId="{F2BA014D-D9EF-437B-B757-BC239DBCBBFB}">
      <dgm:prSet/>
      <dgm:spPr/>
      <dgm:t>
        <a:bodyPr/>
        <a:lstStyle/>
        <a:p>
          <a:endParaRPr lang="en-US" sz="1050"/>
        </a:p>
      </dgm:t>
    </dgm:pt>
    <dgm:pt modelId="{7616F9D7-887B-4C45-9128-112DBD433E69}" type="sibTrans" cxnId="{F2BA014D-D9EF-437B-B757-BC239DBCBBFB}">
      <dgm:prSet/>
      <dgm:spPr/>
      <dgm:t>
        <a:bodyPr/>
        <a:lstStyle/>
        <a:p>
          <a:endParaRPr lang="en-US" sz="1050"/>
        </a:p>
      </dgm:t>
    </dgm:pt>
    <dgm:pt modelId="{F41E1858-EE20-4B76-801E-482A5D5D671F}">
      <dgm:prSet phldrT="[Text]"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ID" sz="1050" dirty="0" smtClean="0"/>
            <a:t> Using streptavidin-biotin </a:t>
          </a:r>
          <a:r>
            <a:rPr lang="en-ID" sz="1050" dirty="0" err="1" smtClean="0"/>
            <a:t>raction</a:t>
          </a:r>
          <a:endParaRPr lang="en-US" sz="1050" dirty="0"/>
        </a:p>
      </dgm:t>
    </dgm:pt>
    <dgm:pt modelId="{AC342E7A-C473-49B8-9D3E-F07B9F0623C5}" type="parTrans" cxnId="{99891210-4A02-45B2-AE88-3205FD531C7B}">
      <dgm:prSet/>
      <dgm:spPr/>
      <dgm:t>
        <a:bodyPr/>
        <a:lstStyle/>
        <a:p>
          <a:endParaRPr lang="en-US" sz="1050"/>
        </a:p>
      </dgm:t>
    </dgm:pt>
    <dgm:pt modelId="{67CC31DF-6C48-4A10-A3D2-F042A339B00D}" type="sibTrans" cxnId="{99891210-4A02-45B2-AE88-3205FD531C7B}">
      <dgm:prSet/>
      <dgm:spPr/>
      <dgm:t>
        <a:bodyPr/>
        <a:lstStyle/>
        <a:p>
          <a:endParaRPr lang="en-US" sz="1050"/>
        </a:p>
      </dgm:t>
    </dgm:pt>
    <dgm:pt modelId="{BA1CD255-159D-4B4F-8BED-57A66E864B0E}">
      <dgm:prSet phldrT="[Text]"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ID" sz="1050" dirty="0" smtClean="0"/>
            <a:t> Consist of DNA probe1&amp;2</a:t>
          </a:r>
          <a:endParaRPr lang="en-US" sz="1050" dirty="0"/>
        </a:p>
      </dgm:t>
    </dgm:pt>
    <dgm:pt modelId="{DD50D5E0-840F-4F48-91F5-C2B5BFF0CD03}" type="parTrans" cxnId="{3286D9B0-B0B2-4D71-AA98-A1F479316748}">
      <dgm:prSet/>
      <dgm:spPr/>
      <dgm:t>
        <a:bodyPr/>
        <a:lstStyle/>
        <a:p>
          <a:endParaRPr lang="en-US" sz="1050"/>
        </a:p>
      </dgm:t>
    </dgm:pt>
    <dgm:pt modelId="{767DEE69-927B-4B8C-A6BB-79D150344FA2}" type="sibTrans" cxnId="{3286D9B0-B0B2-4D71-AA98-A1F479316748}">
      <dgm:prSet/>
      <dgm:spPr/>
      <dgm:t>
        <a:bodyPr/>
        <a:lstStyle/>
        <a:p>
          <a:endParaRPr lang="en-US" sz="1050"/>
        </a:p>
      </dgm:t>
    </dgm:pt>
    <dgm:pt modelId="{52526CDA-1EA0-449B-93D1-BB8A3B2C66F8}" type="pres">
      <dgm:prSet presAssocID="{82C22E64-6A41-42AC-A68A-6C6802B660B8}" presName="Name0" presStyleCnt="0">
        <dgm:presLayoutVars>
          <dgm:dir/>
          <dgm:animLvl val="lvl"/>
          <dgm:resizeHandles val="exact"/>
        </dgm:presLayoutVars>
      </dgm:prSet>
      <dgm:spPr/>
      <dgm:t>
        <a:bodyPr/>
        <a:lstStyle/>
        <a:p>
          <a:endParaRPr lang="id-ID"/>
        </a:p>
      </dgm:t>
    </dgm:pt>
    <dgm:pt modelId="{7EFD8BD2-5CCD-49CF-AA89-84F9E2C3DF0B}" type="pres">
      <dgm:prSet presAssocID="{82C22E64-6A41-42AC-A68A-6C6802B660B8}" presName="tSp" presStyleCnt="0"/>
      <dgm:spPr/>
    </dgm:pt>
    <dgm:pt modelId="{A23D4D2B-AF87-49BE-B923-E24A3AE6A729}" type="pres">
      <dgm:prSet presAssocID="{82C22E64-6A41-42AC-A68A-6C6802B660B8}" presName="bSp" presStyleCnt="0"/>
      <dgm:spPr/>
    </dgm:pt>
    <dgm:pt modelId="{1CDE92D9-C4E3-41A6-AA3A-016CA92D2F79}" type="pres">
      <dgm:prSet presAssocID="{82C22E64-6A41-42AC-A68A-6C6802B660B8}" presName="process" presStyleCnt="0"/>
      <dgm:spPr/>
    </dgm:pt>
    <dgm:pt modelId="{5ED68113-8387-4928-99E2-B53D370FB1A3}" type="pres">
      <dgm:prSet presAssocID="{EA05011B-5EE6-408B-8533-0870F6B4E9BD}" presName="composite1" presStyleCnt="0"/>
      <dgm:spPr/>
    </dgm:pt>
    <dgm:pt modelId="{7A7DEF44-235C-4D6D-8A5F-3B9CF4FE4696}" type="pres">
      <dgm:prSet presAssocID="{EA05011B-5EE6-408B-8533-0870F6B4E9BD}" presName="dummyNode1" presStyleLbl="node1" presStyleIdx="0" presStyleCnt="3"/>
      <dgm:spPr/>
    </dgm:pt>
    <dgm:pt modelId="{F7751887-6D6D-4043-AD26-F2464AB80518}" type="pres">
      <dgm:prSet presAssocID="{EA05011B-5EE6-408B-8533-0870F6B4E9BD}" presName="childNode1" presStyleLbl="bgAcc1" presStyleIdx="0" presStyleCnt="3" custScaleY="136850">
        <dgm:presLayoutVars>
          <dgm:bulletEnabled val="1"/>
        </dgm:presLayoutVars>
      </dgm:prSet>
      <dgm:spPr/>
      <dgm:t>
        <a:bodyPr/>
        <a:lstStyle/>
        <a:p>
          <a:endParaRPr lang="en-US"/>
        </a:p>
      </dgm:t>
    </dgm:pt>
    <dgm:pt modelId="{10062631-C834-498F-9F1D-1E3E7A873675}" type="pres">
      <dgm:prSet presAssocID="{EA05011B-5EE6-408B-8533-0870F6B4E9BD}" presName="childNode1tx" presStyleLbl="bgAcc1" presStyleIdx="0" presStyleCnt="3">
        <dgm:presLayoutVars>
          <dgm:bulletEnabled val="1"/>
        </dgm:presLayoutVars>
      </dgm:prSet>
      <dgm:spPr/>
      <dgm:t>
        <a:bodyPr/>
        <a:lstStyle/>
        <a:p>
          <a:endParaRPr lang="en-US"/>
        </a:p>
      </dgm:t>
    </dgm:pt>
    <dgm:pt modelId="{0ACE81CC-44B8-4114-9B6E-58049378D4B4}" type="pres">
      <dgm:prSet presAssocID="{EA05011B-5EE6-408B-8533-0870F6B4E9BD}" presName="parentNode1" presStyleLbl="node1" presStyleIdx="0" presStyleCnt="3" custLinFactNeighborY="11975">
        <dgm:presLayoutVars>
          <dgm:chMax val="1"/>
          <dgm:bulletEnabled val="1"/>
        </dgm:presLayoutVars>
      </dgm:prSet>
      <dgm:spPr/>
      <dgm:t>
        <a:bodyPr/>
        <a:lstStyle/>
        <a:p>
          <a:endParaRPr lang="id-ID"/>
        </a:p>
      </dgm:t>
    </dgm:pt>
    <dgm:pt modelId="{70BDB197-E22D-4961-A377-C9E79061048B}" type="pres">
      <dgm:prSet presAssocID="{EA05011B-5EE6-408B-8533-0870F6B4E9BD}" presName="connSite1" presStyleCnt="0"/>
      <dgm:spPr/>
    </dgm:pt>
    <dgm:pt modelId="{53BF470C-D782-429B-AD67-8FDBA086439F}" type="pres">
      <dgm:prSet presAssocID="{DC016419-0FAE-47E8-B182-2B7C54544262}" presName="Name9" presStyleLbl="sibTrans2D1" presStyleIdx="0" presStyleCnt="2"/>
      <dgm:spPr/>
      <dgm:t>
        <a:bodyPr/>
        <a:lstStyle/>
        <a:p>
          <a:endParaRPr lang="id-ID"/>
        </a:p>
      </dgm:t>
    </dgm:pt>
    <dgm:pt modelId="{8C3CFCB9-2B83-43FD-AAE7-7232FE3AECA7}" type="pres">
      <dgm:prSet presAssocID="{B353447C-5742-42D6-8560-8F0B3D21B2DA}" presName="composite2" presStyleCnt="0"/>
      <dgm:spPr/>
    </dgm:pt>
    <dgm:pt modelId="{CB2A05DD-4205-4389-8F04-71083321DD18}" type="pres">
      <dgm:prSet presAssocID="{B353447C-5742-42D6-8560-8F0B3D21B2DA}" presName="dummyNode2" presStyleLbl="node1" presStyleIdx="0" presStyleCnt="3"/>
      <dgm:spPr/>
    </dgm:pt>
    <dgm:pt modelId="{0DEF5CE9-CA73-4C21-B66C-DDABBA5FD565}" type="pres">
      <dgm:prSet presAssocID="{B353447C-5742-42D6-8560-8F0B3D21B2DA}" presName="childNode2" presStyleLbl="bgAcc1" presStyleIdx="1" presStyleCnt="3" custScaleY="134506" custLinFactNeighborY="7662">
        <dgm:presLayoutVars>
          <dgm:bulletEnabled val="1"/>
        </dgm:presLayoutVars>
      </dgm:prSet>
      <dgm:spPr/>
      <dgm:t>
        <a:bodyPr/>
        <a:lstStyle/>
        <a:p>
          <a:endParaRPr lang="en-US"/>
        </a:p>
      </dgm:t>
    </dgm:pt>
    <dgm:pt modelId="{CF8E1A8A-EAE7-434F-ABF9-6EECA6B1B61B}" type="pres">
      <dgm:prSet presAssocID="{B353447C-5742-42D6-8560-8F0B3D21B2DA}" presName="childNode2tx" presStyleLbl="bgAcc1" presStyleIdx="1" presStyleCnt="3">
        <dgm:presLayoutVars>
          <dgm:bulletEnabled val="1"/>
        </dgm:presLayoutVars>
      </dgm:prSet>
      <dgm:spPr/>
      <dgm:t>
        <a:bodyPr/>
        <a:lstStyle/>
        <a:p>
          <a:endParaRPr lang="en-US"/>
        </a:p>
      </dgm:t>
    </dgm:pt>
    <dgm:pt modelId="{69925AE1-9CC4-4BCB-A523-7B4B8DB2178B}" type="pres">
      <dgm:prSet presAssocID="{B353447C-5742-42D6-8560-8F0B3D21B2DA}" presName="parentNode2" presStyleLbl="node1" presStyleIdx="1" presStyleCnt="3" custScaleX="132277" custScaleY="137602">
        <dgm:presLayoutVars>
          <dgm:chMax val="0"/>
          <dgm:bulletEnabled val="1"/>
        </dgm:presLayoutVars>
      </dgm:prSet>
      <dgm:spPr/>
      <dgm:t>
        <a:bodyPr/>
        <a:lstStyle/>
        <a:p>
          <a:endParaRPr lang="id-ID"/>
        </a:p>
      </dgm:t>
    </dgm:pt>
    <dgm:pt modelId="{45D800AB-A000-4D4E-A9BF-408CDE389E6A}" type="pres">
      <dgm:prSet presAssocID="{B353447C-5742-42D6-8560-8F0B3D21B2DA}" presName="connSite2" presStyleCnt="0"/>
      <dgm:spPr/>
    </dgm:pt>
    <dgm:pt modelId="{161B9BEA-7251-4C5B-AFC5-768110C86B8E}" type="pres">
      <dgm:prSet presAssocID="{7E116F0A-1E36-4D20-AF6B-BE12B8A86A29}" presName="Name18" presStyleLbl="sibTrans2D1" presStyleIdx="1" presStyleCnt="2" custLinFactNeighborX="-2316" custLinFactNeighborY="-5404"/>
      <dgm:spPr/>
      <dgm:t>
        <a:bodyPr/>
        <a:lstStyle/>
        <a:p>
          <a:endParaRPr lang="id-ID"/>
        </a:p>
      </dgm:t>
    </dgm:pt>
    <dgm:pt modelId="{73AA17F7-D7DE-4197-A256-38F8F3C213A2}" type="pres">
      <dgm:prSet presAssocID="{0C2BE508-D3A5-4513-A092-BFB18E213BC4}" presName="composite1" presStyleCnt="0"/>
      <dgm:spPr/>
    </dgm:pt>
    <dgm:pt modelId="{110349D8-AF3B-4005-95FA-CC1C4FB8481D}" type="pres">
      <dgm:prSet presAssocID="{0C2BE508-D3A5-4513-A092-BFB18E213BC4}" presName="dummyNode1" presStyleLbl="node1" presStyleIdx="1" presStyleCnt="3"/>
      <dgm:spPr/>
    </dgm:pt>
    <dgm:pt modelId="{FED5FD05-4DA4-44E8-A204-FEC1EC3823FC}" type="pres">
      <dgm:prSet presAssocID="{0C2BE508-D3A5-4513-A092-BFB18E213BC4}" presName="childNode1" presStyleLbl="bgAcc1" presStyleIdx="2" presStyleCnt="3" custScaleY="158761">
        <dgm:presLayoutVars>
          <dgm:bulletEnabled val="1"/>
        </dgm:presLayoutVars>
      </dgm:prSet>
      <dgm:spPr/>
      <dgm:t>
        <a:bodyPr/>
        <a:lstStyle/>
        <a:p>
          <a:endParaRPr lang="id-ID"/>
        </a:p>
      </dgm:t>
    </dgm:pt>
    <dgm:pt modelId="{B502A28B-1815-4781-BD46-C8FE5333AA1F}" type="pres">
      <dgm:prSet presAssocID="{0C2BE508-D3A5-4513-A092-BFB18E213BC4}" presName="childNode1tx" presStyleLbl="bgAcc1" presStyleIdx="2" presStyleCnt="3">
        <dgm:presLayoutVars>
          <dgm:bulletEnabled val="1"/>
        </dgm:presLayoutVars>
      </dgm:prSet>
      <dgm:spPr/>
      <dgm:t>
        <a:bodyPr/>
        <a:lstStyle/>
        <a:p>
          <a:endParaRPr lang="id-ID"/>
        </a:p>
      </dgm:t>
    </dgm:pt>
    <dgm:pt modelId="{6A4D1D73-B850-4A55-92C1-468C7F36E6AC}" type="pres">
      <dgm:prSet presAssocID="{0C2BE508-D3A5-4513-A092-BFB18E213BC4}" presName="parentNode1" presStyleLbl="node1" presStyleIdx="2" presStyleCnt="3" custScaleY="165760" custLinFactNeighborY="20860">
        <dgm:presLayoutVars>
          <dgm:chMax val="1"/>
          <dgm:bulletEnabled val="1"/>
        </dgm:presLayoutVars>
      </dgm:prSet>
      <dgm:spPr/>
      <dgm:t>
        <a:bodyPr/>
        <a:lstStyle/>
        <a:p>
          <a:endParaRPr lang="id-ID"/>
        </a:p>
      </dgm:t>
    </dgm:pt>
    <dgm:pt modelId="{100C43E2-FA44-43C7-904B-486A0A01E5C6}" type="pres">
      <dgm:prSet presAssocID="{0C2BE508-D3A5-4513-A092-BFB18E213BC4}" presName="connSite1" presStyleCnt="0"/>
      <dgm:spPr/>
    </dgm:pt>
  </dgm:ptLst>
  <dgm:cxnLst>
    <dgm:cxn modelId="{A4492E07-602D-4AD7-A349-708FA500C5B0}" srcId="{EA05011B-5EE6-408B-8533-0870F6B4E9BD}" destId="{EA5FEDC4-53F6-4F6B-A213-0B0DC6B697AF}" srcOrd="0" destOrd="0" parTransId="{A6B749A7-3650-483F-8A89-22AFAF41B0D0}" sibTransId="{1FA040B5-9508-480C-AD67-2A506B55446F}"/>
    <dgm:cxn modelId="{A7E623C7-7014-43C6-9A90-FB64276E9B4C}" type="presOf" srcId="{EA05011B-5EE6-408B-8533-0870F6B4E9BD}" destId="{0ACE81CC-44B8-4114-9B6E-58049378D4B4}" srcOrd="0" destOrd="0" presId="urn:microsoft.com/office/officeart/2005/8/layout/hProcess4"/>
    <dgm:cxn modelId="{585A98AB-F060-40DF-AB23-4E70798B3B61}" srcId="{B353447C-5742-42D6-8560-8F0B3D21B2DA}" destId="{F3741D62-982B-40B1-8CD6-C2CC231B4A62}" srcOrd="0" destOrd="0" parTransId="{B0C3C093-957C-41EE-9A35-9162FD8C76B8}" sibTransId="{0D9B5A7F-1215-4518-BC00-F89080CFFBEE}"/>
    <dgm:cxn modelId="{20161B7D-B2E4-4514-AC15-7C2A75C26D21}" type="presOf" srcId="{7E116F0A-1E36-4D20-AF6B-BE12B8A86A29}" destId="{161B9BEA-7251-4C5B-AFC5-768110C86B8E}" srcOrd="0" destOrd="0" presId="urn:microsoft.com/office/officeart/2005/8/layout/hProcess4"/>
    <dgm:cxn modelId="{A6A17FCB-89F9-465B-8648-4F571EAE9F13}" type="presOf" srcId="{F3741D62-982B-40B1-8CD6-C2CC231B4A62}" destId="{0DEF5CE9-CA73-4C21-B66C-DDABBA5FD565}" srcOrd="0" destOrd="0" presId="urn:microsoft.com/office/officeart/2005/8/layout/hProcess4"/>
    <dgm:cxn modelId="{14650835-B68F-49DA-A008-B6D54748667A}" type="presOf" srcId="{DC016419-0FAE-47E8-B182-2B7C54544262}" destId="{53BF470C-D782-429B-AD67-8FDBA086439F}" srcOrd="0" destOrd="0" presId="urn:microsoft.com/office/officeart/2005/8/layout/hProcess4"/>
    <dgm:cxn modelId="{F2BA014D-D9EF-437B-B757-BC239DBCBBFB}" srcId="{82C22E64-6A41-42AC-A68A-6C6802B660B8}" destId="{0C2BE508-D3A5-4513-A092-BFB18E213BC4}" srcOrd="2" destOrd="0" parTransId="{ADED20EE-7F89-4E09-B5E8-253AB940460D}" sibTransId="{7616F9D7-887B-4C45-9128-112DBD433E69}"/>
    <dgm:cxn modelId="{758C67AC-DACD-40AB-8DF1-2ACC0BB23522}" srcId="{82C22E64-6A41-42AC-A68A-6C6802B660B8}" destId="{EA05011B-5EE6-408B-8533-0870F6B4E9BD}" srcOrd="0" destOrd="0" parTransId="{68C56E90-5C12-4233-86DA-CED6AA68692B}" sibTransId="{DC016419-0FAE-47E8-B182-2B7C54544262}"/>
    <dgm:cxn modelId="{4C9C49AB-426E-431D-A71B-309DE76463BF}" type="presOf" srcId="{EA5FEDC4-53F6-4F6B-A213-0B0DC6B697AF}" destId="{10062631-C834-498F-9F1D-1E3E7A873675}" srcOrd="1" destOrd="0" presId="urn:microsoft.com/office/officeart/2005/8/layout/hProcess4"/>
    <dgm:cxn modelId="{15754E4C-B24F-42DB-9C04-95A830D40D01}" type="presOf" srcId="{85CD17BF-D9EF-481E-8996-2EFB5B557EBD}" destId="{F7751887-6D6D-4043-AD26-F2464AB80518}" srcOrd="0" destOrd="1" presId="urn:microsoft.com/office/officeart/2005/8/layout/hProcess4"/>
    <dgm:cxn modelId="{3286D9B0-B0B2-4D71-AA98-A1F479316748}" srcId="{0C2BE508-D3A5-4513-A092-BFB18E213BC4}" destId="{BA1CD255-159D-4B4F-8BED-57A66E864B0E}" srcOrd="1" destOrd="0" parTransId="{DD50D5E0-840F-4F48-91F5-C2B5BFF0CD03}" sibTransId="{767DEE69-927B-4B8C-A6BB-79D150344FA2}"/>
    <dgm:cxn modelId="{815A0D65-F68A-4605-B047-DF1901E0D454}" type="presOf" srcId="{F41E1858-EE20-4B76-801E-482A5D5D671F}" destId="{FED5FD05-4DA4-44E8-A204-FEC1EC3823FC}" srcOrd="0" destOrd="0" presId="urn:microsoft.com/office/officeart/2005/8/layout/hProcess4"/>
    <dgm:cxn modelId="{C21D796B-2E58-4C1F-99CA-251856AB79F3}" type="presOf" srcId="{B353447C-5742-42D6-8560-8F0B3D21B2DA}" destId="{69925AE1-9CC4-4BCB-A523-7B4B8DB2178B}" srcOrd="0" destOrd="0" presId="urn:microsoft.com/office/officeart/2005/8/layout/hProcess4"/>
    <dgm:cxn modelId="{5D00F8F0-891F-4590-A205-0A9830283BEF}" type="presOf" srcId="{0C2BE508-D3A5-4513-A092-BFB18E213BC4}" destId="{6A4D1D73-B850-4A55-92C1-468C7F36E6AC}" srcOrd="0" destOrd="0" presId="urn:microsoft.com/office/officeart/2005/8/layout/hProcess4"/>
    <dgm:cxn modelId="{1B7445C9-5680-4B1E-83A0-AD9EA77C1801}" srcId="{82C22E64-6A41-42AC-A68A-6C6802B660B8}" destId="{B353447C-5742-42D6-8560-8F0B3D21B2DA}" srcOrd="1" destOrd="0" parTransId="{FF84A57A-BF09-420B-A169-336C32AFDE81}" sibTransId="{7E116F0A-1E36-4D20-AF6B-BE12B8A86A29}"/>
    <dgm:cxn modelId="{8D79ABC2-07E7-4E0E-97FD-99A94D5AC853}" type="presOf" srcId="{BA1CD255-159D-4B4F-8BED-57A66E864B0E}" destId="{FED5FD05-4DA4-44E8-A204-FEC1EC3823FC}" srcOrd="0" destOrd="1" presId="urn:microsoft.com/office/officeart/2005/8/layout/hProcess4"/>
    <dgm:cxn modelId="{135D2D40-6EC2-4CDE-8BCD-0749E4DCD22E}" srcId="{B353447C-5742-42D6-8560-8F0B3D21B2DA}" destId="{F21D6E24-DDCC-4076-B9DB-C08097A45543}" srcOrd="1" destOrd="0" parTransId="{A8E5733B-1B90-4CBE-A971-A89AED94A910}" sibTransId="{0D490E11-2221-4E1F-9241-9519D503DD69}"/>
    <dgm:cxn modelId="{062A8F1A-C307-44AA-89A5-4DCAC2AC6FFD}" type="presOf" srcId="{F21D6E24-DDCC-4076-B9DB-C08097A45543}" destId="{CF8E1A8A-EAE7-434F-ABF9-6EECA6B1B61B}" srcOrd="1" destOrd="1" presId="urn:microsoft.com/office/officeart/2005/8/layout/hProcess4"/>
    <dgm:cxn modelId="{0BB4E7E1-1BD9-4E91-8C97-42C936C9E12F}" type="presOf" srcId="{F21D6E24-DDCC-4076-B9DB-C08097A45543}" destId="{0DEF5CE9-CA73-4C21-B66C-DDABBA5FD565}" srcOrd="0" destOrd="1" presId="urn:microsoft.com/office/officeart/2005/8/layout/hProcess4"/>
    <dgm:cxn modelId="{05890BE2-D513-4CD0-81FE-A840C2B9D610}" type="presOf" srcId="{F41E1858-EE20-4B76-801E-482A5D5D671F}" destId="{B502A28B-1815-4781-BD46-C8FE5333AA1F}" srcOrd="1" destOrd="0" presId="urn:microsoft.com/office/officeart/2005/8/layout/hProcess4"/>
    <dgm:cxn modelId="{3AE718DA-23F3-4088-97AA-185A11D82E90}" type="presOf" srcId="{82C22E64-6A41-42AC-A68A-6C6802B660B8}" destId="{52526CDA-1EA0-449B-93D1-BB8A3B2C66F8}" srcOrd="0" destOrd="0" presId="urn:microsoft.com/office/officeart/2005/8/layout/hProcess4"/>
    <dgm:cxn modelId="{B6530AB7-17B8-4429-9144-EA179E11796E}" srcId="{EA05011B-5EE6-408B-8533-0870F6B4E9BD}" destId="{85CD17BF-D9EF-481E-8996-2EFB5B557EBD}" srcOrd="1" destOrd="0" parTransId="{47DD2C0A-753B-4DA9-8B8C-A505B6D1F47F}" sibTransId="{819DAF4A-A03D-441D-8D99-E34FC7C6613F}"/>
    <dgm:cxn modelId="{99428F6A-3AAE-432C-81C2-CC677AB8DE51}" type="presOf" srcId="{85CD17BF-D9EF-481E-8996-2EFB5B557EBD}" destId="{10062631-C834-498F-9F1D-1E3E7A873675}" srcOrd="1" destOrd="1" presId="urn:microsoft.com/office/officeart/2005/8/layout/hProcess4"/>
    <dgm:cxn modelId="{F4022D11-0E67-46E5-A400-F9C9327ED06D}" type="presOf" srcId="{BA1CD255-159D-4B4F-8BED-57A66E864B0E}" destId="{B502A28B-1815-4781-BD46-C8FE5333AA1F}" srcOrd="1" destOrd="1" presId="urn:microsoft.com/office/officeart/2005/8/layout/hProcess4"/>
    <dgm:cxn modelId="{99891210-4A02-45B2-AE88-3205FD531C7B}" srcId="{0C2BE508-D3A5-4513-A092-BFB18E213BC4}" destId="{F41E1858-EE20-4B76-801E-482A5D5D671F}" srcOrd="0" destOrd="0" parTransId="{AC342E7A-C473-49B8-9D3E-F07B9F0623C5}" sibTransId="{67CC31DF-6C48-4A10-A3D2-F042A339B00D}"/>
    <dgm:cxn modelId="{FB903AC0-1552-4E32-911D-A949A5B7D240}" type="presOf" srcId="{EA5FEDC4-53F6-4F6B-A213-0B0DC6B697AF}" destId="{F7751887-6D6D-4043-AD26-F2464AB80518}" srcOrd="0" destOrd="0" presId="urn:microsoft.com/office/officeart/2005/8/layout/hProcess4"/>
    <dgm:cxn modelId="{55A74607-890E-455A-B467-102B6E9D2C5A}" type="presOf" srcId="{F3741D62-982B-40B1-8CD6-C2CC231B4A62}" destId="{CF8E1A8A-EAE7-434F-ABF9-6EECA6B1B61B}" srcOrd="1" destOrd="0" presId="urn:microsoft.com/office/officeart/2005/8/layout/hProcess4"/>
    <dgm:cxn modelId="{9EFA0FC6-AA70-4C28-95B3-5754FC24C7EB}" type="presParOf" srcId="{52526CDA-1EA0-449B-93D1-BB8A3B2C66F8}" destId="{7EFD8BD2-5CCD-49CF-AA89-84F9E2C3DF0B}" srcOrd="0" destOrd="0" presId="urn:microsoft.com/office/officeart/2005/8/layout/hProcess4"/>
    <dgm:cxn modelId="{3A7D2F82-7761-4CD6-B563-407FF1DDA2FF}" type="presParOf" srcId="{52526CDA-1EA0-449B-93D1-BB8A3B2C66F8}" destId="{A23D4D2B-AF87-49BE-B923-E24A3AE6A729}" srcOrd="1" destOrd="0" presId="urn:microsoft.com/office/officeart/2005/8/layout/hProcess4"/>
    <dgm:cxn modelId="{8EB3FC8D-C11E-4216-BAD6-E750B601E20D}" type="presParOf" srcId="{52526CDA-1EA0-449B-93D1-BB8A3B2C66F8}" destId="{1CDE92D9-C4E3-41A6-AA3A-016CA92D2F79}" srcOrd="2" destOrd="0" presId="urn:microsoft.com/office/officeart/2005/8/layout/hProcess4"/>
    <dgm:cxn modelId="{226B6CFD-C46E-4747-8D67-5B48572A96D6}" type="presParOf" srcId="{1CDE92D9-C4E3-41A6-AA3A-016CA92D2F79}" destId="{5ED68113-8387-4928-99E2-B53D370FB1A3}" srcOrd="0" destOrd="0" presId="urn:microsoft.com/office/officeart/2005/8/layout/hProcess4"/>
    <dgm:cxn modelId="{219A02ED-17F3-4CA0-AA94-9A64CB60D788}" type="presParOf" srcId="{5ED68113-8387-4928-99E2-B53D370FB1A3}" destId="{7A7DEF44-235C-4D6D-8A5F-3B9CF4FE4696}" srcOrd="0" destOrd="0" presId="urn:microsoft.com/office/officeart/2005/8/layout/hProcess4"/>
    <dgm:cxn modelId="{72E16ACC-0CAC-45DC-B5A8-251BBB957CE5}" type="presParOf" srcId="{5ED68113-8387-4928-99E2-B53D370FB1A3}" destId="{F7751887-6D6D-4043-AD26-F2464AB80518}" srcOrd="1" destOrd="0" presId="urn:microsoft.com/office/officeart/2005/8/layout/hProcess4"/>
    <dgm:cxn modelId="{9DD7B0EE-2D17-4696-883F-CDD700ADFA66}" type="presParOf" srcId="{5ED68113-8387-4928-99E2-B53D370FB1A3}" destId="{10062631-C834-498F-9F1D-1E3E7A873675}" srcOrd="2" destOrd="0" presId="urn:microsoft.com/office/officeart/2005/8/layout/hProcess4"/>
    <dgm:cxn modelId="{F39C2A5C-F8A3-44A0-81D9-3B6A4A01024D}" type="presParOf" srcId="{5ED68113-8387-4928-99E2-B53D370FB1A3}" destId="{0ACE81CC-44B8-4114-9B6E-58049378D4B4}" srcOrd="3" destOrd="0" presId="urn:microsoft.com/office/officeart/2005/8/layout/hProcess4"/>
    <dgm:cxn modelId="{AB7E187D-8B2B-4E48-8031-0C19444DDFB8}" type="presParOf" srcId="{5ED68113-8387-4928-99E2-B53D370FB1A3}" destId="{70BDB197-E22D-4961-A377-C9E79061048B}" srcOrd="4" destOrd="0" presId="urn:microsoft.com/office/officeart/2005/8/layout/hProcess4"/>
    <dgm:cxn modelId="{07013613-C245-4FDB-970B-40C1954ECB83}" type="presParOf" srcId="{1CDE92D9-C4E3-41A6-AA3A-016CA92D2F79}" destId="{53BF470C-D782-429B-AD67-8FDBA086439F}" srcOrd="1" destOrd="0" presId="urn:microsoft.com/office/officeart/2005/8/layout/hProcess4"/>
    <dgm:cxn modelId="{E1C845EB-82D7-4F2C-BA14-3B0829C72EAC}" type="presParOf" srcId="{1CDE92D9-C4E3-41A6-AA3A-016CA92D2F79}" destId="{8C3CFCB9-2B83-43FD-AAE7-7232FE3AECA7}" srcOrd="2" destOrd="0" presId="urn:microsoft.com/office/officeart/2005/8/layout/hProcess4"/>
    <dgm:cxn modelId="{83D310C5-D94C-4595-A2E4-BDCD077B606A}" type="presParOf" srcId="{8C3CFCB9-2B83-43FD-AAE7-7232FE3AECA7}" destId="{CB2A05DD-4205-4389-8F04-71083321DD18}" srcOrd="0" destOrd="0" presId="urn:microsoft.com/office/officeart/2005/8/layout/hProcess4"/>
    <dgm:cxn modelId="{A5E16783-EEF8-4B2C-B288-1C1C8D2D59C6}" type="presParOf" srcId="{8C3CFCB9-2B83-43FD-AAE7-7232FE3AECA7}" destId="{0DEF5CE9-CA73-4C21-B66C-DDABBA5FD565}" srcOrd="1" destOrd="0" presId="urn:microsoft.com/office/officeart/2005/8/layout/hProcess4"/>
    <dgm:cxn modelId="{23CEB107-A4AB-4467-9483-E76E5B9FBD50}" type="presParOf" srcId="{8C3CFCB9-2B83-43FD-AAE7-7232FE3AECA7}" destId="{CF8E1A8A-EAE7-434F-ABF9-6EECA6B1B61B}" srcOrd="2" destOrd="0" presId="urn:microsoft.com/office/officeart/2005/8/layout/hProcess4"/>
    <dgm:cxn modelId="{0316E43E-A90A-4A55-AE44-60D49694BD5A}" type="presParOf" srcId="{8C3CFCB9-2B83-43FD-AAE7-7232FE3AECA7}" destId="{69925AE1-9CC4-4BCB-A523-7B4B8DB2178B}" srcOrd="3" destOrd="0" presId="urn:microsoft.com/office/officeart/2005/8/layout/hProcess4"/>
    <dgm:cxn modelId="{D0FC10AA-CB00-4E57-8DFD-3DA3D7CFB964}" type="presParOf" srcId="{8C3CFCB9-2B83-43FD-AAE7-7232FE3AECA7}" destId="{45D800AB-A000-4D4E-A9BF-408CDE389E6A}" srcOrd="4" destOrd="0" presId="urn:microsoft.com/office/officeart/2005/8/layout/hProcess4"/>
    <dgm:cxn modelId="{AAB03072-8934-4007-8287-7948CA733303}" type="presParOf" srcId="{1CDE92D9-C4E3-41A6-AA3A-016CA92D2F79}" destId="{161B9BEA-7251-4C5B-AFC5-768110C86B8E}" srcOrd="3" destOrd="0" presId="urn:microsoft.com/office/officeart/2005/8/layout/hProcess4"/>
    <dgm:cxn modelId="{87FAFE76-9B9B-4DE5-93FE-7EA1108575B0}" type="presParOf" srcId="{1CDE92D9-C4E3-41A6-AA3A-016CA92D2F79}" destId="{73AA17F7-D7DE-4197-A256-38F8F3C213A2}" srcOrd="4" destOrd="0" presId="urn:microsoft.com/office/officeart/2005/8/layout/hProcess4"/>
    <dgm:cxn modelId="{DCFAD999-6432-4581-97CA-A32B799CEBE3}" type="presParOf" srcId="{73AA17F7-D7DE-4197-A256-38F8F3C213A2}" destId="{110349D8-AF3B-4005-95FA-CC1C4FB8481D}" srcOrd="0" destOrd="0" presId="urn:microsoft.com/office/officeart/2005/8/layout/hProcess4"/>
    <dgm:cxn modelId="{729057DD-741E-4690-9195-5854E5B5B30F}" type="presParOf" srcId="{73AA17F7-D7DE-4197-A256-38F8F3C213A2}" destId="{FED5FD05-4DA4-44E8-A204-FEC1EC3823FC}" srcOrd="1" destOrd="0" presId="urn:microsoft.com/office/officeart/2005/8/layout/hProcess4"/>
    <dgm:cxn modelId="{55A0295C-0A1A-484A-932D-BF5E3D678A17}" type="presParOf" srcId="{73AA17F7-D7DE-4197-A256-38F8F3C213A2}" destId="{B502A28B-1815-4781-BD46-C8FE5333AA1F}" srcOrd="2" destOrd="0" presId="urn:microsoft.com/office/officeart/2005/8/layout/hProcess4"/>
    <dgm:cxn modelId="{54034904-682B-4F9A-89FD-04C41D3F0F0F}" type="presParOf" srcId="{73AA17F7-D7DE-4197-A256-38F8F3C213A2}" destId="{6A4D1D73-B850-4A55-92C1-468C7F36E6AC}" srcOrd="3" destOrd="0" presId="urn:microsoft.com/office/officeart/2005/8/layout/hProcess4"/>
    <dgm:cxn modelId="{5CF88107-3486-4453-A521-4E32447F74D3}" type="presParOf" srcId="{73AA17F7-D7DE-4197-A256-38F8F3C213A2}" destId="{100C43E2-FA44-43C7-904B-486A0A01E5C6}" srcOrd="4" destOrd="0" presId="urn:microsoft.com/office/officeart/2005/8/layout/hProcess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751887-6D6D-4043-AD26-F2464AB80518}">
      <dsp:nvSpPr>
        <dsp:cNvPr id="0" name=""/>
        <dsp:cNvSpPr/>
      </dsp:nvSpPr>
      <dsp:spPr>
        <a:xfrm>
          <a:off x="2234" y="675373"/>
          <a:ext cx="1211589" cy="1367552"/>
        </a:xfrm>
        <a:prstGeom prst="roundRect">
          <a:avLst>
            <a:gd name="adj" fmla="val 10000"/>
          </a:avLst>
        </a:prstGeom>
        <a:solidFill>
          <a:schemeClr val="accent6"/>
        </a:solidFill>
        <a:ln w="12700" cap="flat" cmpd="sng" algn="ctr">
          <a:solidFill>
            <a:schemeClr val="accent6">
              <a:shade val="50000"/>
            </a:schemeClr>
          </a:solidFill>
          <a:prstDash val="solid"/>
          <a:miter lim="800000"/>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123825" tIns="123825" rIns="123825" bIns="123825" numCol="1" spcCol="1270" anchor="t" anchorCtr="0">
          <a:noAutofit/>
        </a:bodyPr>
        <a:lstStyle/>
        <a:p>
          <a:pPr marL="57150" lvl="1" indent="-57150" algn="l" defTabSz="466725">
            <a:lnSpc>
              <a:spcPct val="90000"/>
            </a:lnSpc>
            <a:spcBef>
              <a:spcPct val="0"/>
            </a:spcBef>
            <a:spcAft>
              <a:spcPct val="15000"/>
            </a:spcAft>
            <a:buChar char="••"/>
          </a:pPr>
          <a:r>
            <a:rPr lang="en-ID" sz="1050" kern="1200" dirty="0" smtClean="0"/>
            <a:t> </a:t>
          </a:r>
          <a:r>
            <a:rPr lang="en-ID" sz="1050" kern="1200" dirty="0" err="1" smtClean="0"/>
            <a:t>AuNPs</a:t>
          </a:r>
          <a:r>
            <a:rPr lang="en-ID" sz="1050" kern="1200" dirty="0" smtClean="0"/>
            <a:t> diameter’s is 10 nm</a:t>
          </a:r>
          <a:endParaRPr lang="en-US" sz="1050" kern="1200" dirty="0"/>
        </a:p>
        <a:p>
          <a:pPr marL="57150" lvl="1" indent="-57150" algn="l" defTabSz="466725">
            <a:lnSpc>
              <a:spcPct val="90000"/>
            </a:lnSpc>
            <a:spcBef>
              <a:spcPct val="0"/>
            </a:spcBef>
            <a:spcAft>
              <a:spcPct val="15000"/>
            </a:spcAft>
            <a:buChar char="••"/>
          </a:pPr>
          <a:r>
            <a:rPr lang="en-ID" sz="1050" kern="1200" dirty="0" smtClean="0"/>
            <a:t> </a:t>
          </a:r>
          <a:r>
            <a:rPr lang="en-US" sz="1050" kern="1200" dirty="0" smtClean="0"/>
            <a:t>HAuCl4.3H2O 1% + Na-</a:t>
          </a:r>
          <a:r>
            <a:rPr lang="en-US" sz="1050" kern="1200" dirty="0" err="1" smtClean="0"/>
            <a:t>Sitrat</a:t>
          </a:r>
          <a:r>
            <a:rPr lang="en-US" sz="1050" kern="1200" dirty="0" smtClean="0"/>
            <a:t> 1% </a:t>
          </a:r>
          <a:endParaRPr lang="en-US" sz="1050" kern="1200" dirty="0"/>
        </a:p>
      </dsp:txBody>
      <dsp:txXfrm>
        <a:off x="33705" y="706844"/>
        <a:ext cx="1148647" cy="1011563"/>
      </dsp:txXfrm>
    </dsp:sp>
    <dsp:sp modelId="{53BF470C-D782-429B-AD67-8FDBA086439F}">
      <dsp:nvSpPr>
        <dsp:cNvPr id="0" name=""/>
        <dsp:cNvSpPr/>
      </dsp:nvSpPr>
      <dsp:spPr>
        <a:xfrm>
          <a:off x="709459" y="1212400"/>
          <a:ext cx="1291140" cy="1291140"/>
        </a:xfrm>
        <a:prstGeom prst="leftCircularArrow">
          <a:avLst>
            <a:gd name="adj1" fmla="val 2784"/>
            <a:gd name="adj2" fmla="val 339699"/>
            <a:gd name="adj3" fmla="val 2328642"/>
            <a:gd name="adj4" fmla="val 9237922"/>
            <a:gd name="adj5" fmla="val 3249"/>
          </a:avLst>
        </a:prstGeom>
        <a:solidFill>
          <a:schemeClr val="accent2"/>
        </a:solidFill>
        <a:ln w="12700" cap="flat" cmpd="sng" algn="ctr">
          <a:solidFill>
            <a:schemeClr val="accent2">
              <a:shade val="50000"/>
            </a:schemeClr>
          </a:solidFill>
          <a:prstDash val="solid"/>
          <a:miter lim="800000"/>
        </a:ln>
        <a:effectLst/>
      </dsp:spPr>
      <dsp:style>
        <a:lnRef idx="2">
          <a:schemeClr val="accent2">
            <a:shade val="50000"/>
          </a:schemeClr>
        </a:lnRef>
        <a:fillRef idx="1">
          <a:schemeClr val="accent2"/>
        </a:fillRef>
        <a:effectRef idx="0">
          <a:schemeClr val="accent2"/>
        </a:effectRef>
        <a:fontRef idx="minor">
          <a:schemeClr val="lt1"/>
        </a:fontRef>
      </dsp:style>
    </dsp:sp>
    <dsp:sp modelId="{0ACE81CC-44B8-4114-9B6E-58049378D4B4}">
      <dsp:nvSpPr>
        <dsp:cNvPr id="0" name=""/>
        <dsp:cNvSpPr/>
      </dsp:nvSpPr>
      <dsp:spPr>
        <a:xfrm>
          <a:off x="271476" y="1695952"/>
          <a:ext cx="1076968" cy="42827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lvl="0" algn="l" defTabSz="466725">
            <a:lnSpc>
              <a:spcPct val="90000"/>
            </a:lnSpc>
            <a:spcBef>
              <a:spcPct val="0"/>
            </a:spcBef>
            <a:spcAft>
              <a:spcPct val="35000"/>
            </a:spcAft>
          </a:pPr>
          <a:r>
            <a:rPr lang="en-ID" sz="1050" kern="1200" dirty="0" smtClean="0">
              <a:solidFill>
                <a:srgbClr val="FF0000"/>
              </a:solidFill>
            </a:rPr>
            <a:t>1. Preparation of  Gold Nanoparticles</a:t>
          </a:r>
          <a:endParaRPr lang="en-US" sz="1050" kern="1200" dirty="0">
            <a:solidFill>
              <a:srgbClr val="FF0000"/>
            </a:solidFill>
          </a:endParaRPr>
        </a:p>
      </dsp:txBody>
      <dsp:txXfrm>
        <a:off x="284020" y="1708496"/>
        <a:ext cx="1051880" cy="403186"/>
      </dsp:txXfrm>
    </dsp:sp>
    <dsp:sp modelId="{0DEF5CE9-CA73-4C21-B66C-DDABBA5FD565}">
      <dsp:nvSpPr>
        <dsp:cNvPr id="0" name=""/>
        <dsp:cNvSpPr/>
      </dsp:nvSpPr>
      <dsp:spPr>
        <a:xfrm>
          <a:off x="1519641" y="801365"/>
          <a:ext cx="1211589" cy="1344129"/>
        </a:xfrm>
        <a:prstGeom prst="roundRect">
          <a:avLst>
            <a:gd name="adj" fmla="val 10000"/>
          </a:avLst>
        </a:prstGeom>
        <a:solidFill>
          <a:schemeClr val="accent3"/>
        </a:solidFill>
        <a:ln w="12700" cap="flat" cmpd="sng" algn="ctr">
          <a:solidFill>
            <a:schemeClr val="accent3">
              <a:shade val="50000"/>
            </a:schemeClr>
          </a:solidFill>
          <a:prstDash val="solid"/>
          <a:miter lim="800000"/>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123825" tIns="123825" rIns="123825" bIns="123825" numCol="1" spcCol="1270" anchor="t" anchorCtr="0">
          <a:noAutofit/>
        </a:bodyPr>
        <a:lstStyle/>
        <a:p>
          <a:pPr marL="57150" lvl="1" indent="-57150" algn="l" defTabSz="466725">
            <a:lnSpc>
              <a:spcPct val="90000"/>
            </a:lnSpc>
            <a:spcBef>
              <a:spcPct val="0"/>
            </a:spcBef>
            <a:spcAft>
              <a:spcPct val="15000"/>
            </a:spcAft>
            <a:buChar char="••"/>
          </a:pPr>
          <a:r>
            <a:rPr lang="en-ID" sz="1050" kern="1200" dirty="0" smtClean="0"/>
            <a:t> Conjugation </a:t>
          </a:r>
          <a:r>
            <a:rPr lang="en-ID" sz="1050" kern="1200" dirty="0" err="1" smtClean="0"/>
            <a:t>AuNPs</a:t>
          </a:r>
          <a:r>
            <a:rPr lang="en-ID" sz="1050" kern="1200" dirty="0" smtClean="0"/>
            <a:t> with SH-</a:t>
          </a:r>
          <a:r>
            <a:rPr lang="en-ID" sz="1050" kern="1200" dirty="0" err="1" smtClean="0"/>
            <a:t>Aptamer</a:t>
          </a:r>
          <a:endParaRPr lang="en-US" sz="1050" kern="1200" dirty="0"/>
        </a:p>
        <a:p>
          <a:pPr marL="57150" lvl="1" indent="-57150" algn="l" defTabSz="466725">
            <a:lnSpc>
              <a:spcPct val="90000"/>
            </a:lnSpc>
            <a:spcBef>
              <a:spcPct val="0"/>
            </a:spcBef>
            <a:spcAft>
              <a:spcPct val="15000"/>
            </a:spcAft>
            <a:buChar char="••"/>
          </a:pPr>
          <a:r>
            <a:rPr lang="en-ID" sz="1050" kern="1200" dirty="0" smtClean="0"/>
            <a:t> Optimization by adding DTT</a:t>
          </a:r>
          <a:endParaRPr lang="en-US" sz="1050" kern="1200" dirty="0"/>
        </a:p>
      </dsp:txBody>
      <dsp:txXfrm>
        <a:off x="1550573" y="1120325"/>
        <a:ext cx="1149725" cy="994237"/>
      </dsp:txXfrm>
    </dsp:sp>
    <dsp:sp modelId="{161B9BEA-7251-4C5B-AFC5-768110C86B8E}">
      <dsp:nvSpPr>
        <dsp:cNvPr id="0" name=""/>
        <dsp:cNvSpPr/>
      </dsp:nvSpPr>
      <dsp:spPr>
        <a:xfrm>
          <a:off x="2146363" y="81850"/>
          <a:ext cx="1643513" cy="1643513"/>
        </a:xfrm>
        <a:prstGeom prst="circularArrow">
          <a:avLst>
            <a:gd name="adj1" fmla="val 2187"/>
            <a:gd name="adj2" fmla="val 263200"/>
            <a:gd name="adj3" fmla="val 19578008"/>
            <a:gd name="adj4" fmla="val 12592230"/>
            <a:gd name="adj5" fmla="val 2552"/>
          </a:avLst>
        </a:prstGeom>
        <a:solidFill>
          <a:schemeClr val="accent4">
            <a:hueOff val="9800891"/>
            <a:satOff val="-40777"/>
            <a:lumOff val="960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9925AE1-9CC4-4BCB-A523-7B4B8DB2178B}">
      <dsp:nvSpPr>
        <dsp:cNvPr id="0" name=""/>
        <dsp:cNvSpPr/>
      </dsp:nvSpPr>
      <dsp:spPr>
        <a:xfrm>
          <a:off x="1615077" y="602551"/>
          <a:ext cx="1424581" cy="589314"/>
        </a:xfrm>
        <a:prstGeom prst="roundRect">
          <a:avLst>
            <a:gd name="adj" fmla="val 10000"/>
          </a:avLst>
        </a:prstGeom>
        <a:solidFill>
          <a:schemeClr val="accent4">
            <a:hueOff val="4900445"/>
            <a:satOff val="-20388"/>
            <a:lumOff val="4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lvl="0" algn="l" defTabSz="466725">
            <a:lnSpc>
              <a:spcPct val="90000"/>
            </a:lnSpc>
            <a:spcBef>
              <a:spcPct val="0"/>
            </a:spcBef>
            <a:spcAft>
              <a:spcPct val="35000"/>
            </a:spcAft>
          </a:pPr>
          <a:r>
            <a:rPr lang="en-ID" sz="1050" kern="1200" dirty="0" smtClean="0">
              <a:solidFill>
                <a:srgbClr val="0033CC"/>
              </a:solidFill>
            </a:rPr>
            <a:t>Preparation of </a:t>
          </a:r>
          <a:r>
            <a:rPr lang="en-ID" sz="1050" kern="1200" dirty="0" err="1" smtClean="0">
              <a:solidFill>
                <a:srgbClr val="0033CC"/>
              </a:solidFill>
            </a:rPr>
            <a:t>Aptamer-AuNPs</a:t>
          </a:r>
          <a:r>
            <a:rPr lang="en-ID" sz="1050" kern="1200" dirty="0" smtClean="0">
              <a:solidFill>
                <a:srgbClr val="0033CC"/>
              </a:solidFill>
            </a:rPr>
            <a:t> Conjugate</a:t>
          </a:r>
          <a:endParaRPr lang="en-US" sz="1050" kern="1200" dirty="0">
            <a:solidFill>
              <a:srgbClr val="0033CC"/>
            </a:solidFill>
          </a:endParaRPr>
        </a:p>
      </dsp:txBody>
      <dsp:txXfrm>
        <a:off x="1632337" y="619811"/>
        <a:ext cx="1390061" cy="554794"/>
      </dsp:txXfrm>
    </dsp:sp>
    <dsp:sp modelId="{FED5FD05-4DA4-44E8-A204-FEC1EC3823FC}">
      <dsp:nvSpPr>
        <dsp:cNvPr id="0" name=""/>
        <dsp:cNvSpPr/>
      </dsp:nvSpPr>
      <dsp:spPr>
        <a:xfrm>
          <a:off x="3210854" y="533902"/>
          <a:ext cx="1211589" cy="1586511"/>
        </a:xfrm>
        <a:prstGeom prst="roundRect">
          <a:avLst>
            <a:gd name="adj" fmla="val 10000"/>
          </a:avLst>
        </a:prstGeom>
        <a:solidFill>
          <a:schemeClr val="accent2"/>
        </a:solidFill>
        <a:ln w="12700" cap="flat" cmpd="sng" algn="ctr">
          <a:solidFill>
            <a:schemeClr val="accent2">
              <a:shade val="50000"/>
            </a:schemeClr>
          </a:solidFill>
          <a:prstDash val="solid"/>
          <a:miter lim="800000"/>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23825" tIns="123825" rIns="123825" bIns="123825" numCol="1" spcCol="1270" anchor="t" anchorCtr="0">
          <a:noAutofit/>
        </a:bodyPr>
        <a:lstStyle/>
        <a:p>
          <a:pPr marL="57150" lvl="1" indent="-57150" algn="l" defTabSz="466725">
            <a:lnSpc>
              <a:spcPct val="90000"/>
            </a:lnSpc>
            <a:spcBef>
              <a:spcPct val="0"/>
            </a:spcBef>
            <a:spcAft>
              <a:spcPct val="15000"/>
            </a:spcAft>
            <a:buChar char="••"/>
          </a:pPr>
          <a:r>
            <a:rPr lang="en-ID" sz="1050" kern="1200" dirty="0" smtClean="0"/>
            <a:t> Using streptavidin-biotin </a:t>
          </a:r>
          <a:r>
            <a:rPr lang="en-ID" sz="1050" kern="1200" dirty="0" err="1" smtClean="0"/>
            <a:t>raction</a:t>
          </a:r>
          <a:endParaRPr lang="en-US" sz="1050" kern="1200" dirty="0"/>
        </a:p>
        <a:p>
          <a:pPr marL="57150" lvl="1" indent="-57150" algn="l" defTabSz="466725">
            <a:lnSpc>
              <a:spcPct val="90000"/>
            </a:lnSpc>
            <a:spcBef>
              <a:spcPct val="0"/>
            </a:spcBef>
            <a:spcAft>
              <a:spcPct val="15000"/>
            </a:spcAft>
            <a:buChar char="••"/>
          </a:pPr>
          <a:r>
            <a:rPr lang="en-ID" sz="1050" kern="1200" dirty="0" smtClean="0"/>
            <a:t> Consist of DNA probe1&amp;2</a:t>
          </a:r>
          <a:endParaRPr lang="en-US" sz="1050" kern="1200" dirty="0"/>
        </a:p>
      </dsp:txBody>
      <dsp:txXfrm>
        <a:off x="3246340" y="569388"/>
        <a:ext cx="1140617" cy="1175572"/>
      </dsp:txXfrm>
    </dsp:sp>
    <dsp:sp modelId="{6A4D1D73-B850-4A55-92C1-468C7F36E6AC}">
      <dsp:nvSpPr>
        <dsp:cNvPr id="0" name=""/>
        <dsp:cNvSpPr/>
      </dsp:nvSpPr>
      <dsp:spPr>
        <a:xfrm>
          <a:off x="3480096" y="1561196"/>
          <a:ext cx="1076968" cy="709908"/>
        </a:xfrm>
        <a:prstGeom prst="roundRect">
          <a:avLst>
            <a:gd name="adj" fmla="val 10000"/>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lvl="0" algn="l" defTabSz="466725">
            <a:lnSpc>
              <a:spcPct val="90000"/>
            </a:lnSpc>
            <a:spcBef>
              <a:spcPct val="0"/>
            </a:spcBef>
            <a:spcAft>
              <a:spcPct val="35000"/>
            </a:spcAft>
          </a:pPr>
          <a:r>
            <a:rPr lang="en-ID" sz="1050" kern="1200" dirty="0" smtClean="0">
              <a:solidFill>
                <a:schemeClr val="tx1"/>
              </a:solidFill>
            </a:rPr>
            <a:t>Preparation od Test Line &amp; Control Line</a:t>
          </a:r>
          <a:endParaRPr lang="en-US" sz="1050" kern="1200" dirty="0">
            <a:solidFill>
              <a:schemeClr val="tx1"/>
            </a:solidFill>
          </a:endParaRPr>
        </a:p>
      </dsp:txBody>
      <dsp:txXfrm>
        <a:off x="3500888" y="1581988"/>
        <a:ext cx="1035384" cy="66832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0090" y="2095078"/>
            <a:ext cx="8161020" cy="4456853"/>
          </a:xfrm>
        </p:spPr>
        <p:txBody>
          <a:bodyPr anchor="b"/>
          <a:lstStyle>
            <a:lvl1pPr algn="ctr">
              <a:defRPr sz="6300"/>
            </a:lvl1pPr>
          </a:lstStyle>
          <a:p>
            <a:r>
              <a:rPr lang="en-US"/>
              <a:t>Click to edit Master title style</a:t>
            </a:r>
            <a:endParaRPr lang="en-US" dirty="0"/>
          </a:p>
        </p:txBody>
      </p:sp>
      <p:sp>
        <p:nvSpPr>
          <p:cNvPr id="3" name="Subtitle 2"/>
          <p:cNvSpPr>
            <a:spLocks noGrp="1"/>
          </p:cNvSpPr>
          <p:nvPr>
            <p:ph type="subTitle" idx="1"/>
          </p:nvPr>
        </p:nvSpPr>
        <p:spPr>
          <a:xfrm>
            <a:off x="1200150" y="6723804"/>
            <a:ext cx="7200900" cy="3090756"/>
          </a:xfrm>
        </p:spPr>
        <p:txBody>
          <a:bodyPr/>
          <a:lstStyle>
            <a:lvl1pPr marL="0" indent="0" algn="ctr">
              <a:buNone/>
              <a:defRPr sz="2520"/>
            </a:lvl1pPr>
            <a:lvl2pPr marL="480060" indent="0" algn="ctr">
              <a:buNone/>
              <a:defRPr sz="2100"/>
            </a:lvl2pPr>
            <a:lvl3pPr marL="960120" indent="0" algn="ctr">
              <a:buNone/>
              <a:defRPr sz="1890"/>
            </a:lvl3pPr>
            <a:lvl4pPr marL="1440180" indent="0" algn="ctr">
              <a:buNone/>
              <a:defRPr sz="1680"/>
            </a:lvl4pPr>
            <a:lvl5pPr marL="1920240" indent="0" algn="ctr">
              <a:buNone/>
              <a:defRPr sz="1680"/>
            </a:lvl5pPr>
            <a:lvl6pPr marL="2400300" indent="0" algn="ctr">
              <a:buNone/>
              <a:defRPr sz="1680"/>
            </a:lvl6pPr>
            <a:lvl7pPr marL="2880360" indent="0" algn="ctr">
              <a:buNone/>
              <a:defRPr sz="1680"/>
            </a:lvl7pPr>
            <a:lvl8pPr marL="3360420" indent="0" algn="ctr">
              <a:buNone/>
              <a:defRPr sz="1680"/>
            </a:lvl8pPr>
            <a:lvl9pPr marL="3840480" indent="0" algn="ctr">
              <a:buNone/>
              <a:defRPr sz="1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ED5C1D2-880B-4872-B126-B38C7A2E80D2}" type="datetimeFigureOut">
              <a:rPr lang="en-ID" smtClean="0"/>
              <a:t>19/10/2018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ACCA289-E060-4E6B-A0BB-B80F2A662B24}" type="slidenum">
              <a:rPr lang="en-ID" smtClean="0"/>
              <a:t>‹#›</a:t>
            </a:fld>
            <a:endParaRPr lang="en-ID"/>
          </a:p>
        </p:txBody>
      </p:sp>
    </p:spTree>
    <p:extLst>
      <p:ext uri="{BB962C8B-B14F-4D97-AF65-F5344CB8AC3E}">
        <p14:creationId xmlns:p14="http://schemas.microsoft.com/office/powerpoint/2010/main" val="72498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D5C1D2-880B-4872-B126-B38C7A2E80D2}" type="datetimeFigureOut">
              <a:rPr lang="en-ID" smtClean="0"/>
              <a:t>19/10/2018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ACCA289-E060-4E6B-A0BB-B80F2A662B24}" type="slidenum">
              <a:rPr lang="en-ID" smtClean="0"/>
              <a:t>‹#›</a:t>
            </a:fld>
            <a:endParaRPr lang="en-ID"/>
          </a:p>
        </p:txBody>
      </p:sp>
    </p:spTree>
    <p:extLst>
      <p:ext uri="{BB962C8B-B14F-4D97-AF65-F5344CB8AC3E}">
        <p14:creationId xmlns:p14="http://schemas.microsoft.com/office/powerpoint/2010/main" val="2959976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0859" y="681567"/>
            <a:ext cx="2070259" cy="1084876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60083" y="681567"/>
            <a:ext cx="6090761" cy="1084876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D5C1D2-880B-4872-B126-B38C7A2E80D2}" type="datetimeFigureOut">
              <a:rPr lang="en-ID" smtClean="0"/>
              <a:t>19/10/2018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ACCA289-E060-4E6B-A0BB-B80F2A662B24}" type="slidenum">
              <a:rPr lang="en-ID" smtClean="0"/>
              <a:t>‹#›</a:t>
            </a:fld>
            <a:endParaRPr lang="en-ID"/>
          </a:p>
        </p:txBody>
      </p:sp>
    </p:spTree>
    <p:extLst>
      <p:ext uri="{BB962C8B-B14F-4D97-AF65-F5344CB8AC3E}">
        <p14:creationId xmlns:p14="http://schemas.microsoft.com/office/powerpoint/2010/main" val="3581598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D5C1D2-880B-4872-B126-B38C7A2E80D2}" type="datetimeFigureOut">
              <a:rPr lang="en-ID" smtClean="0"/>
              <a:t>19/10/2018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ACCA289-E060-4E6B-A0BB-B80F2A662B24}" type="slidenum">
              <a:rPr lang="en-ID" smtClean="0"/>
              <a:t>‹#›</a:t>
            </a:fld>
            <a:endParaRPr lang="en-ID"/>
          </a:p>
        </p:txBody>
      </p:sp>
    </p:spTree>
    <p:extLst>
      <p:ext uri="{BB962C8B-B14F-4D97-AF65-F5344CB8AC3E}">
        <p14:creationId xmlns:p14="http://schemas.microsoft.com/office/powerpoint/2010/main" val="3552530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55082" y="3191514"/>
            <a:ext cx="8281035" cy="5325109"/>
          </a:xfrm>
        </p:spPr>
        <p:txBody>
          <a:bodyPr anchor="b"/>
          <a:lstStyle>
            <a:lvl1pPr>
              <a:defRPr sz="6300"/>
            </a:lvl1pPr>
          </a:lstStyle>
          <a:p>
            <a:r>
              <a:rPr lang="en-US"/>
              <a:t>Click to edit Master title style</a:t>
            </a:r>
            <a:endParaRPr lang="en-US" dirty="0"/>
          </a:p>
        </p:txBody>
      </p:sp>
      <p:sp>
        <p:nvSpPr>
          <p:cNvPr id="3" name="Text Placeholder 2"/>
          <p:cNvSpPr>
            <a:spLocks noGrp="1"/>
          </p:cNvSpPr>
          <p:nvPr>
            <p:ph type="body" idx="1"/>
          </p:nvPr>
        </p:nvSpPr>
        <p:spPr>
          <a:xfrm>
            <a:off x="655082" y="8567000"/>
            <a:ext cx="8281035" cy="2800349"/>
          </a:xfrm>
        </p:spPr>
        <p:txBody>
          <a:bodyPr/>
          <a:lstStyle>
            <a:lvl1pPr marL="0" indent="0">
              <a:buNone/>
              <a:defRPr sz="2520">
                <a:solidFill>
                  <a:schemeClr val="tx1"/>
                </a:solidFill>
              </a:defRPr>
            </a:lvl1pPr>
            <a:lvl2pPr marL="480060" indent="0">
              <a:buNone/>
              <a:defRPr sz="2100">
                <a:solidFill>
                  <a:schemeClr val="tx1">
                    <a:tint val="75000"/>
                  </a:schemeClr>
                </a:solidFill>
              </a:defRPr>
            </a:lvl2pPr>
            <a:lvl3pPr marL="960120" indent="0">
              <a:buNone/>
              <a:defRPr sz="1890">
                <a:solidFill>
                  <a:schemeClr val="tx1">
                    <a:tint val="75000"/>
                  </a:schemeClr>
                </a:solidFill>
              </a:defRPr>
            </a:lvl3pPr>
            <a:lvl4pPr marL="1440180" indent="0">
              <a:buNone/>
              <a:defRPr sz="1680">
                <a:solidFill>
                  <a:schemeClr val="tx1">
                    <a:tint val="75000"/>
                  </a:schemeClr>
                </a:solidFill>
              </a:defRPr>
            </a:lvl4pPr>
            <a:lvl5pPr marL="1920240" indent="0">
              <a:buNone/>
              <a:defRPr sz="1680">
                <a:solidFill>
                  <a:schemeClr val="tx1">
                    <a:tint val="75000"/>
                  </a:schemeClr>
                </a:solidFill>
              </a:defRPr>
            </a:lvl5pPr>
            <a:lvl6pPr marL="2400300" indent="0">
              <a:buNone/>
              <a:defRPr sz="1680">
                <a:solidFill>
                  <a:schemeClr val="tx1">
                    <a:tint val="75000"/>
                  </a:schemeClr>
                </a:solidFill>
              </a:defRPr>
            </a:lvl6pPr>
            <a:lvl7pPr marL="2880360" indent="0">
              <a:buNone/>
              <a:defRPr sz="1680">
                <a:solidFill>
                  <a:schemeClr val="tx1">
                    <a:tint val="75000"/>
                  </a:schemeClr>
                </a:solidFill>
              </a:defRPr>
            </a:lvl7pPr>
            <a:lvl8pPr marL="3360420" indent="0">
              <a:buNone/>
              <a:defRPr sz="1680">
                <a:solidFill>
                  <a:schemeClr val="tx1">
                    <a:tint val="75000"/>
                  </a:schemeClr>
                </a:solidFill>
              </a:defRPr>
            </a:lvl8pPr>
            <a:lvl9pPr marL="3840480" indent="0">
              <a:buNone/>
              <a:defRPr sz="1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ED5C1D2-880B-4872-B126-B38C7A2E80D2}" type="datetimeFigureOut">
              <a:rPr lang="en-ID" smtClean="0"/>
              <a:t>19/10/2018</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EACCA289-E060-4E6B-A0BB-B80F2A662B24}" type="slidenum">
              <a:rPr lang="en-ID" smtClean="0"/>
              <a:t>‹#›</a:t>
            </a:fld>
            <a:endParaRPr lang="en-ID"/>
          </a:p>
        </p:txBody>
      </p:sp>
    </p:spTree>
    <p:extLst>
      <p:ext uri="{BB962C8B-B14F-4D97-AF65-F5344CB8AC3E}">
        <p14:creationId xmlns:p14="http://schemas.microsoft.com/office/powerpoint/2010/main" val="2246601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60083" y="3407833"/>
            <a:ext cx="4080510" cy="81224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60608" y="3407833"/>
            <a:ext cx="4080510" cy="81224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ED5C1D2-880B-4872-B126-B38C7A2E80D2}" type="datetimeFigureOut">
              <a:rPr lang="en-ID" smtClean="0"/>
              <a:t>19/10/2018</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EACCA289-E060-4E6B-A0BB-B80F2A662B24}" type="slidenum">
              <a:rPr lang="en-ID" smtClean="0"/>
              <a:t>‹#›</a:t>
            </a:fld>
            <a:endParaRPr lang="en-ID"/>
          </a:p>
        </p:txBody>
      </p:sp>
    </p:spTree>
    <p:extLst>
      <p:ext uri="{BB962C8B-B14F-4D97-AF65-F5344CB8AC3E}">
        <p14:creationId xmlns:p14="http://schemas.microsoft.com/office/powerpoint/2010/main" val="2046918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61333" y="681570"/>
            <a:ext cx="8281035" cy="2474384"/>
          </a:xfrm>
        </p:spPr>
        <p:txBody>
          <a:bodyPr/>
          <a:lstStyle/>
          <a:p>
            <a:r>
              <a:rPr lang="en-US"/>
              <a:t>Click to edit Master title style</a:t>
            </a:r>
            <a:endParaRPr lang="en-US" dirty="0"/>
          </a:p>
        </p:txBody>
      </p:sp>
      <p:sp>
        <p:nvSpPr>
          <p:cNvPr id="3" name="Text Placeholder 2"/>
          <p:cNvSpPr>
            <a:spLocks noGrp="1"/>
          </p:cNvSpPr>
          <p:nvPr>
            <p:ph type="body" idx="1"/>
          </p:nvPr>
        </p:nvSpPr>
        <p:spPr>
          <a:xfrm>
            <a:off x="661334" y="3138171"/>
            <a:ext cx="4061757" cy="1537969"/>
          </a:xfrm>
        </p:spPr>
        <p:txBody>
          <a:bodyPr anchor="b"/>
          <a:lstStyle>
            <a:lvl1pPr marL="0" indent="0">
              <a:buNone/>
              <a:defRPr sz="2520" b="1"/>
            </a:lvl1pPr>
            <a:lvl2pPr marL="480060" indent="0">
              <a:buNone/>
              <a:defRPr sz="2100" b="1"/>
            </a:lvl2pPr>
            <a:lvl3pPr marL="960120" indent="0">
              <a:buNone/>
              <a:defRPr sz="1890" b="1"/>
            </a:lvl3pPr>
            <a:lvl4pPr marL="1440180" indent="0">
              <a:buNone/>
              <a:defRPr sz="1680" b="1"/>
            </a:lvl4pPr>
            <a:lvl5pPr marL="1920240" indent="0">
              <a:buNone/>
              <a:defRPr sz="1680" b="1"/>
            </a:lvl5pPr>
            <a:lvl6pPr marL="2400300" indent="0">
              <a:buNone/>
              <a:defRPr sz="1680" b="1"/>
            </a:lvl6pPr>
            <a:lvl7pPr marL="2880360" indent="0">
              <a:buNone/>
              <a:defRPr sz="1680" b="1"/>
            </a:lvl7pPr>
            <a:lvl8pPr marL="3360420" indent="0">
              <a:buNone/>
              <a:defRPr sz="1680" b="1"/>
            </a:lvl8pPr>
            <a:lvl9pPr marL="3840480" indent="0">
              <a:buNone/>
              <a:defRPr sz="1680" b="1"/>
            </a:lvl9pPr>
          </a:lstStyle>
          <a:p>
            <a:pPr lvl="0"/>
            <a:r>
              <a:rPr lang="en-US"/>
              <a:t>Edit Master text styles</a:t>
            </a:r>
          </a:p>
        </p:txBody>
      </p:sp>
      <p:sp>
        <p:nvSpPr>
          <p:cNvPr id="4" name="Content Placeholder 3"/>
          <p:cNvSpPr>
            <a:spLocks noGrp="1"/>
          </p:cNvSpPr>
          <p:nvPr>
            <p:ph sz="half" idx="2"/>
          </p:nvPr>
        </p:nvSpPr>
        <p:spPr>
          <a:xfrm>
            <a:off x="661334" y="4676140"/>
            <a:ext cx="4061757" cy="68778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60608" y="3138171"/>
            <a:ext cx="4081761" cy="1537969"/>
          </a:xfrm>
        </p:spPr>
        <p:txBody>
          <a:bodyPr anchor="b"/>
          <a:lstStyle>
            <a:lvl1pPr marL="0" indent="0">
              <a:buNone/>
              <a:defRPr sz="2520" b="1"/>
            </a:lvl1pPr>
            <a:lvl2pPr marL="480060" indent="0">
              <a:buNone/>
              <a:defRPr sz="2100" b="1"/>
            </a:lvl2pPr>
            <a:lvl3pPr marL="960120" indent="0">
              <a:buNone/>
              <a:defRPr sz="1890" b="1"/>
            </a:lvl3pPr>
            <a:lvl4pPr marL="1440180" indent="0">
              <a:buNone/>
              <a:defRPr sz="1680" b="1"/>
            </a:lvl4pPr>
            <a:lvl5pPr marL="1920240" indent="0">
              <a:buNone/>
              <a:defRPr sz="1680" b="1"/>
            </a:lvl5pPr>
            <a:lvl6pPr marL="2400300" indent="0">
              <a:buNone/>
              <a:defRPr sz="1680" b="1"/>
            </a:lvl6pPr>
            <a:lvl7pPr marL="2880360" indent="0">
              <a:buNone/>
              <a:defRPr sz="1680" b="1"/>
            </a:lvl7pPr>
            <a:lvl8pPr marL="3360420" indent="0">
              <a:buNone/>
              <a:defRPr sz="1680" b="1"/>
            </a:lvl8pPr>
            <a:lvl9pPr marL="3840480" indent="0">
              <a:buNone/>
              <a:defRPr sz="1680" b="1"/>
            </a:lvl9pPr>
          </a:lstStyle>
          <a:p>
            <a:pPr lvl="0"/>
            <a:r>
              <a:rPr lang="en-US"/>
              <a:t>Edit Master text styles</a:t>
            </a:r>
          </a:p>
        </p:txBody>
      </p:sp>
      <p:sp>
        <p:nvSpPr>
          <p:cNvPr id="6" name="Content Placeholder 5"/>
          <p:cNvSpPr>
            <a:spLocks noGrp="1"/>
          </p:cNvSpPr>
          <p:nvPr>
            <p:ph sz="quarter" idx="4"/>
          </p:nvPr>
        </p:nvSpPr>
        <p:spPr>
          <a:xfrm>
            <a:off x="4860608" y="4676140"/>
            <a:ext cx="4081761" cy="68778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ED5C1D2-880B-4872-B126-B38C7A2E80D2}" type="datetimeFigureOut">
              <a:rPr lang="en-ID" smtClean="0"/>
              <a:t>19/10/2018</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EACCA289-E060-4E6B-A0BB-B80F2A662B24}" type="slidenum">
              <a:rPr lang="en-ID" smtClean="0"/>
              <a:t>‹#›</a:t>
            </a:fld>
            <a:endParaRPr lang="en-ID"/>
          </a:p>
        </p:txBody>
      </p:sp>
    </p:spTree>
    <p:extLst>
      <p:ext uri="{BB962C8B-B14F-4D97-AF65-F5344CB8AC3E}">
        <p14:creationId xmlns:p14="http://schemas.microsoft.com/office/powerpoint/2010/main" val="337331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ED5C1D2-880B-4872-B126-B38C7A2E80D2}" type="datetimeFigureOut">
              <a:rPr lang="en-ID" smtClean="0"/>
              <a:t>19/10/2018</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EACCA289-E060-4E6B-A0BB-B80F2A662B24}" type="slidenum">
              <a:rPr lang="en-ID" smtClean="0"/>
              <a:t>‹#›</a:t>
            </a:fld>
            <a:endParaRPr lang="en-ID"/>
          </a:p>
        </p:txBody>
      </p:sp>
    </p:spTree>
    <p:extLst>
      <p:ext uri="{BB962C8B-B14F-4D97-AF65-F5344CB8AC3E}">
        <p14:creationId xmlns:p14="http://schemas.microsoft.com/office/powerpoint/2010/main" val="166988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D5C1D2-880B-4872-B126-B38C7A2E80D2}" type="datetimeFigureOut">
              <a:rPr lang="en-ID" smtClean="0"/>
              <a:t>19/10/2018</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EACCA289-E060-4E6B-A0BB-B80F2A662B24}" type="slidenum">
              <a:rPr lang="en-ID" smtClean="0"/>
              <a:t>‹#›</a:t>
            </a:fld>
            <a:endParaRPr lang="en-ID"/>
          </a:p>
        </p:txBody>
      </p:sp>
    </p:spTree>
    <p:extLst>
      <p:ext uri="{BB962C8B-B14F-4D97-AF65-F5344CB8AC3E}">
        <p14:creationId xmlns:p14="http://schemas.microsoft.com/office/powerpoint/2010/main" val="3841407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1333" y="853440"/>
            <a:ext cx="3096637" cy="2987040"/>
          </a:xfrm>
        </p:spPr>
        <p:txBody>
          <a:bodyPr anchor="b"/>
          <a:lstStyle>
            <a:lvl1pPr>
              <a:defRPr sz="3360"/>
            </a:lvl1pPr>
          </a:lstStyle>
          <a:p>
            <a:r>
              <a:rPr lang="en-US"/>
              <a:t>Click to edit Master title style</a:t>
            </a:r>
            <a:endParaRPr lang="en-US" dirty="0"/>
          </a:p>
        </p:txBody>
      </p:sp>
      <p:sp>
        <p:nvSpPr>
          <p:cNvPr id="3" name="Content Placeholder 2"/>
          <p:cNvSpPr>
            <a:spLocks noGrp="1"/>
          </p:cNvSpPr>
          <p:nvPr>
            <p:ph idx="1"/>
          </p:nvPr>
        </p:nvSpPr>
        <p:spPr>
          <a:xfrm>
            <a:off x="4081760" y="1843196"/>
            <a:ext cx="4860608" cy="9097433"/>
          </a:xfrm>
        </p:spPr>
        <p:txBody>
          <a:bodyPr/>
          <a:lstStyle>
            <a:lvl1pPr>
              <a:defRPr sz="3360"/>
            </a:lvl1pPr>
            <a:lvl2pPr>
              <a:defRPr sz="2940"/>
            </a:lvl2pPr>
            <a:lvl3pPr>
              <a:defRPr sz="2520"/>
            </a:lvl3pPr>
            <a:lvl4pPr>
              <a:defRPr sz="2100"/>
            </a:lvl4pPr>
            <a:lvl5pPr>
              <a:defRPr sz="2100"/>
            </a:lvl5pPr>
            <a:lvl6pPr>
              <a:defRPr sz="2100"/>
            </a:lvl6pPr>
            <a:lvl7pPr>
              <a:defRPr sz="2100"/>
            </a:lvl7pPr>
            <a:lvl8pPr>
              <a:defRPr sz="2100"/>
            </a:lvl8pPr>
            <a:lvl9pPr>
              <a:defRPr sz="21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61333" y="3840480"/>
            <a:ext cx="3096637" cy="7114964"/>
          </a:xfrm>
        </p:spPr>
        <p:txBody>
          <a:bodyPr/>
          <a:lstStyle>
            <a:lvl1pPr marL="0" indent="0">
              <a:buNone/>
              <a:defRPr sz="1680"/>
            </a:lvl1pPr>
            <a:lvl2pPr marL="480060" indent="0">
              <a:buNone/>
              <a:defRPr sz="1470"/>
            </a:lvl2pPr>
            <a:lvl3pPr marL="960120" indent="0">
              <a:buNone/>
              <a:defRPr sz="1260"/>
            </a:lvl3pPr>
            <a:lvl4pPr marL="1440180" indent="0">
              <a:buNone/>
              <a:defRPr sz="1050"/>
            </a:lvl4pPr>
            <a:lvl5pPr marL="1920240" indent="0">
              <a:buNone/>
              <a:defRPr sz="1050"/>
            </a:lvl5pPr>
            <a:lvl6pPr marL="2400300" indent="0">
              <a:buNone/>
              <a:defRPr sz="1050"/>
            </a:lvl6pPr>
            <a:lvl7pPr marL="2880360" indent="0">
              <a:buNone/>
              <a:defRPr sz="1050"/>
            </a:lvl7pPr>
            <a:lvl8pPr marL="3360420" indent="0">
              <a:buNone/>
              <a:defRPr sz="1050"/>
            </a:lvl8pPr>
            <a:lvl9pPr marL="3840480" indent="0">
              <a:buNone/>
              <a:defRPr sz="1050"/>
            </a:lvl9pPr>
          </a:lstStyle>
          <a:p>
            <a:pPr lvl="0"/>
            <a:r>
              <a:rPr lang="en-US"/>
              <a:t>Edit Master text styles</a:t>
            </a:r>
          </a:p>
        </p:txBody>
      </p:sp>
      <p:sp>
        <p:nvSpPr>
          <p:cNvPr id="5" name="Date Placeholder 4"/>
          <p:cNvSpPr>
            <a:spLocks noGrp="1"/>
          </p:cNvSpPr>
          <p:nvPr>
            <p:ph type="dt" sz="half" idx="10"/>
          </p:nvPr>
        </p:nvSpPr>
        <p:spPr/>
        <p:txBody>
          <a:bodyPr/>
          <a:lstStyle/>
          <a:p>
            <a:fld id="{7ED5C1D2-880B-4872-B126-B38C7A2E80D2}" type="datetimeFigureOut">
              <a:rPr lang="en-ID" smtClean="0"/>
              <a:t>19/10/2018</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EACCA289-E060-4E6B-A0BB-B80F2A662B24}" type="slidenum">
              <a:rPr lang="en-ID" smtClean="0"/>
              <a:t>‹#›</a:t>
            </a:fld>
            <a:endParaRPr lang="en-ID"/>
          </a:p>
        </p:txBody>
      </p:sp>
    </p:spTree>
    <p:extLst>
      <p:ext uri="{BB962C8B-B14F-4D97-AF65-F5344CB8AC3E}">
        <p14:creationId xmlns:p14="http://schemas.microsoft.com/office/powerpoint/2010/main" val="635112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1333" y="853440"/>
            <a:ext cx="3096637" cy="2987040"/>
          </a:xfrm>
        </p:spPr>
        <p:txBody>
          <a:bodyPr anchor="b"/>
          <a:lstStyle>
            <a:lvl1pPr>
              <a:defRPr sz="3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4081760" y="1843196"/>
            <a:ext cx="4860608" cy="9097433"/>
          </a:xfrm>
        </p:spPr>
        <p:txBody>
          <a:bodyPr anchor="t"/>
          <a:lstStyle>
            <a:lvl1pPr marL="0" indent="0">
              <a:buNone/>
              <a:defRPr sz="3360"/>
            </a:lvl1pPr>
            <a:lvl2pPr marL="480060" indent="0">
              <a:buNone/>
              <a:defRPr sz="2940"/>
            </a:lvl2pPr>
            <a:lvl3pPr marL="960120" indent="0">
              <a:buNone/>
              <a:defRPr sz="2520"/>
            </a:lvl3pPr>
            <a:lvl4pPr marL="1440180" indent="0">
              <a:buNone/>
              <a:defRPr sz="2100"/>
            </a:lvl4pPr>
            <a:lvl5pPr marL="1920240" indent="0">
              <a:buNone/>
              <a:defRPr sz="2100"/>
            </a:lvl5pPr>
            <a:lvl6pPr marL="2400300" indent="0">
              <a:buNone/>
              <a:defRPr sz="2100"/>
            </a:lvl6pPr>
            <a:lvl7pPr marL="2880360" indent="0">
              <a:buNone/>
              <a:defRPr sz="2100"/>
            </a:lvl7pPr>
            <a:lvl8pPr marL="3360420" indent="0">
              <a:buNone/>
              <a:defRPr sz="2100"/>
            </a:lvl8pPr>
            <a:lvl9pPr marL="3840480" indent="0">
              <a:buNone/>
              <a:defRPr sz="2100"/>
            </a:lvl9pPr>
          </a:lstStyle>
          <a:p>
            <a:r>
              <a:rPr lang="en-US"/>
              <a:t>Click icon to add picture</a:t>
            </a:r>
            <a:endParaRPr lang="en-US" dirty="0"/>
          </a:p>
        </p:txBody>
      </p:sp>
      <p:sp>
        <p:nvSpPr>
          <p:cNvPr id="4" name="Text Placeholder 3"/>
          <p:cNvSpPr>
            <a:spLocks noGrp="1"/>
          </p:cNvSpPr>
          <p:nvPr>
            <p:ph type="body" sz="half" idx="2"/>
          </p:nvPr>
        </p:nvSpPr>
        <p:spPr>
          <a:xfrm>
            <a:off x="661333" y="3840480"/>
            <a:ext cx="3096637" cy="7114964"/>
          </a:xfrm>
        </p:spPr>
        <p:txBody>
          <a:bodyPr/>
          <a:lstStyle>
            <a:lvl1pPr marL="0" indent="0">
              <a:buNone/>
              <a:defRPr sz="1680"/>
            </a:lvl1pPr>
            <a:lvl2pPr marL="480060" indent="0">
              <a:buNone/>
              <a:defRPr sz="1470"/>
            </a:lvl2pPr>
            <a:lvl3pPr marL="960120" indent="0">
              <a:buNone/>
              <a:defRPr sz="1260"/>
            </a:lvl3pPr>
            <a:lvl4pPr marL="1440180" indent="0">
              <a:buNone/>
              <a:defRPr sz="1050"/>
            </a:lvl4pPr>
            <a:lvl5pPr marL="1920240" indent="0">
              <a:buNone/>
              <a:defRPr sz="1050"/>
            </a:lvl5pPr>
            <a:lvl6pPr marL="2400300" indent="0">
              <a:buNone/>
              <a:defRPr sz="1050"/>
            </a:lvl6pPr>
            <a:lvl7pPr marL="2880360" indent="0">
              <a:buNone/>
              <a:defRPr sz="1050"/>
            </a:lvl7pPr>
            <a:lvl8pPr marL="3360420" indent="0">
              <a:buNone/>
              <a:defRPr sz="1050"/>
            </a:lvl8pPr>
            <a:lvl9pPr marL="3840480" indent="0">
              <a:buNone/>
              <a:defRPr sz="1050"/>
            </a:lvl9pPr>
          </a:lstStyle>
          <a:p>
            <a:pPr lvl="0"/>
            <a:r>
              <a:rPr lang="en-US"/>
              <a:t>Edit Master text styles</a:t>
            </a:r>
          </a:p>
        </p:txBody>
      </p:sp>
      <p:sp>
        <p:nvSpPr>
          <p:cNvPr id="5" name="Date Placeholder 4"/>
          <p:cNvSpPr>
            <a:spLocks noGrp="1"/>
          </p:cNvSpPr>
          <p:nvPr>
            <p:ph type="dt" sz="half" idx="10"/>
          </p:nvPr>
        </p:nvSpPr>
        <p:spPr/>
        <p:txBody>
          <a:bodyPr/>
          <a:lstStyle/>
          <a:p>
            <a:fld id="{7ED5C1D2-880B-4872-B126-B38C7A2E80D2}" type="datetimeFigureOut">
              <a:rPr lang="en-ID" smtClean="0"/>
              <a:t>19/10/2018</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EACCA289-E060-4E6B-A0BB-B80F2A662B24}" type="slidenum">
              <a:rPr lang="en-ID" smtClean="0"/>
              <a:t>‹#›</a:t>
            </a:fld>
            <a:endParaRPr lang="en-ID"/>
          </a:p>
        </p:txBody>
      </p:sp>
    </p:spTree>
    <p:extLst>
      <p:ext uri="{BB962C8B-B14F-4D97-AF65-F5344CB8AC3E}">
        <p14:creationId xmlns:p14="http://schemas.microsoft.com/office/powerpoint/2010/main" val="2855571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60083" y="681570"/>
            <a:ext cx="8281035" cy="247438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60083" y="3407833"/>
            <a:ext cx="8281035" cy="812249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60083" y="11865189"/>
            <a:ext cx="2160270" cy="681567"/>
          </a:xfrm>
          <a:prstGeom prst="rect">
            <a:avLst/>
          </a:prstGeom>
        </p:spPr>
        <p:txBody>
          <a:bodyPr vert="horz" lIns="91440" tIns="45720" rIns="91440" bIns="45720" rtlCol="0" anchor="ctr"/>
          <a:lstStyle>
            <a:lvl1pPr algn="l">
              <a:defRPr sz="1260">
                <a:solidFill>
                  <a:schemeClr val="tx1">
                    <a:tint val="75000"/>
                  </a:schemeClr>
                </a:solidFill>
              </a:defRPr>
            </a:lvl1pPr>
          </a:lstStyle>
          <a:p>
            <a:fld id="{7ED5C1D2-880B-4872-B126-B38C7A2E80D2}" type="datetimeFigureOut">
              <a:rPr lang="en-ID" smtClean="0"/>
              <a:t>19/10/2018</a:t>
            </a:fld>
            <a:endParaRPr lang="en-ID"/>
          </a:p>
        </p:txBody>
      </p:sp>
      <p:sp>
        <p:nvSpPr>
          <p:cNvPr id="5" name="Footer Placeholder 4"/>
          <p:cNvSpPr>
            <a:spLocks noGrp="1"/>
          </p:cNvSpPr>
          <p:nvPr>
            <p:ph type="ftr" sz="quarter" idx="3"/>
          </p:nvPr>
        </p:nvSpPr>
        <p:spPr>
          <a:xfrm>
            <a:off x="3180398" y="11865189"/>
            <a:ext cx="3240405" cy="681567"/>
          </a:xfrm>
          <a:prstGeom prst="rect">
            <a:avLst/>
          </a:prstGeom>
        </p:spPr>
        <p:txBody>
          <a:bodyPr vert="horz" lIns="91440" tIns="45720" rIns="91440" bIns="45720" rtlCol="0" anchor="ctr"/>
          <a:lstStyle>
            <a:lvl1pPr algn="ctr">
              <a:defRPr sz="126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780848" y="11865189"/>
            <a:ext cx="2160270" cy="681567"/>
          </a:xfrm>
          <a:prstGeom prst="rect">
            <a:avLst/>
          </a:prstGeom>
        </p:spPr>
        <p:txBody>
          <a:bodyPr vert="horz" lIns="91440" tIns="45720" rIns="91440" bIns="45720" rtlCol="0" anchor="ctr"/>
          <a:lstStyle>
            <a:lvl1pPr algn="r">
              <a:defRPr sz="1260">
                <a:solidFill>
                  <a:schemeClr val="tx1">
                    <a:tint val="75000"/>
                  </a:schemeClr>
                </a:solidFill>
              </a:defRPr>
            </a:lvl1pPr>
          </a:lstStyle>
          <a:p>
            <a:fld id="{EACCA289-E060-4E6B-A0BB-B80F2A662B24}" type="slidenum">
              <a:rPr lang="en-ID" smtClean="0"/>
              <a:t>‹#›</a:t>
            </a:fld>
            <a:endParaRPr lang="en-ID"/>
          </a:p>
        </p:txBody>
      </p:sp>
    </p:spTree>
    <p:extLst>
      <p:ext uri="{BB962C8B-B14F-4D97-AF65-F5344CB8AC3E}">
        <p14:creationId xmlns:p14="http://schemas.microsoft.com/office/powerpoint/2010/main" val="8987087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60120" rtl="0" eaLnBrk="1" latinLnBrk="0" hangingPunct="1">
        <a:lnSpc>
          <a:spcPct val="90000"/>
        </a:lnSpc>
        <a:spcBef>
          <a:spcPct val="0"/>
        </a:spcBef>
        <a:buNone/>
        <a:defRPr sz="4620" kern="1200">
          <a:solidFill>
            <a:schemeClr val="tx1"/>
          </a:solidFill>
          <a:latin typeface="+mj-lt"/>
          <a:ea typeface="+mj-ea"/>
          <a:cs typeface="+mj-cs"/>
        </a:defRPr>
      </a:lvl1pPr>
    </p:titleStyle>
    <p:bodyStyle>
      <a:lvl1pPr marL="240030" indent="-240030" algn="l" defTabSz="960120" rtl="0" eaLnBrk="1" latinLnBrk="0" hangingPunct="1">
        <a:lnSpc>
          <a:spcPct val="90000"/>
        </a:lnSpc>
        <a:spcBef>
          <a:spcPts val="1050"/>
        </a:spcBef>
        <a:buFont typeface="Arial" panose="020B0604020202020204" pitchFamily="34" charset="0"/>
        <a:buChar char="•"/>
        <a:defRPr sz="2940" kern="1200">
          <a:solidFill>
            <a:schemeClr val="tx1"/>
          </a:solidFill>
          <a:latin typeface="+mn-lt"/>
          <a:ea typeface="+mn-ea"/>
          <a:cs typeface="+mn-cs"/>
        </a:defRPr>
      </a:lvl1pPr>
      <a:lvl2pPr marL="720090" indent="-240030" algn="l" defTabSz="960120" rtl="0" eaLnBrk="1" latinLnBrk="0" hangingPunct="1">
        <a:lnSpc>
          <a:spcPct val="90000"/>
        </a:lnSpc>
        <a:spcBef>
          <a:spcPts val="525"/>
        </a:spcBef>
        <a:buFont typeface="Arial" panose="020B0604020202020204" pitchFamily="34" charset="0"/>
        <a:buChar char="•"/>
        <a:defRPr sz="2520" kern="1200">
          <a:solidFill>
            <a:schemeClr val="tx1"/>
          </a:solidFill>
          <a:latin typeface="+mn-lt"/>
          <a:ea typeface="+mn-ea"/>
          <a:cs typeface="+mn-cs"/>
        </a:defRPr>
      </a:lvl2pPr>
      <a:lvl3pPr marL="1200150" indent="-240030" algn="l" defTabSz="960120" rtl="0" eaLnBrk="1" latinLnBrk="0" hangingPunct="1">
        <a:lnSpc>
          <a:spcPct val="90000"/>
        </a:lnSpc>
        <a:spcBef>
          <a:spcPts val="525"/>
        </a:spcBef>
        <a:buFont typeface="Arial" panose="020B0604020202020204" pitchFamily="34" charset="0"/>
        <a:buChar char="•"/>
        <a:defRPr sz="2100" kern="1200">
          <a:solidFill>
            <a:schemeClr val="tx1"/>
          </a:solidFill>
          <a:latin typeface="+mn-lt"/>
          <a:ea typeface="+mn-ea"/>
          <a:cs typeface="+mn-cs"/>
        </a:defRPr>
      </a:lvl3pPr>
      <a:lvl4pPr marL="168021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4pPr>
      <a:lvl5pPr marL="216027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5pPr>
      <a:lvl6pPr marL="264033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6pPr>
      <a:lvl7pPr marL="312039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7pPr>
      <a:lvl8pPr marL="360045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8pPr>
      <a:lvl9pPr marL="408051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9pPr>
    </p:bodyStyle>
    <p:otherStyle>
      <a:defPPr>
        <a:defRPr lang="en-US"/>
      </a:defPPr>
      <a:lvl1pPr marL="0" algn="l" defTabSz="960120" rtl="0" eaLnBrk="1" latinLnBrk="0" hangingPunct="1">
        <a:defRPr sz="1890" kern="1200">
          <a:solidFill>
            <a:schemeClr val="tx1"/>
          </a:solidFill>
          <a:latin typeface="+mn-lt"/>
          <a:ea typeface="+mn-ea"/>
          <a:cs typeface="+mn-cs"/>
        </a:defRPr>
      </a:lvl1pPr>
      <a:lvl2pPr marL="480060" algn="l" defTabSz="960120" rtl="0" eaLnBrk="1" latinLnBrk="0" hangingPunct="1">
        <a:defRPr sz="1890" kern="1200">
          <a:solidFill>
            <a:schemeClr val="tx1"/>
          </a:solidFill>
          <a:latin typeface="+mn-lt"/>
          <a:ea typeface="+mn-ea"/>
          <a:cs typeface="+mn-cs"/>
        </a:defRPr>
      </a:lvl2pPr>
      <a:lvl3pPr marL="960120" algn="l" defTabSz="960120" rtl="0" eaLnBrk="1" latinLnBrk="0" hangingPunct="1">
        <a:defRPr sz="1890" kern="1200">
          <a:solidFill>
            <a:schemeClr val="tx1"/>
          </a:solidFill>
          <a:latin typeface="+mn-lt"/>
          <a:ea typeface="+mn-ea"/>
          <a:cs typeface="+mn-cs"/>
        </a:defRPr>
      </a:lvl3pPr>
      <a:lvl4pPr marL="1440180" algn="l" defTabSz="960120" rtl="0" eaLnBrk="1" latinLnBrk="0" hangingPunct="1">
        <a:defRPr sz="1890" kern="1200">
          <a:solidFill>
            <a:schemeClr val="tx1"/>
          </a:solidFill>
          <a:latin typeface="+mn-lt"/>
          <a:ea typeface="+mn-ea"/>
          <a:cs typeface="+mn-cs"/>
        </a:defRPr>
      </a:lvl4pPr>
      <a:lvl5pPr marL="1920240" algn="l" defTabSz="960120" rtl="0" eaLnBrk="1" latinLnBrk="0" hangingPunct="1">
        <a:defRPr sz="1890" kern="1200">
          <a:solidFill>
            <a:schemeClr val="tx1"/>
          </a:solidFill>
          <a:latin typeface="+mn-lt"/>
          <a:ea typeface="+mn-ea"/>
          <a:cs typeface="+mn-cs"/>
        </a:defRPr>
      </a:lvl5pPr>
      <a:lvl6pPr marL="2400300" algn="l" defTabSz="960120" rtl="0" eaLnBrk="1" latinLnBrk="0" hangingPunct="1">
        <a:defRPr sz="1890" kern="1200">
          <a:solidFill>
            <a:schemeClr val="tx1"/>
          </a:solidFill>
          <a:latin typeface="+mn-lt"/>
          <a:ea typeface="+mn-ea"/>
          <a:cs typeface="+mn-cs"/>
        </a:defRPr>
      </a:lvl6pPr>
      <a:lvl7pPr marL="2880360" algn="l" defTabSz="960120" rtl="0" eaLnBrk="1" latinLnBrk="0" hangingPunct="1">
        <a:defRPr sz="1890" kern="1200">
          <a:solidFill>
            <a:schemeClr val="tx1"/>
          </a:solidFill>
          <a:latin typeface="+mn-lt"/>
          <a:ea typeface="+mn-ea"/>
          <a:cs typeface="+mn-cs"/>
        </a:defRPr>
      </a:lvl7pPr>
      <a:lvl8pPr marL="3360420" algn="l" defTabSz="960120" rtl="0" eaLnBrk="1" latinLnBrk="0" hangingPunct="1">
        <a:defRPr sz="1890" kern="1200">
          <a:solidFill>
            <a:schemeClr val="tx1"/>
          </a:solidFill>
          <a:latin typeface="+mn-lt"/>
          <a:ea typeface="+mn-ea"/>
          <a:cs typeface="+mn-cs"/>
        </a:defRPr>
      </a:lvl8pPr>
      <a:lvl9pPr marL="3840480" algn="l" defTabSz="960120" rtl="0" eaLnBrk="1" latinLnBrk="0" hangingPunct="1">
        <a:defRPr sz="18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Data" Target="../diagrams/data1.xml"/><Relationship Id="rId13" Type="http://schemas.openxmlformats.org/officeDocument/2006/relationships/image" Target="../media/image6.png"/><Relationship Id="rId18" Type="http://schemas.microsoft.com/office/2007/relationships/hdphoto" Target="../media/hdphoto1.wdp"/><Relationship Id="rId3" Type="http://schemas.openxmlformats.org/officeDocument/2006/relationships/hyperlink" Target="mailto:sismindari@ugm.ac.id" TargetMode="External"/><Relationship Id="rId7" Type="http://schemas.openxmlformats.org/officeDocument/2006/relationships/image" Target="../media/image5.png"/><Relationship Id="rId12" Type="http://schemas.microsoft.com/office/2007/relationships/diagramDrawing" Target="../diagrams/drawing1.xml"/><Relationship Id="rId17" Type="http://schemas.openxmlformats.org/officeDocument/2006/relationships/image" Target="../media/image10.png"/><Relationship Id="rId2" Type="http://schemas.openxmlformats.org/officeDocument/2006/relationships/image" Target="../media/image1.png"/><Relationship Id="rId16"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diagramColors" Target="../diagrams/colors1.xml"/><Relationship Id="rId5" Type="http://schemas.openxmlformats.org/officeDocument/2006/relationships/image" Target="../media/image3.png"/><Relationship Id="rId15" Type="http://schemas.openxmlformats.org/officeDocument/2006/relationships/image" Target="../media/image8.png"/><Relationship Id="rId10" Type="http://schemas.openxmlformats.org/officeDocument/2006/relationships/diagramQuickStyle" Target="../diagrams/quickStyle1.xml"/><Relationship Id="rId4" Type="http://schemas.openxmlformats.org/officeDocument/2006/relationships/image" Target="../media/image2.png"/><Relationship Id="rId9" Type="http://schemas.openxmlformats.org/officeDocument/2006/relationships/diagramLayout" Target="../diagrams/layout1.xml"/><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A11987ED-F3E0-43FB-983C-FF4F6DC7D169}"/>
              </a:ext>
            </a:extLst>
          </p:cNvPr>
          <p:cNvPicPr>
            <a:picLocks noChangeAspect="1"/>
          </p:cNvPicPr>
          <p:nvPr/>
        </p:nvPicPr>
        <p:blipFill>
          <a:blip r:embed="rId2"/>
          <a:stretch>
            <a:fillRect/>
          </a:stretch>
        </p:blipFill>
        <p:spPr>
          <a:xfrm rot="5400000">
            <a:off x="-1680946" y="1481353"/>
            <a:ext cx="12988494" cy="9601200"/>
          </a:xfrm>
          <a:prstGeom prst="rect">
            <a:avLst/>
          </a:prstGeom>
        </p:spPr>
      </p:pic>
      <p:sp>
        <p:nvSpPr>
          <p:cNvPr id="5" name="Rectangle: Rounded Corners 4">
            <a:extLst>
              <a:ext uri="{FF2B5EF4-FFF2-40B4-BE49-F238E27FC236}">
                <a16:creationId xmlns:a16="http://schemas.microsoft.com/office/drawing/2014/main" xmlns="" id="{CB3737DC-BA8B-4138-B0C9-853C71E33DF5}"/>
              </a:ext>
            </a:extLst>
          </p:cNvPr>
          <p:cNvSpPr/>
          <p:nvPr/>
        </p:nvSpPr>
        <p:spPr>
          <a:xfrm>
            <a:off x="1112113" y="-83922"/>
            <a:ext cx="7424370" cy="1618860"/>
          </a:xfrm>
          <a:prstGeom prst="round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n-US" sz="1400" b="1" dirty="0"/>
              <a:t>DEVELOPMENT OF APTAMER BASED LATERAL FLOW IMMUNOCHROMATOGRAPHY STRIP TEST FOR HALAL AUTHENTICATION OF  PHARMACEUTICAL PRODUCTS CONTAIN GELATIN</a:t>
            </a:r>
            <a:endParaRPr lang="en-US" sz="1400" dirty="0"/>
          </a:p>
          <a:p>
            <a:pPr algn="ctr"/>
            <a:endParaRPr lang="en-US" sz="900" b="1" dirty="0"/>
          </a:p>
          <a:p>
            <a:pPr algn="ctr"/>
            <a:r>
              <a:rPr lang="en-US" sz="900" b="1" dirty="0"/>
              <a:t> </a:t>
            </a:r>
            <a:r>
              <a:rPr lang="en-US" sz="900" b="1" u="sng" dirty="0" smtClean="0"/>
              <a:t>Hari </a:t>
            </a:r>
            <a:r>
              <a:rPr lang="en-US" sz="900" b="1" u="sng" dirty="0"/>
              <a:t>Widada</a:t>
            </a:r>
            <a:r>
              <a:rPr lang="en-US" sz="900" b="1" u="sng" baseline="30000" dirty="0"/>
              <a:t>1,</a:t>
            </a:r>
            <a:r>
              <a:rPr lang="en-US" sz="900" b="1" baseline="30000" dirty="0"/>
              <a:t>2</a:t>
            </a:r>
            <a:r>
              <a:rPr lang="en-US" sz="900" b="1" dirty="0"/>
              <a:t>, </a:t>
            </a:r>
            <a:r>
              <a:rPr lang="en-US" sz="900" b="1" dirty="0" smtClean="0"/>
              <a:t>Abdul Rohman</a:t>
            </a:r>
            <a:r>
              <a:rPr lang="en-US" sz="900" b="1" baseline="30000" dirty="0" smtClean="0"/>
              <a:t>2</a:t>
            </a:r>
            <a:r>
              <a:rPr lang="en-US" sz="900" b="1" dirty="0" smtClean="0"/>
              <a:t>, </a:t>
            </a:r>
            <a:r>
              <a:rPr lang="en-US" sz="900" b="1" dirty="0" err="1" smtClean="0"/>
              <a:t>Ririrs</a:t>
            </a:r>
            <a:r>
              <a:rPr lang="en-US" sz="900" b="1" dirty="0" smtClean="0"/>
              <a:t> </a:t>
            </a:r>
            <a:r>
              <a:rPr lang="en-US" sz="900" b="1" dirty="0" err="1" smtClean="0"/>
              <a:t>Istifgfarie</a:t>
            </a:r>
            <a:r>
              <a:rPr lang="en-US" sz="900" b="1" dirty="0" smtClean="0"/>
              <a:t> Jenie</a:t>
            </a:r>
            <a:r>
              <a:rPr lang="en-US" sz="900" b="1" baseline="30000" dirty="0" smtClean="0"/>
              <a:t>2</a:t>
            </a:r>
            <a:r>
              <a:rPr lang="en-US" sz="900" b="1" dirty="0" smtClean="0"/>
              <a:t>, Sismindari</a:t>
            </a:r>
            <a:r>
              <a:rPr lang="en-US" sz="900" b="1" baseline="30000" dirty="0"/>
              <a:t>2</a:t>
            </a:r>
            <a:r>
              <a:rPr lang="en-US" sz="900" b="1" dirty="0" smtClean="0"/>
              <a:t> </a:t>
            </a:r>
            <a:endParaRPr lang="en-ID" sz="900" b="1" dirty="0"/>
          </a:p>
          <a:p>
            <a:r>
              <a:rPr lang="en-US" sz="900" b="1" dirty="0"/>
              <a:t>School of Pharmacy, Faculty of Medical and Health Sciences </a:t>
            </a:r>
            <a:r>
              <a:rPr lang="en-US" sz="900" b="1" dirty="0" err="1"/>
              <a:t>Universitas</a:t>
            </a:r>
            <a:r>
              <a:rPr lang="en-US" sz="900" b="1" dirty="0"/>
              <a:t> Muhammadiyah Yogyakarta, Yogyakarta, Indonesia</a:t>
            </a:r>
            <a:r>
              <a:rPr lang="en-US" sz="900" b="1" baseline="30000" dirty="0"/>
              <a:t>1</a:t>
            </a:r>
            <a:r>
              <a:rPr lang="en-US" sz="900" b="1" dirty="0"/>
              <a:t> </a:t>
            </a:r>
            <a:endParaRPr lang="en-ID" sz="900" b="1" dirty="0"/>
          </a:p>
          <a:p>
            <a:r>
              <a:rPr lang="en-US" sz="900" b="1" dirty="0"/>
              <a:t>Doctoral </a:t>
            </a:r>
            <a:r>
              <a:rPr lang="en-US" sz="900" b="1" dirty="0" err="1"/>
              <a:t>Programme</a:t>
            </a:r>
            <a:r>
              <a:rPr lang="en-US" sz="900" b="1" dirty="0"/>
              <a:t>, Faculty of Pharmacy, </a:t>
            </a:r>
            <a:r>
              <a:rPr lang="en-US" sz="900" b="1" dirty="0" err="1"/>
              <a:t>Universitas</a:t>
            </a:r>
            <a:r>
              <a:rPr lang="en-US" sz="900" b="1" dirty="0"/>
              <a:t> Gadjah </a:t>
            </a:r>
            <a:r>
              <a:rPr lang="en-US" sz="900" b="1" dirty="0" err="1"/>
              <a:t>Mada</a:t>
            </a:r>
            <a:r>
              <a:rPr lang="en-US" sz="900" b="1" dirty="0"/>
              <a:t>, Yogyakarta, Indonesia</a:t>
            </a:r>
            <a:r>
              <a:rPr lang="en-US" sz="900" b="1" baseline="30000" dirty="0"/>
              <a:t>2</a:t>
            </a:r>
            <a:endParaRPr lang="en-ID" sz="900" b="1" dirty="0"/>
          </a:p>
          <a:p>
            <a:pPr algn="ctr"/>
            <a:r>
              <a:rPr lang="en-US" sz="900" b="1" u="sng" dirty="0" smtClean="0">
                <a:hlinkClick r:id="rId3"/>
              </a:rPr>
              <a:t>sismindari@ugm.ac.id</a:t>
            </a:r>
            <a:r>
              <a:rPr lang="en-US" sz="900" b="1" u="sng" dirty="0" smtClean="0"/>
              <a:t> </a:t>
            </a:r>
            <a:endParaRPr lang="en-ID" sz="900" b="1" dirty="0"/>
          </a:p>
          <a:p>
            <a:pPr algn="ctr"/>
            <a:endParaRPr lang="en-ID" dirty="0"/>
          </a:p>
        </p:txBody>
      </p:sp>
      <p:sp>
        <p:nvSpPr>
          <p:cNvPr id="6" name="Rectangle 5">
            <a:extLst>
              <a:ext uri="{FF2B5EF4-FFF2-40B4-BE49-F238E27FC236}">
                <a16:creationId xmlns:a16="http://schemas.microsoft.com/office/drawing/2014/main" xmlns="" id="{C6F8B695-3DD9-41B8-9129-567380462EC5}"/>
              </a:ext>
            </a:extLst>
          </p:cNvPr>
          <p:cNvSpPr/>
          <p:nvPr/>
        </p:nvSpPr>
        <p:spPr>
          <a:xfrm>
            <a:off x="1241578" y="1028701"/>
            <a:ext cx="7330922" cy="2874668"/>
          </a:xfrm>
          <a:prstGeom prst="rect">
            <a:avLst/>
          </a:prstGeom>
          <a:no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lang="en-US" sz="1100" b="1" dirty="0" smtClean="0"/>
              <a:t>ABSTRACT</a:t>
            </a:r>
            <a:endParaRPr lang="en-ID" sz="1100" dirty="0"/>
          </a:p>
          <a:p>
            <a:pPr algn="just"/>
            <a:r>
              <a:rPr lang="en-US" sz="1050" dirty="0"/>
              <a:t>The development of non-halal component detection technology is important because there are many cases of mixing non-halal ingredients with halal </a:t>
            </a:r>
            <a:r>
              <a:rPr lang="en-US" sz="1050" dirty="0" smtClean="0"/>
              <a:t>ingredients. </a:t>
            </a:r>
            <a:r>
              <a:rPr lang="en-US" sz="1050" dirty="0"/>
              <a:t>The halal contaminant detection tool that can be applied in the field quickly, efficiently, portable and can be used for large amounts of samples such as the current strip test is still limited and must be imported from abroad. This study aims to develop rapid detection of halal contaminants in food and pharmaceutical products with </a:t>
            </a:r>
            <a:r>
              <a:rPr lang="en-US" sz="1050" dirty="0" err="1"/>
              <a:t>apatamer</a:t>
            </a:r>
            <a:r>
              <a:rPr lang="en-US" sz="1050" dirty="0"/>
              <a:t>-based lateral flow </a:t>
            </a:r>
            <a:r>
              <a:rPr lang="en-US" sz="1050" dirty="0" err="1"/>
              <a:t>immunochromatography</a:t>
            </a:r>
            <a:r>
              <a:rPr lang="en-US" sz="1050" dirty="0"/>
              <a:t> (single-strand oligonucleotides / </a:t>
            </a:r>
            <a:r>
              <a:rPr lang="en-US" sz="1050" dirty="0" err="1"/>
              <a:t>ssDNA</a:t>
            </a:r>
            <a:r>
              <a:rPr lang="en-US" sz="1050" dirty="0"/>
              <a:t>). The principle of making </a:t>
            </a:r>
            <a:r>
              <a:rPr lang="en-US" sz="1050" dirty="0" err="1"/>
              <a:t>immunochromatographic</a:t>
            </a:r>
            <a:r>
              <a:rPr lang="en-US" sz="1050" dirty="0"/>
              <a:t> test strips is to conjugate colloidal gold as a marker with </a:t>
            </a:r>
            <a:r>
              <a:rPr lang="en-US" sz="1050" dirty="0" err="1"/>
              <a:t>aptamer</a:t>
            </a:r>
            <a:r>
              <a:rPr lang="en-US" sz="1050" dirty="0"/>
              <a:t>. This conjugate is placed on the conjugate pad, one part of the </a:t>
            </a:r>
            <a:r>
              <a:rPr lang="en-US" sz="1050" dirty="0" err="1"/>
              <a:t>immunochromatographic</a:t>
            </a:r>
            <a:r>
              <a:rPr lang="en-US" sz="1050" dirty="0"/>
              <a:t> strip test system. Analysis of food/ pharmaceutical products with </a:t>
            </a:r>
            <a:r>
              <a:rPr lang="en-US" sz="1050" dirty="0" err="1"/>
              <a:t>immunochromatographic</a:t>
            </a:r>
            <a:r>
              <a:rPr lang="en-US" sz="1050" dirty="0"/>
              <a:t> test strips using samples made with gelatin, both references from bovine, porcine, vegetable gelatin and a mixture of gelatin from bovine-porcine and vegetable-porcine and also pharmaceutical products in the form of capsules on the market. The results of this research up to this stage have been obtained by the oligonucleotide sequence (</a:t>
            </a:r>
            <a:r>
              <a:rPr lang="en-US" sz="1050" dirty="0" err="1"/>
              <a:t>ssDNA</a:t>
            </a:r>
            <a:r>
              <a:rPr lang="en-US" sz="1050" dirty="0"/>
              <a:t> </a:t>
            </a:r>
            <a:r>
              <a:rPr lang="en-US" sz="1050" dirty="0" err="1"/>
              <a:t>aptamer</a:t>
            </a:r>
            <a:r>
              <a:rPr lang="en-US" sz="1050" dirty="0"/>
              <a:t>) which will be used to design the LFI test strip. One of the sequences is as follows: 5 '-GCCTAAAATCTCCCCTCCATGGATA- TGCCTAAATCTTCC-CTCAATGGTATGGCTAAATCTCCCCCCCCCGTAAGGCTAAA-TCTTCCTT-3'. Furthermore, </a:t>
            </a:r>
            <a:r>
              <a:rPr lang="en-US" sz="1050" dirty="0" err="1"/>
              <a:t>aptamer</a:t>
            </a:r>
            <a:r>
              <a:rPr lang="en-US" sz="1050" dirty="0"/>
              <a:t> candidates who will be used as biosensors will be purchased from suppliers in the modified position 5 'so that it can be applied in the LFI strip test system.</a:t>
            </a:r>
          </a:p>
          <a:p>
            <a:pPr algn="just"/>
            <a:r>
              <a:rPr lang="en-US" sz="1050" dirty="0" smtClean="0"/>
              <a:t> </a:t>
            </a:r>
            <a:r>
              <a:rPr lang="en-US" sz="1050" dirty="0"/>
              <a:t/>
            </a:r>
            <a:br>
              <a:rPr lang="en-US" sz="1050" dirty="0"/>
            </a:br>
            <a:r>
              <a:rPr lang="en-US" sz="1050" b="1" dirty="0" smtClean="0"/>
              <a:t>Keywords</a:t>
            </a:r>
            <a:r>
              <a:rPr lang="en-US" sz="1050" b="1" dirty="0"/>
              <a:t>:</a:t>
            </a:r>
            <a:r>
              <a:rPr lang="en-US" sz="1050" dirty="0"/>
              <a:t> </a:t>
            </a:r>
            <a:r>
              <a:rPr lang="en-US" sz="1050" dirty="0" smtClean="0"/>
              <a:t> Lateral Flow Strip Test, </a:t>
            </a:r>
            <a:r>
              <a:rPr lang="en-US" sz="1050" dirty="0" err="1" smtClean="0"/>
              <a:t>Aptamer</a:t>
            </a:r>
            <a:r>
              <a:rPr lang="en-US" sz="1050" dirty="0" smtClean="0"/>
              <a:t>, porcine gelatin </a:t>
            </a:r>
            <a:endParaRPr lang="en-ID" sz="1050" dirty="0"/>
          </a:p>
        </p:txBody>
      </p:sp>
      <p:pic>
        <p:nvPicPr>
          <p:cNvPr id="7" name="Picture 6">
            <a:extLst>
              <a:ext uri="{FF2B5EF4-FFF2-40B4-BE49-F238E27FC236}">
                <a16:creationId xmlns:a16="http://schemas.microsoft.com/office/drawing/2014/main" xmlns="" id="{C4D05544-81F9-4403-B431-5344CBCFCAE5}"/>
              </a:ext>
            </a:extLst>
          </p:cNvPr>
          <p:cNvPicPr>
            <a:picLocks noChangeAspect="1"/>
          </p:cNvPicPr>
          <p:nvPr/>
        </p:nvPicPr>
        <p:blipFill>
          <a:blip r:embed="rId4"/>
          <a:stretch>
            <a:fillRect/>
          </a:stretch>
        </p:blipFill>
        <p:spPr>
          <a:xfrm>
            <a:off x="104669" y="-147935"/>
            <a:ext cx="945209" cy="15406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a:extLst>
              <a:ext uri="{FF2B5EF4-FFF2-40B4-BE49-F238E27FC236}">
                <a16:creationId xmlns:a16="http://schemas.microsoft.com/office/drawing/2014/main" xmlns="" id="{87991A5E-F77D-4A6D-AC42-E35806299EE3}"/>
              </a:ext>
            </a:extLst>
          </p:cNvPr>
          <p:cNvPicPr>
            <a:picLocks noChangeAspect="1"/>
          </p:cNvPicPr>
          <p:nvPr/>
        </p:nvPicPr>
        <p:blipFill>
          <a:blip r:embed="rId5"/>
          <a:stretch>
            <a:fillRect/>
          </a:stretch>
        </p:blipFill>
        <p:spPr>
          <a:xfrm>
            <a:off x="8484073" y="18522"/>
            <a:ext cx="1117126" cy="1161223"/>
          </a:xfrm>
          <a:prstGeom prst="ellipse">
            <a:avLst/>
          </a:prstGeom>
          <a:ln>
            <a:noFill/>
          </a:ln>
          <a:effectLst>
            <a:softEdge rad="112500"/>
          </a:effectLst>
        </p:spPr>
      </p:pic>
      <p:sp>
        <p:nvSpPr>
          <p:cNvPr id="10" name="Rectangle: Rounded Corners 9">
            <a:extLst>
              <a:ext uri="{FF2B5EF4-FFF2-40B4-BE49-F238E27FC236}">
                <a16:creationId xmlns:a16="http://schemas.microsoft.com/office/drawing/2014/main" xmlns="" id="{11761722-CF46-46D8-B8A8-86A767DD7FDD}"/>
              </a:ext>
            </a:extLst>
          </p:cNvPr>
          <p:cNvSpPr/>
          <p:nvPr/>
        </p:nvSpPr>
        <p:spPr>
          <a:xfrm>
            <a:off x="25401" y="6213936"/>
            <a:ext cx="4826000" cy="3006539"/>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just"/>
            <a:endParaRPr lang="en-ID" sz="1050" b="1" dirty="0" smtClean="0"/>
          </a:p>
          <a:p>
            <a:pPr algn="just"/>
            <a:endParaRPr lang="en-ID" sz="1050" b="1" dirty="0"/>
          </a:p>
          <a:p>
            <a:pPr algn="just"/>
            <a:endParaRPr lang="en-ID" sz="1050" b="1" dirty="0" smtClean="0"/>
          </a:p>
          <a:p>
            <a:pPr algn="just"/>
            <a:endParaRPr lang="en-ID" sz="1050" b="1" dirty="0"/>
          </a:p>
          <a:p>
            <a:pPr algn="just"/>
            <a:endParaRPr lang="en-ID" sz="1050" b="1" dirty="0" smtClean="0"/>
          </a:p>
          <a:p>
            <a:pPr algn="just"/>
            <a:endParaRPr lang="en-ID" sz="1050" b="1" dirty="0"/>
          </a:p>
          <a:p>
            <a:pPr algn="just"/>
            <a:endParaRPr lang="en-ID" sz="1050" b="1" dirty="0" smtClean="0"/>
          </a:p>
          <a:p>
            <a:pPr algn="just"/>
            <a:endParaRPr lang="en-ID" sz="1050" b="1" dirty="0"/>
          </a:p>
          <a:p>
            <a:pPr algn="just"/>
            <a:endParaRPr lang="en-ID" sz="1050" b="1" dirty="0" smtClean="0"/>
          </a:p>
          <a:p>
            <a:pPr algn="just"/>
            <a:endParaRPr lang="en-ID" sz="1050" b="1" dirty="0"/>
          </a:p>
          <a:p>
            <a:pPr algn="just"/>
            <a:endParaRPr lang="en-ID" sz="1050" b="1" dirty="0" smtClean="0"/>
          </a:p>
          <a:p>
            <a:pPr algn="just"/>
            <a:endParaRPr lang="en-ID" sz="1050" b="1" dirty="0"/>
          </a:p>
          <a:p>
            <a:pPr algn="just"/>
            <a:r>
              <a:rPr lang="en-ID" sz="1050" b="1" dirty="0" smtClean="0"/>
              <a:t>Material</a:t>
            </a:r>
            <a:r>
              <a:rPr lang="id-ID" sz="1050" b="1" dirty="0" smtClean="0"/>
              <a:t>s</a:t>
            </a:r>
            <a:endParaRPr lang="en-ID" sz="1050" b="1" dirty="0"/>
          </a:p>
          <a:p>
            <a:pPr algn="just"/>
            <a:r>
              <a:rPr lang="en-US" sz="1050" dirty="0"/>
              <a:t>HAuCl4·3H2O, </a:t>
            </a:r>
            <a:r>
              <a:rPr lang="en-US" sz="1050" dirty="0" err="1"/>
              <a:t>Tris</a:t>
            </a:r>
            <a:r>
              <a:rPr lang="en-US" sz="1050" dirty="0"/>
              <a:t> (2-carboxyethyl) phosphine (TCEP</a:t>
            </a:r>
            <a:r>
              <a:rPr lang="en-US" sz="1050" dirty="0" smtClean="0"/>
              <a:t>), bovine </a:t>
            </a:r>
            <a:r>
              <a:rPr lang="en-US" sz="1050" dirty="0"/>
              <a:t>serum albumin (BSA), ovalbumin (OVA), DTT and streptavidin were provided by Sigma-Aldrich (St. Louis, MO, USA</a:t>
            </a:r>
            <a:r>
              <a:rPr lang="en-US" sz="1050" dirty="0" smtClean="0"/>
              <a:t>). Sodium </a:t>
            </a:r>
            <a:r>
              <a:rPr lang="en-US" sz="1050" dirty="0"/>
              <a:t>hydrogen phosphate (Na2HPO4), monobasic </a:t>
            </a:r>
            <a:r>
              <a:rPr lang="en-US" sz="1050" dirty="0" smtClean="0"/>
              <a:t>potassium (KH2PO4</a:t>
            </a:r>
            <a:r>
              <a:rPr lang="en-US" sz="1050" dirty="0"/>
              <a:t>), sodium chloride (</a:t>
            </a:r>
            <a:r>
              <a:rPr lang="en-US" sz="1050" dirty="0" err="1"/>
              <a:t>NaCl</a:t>
            </a:r>
            <a:r>
              <a:rPr lang="en-US" sz="1050" dirty="0"/>
              <a:t>), potassium chloride (</a:t>
            </a:r>
            <a:r>
              <a:rPr lang="en-US" sz="1050" dirty="0" err="1"/>
              <a:t>KCl</a:t>
            </a:r>
            <a:r>
              <a:rPr lang="en-US" sz="1050" dirty="0"/>
              <a:t>) </a:t>
            </a:r>
            <a:r>
              <a:rPr lang="en-US" sz="1050" dirty="0" smtClean="0"/>
              <a:t>and other </a:t>
            </a:r>
            <a:r>
              <a:rPr lang="en-US" sz="1050" dirty="0"/>
              <a:t>reagents were from Beijing Chemical works (Beijing, China</a:t>
            </a:r>
            <a:r>
              <a:rPr lang="en-US" sz="1050" dirty="0" smtClean="0"/>
              <a:t>). Ethyl </a:t>
            </a:r>
            <a:r>
              <a:rPr lang="en-US" sz="1050" dirty="0"/>
              <a:t>acetate (HPLC grade) was purchased from Fisher Scientific (Fisher Scientific, Fair Lawn, NJ, USA). Water was </a:t>
            </a:r>
            <a:r>
              <a:rPr lang="en-US" sz="1050" dirty="0" smtClean="0"/>
              <a:t>obtained from </a:t>
            </a:r>
            <a:r>
              <a:rPr lang="en-US" sz="1050" dirty="0"/>
              <a:t>a </a:t>
            </a:r>
            <a:r>
              <a:rPr lang="en-US" sz="1050" dirty="0" err="1"/>
              <a:t>Milli</a:t>
            </a:r>
            <a:r>
              <a:rPr lang="en-US" sz="1050" dirty="0"/>
              <a:t> Q purification system (Millipore). All other </a:t>
            </a:r>
            <a:r>
              <a:rPr lang="en-US" sz="1050" dirty="0" smtClean="0"/>
              <a:t>inorganic chemicals </a:t>
            </a:r>
            <a:r>
              <a:rPr lang="en-US" sz="1050" dirty="0"/>
              <a:t>and organic solvents were of analytical grade or </a:t>
            </a:r>
            <a:r>
              <a:rPr lang="en-US" sz="1050" dirty="0" smtClean="0"/>
              <a:t>better. purchased </a:t>
            </a:r>
            <a:r>
              <a:rPr lang="en-US" sz="1050" dirty="0"/>
              <a:t>from </a:t>
            </a:r>
            <a:r>
              <a:rPr lang="en-US" sz="1050" dirty="0" smtClean="0"/>
              <a:t>Sigma Aldrich. </a:t>
            </a:r>
            <a:r>
              <a:rPr lang="en-US" sz="1050" dirty="0" err="1" smtClean="0"/>
              <a:t>Aptamer</a:t>
            </a:r>
            <a:r>
              <a:rPr lang="en-US" sz="1050" dirty="0" smtClean="0"/>
              <a:t> </a:t>
            </a:r>
            <a:r>
              <a:rPr lang="en-US" sz="1050" dirty="0"/>
              <a:t>5</a:t>
            </a:r>
            <a:r>
              <a:rPr lang="en-US" sz="1050" dirty="0" smtClean="0"/>
              <a:t>’-</a:t>
            </a:r>
            <a:r>
              <a:rPr lang="en-US" sz="1050" dirty="0" smtClean="0"/>
              <a:t>GCCTAAATCTCCCCTCAAT</a:t>
            </a:r>
          </a:p>
          <a:p>
            <a:pPr algn="just"/>
            <a:r>
              <a:rPr lang="en-US" sz="1050" dirty="0" smtClean="0"/>
              <a:t>GGTATGCCTAAATCTTCCCTCAATGGTATGG CTAAATCTCCCCCCGAAAATCTAT</a:t>
            </a:r>
          </a:p>
          <a:p>
            <a:pPr algn="just"/>
            <a:r>
              <a:rPr lang="en-US" sz="1050" dirty="0" smtClean="0"/>
              <a:t>TTGCCTCTTTCATTTTTTTTTTTTTTTTTTTTT-SH-3</a:t>
            </a:r>
            <a:r>
              <a:rPr lang="en-US" sz="1050" dirty="0" smtClean="0"/>
              <a:t>’, probe-1 </a:t>
            </a:r>
            <a:r>
              <a:rPr lang="en-ID" sz="1050" dirty="0" smtClean="0"/>
              <a:t>5’-</a:t>
            </a:r>
            <a:r>
              <a:rPr lang="en-ID" sz="1050" dirty="0" smtClean="0"/>
              <a:t>ATGAAAGAGGC AAATAGATTTTCGGGGGGAGATTTAGCCATACCATT GAGGGAAGATTTAGG</a:t>
            </a:r>
          </a:p>
          <a:p>
            <a:pPr algn="just"/>
            <a:r>
              <a:rPr lang="en-ID" sz="1050" dirty="0" smtClean="0"/>
              <a:t>CATATTGATATTGAGGGGAGATTTAGGC-Biotin-3</a:t>
            </a:r>
            <a:r>
              <a:rPr lang="en-ID" sz="1050" dirty="0" smtClean="0"/>
              <a:t>’ and probe-2 </a:t>
            </a:r>
            <a:r>
              <a:rPr lang="en-ID" sz="1050" dirty="0"/>
              <a:t>5’-</a:t>
            </a:r>
            <a:r>
              <a:rPr lang="en-ID" sz="1050" dirty="0" smtClean="0"/>
              <a:t>ATGAAAGAGGC AAATAG </a:t>
            </a:r>
            <a:r>
              <a:rPr lang="en-ID" sz="1050" dirty="0" smtClean="0"/>
              <a:t>ATTTTCG </a:t>
            </a:r>
            <a:r>
              <a:rPr lang="en-ID" sz="1050" dirty="0" smtClean="0"/>
              <a:t>GGGGGAGATTTAGCCATACC ATTGAGGGAAGATTTAGG CATATTGATATT </a:t>
            </a:r>
            <a:r>
              <a:rPr lang="en-ID" sz="1050" dirty="0" smtClean="0"/>
              <a:t>GAGGGGAGATTTAGGC-Biotin-3’ were purchased form IDT (USA).</a:t>
            </a:r>
            <a:endParaRPr lang="en-US" sz="1050" dirty="0"/>
          </a:p>
          <a:p>
            <a:pPr algn="just"/>
            <a:endParaRPr lang="en-US" sz="1050" dirty="0" smtClean="0"/>
          </a:p>
          <a:p>
            <a:pPr algn="just"/>
            <a:endParaRPr lang="en-ID" sz="1050" b="1" dirty="0"/>
          </a:p>
          <a:p>
            <a:pPr algn="just"/>
            <a:endParaRPr lang="en-ID" sz="1050" b="1" dirty="0" smtClean="0"/>
          </a:p>
          <a:p>
            <a:pPr algn="just"/>
            <a:endParaRPr lang="en-ID" sz="1050" dirty="0"/>
          </a:p>
          <a:p>
            <a:pPr algn="just"/>
            <a:endParaRPr lang="en-ID" sz="1050" dirty="0"/>
          </a:p>
          <a:p>
            <a:pPr algn="just"/>
            <a:endParaRPr lang="en-ID" sz="1050" dirty="0"/>
          </a:p>
          <a:p>
            <a:pPr algn="just"/>
            <a:endParaRPr lang="en-ID" sz="1050" dirty="0"/>
          </a:p>
          <a:p>
            <a:pPr algn="just"/>
            <a:endParaRPr lang="en-ID" sz="1050" dirty="0"/>
          </a:p>
          <a:p>
            <a:pPr algn="just"/>
            <a:endParaRPr lang="en-ID" sz="1050" dirty="0"/>
          </a:p>
          <a:p>
            <a:pPr algn="just"/>
            <a:endParaRPr lang="en-ID" sz="1050" dirty="0"/>
          </a:p>
          <a:p>
            <a:pPr algn="just"/>
            <a:endParaRPr lang="en-ID" sz="1050" dirty="0"/>
          </a:p>
        </p:txBody>
      </p:sp>
      <p:sp>
        <p:nvSpPr>
          <p:cNvPr id="9" name="Rectangle: Rounded Corners 8">
            <a:extLst>
              <a:ext uri="{FF2B5EF4-FFF2-40B4-BE49-F238E27FC236}">
                <a16:creationId xmlns:a16="http://schemas.microsoft.com/office/drawing/2014/main" xmlns="" id="{2F247840-AA04-44FC-84E3-E619B2ADA7F0}"/>
              </a:ext>
            </a:extLst>
          </p:cNvPr>
          <p:cNvSpPr/>
          <p:nvPr/>
        </p:nvSpPr>
        <p:spPr>
          <a:xfrm>
            <a:off x="88901" y="3949701"/>
            <a:ext cx="4765602" cy="2392708"/>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tlCol="0" anchor="ctr"/>
          <a:lstStyle/>
          <a:p>
            <a:pPr algn="just"/>
            <a:endParaRPr lang="en-ID" sz="1050" b="1" dirty="0" smtClean="0"/>
          </a:p>
          <a:p>
            <a:pPr algn="just"/>
            <a:endParaRPr lang="en-ID" sz="1050" b="1" dirty="0" smtClean="0"/>
          </a:p>
          <a:p>
            <a:pPr algn="just"/>
            <a:endParaRPr lang="en-ID" sz="1050" dirty="0" smtClean="0"/>
          </a:p>
          <a:p>
            <a:pPr algn="just"/>
            <a:endParaRPr lang="en-ID" sz="1050" b="1" dirty="0"/>
          </a:p>
          <a:p>
            <a:pPr algn="just"/>
            <a:r>
              <a:rPr lang="en-ID" sz="1050" b="1" dirty="0" smtClean="0"/>
              <a:t>I</a:t>
            </a:r>
            <a:r>
              <a:rPr lang="en-ID" sz="1050" b="1" dirty="0" smtClean="0">
                <a:effectLst>
                  <a:outerShdw blurRad="38100" dist="38100" dir="2700000" algn="tl">
                    <a:srgbClr val="000000">
                      <a:alpha val="43137"/>
                    </a:srgbClr>
                  </a:outerShdw>
                </a:effectLst>
              </a:rPr>
              <a:t>ntroduction</a:t>
            </a:r>
          </a:p>
          <a:p>
            <a:pPr algn="just"/>
            <a:r>
              <a:rPr lang="en-US" sz="1050" dirty="0" smtClean="0"/>
              <a:t>	A </a:t>
            </a:r>
            <a:r>
              <a:rPr lang="en-US" sz="1050" dirty="0"/>
              <a:t>good technique must be supported by adequate laboratory equipment, so that it can detect counterfeiting and differentiate mixtures which are critical points in the authentication of halal </a:t>
            </a:r>
            <a:r>
              <a:rPr lang="en-US" sz="1050" dirty="0" smtClean="0"/>
              <a:t>products. Molecular </a:t>
            </a:r>
            <a:r>
              <a:rPr lang="en-US" sz="1050" dirty="0"/>
              <a:t>biology-based methods, such as polymerase chain reaction (PCR), Real-Time PCR (Rodriguez et al., 2005), Restriction Fragment Length Polymorphism (RFLP) analysis (Chen et al., 2010), multiplex PCR (</a:t>
            </a:r>
            <a:r>
              <a:rPr lang="en-US" sz="1050" dirty="0" err="1"/>
              <a:t>Ghovvati</a:t>
            </a:r>
            <a:r>
              <a:rPr lang="en-US" sz="1050" dirty="0"/>
              <a:t> et al. , 2009), and species-specific PCR (Man et al., 2007). Another method developed for the detection of components from pigs in food is a DNA-based method by exploring </a:t>
            </a:r>
            <a:r>
              <a:rPr lang="en-US" sz="1050" dirty="0" err="1"/>
              <a:t>aptamer</a:t>
            </a:r>
            <a:r>
              <a:rPr lang="en-US" sz="1050" dirty="0"/>
              <a:t> specific to selected </a:t>
            </a:r>
            <a:r>
              <a:rPr lang="en-US" sz="1050" dirty="0" smtClean="0"/>
              <a:t>porcine gelatin </a:t>
            </a:r>
            <a:r>
              <a:rPr lang="en-US" sz="1050" dirty="0"/>
              <a:t>using the SELEX (Systematic Evolution of Ligands by Exponential Enrichment) method. This research will develop rapid detection devices in the form of strip tests with the target of </a:t>
            </a:r>
            <a:r>
              <a:rPr lang="en-US" sz="1050" dirty="0" smtClean="0"/>
              <a:t>porcine </a:t>
            </a:r>
            <a:r>
              <a:rPr lang="en-US" sz="1050" dirty="0"/>
              <a:t>gelatin in pharmaceutical products with </a:t>
            </a:r>
            <a:r>
              <a:rPr lang="en-US" sz="1050" dirty="0" err="1" smtClean="0"/>
              <a:t>aptamer</a:t>
            </a:r>
            <a:r>
              <a:rPr lang="en-US" sz="1050" dirty="0" smtClean="0"/>
              <a:t> as biosensor.</a:t>
            </a:r>
          </a:p>
          <a:p>
            <a:pPr algn="just"/>
            <a:r>
              <a:rPr lang="en-US" sz="1050" dirty="0" smtClean="0"/>
              <a:t> </a:t>
            </a:r>
            <a:r>
              <a:rPr lang="en-US" sz="1050" dirty="0"/>
              <a:t/>
            </a:r>
            <a:br>
              <a:rPr lang="en-US" sz="1050" dirty="0"/>
            </a:br>
            <a:endParaRPr lang="en-US" sz="1050" dirty="0" smtClean="0"/>
          </a:p>
          <a:p>
            <a:pPr algn="just"/>
            <a:r>
              <a:rPr lang="en-US" sz="1050" dirty="0" smtClean="0"/>
              <a:t/>
            </a:r>
            <a:br>
              <a:rPr lang="en-US" sz="1050" dirty="0" smtClean="0"/>
            </a:br>
            <a:endParaRPr lang="en-ID" sz="1050" dirty="0"/>
          </a:p>
        </p:txBody>
      </p:sp>
      <p:sp>
        <p:nvSpPr>
          <p:cNvPr id="11" name="Rectangle 10">
            <a:extLst>
              <a:ext uri="{FF2B5EF4-FFF2-40B4-BE49-F238E27FC236}">
                <a16:creationId xmlns:a16="http://schemas.microsoft.com/office/drawing/2014/main" xmlns="" id="{B3B3E13D-F2BB-4097-A0CC-24109D2837E7}"/>
              </a:ext>
            </a:extLst>
          </p:cNvPr>
          <p:cNvSpPr/>
          <p:nvPr/>
        </p:nvSpPr>
        <p:spPr>
          <a:xfrm>
            <a:off x="3365500" y="11980780"/>
            <a:ext cx="6175933" cy="882507"/>
          </a:xfrm>
          <a:prstGeom prst="rect">
            <a:avLst/>
          </a:prstGeom>
          <a:no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just"/>
            <a:endParaRPr lang="en-ID" sz="1200" dirty="0"/>
          </a:p>
          <a:p>
            <a:pPr algn="just"/>
            <a:endParaRPr lang="en-ID" sz="1200" dirty="0"/>
          </a:p>
          <a:p>
            <a:pPr algn="just"/>
            <a:endParaRPr lang="en-ID" sz="1200" b="1" dirty="0" smtClean="0">
              <a:solidFill>
                <a:srgbClr val="FF0000"/>
              </a:solidFill>
              <a:effectLst>
                <a:outerShdw blurRad="38100" dist="38100" dir="2700000" algn="tl">
                  <a:srgbClr val="000000">
                    <a:alpha val="43137"/>
                  </a:srgbClr>
                </a:outerShdw>
              </a:effectLst>
            </a:endParaRPr>
          </a:p>
          <a:p>
            <a:pPr algn="just"/>
            <a:endParaRPr lang="en-ID" sz="1200" b="1" dirty="0">
              <a:solidFill>
                <a:srgbClr val="FF0000"/>
              </a:solidFill>
              <a:effectLst>
                <a:outerShdw blurRad="38100" dist="38100" dir="2700000" algn="tl">
                  <a:srgbClr val="000000">
                    <a:alpha val="43137"/>
                  </a:srgbClr>
                </a:outerShdw>
              </a:effectLst>
            </a:endParaRPr>
          </a:p>
          <a:p>
            <a:pPr algn="just"/>
            <a:r>
              <a:rPr lang="en-ID" sz="1200" b="1" dirty="0" smtClean="0">
                <a:solidFill>
                  <a:srgbClr val="FF0000"/>
                </a:solidFill>
                <a:effectLst>
                  <a:outerShdw blurRad="38100" dist="38100" dir="2700000" algn="tl">
                    <a:srgbClr val="000000">
                      <a:alpha val="43137"/>
                    </a:srgbClr>
                  </a:outerShdw>
                </a:effectLst>
              </a:rPr>
              <a:t>Reference</a:t>
            </a:r>
            <a:endParaRPr lang="en-ID" sz="1200" b="1" dirty="0">
              <a:solidFill>
                <a:srgbClr val="FF0000"/>
              </a:solidFill>
              <a:effectLst>
                <a:outerShdw blurRad="38100" dist="38100" dir="2700000" algn="tl">
                  <a:srgbClr val="000000">
                    <a:alpha val="43137"/>
                  </a:srgbClr>
                </a:outerShdw>
              </a:effectLst>
            </a:endParaRPr>
          </a:p>
          <a:p>
            <a:r>
              <a:rPr lang="en-US" sz="800" dirty="0"/>
              <a:t>Chen, S.-Y., Liu, Y.-P., Yao, Y.-G., 2010, Species authentication of commercial beef jerky </a:t>
            </a:r>
            <a:r>
              <a:rPr lang="en-US" sz="800" dirty="0" smtClean="0"/>
              <a:t>based on </a:t>
            </a:r>
            <a:r>
              <a:rPr lang="en-US" sz="800" dirty="0"/>
              <a:t>PCR–RFLP analysis of the mitochondrial 12S </a:t>
            </a:r>
            <a:r>
              <a:rPr lang="en-US" sz="800" dirty="0" err="1"/>
              <a:t>rRNA</a:t>
            </a:r>
            <a:r>
              <a:rPr lang="en-US" sz="800" dirty="0"/>
              <a:t> gene. </a:t>
            </a:r>
            <a:r>
              <a:rPr lang="en-US" sz="800" i="1" dirty="0"/>
              <a:t>Journal of Genetics </a:t>
            </a:r>
            <a:r>
              <a:rPr lang="en-US" sz="800" i="1" dirty="0" smtClean="0"/>
              <a:t>and Genomics </a:t>
            </a:r>
            <a:r>
              <a:rPr lang="en-US" sz="800" dirty="0"/>
              <a:t>37 (11), 763–769 </a:t>
            </a:r>
            <a:endParaRPr lang="en-US" sz="800" dirty="0" smtClean="0"/>
          </a:p>
          <a:p>
            <a:r>
              <a:rPr lang="en-US" sz="800" dirty="0" err="1"/>
              <a:t>Ghovvati</a:t>
            </a:r>
            <a:r>
              <a:rPr lang="en-US" sz="800" dirty="0"/>
              <a:t>, S., </a:t>
            </a:r>
            <a:r>
              <a:rPr lang="en-US" sz="800" dirty="0" err="1"/>
              <a:t>Nassiri</a:t>
            </a:r>
            <a:r>
              <a:rPr lang="en-US" sz="800" dirty="0"/>
              <a:t>, M.R., </a:t>
            </a:r>
            <a:r>
              <a:rPr lang="en-US" sz="800" dirty="0" err="1"/>
              <a:t>Mirhoseini</a:t>
            </a:r>
            <a:r>
              <a:rPr lang="en-US" sz="800" dirty="0"/>
              <a:t>, S., </a:t>
            </a:r>
            <a:r>
              <a:rPr lang="en-US" sz="800" dirty="0" err="1"/>
              <a:t>Moussavi</a:t>
            </a:r>
            <a:r>
              <a:rPr lang="en-US" sz="800" dirty="0"/>
              <a:t>, A.H., </a:t>
            </a:r>
            <a:r>
              <a:rPr lang="en-US" sz="800" dirty="0" err="1"/>
              <a:t>Javadmanesh</a:t>
            </a:r>
            <a:r>
              <a:rPr lang="en-US" sz="800" dirty="0"/>
              <a:t>, A., 2009, </a:t>
            </a:r>
            <a:r>
              <a:rPr lang="en-US" sz="800" dirty="0" smtClean="0"/>
              <a:t>Fraud identification </a:t>
            </a:r>
            <a:r>
              <a:rPr lang="en-US" sz="800" dirty="0"/>
              <a:t>in industrial meat products by multiplex PCR assay. </a:t>
            </a:r>
            <a:r>
              <a:rPr lang="en-US" sz="800" i="1" dirty="0"/>
              <a:t>Food Control </a:t>
            </a:r>
            <a:r>
              <a:rPr lang="en-US" sz="800" dirty="0"/>
              <a:t>20 (8), </a:t>
            </a:r>
            <a:r>
              <a:rPr lang="en-US" sz="800" dirty="0" smtClean="0"/>
              <a:t>696–699 </a:t>
            </a:r>
          </a:p>
          <a:p>
            <a:r>
              <a:rPr lang="en-US" sz="800" dirty="0"/>
              <a:t>Man, Y.B.C., Aida, A.A., </a:t>
            </a:r>
            <a:r>
              <a:rPr lang="en-US" sz="800" dirty="0" err="1"/>
              <a:t>Raha</a:t>
            </a:r>
            <a:r>
              <a:rPr lang="en-US" sz="800" dirty="0"/>
              <a:t>, A.R., Son, R., 2007. Identification of pork derivatives in </a:t>
            </a:r>
            <a:r>
              <a:rPr lang="en-US" sz="800" dirty="0" smtClean="0"/>
              <a:t>food products </a:t>
            </a:r>
            <a:r>
              <a:rPr lang="en-US" sz="800" dirty="0"/>
              <a:t>by species–specific polymerase chain reaction (PCR) for halal. </a:t>
            </a:r>
            <a:r>
              <a:rPr lang="en-US" sz="800" i="1" dirty="0"/>
              <a:t>Food Control </a:t>
            </a:r>
            <a:r>
              <a:rPr lang="en-US" sz="800" dirty="0"/>
              <a:t>18 (7</a:t>
            </a:r>
            <a:r>
              <a:rPr lang="en-US" sz="800" dirty="0" smtClean="0"/>
              <a:t>), 885–889 </a:t>
            </a:r>
            <a:r>
              <a:rPr lang="en-US" sz="800" dirty="0"/>
              <a:t/>
            </a:r>
            <a:br>
              <a:rPr lang="en-US" sz="800" dirty="0"/>
            </a:br>
            <a:r>
              <a:rPr lang="en-US" sz="800" dirty="0"/>
              <a:t/>
            </a:r>
            <a:br>
              <a:rPr lang="en-US" sz="800" dirty="0"/>
            </a:br>
            <a:r>
              <a:rPr lang="en-US" sz="800" dirty="0"/>
              <a:t/>
            </a:r>
            <a:br>
              <a:rPr lang="en-US" sz="800" dirty="0"/>
            </a:br>
            <a:endParaRPr lang="en-ID" sz="1200" dirty="0"/>
          </a:p>
          <a:p>
            <a:pPr algn="just"/>
            <a:endParaRPr lang="en-ID" sz="1200" dirty="0"/>
          </a:p>
          <a:p>
            <a:pPr algn="just"/>
            <a:endParaRPr lang="en-ID" sz="1200" dirty="0"/>
          </a:p>
          <a:p>
            <a:pPr algn="just"/>
            <a:endParaRPr lang="en-ID" sz="1200" dirty="0"/>
          </a:p>
        </p:txBody>
      </p:sp>
      <p:sp>
        <p:nvSpPr>
          <p:cNvPr id="75" name="Arrow: Striped Right 74">
            <a:extLst>
              <a:ext uri="{FF2B5EF4-FFF2-40B4-BE49-F238E27FC236}">
                <a16:creationId xmlns:a16="http://schemas.microsoft.com/office/drawing/2014/main" xmlns="" id="{9D6234E9-8586-4DA2-AFC7-29EF7074542C}"/>
              </a:ext>
            </a:extLst>
          </p:cNvPr>
          <p:cNvSpPr/>
          <p:nvPr/>
        </p:nvSpPr>
        <p:spPr>
          <a:xfrm rot="-2460000">
            <a:off x="7072734" y="5452648"/>
            <a:ext cx="332276" cy="242079"/>
          </a:xfrm>
          <a:prstGeom prst="striped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ID"/>
          </a:p>
        </p:txBody>
      </p:sp>
      <p:sp>
        <p:nvSpPr>
          <p:cNvPr id="3" name="Flowchart: Alternate Process 2"/>
          <p:cNvSpPr/>
          <p:nvPr/>
        </p:nvSpPr>
        <p:spPr>
          <a:xfrm>
            <a:off x="38101" y="12026901"/>
            <a:ext cx="3047999" cy="6731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ID" sz="900" b="1" dirty="0" smtClean="0"/>
          </a:p>
          <a:p>
            <a:pPr algn="ctr"/>
            <a:r>
              <a:rPr lang="en-ID" sz="900" b="1" dirty="0" smtClean="0"/>
              <a:t>CP</a:t>
            </a:r>
            <a:r>
              <a:rPr lang="en-ID" sz="900" dirty="0" smtClean="0"/>
              <a:t>: </a:t>
            </a:r>
            <a:r>
              <a:rPr lang="en-ID" sz="900" dirty="0"/>
              <a:t>Hari </a:t>
            </a:r>
            <a:r>
              <a:rPr lang="en-ID" sz="900" dirty="0" err="1"/>
              <a:t>Widada</a:t>
            </a:r>
            <a:r>
              <a:rPr lang="en-ID" sz="900" dirty="0"/>
              <a:t> </a:t>
            </a:r>
          </a:p>
          <a:p>
            <a:r>
              <a:rPr lang="en-US" sz="900" b="1" dirty="0"/>
              <a:t>School of Pharmacy, </a:t>
            </a:r>
            <a:r>
              <a:rPr lang="en-US" sz="900" b="1" dirty="0" err="1" smtClean="0"/>
              <a:t>Universitas</a:t>
            </a:r>
            <a:r>
              <a:rPr lang="en-US" sz="900" b="1" dirty="0" smtClean="0"/>
              <a:t> </a:t>
            </a:r>
            <a:r>
              <a:rPr lang="en-US" sz="900" b="1" dirty="0" err="1"/>
              <a:t>Muhammadiyah</a:t>
            </a:r>
            <a:r>
              <a:rPr lang="en-US" sz="900" b="1" dirty="0"/>
              <a:t> Yogyakarta, Yogyakarta, </a:t>
            </a:r>
            <a:r>
              <a:rPr lang="en-US" sz="900" b="1" dirty="0" smtClean="0"/>
              <a:t>Indonesia</a:t>
            </a:r>
            <a:r>
              <a:rPr lang="en-US" sz="900" b="1" baseline="30000" dirty="0"/>
              <a:t>.</a:t>
            </a:r>
            <a:endParaRPr lang="en-ID" sz="900" b="1" dirty="0"/>
          </a:p>
          <a:p>
            <a:pPr algn="ctr"/>
            <a:r>
              <a:rPr lang="en-ID" sz="900" dirty="0" smtClean="0"/>
              <a:t>Email</a:t>
            </a:r>
            <a:r>
              <a:rPr lang="en-ID" sz="900" dirty="0"/>
              <a:t>: hr.widada@gmail.com</a:t>
            </a:r>
            <a:endParaRPr lang="en-US" sz="900" dirty="0"/>
          </a:p>
          <a:p>
            <a:pPr algn="ctr"/>
            <a:endParaRPr lang="en-US" sz="900" dirty="0"/>
          </a:p>
        </p:txBody>
      </p:sp>
      <p:pic>
        <p:nvPicPr>
          <p:cNvPr id="62" name="Picture 61"/>
          <p:cNvPicPr>
            <a:picLocks noChangeAspect="1"/>
          </p:cNvPicPr>
          <p:nvPr/>
        </p:nvPicPr>
        <p:blipFill>
          <a:blip r:embed="rId6"/>
          <a:stretch>
            <a:fillRect/>
          </a:stretch>
        </p:blipFill>
        <p:spPr>
          <a:xfrm>
            <a:off x="2540000" y="11963400"/>
            <a:ext cx="812800" cy="1143000"/>
          </a:xfrm>
          <a:prstGeom prst="rect">
            <a:avLst/>
          </a:prstGeom>
        </p:spPr>
      </p:pic>
      <p:sp>
        <p:nvSpPr>
          <p:cNvPr id="2" name="Rounded Rectangle 1"/>
          <p:cNvSpPr/>
          <p:nvPr/>
        </p:nvSpPr>
        <p:spPr>
          <a:xfrm>
            <a:off x="5092701" y="3733800"/>
            <a:ext cx="1435100" cy="254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ID" sz="1200" b="1" dirty="0" smtClean="0">
                <a:effectLst>
                  <a:outerShdw blurRad="38100" dist="38100" dir="2700000" algn="tl">
                    <a:srgbClr val="000000">
                      <a:alpha val="43137"/>
                    </a:srgbClr>
                  </a:outerShdw>
                </a:effectLst>
              </a:rPr>
              <a:t>Methods</a:t>
            </a:r>
            <a:endParaRPr lang="en-US" sz="1200" b="1" dirty="0">
              <a:effectLst>
                <a:outerShdw blurRad="38100" dist="38100" dir="2700000" algn="tl">
                  <a:srgbClr val="000000">
                    <a:alpha val="43137"/>
                  </a:srgbClr>
                </a:outerShdw>
              </a:effectLst>
            </a:endParaRPr>
          </a:p>
        </p:txBody>
      </p:sp>
      <p:pic>
        <p:nvPicPr>
          <p:cNvPr id="13" name="Picture 12"/>
          <p:cNvPicPr>
            <a:picLocks noChangeAspect="1"/>
          </p:cNvPicPr>
          <p:nvPr/>
        </p:nvPicPr>
        <p:blipFill>
          <a:blip r:embed="rId7"/>
          <a:stretch>
            <a:fillRect/>
          </a:stretch>
        </p:blipFill>
        <p:spPr>
          <a:xfrm>
            <a:off x="1515021" y="9056306"/>
            <a:ext cx="3325954" cy="1867365"/>
          </a:xfrm>
          <a:prstGeom prst="rect">
            <a:avLst/>
          </a:prstGeom>
        </p:spPr>
      </p:pic>
      <p:graphicFrame>
        <p:nvGraphicFramePr>
          <p:cNvPr id="12" name="Diagram 11"/>
          <p:cNvGraphicFramePr/>
          <p:nvPr>
            <p:extLst>
              <p:ext uri="{D42A27DB-BD31-4B8C-83A1-F6EECF244321}">
                <p14:modId xmlns:p14="http://schemas.microsoft.com/office/powerpoint/2010/main" val="626153039"/>
              </p:ext>
            </p:extLst>
          </p:nvPr>
        </p:nvGraphicFramePr>
        <p:xfrm>
          <a:off x="4889501" y="3670300"/>
          <a:ext cx="4559300" cy="271566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4" name="TextBox 13"/>
          <p:cNvSpPr txBox="1"/>
          <p:nvPr/>
        </p:nvSpPr>
        <p:spPr>
          <a:xfrm>
            <a:off x="40229" y="9642615"/>
            <a:ext cx="1638300" cy="707886"/>
          </a:xfrm>
          <a:prstGeom prst="rect">
            <a:avLst/>
          </a:prstGeom>
          <a:noFill/>
        </p:spPr>
        <p:txBody>
          <a:bodyPr wrap="square" rtlCol="0">
            <a:spAutoFit/>
          </a:bodyPr>
          <a:lstStyle/>
          <a:p>
            <a:pPr algn="just"/>
            <a:r>
              <a:rPr lang="en-ID" sz="1000" b="1" dirty="0"/>
              <a:t>Figure 1. </a:t>
            </a:r>
            <a:r>
              <a:rPr lang="en-ID" sz="1000" dirty="0"/>
              <a:t>SELEX procedure </a:t>
            </a:r>
          </a:p>
          <a:p>
            <a:pPr algn="just"/>
            <a:r>
              <a:rPr lang="en-ID" sz="1000" dirty="0" err="1"/>
              <a:t>modifierd</a:t>
            </a:r>
            <a:r>
              <a:rPr lang="en-ID" sz="1000" dirty="0"/>
              <a:t> by adding</a:t>
            </a:r>
          </a:p>
          <a:p>
            <a:pPr algn="just"/>
            <a:r>
              <a:rPr lang="en-ID" sz="1000" dirty="0"/>
              <a:t> </a:t>
            </a:r>
            <a:r>
              <a:rPr lang="en-ID" sz="1000" dirty="0" err="1"/>
              <a:t>graphene</a:t>
            </a:r>
            <a:r>
              <a:rPr lang="en-ID" sz="1000" dirty="0"/>
              <a:t> oxide (GO)</a:t>
            </a:r>
          </a:p>
          <a:p>
            <a:endParaRPr lang="en-US" sz="1000" dirty="0"/>
          </a:p>
        </p:txBody>
      </p:sp>
      <p:pic>
        <p:nvPicPr>
          <p:cNvPr id="15" name="Picture 14"/>
          <p:cNvPicPr>
            <a:picLocks noChangeAspect="1"/>
          </p:cNvPicPr>
          <p:nvPr/>
        </p:nvPicPr>
        <p:blipFill rotWithShape="1">
          <a:blip r:embed="rId13"/>
          <a:srcRect l="5718" b="70296"/>
          <a:stretch/>
        </p:blipFill>
        <p:spPr>
          <a:xfrm>
            <a:off x="5326039" y="6377937"/>
            <a:ext cx="3136357" cy="886179"/>
          </a:xfrm>
          <a:prstGeom prst="rect">
            <a:avLst/>
          </a:prstGeom>
        </p:spPr>
      </p:pic>
      <p:sp>
        <p:nvSpPr>
          <p:cNvPr id="16" name="Rounded Rectangle 15"/>
          <p:cNvSpPr/>
          <p:nvPr/>
        </p:nvSpPr>
        <p:spPr>
          <a:xfrm>
            <a:off x="4942573" y="6033448"/>
            <a:ext cx="2184399" cy="30896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just"/>
            <a:r>
              <a:rPr lang="en-ID" sz="1200" dirty="0" smtClean="0"/>
              <a:t>Des</a:t>
            </a:r>
            <a:r>
              <a:rPr lang="id-ID" sz="1200" dirty="0" smtClean="0"/>
              <a:t>ign of</a:t>
            </a:r>
            <a:r>
              <a:rPr lang="en-ID" sz="1200" dirty="0" smtClean="0"/>
              <a:t> Lateral Flow Strip Test</a:t>
            </a:r>
            <a:endParaRPr lang="en-US" sz="1200" dirty="0"/>
          </a:p>
        </p:txBody>
      </p:sp>
      <p:pic>
        <p:nvPicPr>
          <p:cNvPr id="17" name="Picture 16"/>
          <p:cNvPicPr>
            <a:picLocks noChangeAspect="1"/>
          </p:cNvPicPr>
          <p:nvPr/>
        </p:nvPicPr>
        <p:blipFill>
          <a:blip r:embed="rId14"/>
          <a:stretch>
            <a:fillRect/>
          </a:stretch>
        </p:blipFill>
        <p:spPr>
          <a:xfrm>
            <a:off x="5548315" y="7140290"/>
            <a:ext cx="2238375" cy="333375"/>
          </a:xfrm>
          <a:prstGeom prst="rect">
            <a:avLst/>
          </a:prstGeom>
        </p:spPr>
      </p:pic>
      <p:sp>
        <p:nvSpPr>
          <p:cNvPr id="18" name="Rounded Rectangle 17"/>
          <p:cNvSpPr/>
          <p:nvPr/>
        </p:nvSpPr>
        <p:spPr>
          <a:xfrm>
            <a:off x="4913198" y="7448265"/>
            <a:ext cx="1779702" cy="37493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just"/>
            <a:r>
              <a:rPr lang="en-ID" sz="1200" b="1" dirty="0" smtClean="0">
                <a:effectLst>
                  <a:outerShdw blurRad="38100" dist="38100" dir="2700000" algn="tl">
                    <a:srgbClr val="000000">
                      <a:alpha val="43137"/>
                    </a:srgbClr>
                  </a:outerShdw>
                </a:effectLst>
              </a:rPr>
              <a:t>Results and Discussion</a:t>
            </a:r>
            <a:endParaRPr lang="en-US" sz="1200" b="1" dirty="0">
              <a:effectLst>
                <a:outerShdw blurRad="38100" dist="38100" dir="2700000" algn="tl">
                  <a:srgbClr val="000000">
                    <a:alpha val="43137"/>
                  </a:srgbClr>
                </a:outerShdw>
              </a:effectLst>
            </a:endParaRPr>
          </a:p>
        </p:txBody>
      </p:sp>
      <p:pic>
        <p:nvPicPr>
          <p:cNvPr id="19" name="Picture 18"/>
          <p:cNvPicPr>
            <a:picLocks noChangeAspect="1"/>
          </p:cNvPicPr>
          <p:nvPr/>
        </p:nvPicPr>
        <p:blipFill>
          <a:blip r:embed="rId15"/>
          <a:stretch>
            <a:fillRect/>
          </a:stretch>
        </p:blipFill>
        <p:spPr>
          <a:xfrm>
            <a:off x="4864100" y="7864332"/>
            <a:ext cx="3330223" cy="1704976"/>
          </a:xfrm>
          <a:prstGeom prst="rect">
            <a:avLst/>
          </a:prstGeom>
        </p:spPr>
      </p:pic>
      <p:sp>
        <p:nvSpPr>
          <p:cNvPr id="20" name="TextBox 19"/>
          <p:cNvSpPr txBox="1"/>
          <p:nvPr/>
        </p:nvSpPr>
        <p:spPr>
          <a:xfrm>
            <a:off x="8243887" y="8242300"/>
            <a:ext cx="1284846" cy="707886"/>
          </a:xfrm>
          <a:prstGeom prst="rect">
            <a:avLst/>
          </a:prstGeom>
          <a:noFill/>
        </p:spPr>
        <p:txBody>
          <a:bodyPr wrap="square" rtlCol="0">
            <a:spAutoFit/>
          </a:bodyPr>
          <a:lstStyle/>
          <a:p>
            <a:r>
              <a:rPr lang="en-ID" sz="1000" b="1" dirty="0" smtClean="0"/>
              <a:t>Figure 2</a:t>
            </a:r>
            <a:r>
              <a:rPr lang="en-ID" sz="1000" dirty="0" smtClean="0"/>
              <a:t>. Sequencing results of </a:t>
            </a:r>
            <a:r>
              <a:rPr lang="en-ID" sz="1000" dirty="0" err="1" smtClean="0"/>
              <a:t>aptamer</a:t>
            </a:r>
            <a:r>
              <a:rPr lang="en-ID" sz="1000" dirty="0" smtClean="0"/>
              <a:t> candidate for biosensor</a:t>
            </a:r>
            <a:endParaRPr lang="en-US" sz="1000" dirty="0"/>
          </a:p>
        </p:txBody>
      </p:sp>
      <p:graphicFrame>
        <p:nvGraphicFramePr>
          <p:cNvPr id="21" name="Table 20"/>
          <p:cNvGraphicFramePr>
            <a:graphicFrameLocks noGrp="1"/>
          </p:cNvGraphicFramePr>
          <p:nvPr>
            <p:extLst>
              <p:ext uri="{D42A27DB-BD31-4B8C-83A1-F6EECF244321}">
                <p14:modId xmlns:p14="http://schemas.microsoft.com/office/powerpoint/2010/main" val="449463657"/>
              </p:ext>
            </p:extLst>
          </p:nvPr>
        </p:nvGraphicFramePr>
        <p:xfrm>
          <a:off x="4923432" y="9589447"/>
          <a:ext cx="4508500" cy="1381898"/>
        </p:xfrm>
        <a:graphic>
          <a:graphicData uri="http://schemas.openxmlformats.org/drawingml/2006/table">
            <a:tbl>
              <a:tblPr firstRow="1" firstCol="1" bandRow="1">
                <a:tableStyleId>{BC89EF96-8CEA-46FF-86C4-4CE0E7609802}</a:tableStyleId>
              </a:tblPr>
              <a:tblGrid>
                <a:gridCol w="275322"/>
                <a:gridCol w="830373"/>
                <a:gridCol w="3402805"/>
              </a:tblGrid>
              <a:tr h="239215">
                <a:tc>
                  <a:txBody>
                    <a:bodyPr/>
                    <a:lstStyle/>
                    <a:p>
                      <a:pPr algn="ctr">
                        <a:lnSpc>
                          <a:spcPct val="107000"/>
                        </a:lnSpc>
                        <a:spcAft>
                          <a:spcPts val="0"/>
                        </a:spcAft>
                      </a:pPr>
                      <a:r>
                        <a:rPr lang="en-US" sz="900" dirty="0">
                          <a:effectLst/>
                        </a:rPr>
                        <a:t>No</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900">
                          <a:effectLst/>
                        </a:rPr>
                        <a:t>Name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900">
                          <a:effectLst/>
                        </a:rPr>
                        <a:t>Spesification</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91832">
                <a:tc>
                  <a:txBody>
                    <a:bodyPr/>
                    <a:lstStyle/>
                    <a:p>
                      <a:pPr>
                        <a:lnSpc>
                          <a:spcPct val="107000"/>
                        </a:lnSpc>
                        <a:spcAft>
                          <a:spcPts val="0"/>
                        </a:spcAft>
                      </a:pPr>
                      <a:r>
                        <a:rPr lang="en-US" sz="900">
                          <a:effectLst/>
                        </a:rPr>
                        <a:t>1</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900">
                          <a:effectLst/>
                        </a:rPr>
                        <a:t>Conjugate SH-Aptamer</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900" dirty="0">
                          <a:effectLst/>
                        </a:rPr>
                        <a:t>5’- GCC TAA ATC TCC CCT CAA TGG </a:t>
                      </a:r>
                      <a:r>
                        <a:rPr lang="en-US" sz="900" dirty="0" smtClean="0">
                          <a:effectLst/>
                        </a:rPr>
                        <a:t>TAT </a:t>
                      </a:r>
                      <a:r>
                        <a:rPr lang="en-US" sz="900" dirty="0">
                          <a:effectLst/>
                        </a:rPr>
                        <a:t>GCC TAA ATC TTC </a:t>
                      </a:r>
                      <a:r>
                        <a:rPr lang="en-US" sz="900" dirty="0" smtClean="0">
                          <a:effectLst/>
                        </a:rPr>
                        <a:t>CCT   </a:t>
                      </a:r>
                      <a:r>
                        <a:rPr lang="en-US" sz="900" dirty="0">
                          <a:effectLst/>
                        </a:rPr>
                        <a:t>CAA </a:t>
                      </a:r>
                      <a:r>
                        <a:rPr lang="en-US" sz="900" dirty="0" smtClean="0">
                          <a:effectLst/>
                        </a:rPr>
                        <a:t>GG </a:t>
                      </a:r>
                      <a:r>
                        <a:rPr lang="en-US" sz="900" dirty="0">
                          <a:effectLst/>
                        </a:rPr>
                        <a:t>TAT GGC TAA ATC TCC CCC CGA AAA TCT ATT TGC CTC TTT CAT TTT </a:t>
                      </a:r>
                      <a:r>
                        <a:rPr lang="en-US" sz="900" dirty="0" err="1">
                          <a:effectLst/>
                        </a:rPr>
                        <a:t>TTT</a:t>
                      </a:r>
                      <a:r>
                        <a:rPr lang="en-US" sz="900" dirty="0">
                          <a:effectLst/>
                        </a:rPr>
                        <a:t> </a:t>
                      </a:r>
                      <a:r>
                        <a:rPr lang="en-US" sz="900" dirty="0" err="1">
                          <a:effectLst/>
                        </a:rPr>
                        <a:t>TTT</a:t>
                      </a:r>
                      <a:r>
                        <a:rPr lang="en-US" sz="900" dirty="0">
                          <a:effectLst/>
                        </a:rPr>
                        <a:t> </a:t>
                      </a:r>
                      <a:r>
                        <a:rPr lang="en-US" sz="900" dirty="0" err="1">
                          <a:effectLst/>
                        </a:rPr>
                        <a:t>TTT</a:t>
                      </a:r>
                      <a:r>
                        <a:rPr lang="en-US" sz="900" dirty="0">
                          <a:effectLst/>
                        </a:rPr>
                        <a:t> </a:t>
                      </a:r>
                      <a:r>
                        <a:rPr lang="en-US" sz="900" dirty="0" err="1">
                          <a:effectLst/>
                        </a:rPr>
                        <a:t>TTT</a:t>
                      </a:r>
                      <a:r>
                        <a:rPr lang="en-US" sz="900" dirty="0">
                          <a:effectLst/>
                        </a:rPr>
                        <a:t> </a:t>
                      </a:r>
                      <a:r>
                        <a:rPr lang="en-US" sz="900" dirty="0" err="1">
                          <a:effectLst/>
                        </a:rPr>
                        <a:t>TTT</a:t>
                      </a:r>
                      <a:r>
                        <a:rPr lang="en-US" sz="900" dirty="0">
                          <a:effectLst/>
                        </a:rPr>
                        <a:t> TT-SH-3’</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91832">
                <a:tc>
                  <a:txBody>
                    <a:bodyPr/>
                    <a:lstStyle/>
                    <a:p>
                      <a:pPr>
                        <a:lnSpc>
                          <a:spcPct val="107000"/>
                        </a:lnSpc>
                        <a:spcAft>
                          <a:spcPts val="0"/>
                        </a:spcAft>
                      </a:pPr>
                      <a:r>
                        <a:rPr lang="en-US" sz="900" dirty="0">
                          <a:effectLst/>
                        </a:rPr>
                        <a:t>2</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900">
                          <a:effectLst/>
                        </a:rPr>
                        <a:t>Probe-1</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ID" sz="900">
                          <a:effectLst/>
                        </a:rPr>
                        <a:t>5’-ATG AAA GAG GCA AAT AGA TTT TCG GGG GGA GAT TTA GCC ATA CCA TTG AGG GAA GAT TTA GGC ATA TTG ATA TTG AGG GGA GAT TTA GGC-Biotin-3’</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59019">
                <a:tc>
                  <a:txBody>
                    <a:bodyPr/>
                    <a:lstStyle/>
                    <a:p>
                      <a:pPr>
                        <a:lnSpc>
                          <a:spcPct val="107000"/>
                        </a:lnSpc>
                        <a:spcAft>
                          <a:spcPts val="0"/>
                        </a:spcAft>
                      </a:pPr>
                      <a:r>
                        <a:rPr lang="en-US" sz="900">
                          <a:effectLst/>
                        </a:rPr>
                        <a:t>3</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900">
                          <a:effectLst/>
                        </a:rPr>
                        <a:t>Probe-2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ID" sz="900" dirty="0">
                          <a:effectLst/>
                        </a:rPr>
                        <a:t>5’-AAA AAA </a:t>
                      </a:r>
                      <a:r>
                        <a:rPr lang="en-ID" sz="900" dirty="0" err="1">
                          <a:effectLst/>
                        </a:rPr>
                        <a:t>AAA</a:t>
                      </a:r>
                      <a:r>
                        <a:rPr lang="en-ID" sz="900" dirty="0">
                          <a:effectLst/>
                        </a:rPr>
                        <a:t> </a:t>
                      </a:r>
                      <a:r>
                        <a:rPr lang="en-ID" sz="900" dirty="0" err="1">
                          <a:effectLst/>
                        </a:rPr>
                        <a:t>AAA</a:t>
                      </a:r>
                      <a:r>
                        <a:rPr lang="en-ID" sz="900" dirty="0">
                          <a:effectLst/>
                        </a:rPr>
                        <a:t> </a:t>
                      </a:r>
                      <a:r>
                        <a:rPr lang="en-ID" sz="900" dirty="0" err="1">
                          <a:effectLst/>
                        </a:rPr>
                        <a:t>AAA</a:t>
                      </a:r>
                      <a:r>
                        <a:rPr lang="en-ID" sz="900" dirty="0">
                          <a:effectLst/>
                        </a:rPr>
                        <a:t> </a:t>
                      </a:r>
                      <a:r>
                        <a:rPr lang="en-ID" sz="900" dirty="0" err="1">
                          <a:effectLst/>
                        </a:rPr>
                        <a:t>AAA</a:t>
                      </a:r>
                      <a:r>
                        <a:rPr lang="en-ID" sz="900" dirty="0">
                          <a:effectLst/>
                        </a:rPr>
                        <a:t> AA-Biotin-3’</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22" name="Rounded Rectangle 21"/>
          <p:cNvSpPr/>
          <p:nvPr/>
        </p:nvSpPr>
        <p:spPr>
          <a:xfrm>
            <a:off x="4521200" y="11083471"/>
            <a:ext cx="4813300" cy="781051"/>
          </a:xfrm>
          <a:prstGeom prst="roundRect">
            <a:avLst/>
          </a:prstGeom>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0" scaled="1"/>
            <a:tileRect/>
          </a:gradFill>
        </p:spPr>
        <p:style>
          <a:lnRef idx="2">
            <a:schemeClr val="accent5"/>
          </a:lnRef>
          <a:fillRef idx="1">
            <a:schemeClr val="lt1"/>
          </a:fillRef>
          <a:effectRef idx="0">
            <a:schemeClr val="accent5"/>
          </a:effectRef>
          <a:fontRef idx="minor">
            <a:schemeClr val="dk1"/>
          </a:fontRef>
        </p:style>
        <p:txBody>
          <a:bodyPr rtlCol="0" anchor="ctr"/>
          <a:lstStyle/>
          <a:p>
            <a:pPr algn="just"/>
            <a:r>
              <a:rPr lang="en-ID" sz="1200" b="1" dirty="0" smtClean="0">
                <a:effectLst>
                  <a:outerShdw blurRad="38100" dist="38100" dir="2700000" algn="tl">
                    <a:srgbClr val="000000">
                      <a:alpha val="43137"/>
                    </a:srgbClr>
                  </a:outerShdw>
                </a:effectLst>
              </a:rPr>
              <a:t>Conclusion</a:t>
            </a:r>
          </a:p>
          <a:p>
            <a:pPr algn="just"/>
            <a:r>
              <a:rPr lang="en-US" sz="1200" dirty="0" err="1"/>
              <a:t>Aptamer</a:t>
            </a:r>
            <a:r>
              <a:rPr lang="en-US" sz="1200" dirty="0"/>
              <a:t> can be selected by the GO-SELEX method by using a target of pig gelatin. Selected </a:t>
            </a:r>
            <a:r>
              <a:rPr lang="en-US" sz="1200" dirty="0" err="1" smtClean="0"/>
              <a:t>aptamers</a:t>
            </a:r>
            <a:r>
              <a:rPr lang="en-US" sz="1200" dirty="0" smtClean="0"/>
              <a:t> </a:t>
            </a:r>
            <a:r>
              <a:rPr lang="en-US" sz="1200" dirty="0"/>
              <a:t>have the potential to be designed as biosensors for lateral flow strip test models.</a:t>
            </a:r>
          </a:p>
        </p:txBody>
      </p:sp>
      <p:pic>
        <p:nvPicPr>
          <p:cNvPr id="23" name="Picture 22"/>
          <p:cNvPicPr>
            <a:picLocks noChangeAspect="1"/>
          </p:cNvPicPr>
          <p:nvPr/>
        </p:nvPicPr>
        <p:blipFill>
          <a:blip r:embed="rId16"/>
          <a:stretch>
            <a:fillRect/>
          </a:stretch>
        </p:blipFill>
        <p:spPr>
          <a:xfrm>
            <a:off x="190143" y="1580122"/>
            <a:ext cx="921970" cy="1987468"/>
          </a:xfrm>
          <a:prstGeom prst="rect">
            <a:avLst/>
          </a:prstGeom>
        </p:spPr>
      </p:pic>
      <p:pic>
        <p:nvPicPr>
          <p:cNvPr id="24" name="Picture 23"/>
          <p:cNvPicPr>
            <a:picLocks noChangeAspect="1"/>
          </p:cNvPicPr>
          <p:nvPr/>
        </p:nvPicPr>
        <p:blipFill>
          <a:blip r:embed="rId17">
            <a:duotone>
              <a:schemeClr val="accent2">
                <a:shade val="45000"/>
                <a:satMod val="135000"/>
              </a:schemeClr>
              <a:prstClr val="white"/>
            </a:duotone>
            <a:extLst>
              <a:ext uri="{BEBA8EAE-BF5A-486C-A8C5-ECC9F3942E4B}">
                <a14:imgProps xmlns:a14="http://schemas.microsoft.com/office/drawing/2010/main">
                  <a14:imgLayer r:embed="rId18">
                    <a14:imgEffect>
                      <a14:brightnessContrast bright="40000" contrast="40000"/>
                    </a14:imgEffect>
                  </a14:imgLayer>
                </a14:imgProps>
              </a:ext>
            </a:extLst>
          </a:blip>
          <a:stretch>
            <a:fillRect/>
          </a:stretch>
        </p:blipFill>
        <p:spPr>
          <a:xfrm>
            <a:off x="8594701" y="6500136"/>
            <a:ext cx="707841" cy="1765338"/>
          </a:xfrm>
          <a:prstGeom prst="rect">
            <a:avLst/>
          </a:prstGeom>
        </p:spPr>
      </p:pic>
      <p:sp>
        <p:nvSpPr>
          <p:cNvPr id="25" name="Rounded Rectangle 24"/>
          <p:cNvSpPr/>
          <p:nvPr/>
        </p:nvSpPr>
        <p:spPr>
          <a:xfrm>
            <a:off x="185369" y="11083471"/>
            <a:ext cx="4197945" cy="781051"/>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just"/>
            <a:endParaRPr lang="en-US" sz="1200" b="1" dirty="0"/>
          </a:p>
          <a:p>
            <a:pPr algn="just"/>
            <a:endParaRPr lang="en-US" sz="1200" b="1" dirty="0" smtClean="0"/>
          </a:p>
          <a:p>
            <a:pPr algn="just"/>
            <a:r>
              <a:rPr lang="en-US" sz="1200" b="1" dirty="0" smtClean="0"/>
              <a:t>Acknowledgements </a:t>
            </a:r>
            <a:r>
              <a:rPr lang="en-US" sz="1200" dirty="0"/>
              <a:t/>
            </a:r>
            <a:br>
              <a:rPr lang="en-US" sz="1200" dirty="0"/>
            </a:br>
            <a:r>
              <a:rPr lang="en-US" sz="1200" dirty="0" smtClean="0"/>
              <a:t>This Projects </a:t>
            </a:r>
            <a:r>
              <a:rPr lang="en-US" sz="1200" dirty="0"/>
              <a:t>supported by Ministry of Research, Technology and Higher </a:t>
            </a:r>
            <a:r>
              <a:rPr lang="en-US" sz="1200" dirty="0" smtClean="0"/>
              <a:t>Education of </a:t>
            </a:r>
            <a:r>
              <a:rPr lang="en-US" sz="1200" dirty="0"/>
              <a:t>the Republic of </a:t>
            </a:r>
            <a:r>
              <a:rPr lang="en-US" sz="1200" dirty="0" smtClean="0"/>
              <a:t>Indonesia</a:t>
            </a:r>
            <a:r>
              <a:rPr lang="en-US" sz="1200" dirty="0"/>
              <a:t> </a:t>
            </a:r>
            <a:r>
              <a:rPr lang="en-US" sz="1200" dirty="0" smtClean="0"/>
              <a:t>contributed </a:t>
            </a:r>
            <a:r>
              <a:rPr lang="en-US" sz="1200" dirty="0"/>
              <a:t>to this study</a:t>
            </a:r>
            <a:r>
              <a:rPr lang="en-US" sz="1200" dirty="0" smtClean="0"/>
              <a:t>.</a:t>
            </a:r>
          </a:p>
          <a:p>
            <a:pPr algn="just"/>
            <a:r>
              <a:rPr lang="en-US" sz="1200" dirty="0" smtClean="0"/>
              <a:t> </a:t>
            </a:r>
            <a:r>
              <a:rPr lang="en-US" sz="1200" dirty="0"/>
              <a:t/>
            </a:r>
            <a:br>
              <a:rPr lang="en-US" sz="1200" dirty="0"/>
            </a:br>
            <a:endParaRPr lang="en-US" sz="1200" dirty="0"/>
          </a:p>
        </p:txBody>
      </p:sp>
    </p:spTree>
    <p:extLst>
      <p:ext uri="{BB962C8B-B14F-4D97-AF65-F5344CB8AC3E}">
        <p14:creationId xmlns:p14="http://schemas.microsoft.com/office/powerpoint/2010/main" val="105051879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798</TotalTime>
  <Words>792</Words>
  <Application>Microsoft Office PowerPoint</Application>
  <PresentationFormat>A3 Paper (297x420 mm)</PresentationFormat>
  <Paragraphs>90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hari</dc:creator>
  <cp:lastModifiedBy>hari</cp:lastModifiedBy>
  <cp:revision>63</cp:revision>
  <dcterms:created xsi:type="dcterms:W3CDTF">2018-04-09T06:34:47Z</dcterms:created>
  <dcterms:modified xsi:type="dcterms:W3CDTF">2018-10-19T03:17:52Z</dcterms:modified>
</cp:coreProperties>
</file>