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71" r:id="rId5"/>
    <p:sldId id="262" r:id="rId6"/>
    <p:sldId id="258" r:id="rId7"/>
    <p:sldId id="263" r:id="rId8"/>
    <p:sldId id="265" r:id="rId9"/>
    <p:sldId id="264" r:id="rId10"/>
    <p:sldId id="266" r:id="rId11"/>
    <p:sldId id="267" r:id="rId12"/>
    <p:sldId id="261" r:id="rId13"/>
    <p:sldId id="269" r:id="rId14"/>
    <p:sldId id="270" r:id="rId15"/>
    <p:sldId id="268" r:id="rId16"/>
    <p:sldId id="25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2/18/2019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D8BD707-D9CF-40AE-B4C6-C98DA3205C09}" type="datetimeFigureOut">
              <a:rPr lang="en-US" smtClean="0"/>
              <a:pPr/>
              <a:t>2/18/2019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D8BD707-D9CF-40AE-B4C6-C98DA3205C09}" type="datetimeFigureOut">
              <a:rPr lang="en-US" smtClean="0"/>
              <a:pPr/>
              <a:t>2/18/2019</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6F15528-21DE-4FAA-801E-634DDDAF4B2B}"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id-ID" dirty="0"/>
              <a:t>Evaluasi Kebijakan Kelautan Indonesia dalam Pemberantasan Illegal, Unreported, and Unregulated Fishing.</a:t>
            </a:r>
            <a:br>
              <a:rPr lang="id-ID" dirty="0"/>
            </a:br>
            <a:endParaRPr lang="id-ID" dirty="0"/>
          </a:p>
        </p:txBody>
      </p:sp>
      <p:sp>
        <p:nvSpPr>
          <p:cNvPr id="3" name="Subtitle 2"/>
          <p:cNvSpPr>
            <a:spLocks noGrp="1"/>
          </p:cNvSpPr>
          <p:nvPr>
            <p:ph type="subTitle" idx="1"/>
          </p:nvPr>
        </p:nvSpPr>
        <p:spPr/>
        <p:txBody>
          <a:bodyPr>
            <a:normAutofit lnSpcReduction="10000"/>
          </a:bodyPr>
          <a:lstStyle/>
          <a:p>
            <a:pPr algn="r"/>
            <a:r>
              <a:rPr lang="id-ID" dirty="0" smtClean="0"/>
              <a:t>Dian Azmawati</a:t>
            </a:r>
          </a:p>
          <a:p>
            <a:pPr algn="r"/>
            <a:r>
              <a:rPr lang="id-ID" dirty="0" smtClean="0"/>
              <a:t>Universitas Muhammadiyah </a:t>
            </a:r>
            <a:r>
              <a:rPr lang="id-ID" dirty="0" smtClean="0"/>
              <a:t>Yogyakarta</a:t>
            </a:r>
          </a:p>
          <a:p>
            <a:pPr algn="r"/>
            <a:r>
              <a:rPr lang="id-ID" dirty="0" smtClean="0"/>
              <a:t>Dipresentasikan di AIHII  ke IX, Tanjung Pinang</a:t>
            </a:r>
          </a:p>
          <a:p>
            <a:pPr algn="r"/>
            <a:r>
              <a:rPr lang="id-ID" smtClean="0"/>
              <a:t>Oktober 2018</a:t>
            </a:r>
            <a:endParaRPr lang="id-ID" dirty="0"/>
          </a:p>
        </p:txBody>
      </p:sp>
    </p:spTree>
    <p:extLst>
      <p:ext uri="{BB962C8B-B14F-4D97-AF65-F5344CB8AC3E}">
        <p14:creationId xmlns:p14="http://schemas.microsoft.com/office/powerpoint/2010/main" val="4147102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81200"/>
            <a:ext cx="7408333" cy="4144963"/>
          </a:xfrm>
        </p:spPr>
        <p:txBody>
          <a:bodyPr>
            <a:normAutofit/>
          </a:bodyPr>
          <a:lstStyle/>
          <a:p>
            <a:r>
              <a:rPr lang="id-ID" dirty="0" smtClean="0"/>
              <a:t>5 pilar utama Poros </a:t>
            </a:r>
            <a:r>
              <a:rPr lang="id-ID" dirty="0"/>
              <a:t>Maritim Dunia </a:t>
            </a:r>
            <a:r>
              <a:rPr lang="id-ID" dirty="0" smtClean="0"/>
              <a:t>:</a:t>
            </a:r>
          </a:p>
          <a:p>
            <a:r>
              <a:rPr lang="id-ID" dirty="0" smtClean="0"/>
              <a:t>1. membangun </a:t>
            </a:r>
            <a:r>
              <a:rPr lang="id-ID" dirty="0"/>
              <a:t>kembali budaya maritim </a:t>
            </a:r>
            <a:r>
              <a:rPr lang="id-ID" dirty="0" smtClean="0"/>
              <a:t>Indonesia</a:t>
            </a:r>
          </a:p>
          <a:p>
            <a:r>
              <a:rPr lang="id-ID" dirty="0" smtClean="0"/>
              <a:t>2. menjaga </a:t>
            </a:r>
            <a:r>
              <a:rPr lang="id-ID" dirty="0"/>
              <a:t>sumber daya laut dan menciptakan kedaulatan pangan laut dengan menempatkan nelayan pada pilar </a:t>
            </a:r>
            <a:r>
              <a:rPr lang="id-ID" dirty="0" smtClean="0"/>
              <a:t>utama</a:t>
            </a:r>
          </a:p>
          <a:p>
            <a:r>
              <a:rPr lang="id-ID" dirty="0" smtClean="0"/>
              <a:t>3. memberi </a:t>
            </a:r>
            <a:r>
              <a:rPr lang="id-ID" dirty="0"/>
              <a:t>prioritas pada pembangunan infrastruktur dan konektivitas maritim dengan membangun tol laut, </a:t>
            </a:r>
            <a:r>
              <a:rPr lang="id-ID" i="1" dirty="0"/>
              <a:t>deep seaport</a:t>
            </a:r>
            <a:r>
              <a:rPr lang="id-ID" dirty="0"/>
              <a:t>, logistik, industri perkapalan dan pariwisata </a:t>
            </a:r>
            <a:r>
              <a:rPr lang="id-ID" dirty="0" smtClean="0"/>
              <a:t>maritim</a:t>
            </a:r>
          </a:p>
          <a:p>
            <a:endParaRPr lang="id-ID" dirty="0"/>
          </a:p>
        </p:txBody>
      </p:sp>
      <p:sp>
        <p:nvSpPr>
          <p:cNvPr id="3" name="Title 2"/>
          <p:cNvSpPr>
            <a:spLocks noGrp="1"/>
          </p:cNvSpPr>
          <p:nvPr>
            <p:ph type="title"/>
          </p:nvPr>
        </p:nvSpPr>
        <p:spPr/>
        <p:txBody>
          <a:bodyPr/>
          <a:lstStyle/>
          <a:p>
            <a:r>
              <a:rPr lang="id-ID" dirty="0" smtClean="0"/>
              <a:t>Poros Maritim Dunia</a:t>
            </a:r>
            <a:endParaRPr lang="id-ID" dirty="0"/>
          </a:p>
        </p:txBody>
      </p:sp>
    </p:spTree>
    <p:extLst>
      <p:ext uri="{BB962C8B-B14F-4D97-AF65-F5344CB8AC3E}">
        <p14:creationId xmlns:p14="http://schemas.microsoft.com/office/powerpoint/2010/main" val="28973698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05000"/>
            <a:ext cx="7408333" cy="4221163"/>
          </a:xfrm>
        </p:spPr>
        <p:txBody>
          <a:bodyPr>
            <a:normAutofit/>
          </a:bodyPr>
          <a:lstStyle/>
          <a:p>
            <a:r>
              <a:rPr lang="id-ID" dirty="0"/>
              <a:t>4. menerapkan diplomasi maritim, melalui usulan peningkatan kerjasama di bidang maritim dan upaya menangani sumber konflik, seperti pencurian ikan, pelanggaran kedaulatan, sengketa wilayah, perompakan, dan pencemaran laut  dengan penekanan bahwa laut harus menyatukan berbagai bangsa dan negara dan bukan memisahkan</a:t>
            </a:r>
          </a:p>
          <a:p>
            <a:r>
              <a:rPr lang="id-ID" dirty="0"/>
              <a:t>5.  membangun kekuatan maritim sebagai bentuk tanggung jawab menjaga keselamatan pelayaran dan keamanan maritim (www.kemlu.go.id).</a:t>
            </a:r>
          </a:p>
          <a:p>
            <a:endParaRPr lang="id-ID" dirty="0"/>
          </a:p>
        </p:txBody>
      </p:sp>
      <p:sp>
        <p:nvSpPr>
          <p:cNvPr id="3" name="Title 2"/>
          <p:cNvSpPr>
            <a:spLocks noGrp="1"/>
          </p:cNvSpPr>
          <p:nvPr>
            <p:ph type="title"/>
          </p:nvPr>
        </p:nvSpPr>
        <p:spPr/>
        <p:txBody>
          <a:bodyPr/>
          <a:lstStyle/>
          <a:p>
            <a:r>
              <a:rPr lang="id-ID" dirty="0" smtClean="0"/>
              <a:t>Poros Maritim Dunia</a:t>
            </a:r>
            <a:endParaRPr lang="id-ID" dirty="0"/>
          </a:p>
        </p:txBody>
      </p:sp>
    </p:spTree>
    <p:extLst>
      <p:ext uri="{BB962C8B-B14F-4D97-AF65-F5344CB8AC3E}">
        <p14:creationId xmlns:p14="http://schemas.microsoft.com/office/powerpoint/2010/main" val="15651901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81200"/>
            <a:ext cx="7408333" cy="4144963"/>
          </a:xfrm>
        </p:spPr>
        <p:txBody>
          <a:bodyPr/>
          <a:lstStyle/>
          <a:p>
            <a:r>
              <a:rPr lang="id-ID" sz="2800" dirty="0"/>
              <a:t>mengusir dan menangkap kapal asing pencuri ikan, dan menenggelamkan 317 kapal ilegal</a:t>
            </a:r>
            <a:r>
              <a:rPr lang="id-ID" sz="2800" dirty="0" smtClean="0"/>
              <a:t>.</a:t>
            </a:r>
          </a:p>
          <a:p>
            <a:r>
              <a:rPr lang="id-ID" sz="2800" dirty="0"/>
              <a:t>pengawasan dalam pencegahan tindak penangkapan ikan dengan cara merusak lingkungan seperti penggunaan bom maupun portas (destructive fishing</a:t>
            </a:r>
            <a:r>
              <a:rPr lang="id-ID" sz="2800" dirty="0" smtClean="0"/>
              <a:t>).</a:t>
            </a:r>
          </a:p>
          <a:p>
            <a:r>
              <a:rPr lang="id-ID" sz="2800" dirty="0" smtClean="0"/>
              <a:t>membangun </a:t>
            </a:r>
            <a:r>
              <a:rPr lang="id-ID" sz="2800" dirty="0"/>
              <a:t>67 unit cold storage, 15 unit integrated cold storage dan 243 unit ice flake </a:t>
            </a:r>
            <a:r>
              <a:rPr lang="id-ID" sz="2800" dirty="0" smtClean="0"/>
              <a:t>machine</a:t>
            </a:r>
          </a:p>
          <a:p>
            <a:endParaRPr lang="id-ID" dirty="0" smtClean="0"/>
          </a:p>
          <a:p>
            <a:endParaRPr lang="id-ID" dirty="0"/>
          </a:p>
        </p:txBody>
      </p:sp>
      <p:sp>
        <p:nvSpPr>
          <p:cNvPr id="3" name="Title 2"/>
          <p:cNvSpPr>
            <a:spLocks noGrp="1"/>
          </p:cNvSpPr>
          <p:nvPr>
            <p:ph type="title"/>
          </p:nvPr>
        </p:nvSpPr>
        <p:spPr/>
        <p:txBody>
          <a:bodyPr/>
          <a:lstStyle/>
          <a:p>
            <a:r>
              <a:rPr lang="id-ID" dirty="0" smtClean="0"/>
              <a:t>Program  </a:t>
            </a:r>
            <a:endParaRPr lang="id-ID" dirty="0"/>
          </a:p>
        </p:txBody>
      </p:sp>
    </p:spTree>
    <p:extLst>
      <p:ext uri="{BB962C8B-B14F-4D97-AF65-F5344CB8AC3E}">
        <p14:creationId xmlns:p14="http://schemas.microsoft.com/office/powerpoint/2010/main" val="21942257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81200"/>
            <a:ext cx="7408333" cy="4144963"/>
          </a:xfrm>
        </p:spPr>
        <p:txBody>
          <a:bodyPr>
            <a:normAutofit/>
          </a:bodyPr>
          <a:lstStyle/>
          <a:p>
            <a:r>
              <a:rPr lang="id-ID" sz="2800" dirty="0"/>
              <a:t>mendeportasi 1.020 orang ABK, memulangkan 1.983 nelayan asing dan menyelamatkan 534 nelayan </a:t>
            </a:r>
            <a:r>
              <a:rPr lang="id-ID" sz="2800" dirty="0" smtClean="0"/>
              <a:t>Indonesia.</a:t>
            </a:r>
            <a:endParaRPr lang="id-ID" sz="2800" dirty="0"/>
          </a:p>
          <a:p>
            <a:r>
              <a:rPr lang="id-ID" sz="2800" dirty="0" smtClean="0"/>
              <a:t>peningkatan </a:t>
            </a:r>
            <a:r>
              <a:rPr lang="id-ID" sz="2800" dirty="0"/>
              <a:t>kesejahteraan </a:t>
            </a:r>
            <a:r>
              <a:rPr lang="id-ID" sz="2800" dirty="0" smtClean="0"/>
              <a:t>nelayan</a:t>
            </a:r>
          </a:p>
          <a:p>
            <a:r>
              <a:rPr lang="id-ID" sz="2800" dirty="0" smtClean="0"/>
              <a:t>memberikan </a:t>
            </a:r>
            <a:r>
              <a:rPr lang="id-ID" sz="2800" dirty="0"/>
              <a:t>939,7 ha geoisolator, 12 unit gudang garam, bantuan usaha garam rakyat (perbaikan tanggul, peralatan tambak garam, kendaraan roda 3) di 21 kabupaten.</a:t>
            </a:r>
            <a:r>
              <a:rPr lang="id-ID" dirty="0"/>
              <a:t/>
            </a:r>
            <a:br>
              <a:rPr lang="id-ID" dirty="0"/>
            </a:br>
            <a:endParaRPr lang="id-ID" dirty="0"/>
          </a:p>
        </p:txBody>
      </p:sp>
      <p:sp>
        <p:nvSpPr>
          <p:cNvPr id="3" name="Title 2"/>
          <p:cNvSpPr>
            <a:spLocks noGrp="1"/>
          </p:cNvSpPr>
          <p:nvPr>
            <p:ph type="title"/>
          </p:nvPr>
        </p:nvSpPr>
        <p:spPr/>
        <p:txBody>
          <a:bodyPr/>
          <a:lstStyle/>
          <a:p>
            <a:r>
              <a:rPr lang="id-ID" dirty="0" smtClean="0"/>
              <a:t>Program</a:t>
            </a:r>
            <a:endParaRPr lang="id-ID" dirty="0"/>
          </a:p>
        </p:txBody>
      </p:sp>
    </p:spTree>
    <p:extLst>
      <p:ext uri="{BB962C8B-B14F-4D97-AF65-F5344CB8AC3E}">
        <p14:creationId xmlns:p14="http://schemas.microsoft.com/office/powerpoint/2010/main" val="15539546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id-ID" dirty="0"/>
              <a:t>penyuluhan dan pelatihan bagi sumber daya manusia kelautan dan perikanan.</a:t>
            </a:r>
          </a:p>
        </p:txBody>
      </p:sp>
      <p:sp>
        <p:nvSpPr>
          <p:cNvPr id="3" name="Title 2"/>
          <p:cNvSpPr>
            <a:spLocks noGrp="1"/>
          </p:cNvSpPr>
          <p:nvPr>
            <p:ph type="title"/>
          </p:nvPr>
        </p:nvSpPr>
        <p:spPr/>
        <p:txBody>
          <a:bodyPr/>
          <a:lstStyle/>
          <a:p>
            <a:r>
              <a:rPr lang="id-ID" dirty="0" smtClean="0"/>
              <a:t>Program </a:t>
            </a:r>
            <a:endParaRPr lang="id-ID" dirty="0"/>
          </a:p>
        </p:txBody>
      </p:sp>
    </p:spTree>
    <p:extLst>
      <p:ext uri="{BB962C8B-B14F-4D97-AF65-F5344CB8AC3E}">
        <p14:creationId xmlns:p14="http://schemas.microsoft.com/office/powerpoint/2010/main" val="40244744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id-ID" sz="3600" dirty="0"/>
              <a:t>Surplus perdagangan ikan tertinggi di ASEAN (2017</a:t>
            </a:r>
            <a:r>
              <a:rPr lang="id-ID" sz="3600" dirty="0" smtClean="0"/>
              <a:t>) </a:t>
            </a:r>
          </a:p>
          <a:p>
            <a:r>
              <a:rPr lang="id-ID" sz="3600" dirty="0" smtClean="0"/>
              <a:t>Overstock fish population</a:t>
            </a:r>
            <a:endParaRPr lang="id-ID" sz="3600" dirty="0"/>
          </a:p>
          <a:p>
            <a:endParaRPr lang="id-ID" dirty="0"/>
          </a:p>
        </p:txBody>
      </p:sp>
      <p:sp>
        <p:nvSpPr>
          <p:cNvPr id="3" name="Title 2"/>
          <p:cNvSpPr>
            <a:spLocks noGrp="1"/>
          </p:cNvSpPr>
          <p:nvPr>
            <p:ph type="title"/>
          </p:nvPr>
        </p:nvSpPr>
        <p:spPr/>
        <p:txBody>
          <a:bodyPr/>
          <a:lstStyle/>
          <a:p>
            <a:r>
              <a:rPr lang="id-ID" dirty="0" smtClean="0"/>
              <a:t>Capaian</a:t>
            </a:r>
            <a:endParaRPr lang="id-ID" dirty="0"/>
          </a:p>
        </p:txBody>
      </p:sp>
    </p:spTree>
    <p:extLst>
      <p:ext uri="{BB962C8B-B14F-4D97-AF65-F5344CB8AC3E}">
        <p14:creationId xmlns:p14="http://schemas.microsoft.com/office/powerpoint/2010/main" val="18736867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81200"/>
            <a:ext cx="7408333" cy="4144963"/>
          </a:xfrm>
        </p:spPr>
        <p:txBody>
          <a:bodyPr>
            <a:normAutofit/>
          </a:bodyPr>
          <a:lstStyle/>
          <a:p>
            <a:r>
              <a:rPr lang="id-ID" dirty="0" smtClean="0"/>
              <a:t>Kebijakan Kelautan Indonesia di bawah pemerintahan Presiden Joko Widodo  dalam memberantas IUU Fishing menunjukkan capaian yang baik, dapat dilihat  dari peningkatan perdagangan ikan Indonesia.</a:t>
            </a:r>
          </a:p>
          <a:p>
            <a:r>
              <a:rPr lang="id-ID" dirty="0" smtClean="0"/>
              <a:t>Perhatian lebih jauh perlu diberikan untuk peningkatan kesejahteraan nelayan dan kecukupan pangan masyarakat umum dari produk laut Indonesia. </a:t>
            </a:r>
          </a:p>
          <a:p>
            <a:r>
              <a:rPr lang="id-ID" dirty="0" smtClean="0"/>
              <a:t>Pemerintah perlu memperhatikan sistem pemasaran produk perikanan yang berjalan selama ini </a:t>
            </a:r>
            <a:endParaRPr lang="id-ID" dirty="0"/>
          </a:p>
        </p:txBody>
      </p:sp>
      <p:sp>
        <p:nvSpPr>
          <p:cNvPr id="3" name="Title 2"/>
          <p:cNvSpPr>
            <a:spLocks noGrp="1"/>
          </p:cNvSpPr>
          <p:nvPr>
            <p:ph type="title"/>
          </p:nvPr>
        </p:nvSpPr>
        <p:spPr/>
        <p:txBody>
          <a:bodyPr/>
          <a:lstStyle/>
          <a:p>
            <a:r>
              <a:rPr lang="id-ID" dirty="0" smtClean="0"/>
              <a:t>Kesimpulan</a:t>
            </a:r>
            <a:endParaRPr lang="id-ID" dirty="0"/>
          </a:p>
        </p:txBody>
      </p:sp>
    </p:spTree>
    <p:extLst>
      <p:ext uri="{BB962C8B-B14F-4D97-AF65-F5344CB8AC3E}">
        <p14:creationId xmlns:p14="http://schemas.microsoft.com/office/powerpoint/2010/main" val="1951334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40000">
              <a:schemeClr val="bg2">
                <a:tint val="94000"/>
                <a:shade val="94000"/>
                <a:alpha val="100000"/>
                <a:satMod val="114000"/>
                <a:lumMod val="114000"/>
              </a:schemeClr>
            </a:gs>
            <a:gs pos="74000">
              <a:schemeClr val="bg2">
                <a:tint val="94000"/>
                <a:shade val="94000"/>
                <a:satMod val="128000"/>
                <a:lumMod val="100000"/>
              </a:schemeClr>
            </a:gs>
            <a:gs pos="100000">
              <a:schemeClr val="bg2">
                <a:tint val="98000"/>
                <a:shade val="100000"/>
                <a:hueMod val="98000"/>
                <a:satMod val="100000"/>
                <a:lumMod val="74000"/>
              </a:schemeClr>
            </a:gs>
          </a:gsLst>
          <a:path path="circle">
            <a:fillToRect l="20000" t="-40000" r="20000" b="140000"/>
          </a:path>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id-ID" sz="3200" dirty="0" smtClean="0"/>
              <a:t>Indonesia sebagai negara Kepulauan (UNCLOS 1982)</a:t>
            </a:r>
          </a:p>
          <a:p>
            <a:r>
              <a:rPr lang="id-ID" sz="3200" dirty="0" smtClean="0"/>
              <a:t>Luas perairan 2/3 dari seluruh luas wilayah</a:t>
            </a:r>
          </a:p>
          <a:p>
            <a:r>
              <a:rPr lang="id-ID" sz="3200" dirty="0" smtClean="0"/>
              <a:t>Potensi kekayaan laut yang besar</a:t>
            </a:r>
            <a:endParaRPr lang="id-ID" sz="3200" dirty="0"/>
          </a:p>
        </p:txBody>
      </p:sp>
      <p:sp>
        <p:nvSpPr>
          <p:cNvPr id="2" name="Title 1"/>
          <p:cNvSpPr>
            <a:spLocks noGrp="1"/>
          </p:cNvSpPr>
          <p:nvPr>
            <p:ph type="title"/>
          </p:nvPr>
        </p:nvSpPr>
        <p:spPr/>
        <p:txBody>
          <a:bodyPr/>
          <a:lstStyle/>
          <a:p>
            <a:endParaRPr lang="id-ID"/>
          </a:p>
        </p:txBody>
      </p:sp>
    </p:spTree>
    <p:extLst>
      <p:ext uri="{BB962C8B-B14F-4D97-AF65-F5344CB8AC3E}">
        <p14:creationId xmlns:p14="http://schemas.microsoft.com/office/powerpoint/2010/main" val="2277857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0" indent="0">
              <a:buNone/>
            </a:pPr>
            <a:r>
              <a:rPr lang="id-ID" sz="3600" dirty="0" smtClean="0"/>
              <a:t>UU </a:t>
            </a:r>
            <a:r>
              <a:rPr lang="id-ID" sz="3600" dirty="0"/>
              <a:t>Republik Indonesia no. 6 Tahun 1996 tentang Perairan Indonesia pasal 2 ayat (1) menegaskan Negara Republik Indonesia adalah Negara Kepulauan. </a:t>
            </a:r>
            <a:endParaRPr lang="id-ID" sz="3600" dirty="0" smtClean="0"/>
          </a:p>
          <a:p>
            <a:pPr marL="0" indent="0">
              <a:buNone/>
            </a:pPr>
            <a:r>
              <a:rPr lang="id-ID" sz="3600" dirty="0" smtClean="0"/>
              <a:t> </a:t>
            </a:r>
            <a:endParaRPr lang="id-ID" sz="3600" dirty="0"/>
          </a:p>
        </p:txBody>
      </p:sp>
      <p:sp>
        <p:nvSpPr>
          <p:cNvPr id="3" name="Title 2"/>
          <p:cNvSpPr>
            <a:spLocks noGrp="1"/>
          </p:cNvSpPr>
          <p:nvPr>
            <p:ph type="title"/>
          </p:nvPr>
        </p:nvSpPr>
        <p:spPr/>
        <p:txBody>
          <a:bodyPr/>
          <a:lstStyle/>
          <a:p>
            <a:r>
              <a:rPr lang="id-ID" dirty="0" smtClean="0"/>
              <a:t>Perairan Indonesia</a:t>
            </a:r>
            <a:endParaRPr lang="id-ID" dirty="0"/>
          </a:p>
        </p:txBody>
      </p:sp>
    </p:spTree>
    <p:extLst>
      <p:ext uri="{BB962C8B-B14F-4D97-AF65-F5344CB8AC3E}">
        <p14:creationId xmlns:p14="http://schemas.microsoft.com/office/powerpoint/2010/main" val="1090208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057400"/>
            <a:ext cx="7408333" cy="4068763"/>
          </a:xfrm>
        </p:spPr>
        <p:txBody>
          <a:bodyPr>
            <a:normAutofit/>
          </a:bodyPr>
          <a:lstStyle/>
          <a:p>
            <a:pPr marL="0" indent="0">
              <a:buNone/>
            </a:pPr>
            <a:r>
              <a:rPr lang="id-ID" dirty="0"/>
              <a:t>Keseluruhan luas laut Indonesia (</a:t>
            </a:r>
            <a:r>
              <a:rPr lang="id-ID" i="1" dirty="0"/>
              <a:t>Total Indonesian Waters</a:t>
            </a:r>
            <a:r>
              <a:rPr lang="id-ID" dirty="0"/>
              <a:t>) 5,8 juta km² yang terdiri atas:</a:t>
            </a:r>
          </a:p>
          <a:p>
            <a:pPr>
              <a:buFontTx/>
              <a:buChar char="-"/>
            </a:pPr>
            <a:r>
              <a:rPr lang="id-ID" dirty="0"/>
              <a:t>luas Perairan Kepulauan atau laut Nusantara (</a:t>
            </a:r>
            <a:r>
              <a:rPr lang="id-ID" i="1" dirty="0"/>
              <a:t>Total Archipelagic Waters</a:t>
            </a:r>
            <a:r>
              <a:rPr lang="id-ID" dirty="0"/>
              <a:t>) 2,3 juta km², </a:t>
            </a:r>
          </a:p>
          <a:p>
            <a:pPr>
              <a:buFontTx/>
              <a:buChar char="-"/>
            </a:pPr>
            <a:r>
              <a:rPr lang="id-ID" dirty="0"/>
              <a:t>- luas Perairan Teritorial (</a:t>
            </a:r>
            <a:r>
              <a:rPr lang="id-ID" i="1" dirty="0"/>
              <a:t>Total Territorial Waters</a:t>
            </a:r>
            <a:r>
              <a:rPr lang="id-ID" dirty="0"/>
              <a:t>) 0,8 juta km²; </a:t>
            </a:r>
          </a:p>
          <a:p>
            <a:pPr>
              <a:buFontTx/>
              <a:buChar char="-"/>
            </a:pPr>
            <a:r>
              <a:rPr lang="id-ID" dirty="0"/>
              <a:t>- luas Perairan ZEE Indonesia (</a:t>
            </a:r>
            <a:r>
              <a:rPr lang="id-ID" i="1" dirty="0"/>
              <a:t>Total EEZ of IndonesianWaters</a:t>
            </a:r>
            <a:r>
              <a:rPr lang="id-ID" dirty="0"/>
              <a:t>) 2,7 juta km²; </a:t>
            </a:r>
          </a:p>
          <a:p>
            <a:pPr>
              <a:buFontTx/>
              <a:buChar char="-"/>
            </a:pPr>
            <a:r>
              <a:rPr lang="id-ID" dirty="0"/>
              <a:t>-  panjang garis pantai  (</a:t>
            </a:r>
            <a:r>
              <a:rPr lang="id-ID" i="1" dirty="0"/>
              <a:t>Coast Line of Indonesia</a:t>
            </a:r>
            <a:r>
              <a:rPr lang="id-ID" dirty="0"/>
              <a:t>) 95.181 km (Kementrian Kelautan dan Perikanan, 2009:1). </a:t>
            </a:r>
          </a:p>
          <a:p>
            <a:endParaRPr lang="id-ID" dirty="0"/>
          </a:p>
        </p:txBody>
      </p:sp>
      <p:sp>
        <p:nvSpPr>
          <p:cNvPr id="3" name="Title 2"/>
          <p:cNvSpPr>
            <a:spLocks noGrp="1"/>
          </p:cNvSpPr>
          <p:nvPr>
            <p:ph type="title"/>
          </p:nvPr>
        </p:nvSpPr>
        <p:spPr/>
        <p:txBody>
          <a:bodyPr/>
          <a:lstStyle/>
          <a:p>
            <a:r>
              <a:rPr lang="id-ID" dirty="0" smtClean="0"/>
              <a:t>Perairan Indonesia</a:t>
            </a:r>
            <a:endParaRPr lang="id-ID" dirty="0"/>
          </a:p>
        </p:txBody>
      </p:sp>
    </p:spTree>
    <p:extLst>
      <p:ext uri="{BB962C8B-B14F-4D97-AF65-F5344CB8AC3E}">
        <p14:creationId xmlns:p14="http://schemas.microsoft.com/office/powerpoint/2010/main" val="2844598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id-ID" dirty="0"/>
              <a:t>UU Republik Indonesia no. 43 tahun 2008 tentang Wilayah Negara, pasal 1 angka 8, yang dimaksud ZEEI adalah suatu area di luar dan berdampingan dengan laut teritorial Indonesia sebagaimana dimaksud dalam UU yang mengatur mengenai Perairan Indonesia ( UU RI no. 6 tahun 1966 tentang Perairan Indonesia), dengan batas terluar 200 (duaratus) mil laut dari garis pangkal dari mana lebar laut teritorial diukur. </a:t>
            </a:r>
          </a:p>
        </p:txBody>
      </p:sp>
      <p:sp>
        <p:nvSpPr>
          <p:cNvPr id="3" name="Title 2"/>
          <p:cNvSpPr>
            <a:spLocks noGrp="1"/>
          </p:cNvSpPr>
          <p:nvPr>
            <p:ph type="title"/>
          </p:nvPr>
        </p:nvSpPr>
        <p:spPr/>
        <p:txBody>
          <a:bodyPr/>
          <a:lstStyle/>
          <a:p>
            <a:endParaRPr lang="id-ID"/>
          </a:p>
        </p:txBody>
      </p:sp>
    </p:spTree>
    <p:extLst>
      <p:ext uri="{BB962C8B-B14F-4D97-AF65-F5344CB8AC3E}">
        <p14:creationId xmlns:p14="http://schemas.microsoft.com/office/powerpoint/2010/main" val="3620450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52600"/>
            <a:ext cx="7408333" cy="4373563"/>
          </a:xfrm>
        </p:spPr>
        <p:txBody>
          <a:bodyPr>
            <a:normAutofit/>
          </a:bodyPr>
          <a:lstStyle/>
          <a:p>
            <a:r>
              <a:rPr lang="id-ID" sz="2800" dirty="0" smtClean="0"/>
              <a:t>Program pembangunan Presiden JOKOWI-JK : Nawa Cita, </a:t>
            </a:r>
            <a:r>
              <a:rPr lang="id-ID" sz="2800" dirty="0"/>
              <a:t>yaitu menghadirkan kembali negara untuk melindungi segenap bangsa dan memberikan rasa aman pada seluruh warga negara, melaui politik luar negeri bebas aktif, keamanan nasional yang terpercaya dan pembangunan pertahanan negara Tri Matra terpadu yang dilandasi kepentingan nasional dan memperkuat jati diri sebagai negara maritim (Kompas.com, 2014).</a:t>
            </a:r>
          </a:p>
        </p:txBody>
      </p:sp>
      <p:sp>
        <p:nvSpPr>
          <p:cNvPr id="3" name="Title 2"/>
          <p:cNvSpPr>
            <a:spLocks noGrp="1"/>
          </p:cNvSpPr>
          <p:nvPr>
            <p:ph type="title"/>
          </p:nvPr>
        </p:nvSpPr>
        <p:spPr/>
        <p:txBody>
          <a:bodyPr/>
          <a:lstStyle/>
          <a:p>
            <a:r>
              <a:rPr lang="id-ID" dirty="0" smtClean="0"/>
              <a:t>Nawa Cita</a:t>
            </a:r>
            <a:endParaRPr lang="id-ID" dirty="0"/>
          </a:p>
        </p:txBody>
      </p:sp>
    </p:spTree>
    <p:extLst>
      <p:ext uri="{BB962C8B-B14F-4D97-AF65-F5344CB8AC3E}">
        <p14:creationId xmlns:p14="http://schemas.microsoft.com/office/powerpoint/2010/main" val="7012675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05000"/>
            <a:ext cx="7408333" cy="4221163"/>
          </a:xfrm>
        </p:spPr>
        <p:txBody>
          <a:bodyPr>
            <a:normAutofit fontScale="92500" lnSpcReduction="10000"/>
          </a:bodyPr>
          <a:lstStyle/>
          <a:p>
            <a:r>
              <a:rPr lang="id-ID" dirty="0"/>
              <a:t>A</a:t>
            </a:r>
            <a:r>
              <a:rPr lang="id-ID" dirty="0" smtClean="0"/>
              <a:t>genda </a:t>
            </a:r>
            <a:r>
              <a:rPr lang="id-ID" dirty="0"/>
              <a:t>politik luar negeri Indonesia di bawah </a:t>
            </a:r>
            <a:r>
              <a:rPr lang="id-ID" dirty="0" smtClean="0"/>
              <a:t>Presiden </a:t>
            </a:r>
            <a:r>
              <a:rPr lang="id-ID" dirty="0"/>
              <a:t>Joko Widodo, yang memberi penekanan pada 4 (empat) prioritas utama, yaitu:</a:t>
            </a:r>
          </a:p>
          <a:p>
            <a:pPr lvl="0"/>
            <a:r>
              <a:rPr lang="id-ID" dirty="0"/>
              <a:t>Berkomitmen untuk mengedepankan identitas Indonesia sebagai negara kepulauan (</a:t>
            </a:r>
            <a:r>
              <a:rPr lang="id-ID" i="1" dirty="0"/>
              <a:t>archipelagic state</a:t>
            </a:r>
            <a:r>
              <a:rPr lang="id-ID" dirty="0"/>
              <a:t>) dalam pelaksanaan diplomasi dan membangun kerjasama </a:t>
            </a:r>
            <a:r>
              <a:rPr lang="id-ID" dirty="0" smtClean="0"/>
              <a:t>internasional</a:t>
            </a:r>
          </a:p>
          <a:p>
            <a:pPr lvl="0"/>
            <a:r>
              <a:rPr lang="id-ID" dirty="0" smtClean="0"/>
              <a:t>Meningkatkan </a:t>
            </a:r>
            <a:r>
              <a:rPr lang="id-ID" dirty="0"/>
              <a:t>peran global melalui diplomasi </a:t>
            </a:r>
            <a:r>
              <a:rPr lang="id-ID" i="1" dirty="0"/>
              <a:t>middle power </a:t>
            </a:r>
            <a:r>
              <a:rPr lang="id-ID" dirty="0"/>
              <a:t>yang menempatkan Indonesia sebagai kekuatan regional dengan keterlibatan global secara selektif, dengan memberi prioritas pada permasalahan yang secara langsung berkaitan dengan kepentingan rakyat dan bangsa Indonesia,</a:t>
            </a:r>
          </a:p>
          <a:p>
            <a:endParaRPr lang="id-ID" dirty="0"/>
          </a:p>
        </p:txBody>
      </p:sp>
      <p:sp>
        <p:nvSpPr>
          <p:cNvPr id="3" name="Title 2"/>
          <p:cNvSpPr>
            <a:spLocks noGrp="1"/>
          </p:cNvSpPr>
          <p:nvPr>
            <p:ph type="title"/>
          </p:nvPr>
        </p:nvSpPr>
        <p:spPr/>
        <p:txBody>
          <a:bodyPr/>
          <a:lstStyle/>
          <a:p>
            <a:r>
              <a:rPr lang="id-ID" dirty="0" smtClean="0"/>
              <a:t>Agenda POLUGRI</a:t>
            </a:r>
            <a:endParaRPr lang="id-ID" dirty="0"/>
          </a:p>
        </p:txBody>
      </p:sp>
    </p:spTree>
    <p:extLst>
      <p:ext uri="{BB962C8B-B14F-4D97-AF65-F5344CB8AC3E}">
        <p14:creationId xmlns:p14="http://schemas.microsoft.com/office/powerpoint/2010/main" val="42844668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05000"/>
            <a:ext cx="7408333" cy="4221163"/>
          </a:xfrm>
        </p:spPr>
        <p:txBody>
          <a:bodyPr>
            <a:normAutofit lnSpcReduction="10000"/>
          </a:bodyPr>
          <a:lstStyle/>
          <a:p>
            <a:pPr lvl="0"/>
            <a:r>
              <a:rPr lang="id-ID" dirty="0"/>
              <a:t>Memperluas mandala keterlibatan regional di kawasan Indo-Pasifik, dengan “mengintegrasikan” dua samudera: Samudera Hindia dan Samudera Pasifik sebagai lingkungan strategis pelaksanaan polugri di </a:t>
            </a:r>
            <a:r>
              <a:rPr lang="id-ID" dirty="0" smtClean="0"/>
              <a:t>kawasan dan mendorong </a:t>
            </a:r>
            <a:r>
              <a:rPr lang="id-ID" dirty="0"/>
              <a:t>kerjasama maritim komprehensif (</a:t>
            </a:r>
            <a:r>
              <a:rPr lang="id-ID" i="1" dirty="0"/>
              <a:t>comprehensive maritime cooperation</a:t>
            </a:r>
            <a:r>
              <a:rPr lang="id-ID" dirty="0"/>
              <a:t>) khususnya melalui Indian Ocean Rim Association (IORA).</a:t>
            </a:r>
          </a:p>
          <a:p>
            <a:pPr lvl="0"/>
            <a:r>
              <a:rPr lang="id-ID" dirty="0"/>
              <a:t>Merumuskan dan melaksanakan politik luar negeri (polugri) yang melibatkan peran, aspirasi dan kepentingan masyarakat. (Nazaruddin Nasution, 2018)</a:t>
            </a:r>
          </a:p>
          <a:p>
            <a:endParaRPr lang="id-ID" dirty="0"/>
          </a:p>
        </p:txBody>
      </p:sp>
      <p:sp>
        <p:nvSpPr>
          <p:cNvPr id="3" name="Title 2"/>
          <p:cNvSpPr>
            <a:spLocks noGrp="1"/>
          </p:cNvSpPr>
          <p:nvPr>
            <p:ph type="title"/>
          </p:nvPr>
        </p:nvSpPr>
        <p:spPr/>
        <p:txBody>
          <a:bodyPr/>
          <a:lstStyle/>
          <a:p>
            <a:r>
              <a:rPr lang="id-ID" dirty="0" smtClean="0"/>
              <a:t>Agenda POLUGRI </a:t>
            </a:r>
            <a:endParaRPr lang="id-ID" dirty="0"/>
          </a:p>
        </p:txBody>
      </p:sp>
    </p:spTree>
    <p:extLst>
      <p:ext uri="{BB962C8B-B14F-4D97-AF65-F5344CB8AC3E}">
        <p14:creationId xmlns:p14="http://schemas.microsoft.com/office/powerpoint/2010/main" val="949878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057400"/>
            <a:ext cx="7408333" cy="4068763"/>
          </a:xfrm>
        </p:spPr>
        <p:txBody>
          <a:bodyPr>
            <a:normAutofit fontScale="92500" lnSpcReduction="20000"/>
          </a:bodyPr>
          <a:lstStyle/>
          <a:p>
            <a:pPr lvl="0"/>
            <a:r>
              <a:rPr lang="id-ID" dirty="0" smtClean="0"/>
              <a:t> </a:t>
            </a:r>
            <a:r>
              <a:rPr lang="id-ID" sz="2600" dirty="0"/>
              <a:t>Polugri yang mencerminkan identitas negara kepulauan ini diwujudkan melalui 5 (lima) agenda aksi</a:t>
            </a:r>
            <a:r>
              <a:rPr lang="id-ID" sz="2600" dirty="0" smtClean="0"/>
              <a:t>:</a:t>
            </a:r>
          </a:p>
          <a:p>
            <a:pPr marL="514350" lvl="0" indent="-514350">
              <a:buFont typeface="+mj-lt"/>
              <a:buAutoNum type="arabicPeriod"/>
            </a:pPr>
            <a:r>
              <a:rPr lang="id-ID" sz="2600" dirty="0" smtClean="0"/>
              <a:t> </a:t>
            </a:r>
            <a:r>
              <a:rPr lang="id-ID" sz="2600" dirty="0"/>
              <a:t>Diplomasi Maritim untuk mempercepat penyelesaian permasalahan perbatasan </a:t>
            </a:r>
            <a:r>
              <a:rPr lang="id-ID" sz="2600" dirty="0" smtClean="0"/>
              <a:t>Indonesia</a:t>
            </a:r>
          </a:p>
          <a:p>
            <a:pPr marL="514350" lvl="0" indent="-514350">
              <a:buFont typeface="+mj-lt"/>
              <a:buAutoNum type="arabicPeriod"/>
            </a:pPr>
            <a:r>
              <a:rPr lang="id-ID" sz="2600" dirty="0" smtClean="0"/>
              <a:t>menjamin </a:t>
            </a:r>
            <a:r>
              <a:rPr lang="id-ID" sz="2600" dirty="0"/>
              <a:t>integritas wilayah NKRI, kedaulatan Maritim dan keamanan/kesejahteraan pulau-pulau </a:t>
            </a:r>
            <a:r>
              <a:rPr lang="id-ID" sz="2600" dirty="0" smtClean="0"/>
              <a:t>terdepan</a:t>
            </a:r>
          </a:p>
          <a:p>
            <a:pPr marL="514350" lvl="0" indent="-514350">
              <a:buFont typeface="+mj-lt"/>
              <a:buAutoNum type="arabicPeriod"/>
            </a:pPr>
            <a:r>
              <a:rPr lang="id-ID" sz="2600" dirty="0" smtClean="0"/>
              <a:t>mengamankan </a:t>
            </a:r>
            <a:r>
              <a:rPr lang="id-ID" sz="2600" dirty="0"/>
              <a:t>sumber daya alam dan </a:t>
            </a:r>
            <a:r>
              <a:rPr lang="id-ID" sz="2600" dirty="0" smtClean="0"/>
              <a:t>ZEE</a:t>
            </a:r>
          </a:p>
          <a:p>
            <a:pPr marL="514350" lvl="0" indent="-514350">
              <a:buFont typeface="+mj-lt"/>
              <a:buAutoNum type="arabicPeriod"/>
            </a:pPr>
            <a:r>
              <a:rPr lang="id-ID" sz="2600" dirty="0" smtClean="0"/>
              <a:t> </a:t>
            </a:r>
            <a:r>
              <a:rPr lang="id-ID" sz="2600" dirty="0"/>
              <a:t>mengintensifkan diplomasi </a:t>
            </a:r>
            <a:r>
              <a:rPr lang="id-ID" sz="2600" dirty="0" smtClean="0"/>
              <a:t>pertahanan</a:t>
            </a:r>
          </a:p>
          <a:p>
            <a:pPr marL="514350" lvl="0" indent="-514350">
              <a:buFont typeface="+mj-lt"/>
              <a:buAutoNum type="arabicPeriod"/>
            </a:pPr>
            <a:r>
              <a:rPr lang="id-ID" sz="2600" dirty="0" smtClean="0"/>
              <a:t>mendorong </a:t>
            </a:r>
            <a:r>
              <a:rPr lang="id-ID" sz="2600" dirty="0"/>
              <a:t>penyelesaian sengketa teritorial di kawasan.</a:t>
            </a:r>
          </a:p>
          <a:p>
            <a:endParaRPr lang="id-ID" dirty="0"/>
          </a:p>
        </p:txBody>
      </p:sp>
      <p:sp>
        <p:nvSpPr>
          <p:cNvPr id="3" name="Title 2"/>
          <p:cNvSpPr>
            <a:spLocks noGrp="1"/>
          </p:cNvSpPr>
          <p:nvPr>
            <p:ph type="title"/>
          </p:nvPr>
        </p:nvSpPr>
        <p:spPr/>
        <p:txBody>
          <a:bodyPr/>
          <a:lstStyle/>
          <a:p>
            <a:r>
              <a:rPr lang="id-ID" dirty="0" smtClean="0"/>
              <a:t>5 agenda aksi POLUGRI</a:t>
            </a:r>
            <a:endParaRPr lang="id-ID" dirty="0"/>
          </a:p>
        </p:txBody>
      </p:sp>
    </p:spTree>
    <p:extLst>
      <p:ext uri="{BB962C8B-B14F-4D97-AF65-F5344CB8AC3E}">
        <p14:creationId xmlns:p14="http://schemas.microsoft.com/office/powerpoint/2010/main" val="4656513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77</TotalTime>
  <Words>809</Words>
  <Application>Microsoft Office PowerPoint</Application>
  <PresentationFormat>On-screen Show (4:3)</PresentationFormat>
  <Paragraphs>59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Waveform</vt:lpstr>
      <vt:lpstr>Evaluasi Kebijakan Kelautan Indonesia dalam Pemberantasan Illegal, Unreported, and Unregulated Fishing. </vt:lpstr>
      <vt:lpstr>PowerPoint Presentation</vt:lpstr>
      <vt:lpstr>Perairan Indonesia</vt:lpstr>
      <vt:lpstr>Perairan Indonesia</vt:lpstr>
      <vt:lpstr>PowerPoint Presentation</vt:lpstr>
      <vt:lpstr>Nawa Cita</vt:lpstr>
      <vt:lpstr>Agenda POLUGRI</vt:lpstr>
      <vt:lpstr>Agenda POLUGRI </vt:lpstr>
      <vt:lpstr>5 agenda aksi POLUGRI</vt:lpstr>
      <vt:lpstr>Poros Maritim Dunia</vt:lpstr>
      <vt:lpstr>Poros Maritim Dunia</vt:lpstr>
      <vt:lpstr>Program  </vt:lpstr>
      <vt:lpstr>Program</vt:lpstr>
      <vt:lpstr>Program </vt:lpstr>
      <vt:lpstr>Capaian</vt:lpstr>
      <vt:lpstr>Kesimpulan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Evaluasi Kebijakan Kelautan Indonesia dalam Pemberantasan Illegal, Unreported, and Unregulated Fishing. </dc:title>
  <dc:creator>Dian</dc:creator>
  <cp:lastModifiedBy>Dian</cp:lastModifiedBy>
  <cp:revision>9</cp:revision>
  <dcterms:created xsi:type="dcterms:W3CDTF">2006-08-16T00:00:00Z</dcterms:created>
  <dcterms:modified xsi:type="dcterms:W3CDTF">2019-02-18T10:42:58Z</dcterms:modified>
</cp:coreProperties>
</file>