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1" r:id="rId3"/>
    <p:sldId id="260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2" r:id="rId14"/>
    <p:sldId id="271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1" r:id="rId23"/>
    <p:sldId id="280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C33EF6-35CB-4773-B398-D26D7F898627}" type="datetimeFigureOut">
              <a:rPr lang="en-US" smtClean="0"/>
              <a:t>15-Dec-18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E9238903-640D-40FD-AC09-1B64CEE28D3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4495800"/>
            <a:ext cx="8305800" cy="1143000"/>
          </a:xfrm>
        </p:spPr>
        <p:txBody>
          <a:bodyPr>
            <a:noAutofit/>
          </a:bodyPr>
          <a:lstStyle/>
          <a:p>
            <a:r>
              <a:rPr lang="en-US" sz="9600" dirty="0" smtClean="0">
                <a:latin typeface="Algerian" panose="04020705040A02060702" pitchFamily="82" charset="0"/>
              </a:rPr>
              <a:t>MARKETING</a:t>
            </a:r>
            <a:r>
              <a:rPr lang="en-US" sz="8000" dirty="0" smtClean="0">
                <a:latin typeface="Algerian" panose="04020705040A02060702" pitchFamily="82" charset="0"/>
              </a:rPr>
              <a:t> ZAMAN “R </a:t>
            </a:r>
            <a:br>
              <a:rPr lang="en-US" sz="8000" dirty="0" smtClean="0">
                <a:latin typeface="Algerian" panose="04020705040A02060702" pitchFamily="82" charset="0"/>
              </a:rPr>
            </a:br>
            <a:r>
              <a:rPr lang="en-US" sz="8000" dirty="0" smtClean="0">
                <a:latin typeface="Algerian" panose="04020705040A02060702" pitchFamily="82" charset="0"/>
              </a:rPr>
              <a:t>NOW”</a:t>
            </a:r>
            <a:endParaRPr lang="en-US" sz="8000" dirty="0">
              <a:latin typeface="Algerian" panose="04020705040A020607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376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7924800" cy="960438"/>
          </a:xfrm>
        </p:spPr>
        <p:txBody>
          <a:bodyPr>
            <a:normAutofit fontScale="90000"/>
          </a:bodyPr>
          <a:lstStyle/>
          <a:p>
            <a:pPr lvl="0">
              <a:spcBef>
                <a:spcPct val="20000"/>
              </a:spcBef>
              <a:tabLst/>
            </a:pPr>
            <a:r>
              <a:rPr lang="en-US" dirty="0" smtClean="0">
                <a:latin typeface="Algerian" panose="04020705040A02060702" pitchFamily="82" charset="0"/>
              </a:rPr>
              <a:t>PRODUCTIVITY DRIVEN</a:t>
            </a:r>
            <a:r>
              <a:rPr lang="en-US" dirty="0" smtClean="0"/>
              <a:t>	</a:t>
            </a:r>
            <a:br>
              <a:rPr lang="en-US" dirty="0" smtClean="0"/>
            </a:b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Sebuah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</a:t>
            </a: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konsep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</a:t>
            </a: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menghitung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</a:t>
            </a: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membandingkan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input </a:t>
            </a: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dengan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output</a:t>
            </a:r>
            <a:b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</a:b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00" y="1600200"/>
            <a:ext cx="6934199" cy="4525963"/>
          </a:xfrm>
        </p:spPr>
      </p:pic>
    </p:spTree>
    <p:extLst>
      <p:ext uri="{BB962C8B-B14F-4D97-AF65-F5344CB8AC3E}">
        <p14:creationId xmlns:p14="http://schemas.microsoft.com/office/powerpoint/2010/main" val="7519508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100" dirty="0" smtClean="0"/>
              <a:t>“APABILA BAR &amp; PAR </a:t>
            </a:r>
            <a:r>
              <a:rPr lang="en-US" sz="3100" dirty="0" err="1" smtClean="0"/>
              <a:t>baik</a:t>
            </a:r>
            <a:r>
              <a:rPr lang="en-US" sz="3100" dirty="0" smtClean="0"/>
              <a:t> </a:t>
            </a:r>
            <a:r>
              <a:rPr lang="en-US" sz="3100" dirty="0" err="1" smtClean="0"/>
              <a:t>maka</a:t>
            </a:r>
            <a:r>
              <a:rPr lang="en-US" sz="3100" dirty="0" smtClean="0"/>
              <a:t> ROMI </a:t>
            </a:r>
            <a:r>
              <a:rPr lang="en-US" sz="3100" dirty="0" err="1" smtClean="0"/>
              <a:t>Baik</a:t>
            </a:r>
            <a:r>
              <a:rPr lang="en-US" sz="3100" dirty="0" smtClean="0"/>
              <a:t>”</a:t>
            </a:r>
            <a:r>
              <a:rPr lang="en-US" dirty="0" smtClean="0"/>
              <a:t>	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600201"/>
            <a:ext cx="7924799" cy="4495800"/>
          </a:xfrm>
        </p:spPr>
      </p:pic>
    </p:spTree>
    <p:extLst>
      <p:ext uri="{BB962C8B-B14F-4D97-AF65-F5344CB8AC3E}">
        <p14:creationId xmlns:p14="http://schemas.microsoft.com/office/powerpoint/2010/main" val="23583362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Identifikasi</a:t>
            </a:r>
            <a:r>
              <a:rPr lang="en-US" dirty="0" smtClean="0"/>
              <a:t>  </a:t>
            </a:r>
            <a:r>
              <a:rPr lang="en-US" dirty="0" err="1" smtClean="0"/>
              <a:t>permaslahan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aktivitas</a:t>
            </a:r>
            <a:r>
              <a:rPr lang="en-US" dirty="0" smtClean="0"/>
              <a:t> </a:t>
            </a:r>
            <a:r>
              <a:rPr lang="en-US" dirty="0" err="1" smtClean="0"/>
              <a:t>pemasaran</a:t>
            </a:r>
            <a:r>
              <a:rPr lang="en-US" dirty="0" smtClean="0"/>
              <a:t> yang </a:t>
            </a:r>
            <a:r>
              <a:rPr lang="en-US" dirty="0" err="1" smtClean="0"/>
              <a:t>akurat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Rasio</a:t>
            </a:r>
            <a:r>
              <a:rPr lang="en-US" dirty="0"/>
              <a:t> 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2438400" cy="533400"/>
          </a:xfrm>
        </p:spPr>
        <p:txBody>
          <a:bodyPr/>
          <a:lstStyle/>
          <a:p>
            <a:r>
              <a:rPr lang="en-US" dirty="0" smtClean="0"/>
              <a:t>ATRACTION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0" y="1600200"/>
            <a:ext cx="5638800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/>
              <a:t>: </a:t>
            </a:r>
            <a:r>
              <a:rPr lang="en-US" dirty="0" err="1" smtClean="0"/>
              <a:t>Membandingkan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yang </a:t>
            </a:r>
            <a:r>
              <a:rPr lang="en-US" dirty="0" err="1" smtClean="0"/>
              <a:t>kenal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yan</a:t>
            </a:r>
            <a:r>
              <a:rPr lang="en-US" dirty="0" smtClean="0"/>
              <a:t> </a:t>
            </a:r>
            <a:r>
              <a:rPr lang="en-US" dirty="0" err="1" smtClean="0"/>
              <a:t>tertarik</a:t>
            </a:r>
            <a:r>
              <a:rPr lang="en-US" dirty="0" smtClean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brand.</a:t>
            </a:r>
          </a:p>
          <a:p>
            <a:pPr marL="0" indent="0" algn="just">
              <a:buNone/>
            </a:pPr>
            <a:endParaRPr lang="en-US" dirty="0" smtClean="0"/>
          </a:p>
          <a:p>
            <a:pPr marL="0" indent="0" algn="just">
              <a:buNone/>
            </a:pPr>
            <a:r>
              <a:rPr lang="en-US" dirty="0" err="1" smtClean="0"/>
              <a:t>Apabila</a:t>
            </a:r>
            <a:r>
              <a:rPr lang="en-US" dirty="0" smtClean="0"/>
              <a:t> Brand </a:t>
            </a:r>
            <a:r>
              <a:rPr lang="en-US" dirty="0" err="1" smtClean="0"/>
              <a:t>Atraction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Rendah</a:t>
            </a:r>
            <a:r>
              <a:rPr lang="en-US" dirty="0" smtClean="0"/>
              <a:t> : brand </a:t>
            </a:r>
            <a:r>
              <a:rPr lang="en-US" dirty="0" err="1" smtClean="0"/>
              <a:t>relatif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dikenal</a:t>
            </a:r>
            <a:r>
              <a:rPr lang="en-US" dirty="0" smtClean="0">
                <a:solidFill>
                  <a:srgbClr val="FFFF00"/>
                </a:solidFill>
              </a:rPr>
              <a:t>  target </a:t>
            </a:r>
            <a:r>
              <a:rPr lang="en-US" dirty="0" err="1" smtClean="0">
                <a:solidFill>
                  <a:srgbClr val="FFFF00"/>
                </a:solidFill>
              </a:rPr>
              <a:t>pasar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tapi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tidak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memiliki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daya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tarik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cukup</a:t>
            </a:r>
            <a:endParaRPr lang="en-US" dirty="0">
              <a:solidFill>
                <a:srgbClr val="FFC000"/>
              </a:solidFill>
            </a:endParaRPr>
          </a:p>
          <a:p>
            <a:pPr marL="0" indent="0" algn="just">
              <a:buNone/>
            </a:pPr>
            <a:r>
              <a:rPr lang="en-US" dirty="0" smtClean="0">
                <a:solidFill>
                  <a:srgbClr val="FFC000"/>
                </a:solidFill>
              </a:rPr>
              <a:t>(Brand Positioning </a:t>
            </a:r>
            <a:r>
              <a:rPr lang="en-US" dirty="0" err="1" smtClean="0">
                <a:solidFill>
                  <a:srgbClr val="FFC000"/>
                </a:solidFill>
              </a:rPr>
              <a:t>kurang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tepat</a:t>
            </a:r>
            <a:endParaRPr lang="en-US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244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/>
              <a:t>AFFINIY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 marL="0" indent="0">
              <a:buNone/>
            </a:pPr>
            <a:r>
              <a:rPr lang="en-US" dirty="0" err="1" smtClean="0"/>
              <a:t>Tujuannya</a:t>
            </a:r>
            <a:r>
              <a:rPr lang="en-US" dirty="0" smtClean="0"/>
              <a:t>; </a:t>
            </a:r>
            <a:r>
              <a:rPr lang="en-US" dirty="0" err="1" smtClean="0"/>
              <a:t>mengetahui</a:t>
            </a:r>
            <a:r>
              <a:rPr lang="en-US" dirty="0" smtClean="0"/>
              <a:t> </a:t>
            </a:r>
            <a:r>
              <a:rPr lang="en-US" dirty="0" err="1" smtClean="0"/>
              <a:t>seberapa</a:t>
            </a:r>
            <a:r>
              <a:rPr lang="en-US" dirty="0" smtClean="0"/>
              <a:t> </a:t>
            </a:r>
            <a:r>
              <a:rPr lang="en-US" dirty="0" err="1" smtClean="0"/>
              <a:t>banyak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yang </a:t>
            </a:r>
            <a:r>
              <a:rPr lang="en-US" dirty="0" err="1" smtClean="0"/>
              <a:t>merekomendasikan</a:t>
            </a:r>
            <a:r>
              <a:rPr lang="en-US" dirty="0" smtClean="0"/>
              <a:t> </a:t>
            </a:r>
            <a:r>
              <a:rPr lang="en-US" dirty="0" err="1" smtClean="0"/>
              <a:t>setelah</a:t>
            </a:r>
            <a:r>
              <a:rPr lang="en-US" dirty="0" smtClean="0"/>
              <a:t> </a:t>
            </a:r>
            <a:r>
              <a:rPr lang="en-US" dirty="0" err="1" smtClean="0"/>
              <a:t>membeli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. </a:t>
            </a:r>
            <a:r>
              <a:rPr lang="en-US" dirty="0" err="1" smtClean="0"/>
              <a:t>Nilai</a:t>
            </a:r>
            <a:r>
              <a:rPr lang="en-US" dirty="0" smtClean="0"/>
              <a:t>  yang </a:t>
            </a:r>
            <a:r>
              <a:rPr lang="en-US" dirty="0" err="1" smtClean="0"/>
              <a:t>rendah</a:t>
            </a:r>
            <a:r>
              <a:rPr lang="en-US" dirty="0" smtClean="0"/>
              <a:t> </a:t>
            </a:r>
            <a:r>
              <a:rPr lang="en-US" dirty="0" err="1" smtClean="0"/>
              <a:t>mengindikasikan</a:t>
            </a:r>
            <a:r>
              <a:rPr lang="en-US" dirty="0" smtClean="0"/>
              <a:t> </a:t>
            </a:r>
            <a:r>
              <a:rPr lang="en-US" dirty="0" err="1" smtClean="0"/>
              <a:t>bahwa</a:t>
            </a:r>
            <a:r>
              <a:rPr lang="en-US" dirty="0" smtClean="0"/>
              <a:t> </a:t>
            </a:r>
            <a:r>
              <a:rPr lang="en-US" dirty="0" err="1" smtClean="0"/>
              <a:t>awal</a:t>
            </a:r>
            <a:r>
              <a:rPr lang="en-US" dirty="0" smtClean="0"/>
              <a:t> </a:t>
            </a:r>
            <a:r>
              <a:rPr lang="en-US" dirty="0" err="1" smtClean="0"/>
              <a:t>adanya</a:t>
            </a:r>
            <a:r>
              <a:rPr lang="en-US" dirty="0" smtClean="0"/>
              <a:t> </a:t>
            </a:r>
            <a:r>
              <a:rPr lang="en-US" dirty="0" err="1" smtClean="0"/>
              <a:t>permasalahan</a:t>
            </a:r>
            <a:r>
              <a:rPr lang="en-US" dirty="0" smtClean="0"/>
              <a:t> </a:t>
            </a:r>
            <a:r>
              <a:rPr lang="en-US" dirty="0" err="1" smtClean="0"/>
              <a:t>pelayanan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proram</a:t>
            </a:r>
            <a:r>
              <a:rPr lang="en-US" dirty="0" smtClean="0"/>
              <a:t> </a:t>
            </a:r>
            <a:r>
              <a:rPr lang="en-US" dirty="0" err="1" smtClean="0"/>
              <a:t>loyalitas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kurang</a:t>
            </a:r>
            <a:r>
              <a:rPr lang="en-US" dirty="0" smtClean="0"/>
              <a:t>  </a:t>
            </a:r>
            <a:r>
              <a:rPr lang="en-US" dirty="0" err="1" smtClean="0"/>
              <a:t>menarik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3710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CURIOSITY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err="1" smtClean="0"/>
              <a:t>Perbandingan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yang  </a:t>
            </a:r>
            <a:r>
              <a:rPr lang="en-US" dirty="0" err="1" smtClean="0"/>
              <a:t>tertarik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penasaran</a:t>
            </a:r>
            <a:r>
              <a:rPr lang="en-US" dirty="0" smtClean="0"/>
              <a:t>.  </a:t>
            </a:r>
            <a:r>
              <a:rPr lang="en-US" dirty="0" err="1" smtClean="0"/>
              <a:t>Apabila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C000"/>
                </a:solidFill>
              </a:rPr>
              <a:t>nilai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terlalu</a:t>
            </a:r>
            <a:r>
              <a:rPr lang="en-US" dirty="0" smtClean="0">
                <a:solidFill>
                  <a:srgbClr val="FFC000"/>
                </a:solidFill>
              </a:rPr>
              <a:t> </a:t>
            </a:r>
            <a:r>
              <a:rPr lang="en-US" dirty="0" err="1" smtClean="0">
                <a:solidFill>
                  <a:srgbClr val="FFC000"/>
                </a:solidFill>
              </a:rPr>
              <a:t>rendah</a:t>
            </a:r>
            <a:r>
              <a:rPr lang="en-US" dirty="0" smtClean="0"/>
              <a:t> </a:t>
            </a:r>
            <a:r>
              <a:rPr lang="en-US" dirty="0" err="1" smtClean="0"/>
              <a:t>bisa</a:t>
            </a:r>
            <a:r>
              <a:rPr lang="en-US" dirty="0" smtClean="0"/>
              <a:t> </a:t>
            </a:r>
            <a:r>
              <a:rPr lang="en-US" dirty="0" err="1" smtClean="0"/>
              <a:t>jadi</a:t>
            </a:r>
            <a:r>
              <a:rPr lang="en-US" dirty="0" smtClean="0"/>
              <a:t> </a:t>
            </a:r>
            <a:r>
              <a:rPr lang="en-US" dirty="0" err="1" smtClean="0"/>
              <a:t>pemasaraan</a:t>
            </a:r>
            <a:r>
              <a:rPr lang="en-US" dirty="0" smtClean="0"/>
              <a:t> </a:t>
            </a:r>
            <a:r>
              <a:rPr lang="en-US" dirty="0" err="1" smtClean="0"/>
              <a:t>belum</a:t>
            </a:r>
            <a:r>
              <a:rPr lang="en-US" dirty="0" smtClean="0"/>
              <a:t> </a:t>
            </a:r>
            <a:r>
              <a:rPr lang="en-US" dirty="0" err="1" smtClean="0"/>
              <a:t>beriteraksi</a:t>
            </a:r>
            <a:r>
              <a:rPr lang="en-US" dirty="0" smtClean="0"/>
              <a:t> optimal. </a:t>
            </a:r>
            <a:r>
              <a:rPr lang="en-US" dirty="0" err="1" smtClean="0"/>
              <a:t>Jika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terlalu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tinggi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/>
              <a:t>justru</a:t>
            </a:r>
            <a:r>
              <a:rPr lang="en-US" dirty="0" smtClean="0"/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indikasi</a:t>
            </a:r>
            <a:r>
              <a:rPr lang="en-US" dirty="0" smtClean="0"/>
              <a:t> </a:t>
            </a:r>
            <a:r>
              <a:rPr lang="en-US" dirty="0" err="1" smtClean="0"/>
              <a:t>perusahaan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potitioning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dferensiasi</a:t>
            </a:r>
            <a:r>
              <a:rPr lang="en-US" dirty="0" smtClean="0"/>
              <a:t> yang </a:t>
            </a:r>
            <a:r>
              <a:rPr lang="en-US" dirty="0" err="1" smtClean="0"/>
              <a:t>jelas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mungkin</a:t>
            </a:r>
            <a:r>
              <a:rPr lang="en-US" dirty="0" smtClean="0"/>
              <a:t> </a:t>
            </a:r>
            <a:r>
              <a:rPr lang="en-US" dirty="0" err="1" smtClean="0"/>
              <a:t>pesan</a:t>
            </a:r>
            <a:r>
              <a:rPr lang="en-US" dirty="0" smtClean="0"/>
              <a:t> </a:t>
            </a:r>
            <a:r>
              <a:rPr lang="en-US" dirty="0" err="1" smtClean="0"/>
              <a:t>komuikasi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sampai</a:t>
            </a:r>
            <a:r>
              <a:rPr lang="en-US" dirty="0"/>
              <a:t>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COMMITMENT</a:t>
            </a:r>
          </a:p>
          <a:p>
            <a:pPr marL="0" indent="0">
              <a:buNone/>
            </a:pPr>
            <a:r>
              <a:rPr lang="en-US" dirty="0" err="1" smtClean="0"/>
              <a:t>Perbandingan</a:t>
            </a:r>
            <a:r>
              <a:rPr lang="en-US" dirty="0" smtClean="0"/>
              <a:t> </a:t>
            </a:r>
            <a:r>
              <a:rPr lang="en-US" dirty="0" err="1" smtClean="0"/>
              <a:t>antara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yang </a:t>
            </a:r>
            <a:r>
              <a:rPr lang="en-US" dirty="0" err="1" smtClean="0"/>
              <a:t>bertanya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mengumpulkan</a:t>
            </a:r>
            <a:r>
              <a:rPr lang="en-US" dirty="0" smtClean="0"/>
              <a:t> info </a:t>
            </a:r>
            <a:r>
              <a:rPr lang="en-US" dirty="0" err="1" smtClean="0"/>
              <a:t>unuk</a:t>
            </a:r>
            <a:r>
              <a:rPr lang="en-US" dirty="0" smtClean="0"/>
              <a:t> </a:t>
            </a:r>
            <a:r>
              <a:rPr lang="en-US" dirty="0" err="1" smtClean="0"/>
              <a:t>benar</a:t>
            </a:r>
            <a:r>
              <a:rPr lang="en-US" dirty="0" smtClean="0"/>
              <a:t> </a:t>
            </a:r>
            <a:r>
              <a:rPr lang="en-US" dirty="0" err="1" smtClean="0"/>
              <a:t>benar</a:t>
            </a:r>
            <a:r>
              <a:rPr lang="en-US" dirty="0" smtClean="0"/>
              <a:t> </a:t>
            </a:r>
            <a:r>
              <a:rPr lang="en-US" dirty="0" err="1" smtClean="0"/>
              <a:t>membeli</a:t>
            </a:r>
            <a:r>
              <a:rPr lang="en-US" dirty="0" smtClean="0"/>
              <a:t>. </a:t>
            </a:r>
            <a:r>
              <a:rPr lang="en-US" dirty="0" err="1" smtClean="0"/>
              <a:t>Bila</a:t>
            </a:r>
            <a:r>
              <a:rPr lang="en-US" dirty="0" smtClean="0"/>
              <a:t> </a:t>
            </a:r>
            <a:r>
              <a:rPr lang="en-US" dirty="0" err="1" smtClean="0"/>
              <a:t>nilai</a:t>
            </a:r>
            <a:r>
              <a:rPr lang="en-US" dirty="0" smtClean="0"/>
              <a:t> </a:t>
            </a:r>
            <a:r>
              <a:rPr lang="en-US" dirty="0" err="1" smtClean="0">
                <a:solidFill>
                  <a:srgbClr val="FFFF00"/>
                </a:solidFill>
              </a:rPr>
              <a:t>terlalu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>
                <a:solidFill>
                  <a:srgbClr val="FFFF00"/>
                </a:solidFill>
              </a:rPr>
              <a:t>rendah</a:t>
            </a:r>
            <a:r>
              <a:rPr lang="en-US" dirty="0" smtClean="0">
                <a:solidFill>
                  <a:srgbClr val="FFFF00"/>
                </a:solidFill>
              </a:rPr>
              <a:t> </a:t>
            </a:r>
            <a:r>
              <a:rPr lang="en-US" dirty="0" err="1" smtClean="0"/>
              <a:t>menjadi</a:t>
            </a:r>
            <a:r>
              <a:rPr lang="en-US" dirty="0" smtClean="0"/>
              <a:t> </a:t>
            </a:r>
            <a:r>
              <a:rPr lang="en-US" dirty="0" err="1" smtClean="0"/>
              <a:t>indikasi</a:t>
            </a:r>
            <a:r>
              <a:rPr lang="en-US" dirty="0" smtClean="0"/>
              <a:t> </a:t>
            </a:r>
            <a:r>
              <a:rPr lang="en-US" dirty="0" err="1" smtClean="0"/>
              <a:t>pemasar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mengelola</a:t>
            </a:r>
            <a:r>
              <a:rPr lang="en-US" dirty="0" smtClean="0"/>
              <a:t> channel </a:t>
            </a:r>
            <a:r>
              <a:rPr lang="en-US" dirty="0" err="1" smtClean="0"/>
              <a:t>dengan</a:t>
            </a:r>
            <a:r>
              <a:rPr lang="en-US" dirty="0" smtClean="0"/>
              <a:t> </a:t>
            </a:r>
            <a:r>
              <a:rPr lang="en-US" dirty="0" err="1" smtClean="0"/>
              <a:t>baik</a:t>
            </a:r>
            <a:r>
              <a:rPr lang="en-US" dirty="0" smtClean="0"/>
              <a:t>,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penawaran</a:t>
            </a:r>
            <a:r>
              <a:rPr lang="en-US" dirty="0" smtClean="0"/>
              <a:t> </a:t>
            </a: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dan</a:t>
            </a:r>
            <a:r>
              <a:rPr lang="en-US" dirty="0" smtClean="0"/>
              <a:t> </a:t>
            </a:r>
            <a:r>
              <a:rPr lang="en-US" dirty="0" err="1" smtClean="0"/>
              <a:t>harga</a:t>
            </a:r>
            <a:r>
              <a:rPr lang="en-US" dirty="0" smtClean="0"/>
              <a:t> yang </a:t>
            </a:r>
            <a:r>
              <a:rPr lang="en-US" dirty="0" err="1" smtClean="0"/>
              <a:t>kurang</a:t>
            </a:r>
            <a:r>
              <a:rPr lang="en-US" dirty="0" smtClean="0"/>
              <a:t> </a:t>
            </a:r>
            <a:r>
              <a:rPr lang="en-US" dirty="0" err="1" smtClean="0"/>
              <a:t>meyakinkan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16621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554162"/>
          </a:xfrm>
        </p:spPr>
        <p:txBody>
          <a:bodyPr>
            <a:normAutofit fontScale="90000"/>
          </a:bodyPr>
          <a:lstStyle/>
          <a:p>
            <a:pPr marL="274320" lvl="0" indent="-274320">
              <a:spcBef>
                <a:spcPct val="20000"/>
              </a:spcBef>
              <a:tabLst/>
            </a:pPr>
            <a:r>
              <a:rPr lang="en-US" dirty="0" smtClean="0">
                <a:latin typeface="Algerian" panose="04020705040A02060702" pitchFamily="82" charset="0"/>
              </a:rPr>
              <a:t>CREATIVITY</a:t>
            </a:r>
            <a:br>
              <a:rPr lang="en-US" dirty="0" smtClean="0">
                <a:latin typeface="Algerian" panose="04020705040A02060702" pitchFamily="82" charset="0"/>
              </a:rPr>
            </a:b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Creatvity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</a:t>
            </a: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adalah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“</a:t>
            </a: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obat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</a:t>
            </a: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dari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</a:t>
            </a: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permaasalahan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 yang </a:t>
            </a:r>
            <a:r>
              <a:rPr lang="en-US" sz="2400" b="0" spc="0" dirty="0" err="1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ada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” </a:t>
            </a:r>
            <a:r>
              <a:rPr lang="en-US" sz="2400" b="0" spc="0" dirty="0" smtClean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>= SOLUSI</a:t>
            </a:r>
            <a: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  <a:t/>
            </a:r>
            <a:br>
              <a:rPr lang="en-US" sz="2400" b="0" spc="0" dirty="0">
                <a:ln>
                  <a:noFill/>
                </a:ln>
                <a:solidFill>
                  <a:srgbClr val="DFE6D0"/>
                </a:solidFill>
                <a:ea typeface="+mn-ea"/>
                <a:cs typeface="+mn-cs"/>
              </a:rPr>
            </a:br>
            <a:endParaRPr lang="en-US" dirty="0">
              <a:latin typeface="Algerian" panose="04020705040A02060702" pitchFamily="82" charset="0"/>
            </a:endParaRPr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1524000"/>
            <a:ext cx="7467599" cy="4602163"/>
          </a:xfrm>
        </p:spPr>
      </p:pic>
    </p:spTree>
    <p:extLst>
      <p:ext uri="{BB962C8B-B14F-4D97-AF65-F5344CB8AC3E}">
        <p14:creationId xmlns:p14="http://schemas.microsoft.com/office/powerpoint/2010/main" val="23757229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ASPEK CREATIVITY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AutoNum type="arabicPeriod"/>
            </a:pPr>
            <a:r>
              <a:rPr lang="en-US" dirty="0" smtClean="0"/>
              <a:t>CLARITY OF COMUNIATION</a:t>
            </a:r>
          </a:p>
          <a:p>
            <a:pPr marL="457200" indent="-457200">
              <a:buAutoNum type="arabicPeriod"/>
            </a:pPr>
            <a:r>
              <a:rPr lang="en-US" dirty="0" smtClean="0"/>
              <a:t>FAVORABILITY OF BRAND</a:t>
            </a:r>
          </a:p>
          <a:p>
            <a:pPr marL="457200" indent="-457200">
              <a:buAutoNum type="arabicPeriod"/>
            </a:pPr>
            <a:r>
              <a:rPr lang="en-US" dirty="0" smtClean="0"/>
              <a:t>ACCESSIBILITY OF INFORMATION &amp; CHANNEL</a:t>
            </a:r>
          </a:p>
          <a:p>
            <a:pPr marL="457200" indent="-457200">
              <a:buAutoNum type="arabicPeriod"/>
            </a:pPr>
            <a:r>
              <a:rPr lang="en-US" dirty="0" smtClean="0"/>
              <a:t>SUITABILITY OF OFFERING</a:t>
            </a:r>
          </a:p>
          <a:p>
            <a:pPr marL="457200" indent="-457200">
              <a:buAutoNum type="arabicPeriod"/>
            </a:pPr>
            <a:r>
              <a:rPr lang="en-US" dirty="0" smtClean="0"/>
              <a:t>QUALITY OF SERVICE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5819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533400"/>
            <a:ext cx="4038600" cy="5592763"/>
          </a:xfr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CLARITY OF COMUNIATION</a:t>
            </a:r>
          </a:p>
          <a:p>
            <a:pPr marL="0" indent="0">
              <a:buNone/>
            </a:pPr>
            <a:r>
              <a:rPr lang="en-US" dirty="0" err="1"/>
              <a:t>Solusi</a:t>
            </a:r>
            <a:r>
              <a:rPr lang="en-US" dirty="0"/>
              <a:t> </a:t>
            </a:r>
            <a:r>
              <a:rPr lang="en-US" dirty="0" err="1"/>
              <a:t>dari</a:t>
            </a:r>
            <a:r>
              <a:rPr lang="en-US" dirty="0"/>
              <a:t> </a:t>
            </a:r>
            <a:r>
              <a:rPr lang="en-US" dirty="0" err="1"/>
              <a:t>awereeness</a:t>
            </a:r>
            <a:r>
              <a:rPr lang="en-US" dirty="0"/>
              <a:t> </a:t>
            </a:r>
            <a:r>
              <a:rPr lang="en-US" dirty="0" err="1" smtClean="0"/>
              <a:t>rendah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FAVORBIITY OF BRAND</a:t>
            </a:r>
            <a:endParaRPr lang="en-US" dirty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en-US" dirty="0" err="1" smtClean="0">
                <a:solidFill>
                  <a:schemeClr val="tx1"/>
                </a:solidFill>
              </a:rPr>
              <a:t>Solusi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dari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daya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tarik</a:t>
            </a:r>
            <a:r>
              <a:rPr lang="en-US" dirty="0" smtClean="0">
                <a:solidFill>
                  <a:schemeClr val="tx1"/>
                </a:solidFill>
              </a:rPr>
              <a:t> brand </a:t>
            </a:r>
            <a:r>
              <a:rPr lang="en-US" dirty="0" err="1" smtClean="0">
                <a:solidFill>
                  <a:schemeClr val="tx1"/>
                </a:solidFill>
              </a:rPr>
              <a:t>rendah</a:t>
            </a:r>
            <a:r>
              <a:rPr lang="en-US" dirty="0" smtClean="0">
                <a:solidFill>
                  <a:schemeClr val="tx1"/>
                </a:solidFill>
              </a:rPr>
              <a:t> (PDB)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0" y="609600"/>
            <a:ext cx="4800600" cy="5516563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 smtClean="0"/>
              <a:t>1. </a:t>
            </a:r>
            <a:r>
              <a:rPr lang="en-US" sz="2400" dirty="0" err="1" smtClean="0"/>
              <a:t>meninjau</a:t>
            </a:r>
            <a:r>
              <a:rPr lang="en-US" sz="2400" dirty="0" smtClean="0"/>
              <a:t> </a:t>
            </a:r>
            <a:r>
              <a:rPr lang="en-US" sz="2400" dirty="0" err="1" smtClean="0"/>
              <a:t>ulang</a:t>
            </a:r>
            <a:r>
              <a:rPr lang="en-US" sz="2400" dirty="0" smtClean="0"/>
              <a:t> </a:t>
            </a:r>
            <a:r>
              <a:rPr lang="en-US" sz="2400" dirty="0" err="1" smtClean="0"/>
              <a:t>segmentasi</a:t>
            </a:r>
            <a:r>
              <a:rPr lang="en-US" sz="2400" dirty="0" smtClean="0"/>
              <a:t> </a:t>
            </a:r>
            <a:r>
              <a:rPr lang="en-US" sz="2400" dirty="0" err="1" smtClean="0"/>
              <a:t>pasar</a:t>
            </a:r>
            <a:r>
              <a:rPr lang="en-US" sz="2400" dirty="0" smtClean="0"/>
              <a:t> </a:t>
            </a:r>
            <a:r>
              <a:rPr lang="en-US" sz="2400" dirty="0" err="1" smtClean="0"/>
              <a:t>dan</a:t>
            </a:r>
            <a:r>
              <a:rPr lang="en-US" sz="2400" dirty="0" smtClean="0"/>
              <a:t> target </a:t>
            </a:r>
            <a:r>
              <a:rPr lang="en-US" sz="2400" dirty="0" err="1" smtClean="0"/>
              <a:t>pasar</a:t>
            </a:r>
            <a:endParaRPr lang="en-US" sz="2400" dirty="0" smtClean="0"/>
          </a:p>
          <a:p>
            <a:pPr marL="0" indent="0">
              <a:buNone/>
            </a:pPr>
            <a:r>
              <a:rPr lang="en-US" sz="2400" dirty="0" smtClean="0"/>
              <a:t>2. </a:t>
            </a:r>
            <a:r>
              <a:rPr lang="en-US" sz="2400" dirty="0" err="1" smtClean="0"/>
              <a:t>Memastikan</a:t>
            </a:r>
            <a:r>
              <a:rPr lang="en-US" sz="2400" dirty="0" smtClean="0"/>
              <a:t> </a:t>
            </a:r>
            <a:r>
              <a:rPr lang="en-US" sz="2400" dirty="0" err="1" smtClean="0"/>
              <a:t>konsumen</a:t>
            </a:r>
            <a:r>
              <a:rPr lang="en-US" sz="2400" dirty="0" smtClean="0"/>
              <a:t> </a:t>
            </a:r>
            <a:r>
              <a:rPr lang="en-US" sz="2400" dirty="0" err="1" smtClean="0"/>
              <a:t>menerma</a:t>
            </a:r>
            <a:r>
              <a:rPr lang="en-US" sz="2400" dirty="0" smtClean="0"/>
              <a:t> </a:t>
            </a:r>
            <a:r>
              <a:rPr lang="en-US" sz="2400" dirty="0" err="1" smtClean="0"/>
              <a:t>informasi</a:t>
            </a:r>
            <a:r>
              <a:rPr lang="en-US" sz="2400" dirty="0" smtClean="0"/>
              <a:t> </a:t>
            </a:r>
            <a:r>
              <a:rPr lang="en-US" sz="2400" dirty="0" err="1" smtClean="0"/>
              <a:t>dengan</a:t>
            </a:r>
            <a:r>
              <a:rPr lang="en-US" sz="2400" dirty="0" smtClean="0"/>
              <a:t> </a:t>
            </a:r>
            <a:r>
              <a:rPr lang="en-US" sz="2400" dirty="0" err="1" smtClean="0"/>
              <a:t>sempurna</a:t>
            </a:r>
            <a:r>
              <a:rPr lang="en-US" sz="2400" dirty="0" smtClean="0"/>
              <a:t> </a:t>
            </a:r>
            <a:r>
              <a:rPr lang="en-US" sz="2400" dirty="0" err="1" smtClean="0"/>
              <a:t>tidak</a:t>
            </a:r>
            <a:r>
              <a:rPr lang="en-US" sz="2400" dirty="0" smtClean="0"/>
              <a:t> </a:t>
            </a:r>
            <a:r>
              <a:rPr lang="en-US" sz="2400" dirty="0" err="1" smtClean="0"/>
              <a:t>hanya</a:t>
            </a:r>
            <a:r>
              <a:rPr lang="en-US" sz="2400" dirty="0" smtClean="0"/>
              <a:t> </a:t>
            </a:r>
            <a:r>
              <a:rPr lang="en-US" sz="2400" dirty="0" err="1" smtClean="0"/>
              <a:t>memperhatikan</a:t>
            </a:r>
            <a:r>
              <a:rPr lang="en-US" sz="2400" dirty="0" smtClean="0"/>
              <a:t> </a:t>
            </a:r>
            <a:r>
              <a:rPr lang="en-US" sz="2400" dirty="0" err="1" smtClean="0"/>
              <a:t>kemasan</a:t>
            </a:r>
            <a:r>
              <a:rPr lang="en-US" sz="2400" dirty="0" smtClean="0"/>
              <a:t> </a:t>
            </a:r>
            <a:r>
              <a:rPr lang="en-US" sz="2400" dirty="0" err="1" smtClean="0"/>
              <a:t>bagamana</a:t>
            </a:r>
            <a:r>
              <a:rPr lang="en-US" sz="2400" dirty="0" smtClean="0"/>
              <a:t> </a:t>
            </a:r>
            <a:r>
              <a:rPr lang="en-US" sz="2400" dirty="0" err="1" smtClean="0"/>
              <a:t>komunikasi</a:t>
            </a:r>
            <a:r>
              <a:rPr lang="en-US" sz="2400" dirty="0" smtClean="0"/>
              <a:t> </a:t>
            </a:r>
            <a:r>
              <a:rPr lang="en-US" sz="2400" dirty="0" err="1" smtClean="0"/>
              <a:t>disampaikan</a:t>
            </a:r>
            <a:endParaRPr lang="en-US" sz="2400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1. </a:t>
            </a:r>
            <a:r>
              <a:rPr lang="en-US" dirty="0" err="1" smtClean="0"/>
              <a:t>meninjau</a:t>
            </a:r>
            <a:r>
              <a:rPr lang="en-US" dirty="0" smtClean="0"/>
              <a:t> </a:t>
            </a:r>
            <a:r>
              <a:rPr lang="en-US" dirty="0" err="1" smtClean="0"/>
              <a:t>ulang</a:t>
            </a:r>
            <a:r>
              <a:rPr lang="en-US" dirty="0" smtClean="0"/>
              <a:t> PDB (Positioning, Differentiation Brand ) </a:t>
            </a:r>
            <a:r>
              <a:rPr lang="en-US" dirty="0" err="1" smtClean="0"/>
              <a:t>memiliki</a:t>
            </a:r>
            <a:r>
              <a:rPr lang="en-US" dirty="0" smtClean="0"/>
              <a:t> </a:t>
            </a:r>
            <a:r>
              <a:rPr lang="en-US" dirty="0" err="1" smtClean="0"/>
              <a:t>daya</a:t>
            </a:r>
            <a:r>
              <a:rPr lang="en-US" dirty="0" smtClean="0"/>
              <a:t> </a:t>
            </a:r>
            <a:r>
              <a:rPr lang="en-US" dirty="0" err="1" smtClean="0"/>
              <a:t>tarik</a:t>
            </a:r>
            <a:r>
              <a:rPr lang="en-US" dirty="0" smtClean="0"/>
              <a:t> </a:t>
            </a:r>
            <a:r>
              <a:rPr lang="en-US" dirty="0" err="1" smtClean="0"/>
              <a:t>pasar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5960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457200"/>
            <a:ext cx="3352800" cy="5668963"/>
          </a:xfrm>
        </p:spPr>
        <p:txBody>
          <a:bodyPr>
            <a:normAutofit lnSpcReduction="10000"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ACCESSIBILITY OF INFORMATION &amp; CHANNEL</a:t>
            </a:r>
          </a:p>
          <a:p>
            <a:pPr marL="0" indent="0">
              <a:buNone/>
            </a:pPr>
            <a:r>
              <a:rPr lang="en-US" sz="2400" dirty="0" smtClean="0"/>
              <a:t>(</a:t>
            </a:r>
            <a:r>
              <a:rPr lang="en-US" sz="2400" dirty="0" err="1" smtClean="0"/>
              <a:t>solusi</a:t>
            </a:r>
            <a:r>
              <a:rPr lang="en-US" sz="2400" dirty="0" smtClean="0"/>
              <a:t> </a:t>
            </a:r>
            <a:r>
              <a:rPr lang="en-US" sz="2400" dirty="0" err="1" smtClean="0"/>
              <a:t>dari</a:t>
            </a:r>
            <a:r>
              <a:rPr lang="en-US" sz="2400" dirty="0" smtClean="0"/>
              <a:t> </a:t>
            </a:r>
            <a:r>
              <a:rPr lang="en-US" sz="2400" dirty="0" err="1" smtClean="0"/>
              <a:t>konsumen</a:t>
            </a:r>
            <a:r>
              <a:rPr lang="en-US" sz="2400" dirty="0" smtClean="0"/>
              <a:t> </a:t>
            </a:r>
            <a:r>
              <a:rPr lang="en-US" sz="2400" dirty="0" err="1" smtClean="0"/>
              <a:t>tertarik</a:t>
            </a:r>
            <a:r>
              <a:rPr lang="en-US" sz="2400" dirty="0" smtClean="0"/>
              <a:t> </a:t>
            </a:r>
            <a:r>
              <a:rPr lang="en-US" sz="2400" dirty="0" err="1" smtClean="0"/>
              <a:t>produk</a:t>
            </a:r>
            <a:r>
              <a:rPr lang="en-US" sz="2400" dirty="0" smtClean="0"/>
              <a:t> </a:t>
            </a:r>
            <a:r>
              <a:rPr lang="en-US" sz="2400" dirty="0" err="1" smtClean="0"/>
              <a:t>tapi</a:t>
            </a:r>
            <a:r>
              <a:rPr lang="en-US" sz="2400" dirty="0" smtClean="0"/>
              <a:t> Susah </a:t>
            </a:r>
            <a:r>
              <a:rPr lang="en-US" sz="2400" dirty="0" err="1" smtClean="0"/>
              <a:t>mencari</a:t>
            </a:r>
            <a:r>
              <a:rPr lang="en-US" sz="2400" dirty="0" smtClean="0"/>
              <a:t> info </a:t>
            </a:r>
            <a:r>
              <a:rPr lang="en-US" sz="2400" dirty="0" err="1" smtClean="0"/>
              <a:t>lebih</a:t>
            </a:r>
            <a:r>
              <a:rPr lang="en-US" sz="2400" dirty="0" smtClean="0"/>
              <a:t> </a:t>
            </a:r>
            <a:r>
              <a:rPr lang="en-US" sz="2400" dirty="0" err="1" smtClean="0"/>
              <a:t>lanjut</a:t>
            </a:r>
            <a:r>
              <a:rPr lang="en-US" sz="2400" dirty="0" smtClean="0"/>
              <a:t>)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dirty="0" smtClean="0">
                <a:solidFill>
                  <a:srgbClr val="FFFF00"/>
                </a:solidFill>
              </a:rPr>
              <a:t>SUITABILITY OF OFFERING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 err="1" smtClean="0"/>
              <a:t>konsumen</a:t>
            </a:r>
            <a:r>
              <a:rPr lang="en-US" dirty="0" smtClean="0"/>
              <a:t> </a:t>
            </a:r>
            <a:r>
              <a:rPr lang="en-US" dirty="0" err="1" smtClean="0"/>
              <a:t>mendapat</a:t>
            </a:r>
            <a:r>
              <a:rPr lang="en-US" dirty="0" smtClean="0"/>
              <a:t> </a:t>
            </a:r>
            <a:r>
              <a:rPr lang="en-US" dirty="0" err="1" smtClean="0"/>
              <a:t>informasi</a:t>
            </a:r>
            <a:r>
              <a:rPr lang="en-US" dirty="0" smtClean="0"/>
              <a:t> </a:t>
            </a:r>
            <a:r>
              <a:rPr lang="en-US" dirty="0" err="1" smtClean="0"/>
              <a:t>cukup</a:t>
            </a:r>
            <a:r>
              <a:rPr lang="en-US" dirty="0" smtClean="0"/>
              <a:t>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membeli</a:t>
            </a:r>
            <a:r>
              <a:rPr lang="en-US" dirty="0" smtClean="0"/>
              <a:t> brand lain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0000" y="457200"/>
            <a:ext cx="4800600" cy="5668963"/>
          </a:xfrm>
        </p:spPr>
        <p:txBody>
          <a:bodyPr>
            <a:normAutofit lnSpcReduction="10000"/>
          </a:bodyPr>
          <a:lstStyle/>
          <a:p>
            <a:pPr marL="514350" indent="-514350">
              <a:buAutoNum type="arabicPeriod"/>
            </a:pPr>
            <a:r>
              <a:rPr lang="en-US" dirty="0" err="1" smtClean="0"/>
              <a:t>Meninjau</a:t>
            </a:r>
            <a:r>
              <a:rPr lang="en-US" dirty="0" smtClean="0"/>
              <a:t> </a:t>
            </a:r>
            <a:r>
              <a:rPr lang="en-US" dirty="0" err="1" smtClean="0"/>
              <a:t>unsur</a:t>
            </a:r>
            <a:r>
              <a:rPr lang="en-US" dirty="0" smtClean="0"/>
              <a:t> Promotion, Place &amp; </a:t>
            </a:r>
            <a:r>
              <a:rPr lang="en-US" dirty="0" err="1" smtClean="0"/>
              <a:t>Pedekatan</a:t>
            </a:r>
            <a:r>
              <a:rPr lang="en-US" dirty="0" smtClean="0"/>
              <a:t> </a:t>
            </a:r>
            <a:r>
              <a:rPr lang="en-US" dirty="0" err="1" smtClean="0"/>
              <a:t>Penjualan</a:t>
            </a: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Meninjau</a:t>
            </a:r>
            <a:r>
              <a:rPr lang="en-US" dirty="0" smtClean="0"/>
              <a:t> cost &amp; benefit </a:t>
            </a:r>
            <a:r>
              <a:rPr lang="en-US" dirty="0" err="1" smtClean="0"/>
              <a:t>untuk</a:t>
            </a:r>
            <a:r>
              <a:rPr lang="en-US" dirty="0" smtClean="0"/>
              <a:t> </a:t>
            </a:r>
            <a:r>
              <a:rPr lang="en-US" dirty="0" err="1" smtClean="0"/>
              <a:t>konsumen</a:t>
            </a:r>
            <a:r>
              <a:rPr lang="en-US" dirty="0" smtClean="0"/>
              <a:t> (value </a:t>
            </a:r>
            <a:r>
              <a:rPr lang="en-US" dirty="0" err="1" smtClean="0"/>
              <a:t>penawaran</a:t>
            </a:r>
            <a:r>
              <a:rPr lang="en-US" dirty="0" smtClean="0"/>
              <a:t>)</a:t>
            </a:r>
          </a:p>
          <a:p>
            <a:pPr marL="514350" indent="-514350">
              <a:buAutoNum type="arabicPeriod"/>
            </a:pPr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bebas</a:t>
            </a:r>
            <a:r>
              <a:rPr lang="en-US" dirty="0" smtClean="0"/>
              <a:t> </a:t>
            </a:r>
            <a:r>
              <a:rPr lang="en-US" dirty="0" err="1" smtClean="0"/>
              <a:t>cacat</a:t>
            </a:r>
            <a:r>
              <a:rPr lang="en-US" dirty="0" smtClean="0"/>
              <a:t> </a:t>
            </a:r>
            <a:r>
              <a:rPr lang="en-US" dirty="0" err="1" smtClean="0"/>
              <a:t>poduksi</a:t>
            </a: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err="1" smtClean="0"/>
              <a:t>Harga</a:t>
            </a:r>
            <a:r>
              <a:rPr lang="en-US" dirty="0" smtClean="0"/>
              <a:t> </a:t>
            </a:r>
            <a:r>
              <a:rPr lang="en-US" dirty="0" err="1" smtClean="0"/>
              <a:t>sesuai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9372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81001"/>
            <a:ext cx="4038600" cy="762000"/>
          </a:xfrm>
        </p:spPr>
        <p:txBody>
          <a:bodyPr/>
          <a:lstStyle/>
          <a:p>
            <a:r>
              <a:rPr lang="en-US" dirty="0" smtClean="0"/>
              <a:t>QUALITY OF SERVICE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295400"/>
            <a:ext cx="4114800" cy="4830763"/>
          </a:xfrm>
        </p:spPr>
        <p:txBody>
          <a:bodyPr/>
          <a:lstStyle/>
          <a:p>
            <a:r>
              <a:rPr lang="en-US" dirty="0" err="1" smtClean="0"/>
              <a:t>Produk</a:t>
            </a:r>
            <a:r>
              <a:rPr lang="en-US" dirty="0" smtClean="0"/>
              <a:t> </a:t>
            </a:r>
            <a:r>
              <a:rPr lang="en-US" dirty="0" err="1" smtClean="0"/>
              <a:t>unggul</a:t>
            </a:r>
            <a:r>
              <a:rPr lang="en-US" dirty="0" smtClean="0"/>
              <a:t> </a:t>
            </a:r>
            <a:r>
              <a:rPr lang="en-US" dirty="0" err="1" smtClean="0"/>
              <a:t>tapi</a:t>
            </a:r>
            <a:r>
              <a:rPr lang="en-US" dirty="0" smtClean="0"/>
              <a:t> </a:t>
            </a:r>
            <a:r>
              <a:rPr lang="en-US" dirty="0" err="1" smtClean="0"/>
              <a:t>rekomendasi</a:t>
            </a:r>
            <a:r>
              <a:rPr lang="en-US" dirty="0" smtClean="0"/>
              <a:t> </a:t>
            </a:r>
            <a:r>
              <a:rPr lang="en-US" dirty="0" err="1" smtClean="0"/>
              <a:t>pembelian</a:t>
            </a:r>
            <a:r>
              <a:rPr lang="en-US" dirty="0" smtClean="0"/>
              <a:t> </a:t>
            </a:r>
            <a:r>
              <a:rPr lang="en-US" dirty="0" err="1" smtClean="0"/>
              <a:t>selanjuutnya</a:t>
            </a:r>
            <a:r>
              <a:rPr lang="en-US" dirty="0" smtClean="0"/>
              <a:t> </a:t>
            </a:r>
            <a:r>
              <a:rPr lang="en-US" dirty="0" err="1" smtClean="0"/>
              <a:t>sedikit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1. </a:t>
            </a:r>
            <a:r>
              <a:rPr lang="en-US" dirty="0" err="1" smtClean="0"/>
              <a:t>memperbaiki</a:t>
            </a:r>
            <a:r>
              <a:rPr lang="en-US" dirty="0" smtClean="0"/>
              <a:t> Quality service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381001"/>
            <a:ext cx="4041775" cy="762000"/>
          </a:xfrm>
        </p:spPr>
        <p:txBody>
          <a:bodyPr/>
          <a:lstStyle/>
          <a:p>
            <a:r>
              <a:rPr lang="en-US" dirty="0" smtClean="0"/>
              <a:t>PT KERETA API IDONESIA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1" y="1447801"/>
            <a:ext cx="4191000" cy="3874736"/>
          </a:xfrm>
        </p:spPr>
      </p:pic>
    </p:spTree>
    <p:extLst>
      <p:ext uri="{BB962C8B-B14F-4D97-AF65-F5344CB8AC3E}">
        <p14:creationId xmlns:p14="http://schemas.microsoft.com/office/powerpoint/2010/main" val="37568237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PERJALANAN DAGANG RASULULLAH SAW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en-US" dirty="0" err="1"/>
              <a:t>Usia</a:t>
            </a:r>
            <a:r>
              <a:rPr lang="en-US" dirty="0"/>
              <a:t> 8 </a:t>
            </a:r>
            <a:r>
              <a:rPr lang="en-US" dirty="0" err="1"/>
              <a:t>tahun</a:t>
            </a:r>
            <a:r>
              <a:rPr lang="en-US" dirty="0"/>
              <a:t>  </a:t>
            </a:r>
            <a:r>
              <a:rPr lang="en-US" dirty="0" err="1"/>
              <a:t>Nabi</a:t>
            </a:r>
            <a:r>
              <a:rPr lang="en-US" dirty="0"/>
              <a:t> Muhammad SAW </a:t>
            </a:r>
            <a:r>
              <a:rPr lang="en-US" dirty="0" err="1"/>
              <a:t>ikut</a:t>
            </a:r>
            <a:r>
              <a:rPr lang="en-US" dirty="0"/>
              <a:t> </a:t>
            </a:r>
            <a:r>
              <a:rPr lang="en-US" dirty="0" err="1"/>
              <a:t>pamannya</a:t>
            </a:r>
            <a:r>
              <a:rPr lang="en-US" dirty="0"/>
              <a:t> </a:t>
            </a:r>
            <a:r>
              <a:rPr lang="en-US" dirty="0" err="1"/>
              <a:t>Abi</a:t>
            </a:r>
            <a:r>
              <a:rPr lang="en-US" dirty="0"/>
              <a:t> </a:t>
            </a:r>
            <a:r>
              <a:rPr lang="en-US" dirty="0" err="1"/>
              <a:t>Tholib</a:t>
            </a:r>
            <a:r>
              <a:rPr lang="en-US" dirty="0"/>
              <a:t> </a:t>
            </a:r>
            <a:r>
              <a:rPr lang="en-US" dirty="0" err="1"/>
              <a:t>Berdagang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/>
              <a:t>Usia</a:t>
            </a:r>
            <a:r>
              <a:rPr lang="en-US" dirty="0"/>
              <a:t> 12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Nabi</a:t>
            </a:r>
            <a:r>
              <a:rPr lang="en-US" dirty="0"/>
              <a:t> </a:t>
            </a:r>
            <a:r>
              <a:rPr lang="en-US" dirty="0" err="1"/>
              <a:t>berdagang</a:t>
            </a:r>
            <a:r>
              <a:rPr lang="en-US" dirty="0"/>
              <a:t> </a:t>
            </a:r>
            <a:r>
              <a:rPr lang="en-US" dirty="0" err="1"/>
              <a:t>mengikuti</a:t>
            </a:r>
            <a:r>
              <a:rPr lang="en-US" dirty="0"/>
              <a:t> </a:t>
            </a:r>
            <a:r>
              <a:rPr lang="en-US" dirty="0" err="1"/>
              <a:t>khalifah</a:t>
            </a:r>
            <a:r>
              <a:rPr lang="en-US" dirty="0"/>
              <a:t> Arab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Negeri</a:t>
            </a:r>
            <a:endParaRPr lang="en-US" dirty="0"/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/>
              <a:t>Usia</a:t>
            </a:r>
            <a:r>
              <a:rPr lang="en-US" dirty="0"/>
              <a:t> 15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Nabi</a:t>
            </a:r>
            <a:r>
              <a:rPr lang="en-US" dirty="0"/>
              <a:t> Muhammad SAW </a:t>
            </a:r>
            <a:r>
              <a:rPr lang="en-US" dirty="0" err="1"/>
              <a:t>berdagang</a:t>
            </a:r>
            <a:r>
              <a:rPr lang="en-US" dirty="0"/>
              <a:t> </a:t>
            </a:r>
            <a:r>
              <a:rPr lang="en-US" dirty="0" err="1"/>
              <a:t>sendiri</a:t>
            </a:r>
            <a:r>
              <a:rPr lang="en-US" dirty="0"/>
              <a:t> ( </a:t>
            </a:r>
            <a:r>
              <a:rPr lang="en-US" dirty="0" err="1"/>
              <a:t>komoditas</a:t>
            </a:r>
            <a:r>
              <a:rPr lang="en-US" dirty="0"/>
              <a:t> </a:t>
            </a:r>
            <a:r>
              <a:rPr lang="en-US" dirty="0" err="1"/>
              <a:t>nya</a:t>
            </a:r>
            <a:r>
              <a:rPr lang="en-US" dirty="0"/>
              <a:t> </a:t>
            </a:r>
            <a:r>
              <a:rPr lang="en-US" dirty="0" err="1"/>
              <a:t>pakaian</a:t>
            </a:r>
            <a:r>
              <a:rPr lang="en-US" dirty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/>
              <a:t>Usia</a:t>
            </a:r>
            <a:r>
              <a:rPr lang="en-US" dirty="0"/>
              <a:t> 17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Nabi</a:t>
            </a:r>
            <a:r>
              <a:rPr lang="en-US" dirty="0"/>
              <a:t> </a:t>
            </a:r>
            <a:r>
              <a:rPr lang="en-US" dirty="0" err="1"/>
              <a:t>memimpin</a:t>
            </a:r>
            <a:r>
              <a:rPr lang="en-US" dirty="0"/>
              <a:t> </a:t>
            </a:r>
            <a:r>
              <a:rPr lang="en-US" dirty="0" err="1"/>
              <a:t>perdagangan</a:t>
            </a:r>
            <a:r>
              <a:rPr lang="en-US" dirty="0"/>
              <a:t> </a:t>
            </a:r>
            <a:r>
              <a:rPr lang="en-US" dirty="0" err="1"/>
              <a:t>ke</a:t>
            </a:r>
            <a:r>
              <a:rPr lang="en-US" dirty="0"/>
              <a:t> </a:t>
            </a:r>
            <a:r>
              <a:rPr lang="en-US" dirty="0" err="1"/>
              <a:t>luar</a:t>
            </a:r>
            <a:r>
              <a:rPr lang="en-US" dirty="0"/>
              <a:t> </a:t>
            </a:r>
            <a:r>
              <a:rPr lang="en-US" dirty="0" err="1"/>
              <a:t>negeri</a:t>
            </a:r>
            <a:r>
              <a:rPr lang="en-US" dirty="0"/>
              <a:t>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en-US" dirty="0" err="1"/>
              <a:t>Usia</a:t>
            </a:r>
            <a:r>
              <a:rPr lang="en-US" dirty="0"/>
              <a:t> 20 </a:t>
            </a:r>
            <a:r>
              <a:rPr lang="en-US" dirty="0" err="1"/>
              <a:t>tahun</a:t>
            </a:r>
            <a:r>
              <a:rPr lang="en-US" dirty="0"/>
              <a:t> </a:t>
            </a:r>
            <a:r>
              <a:rPr lang="en-US" dirty="0" err="1"/>
              <a:t>Nabi</a:t>
            </a:r>
            <a:r>
              <a:rPr lang="en-US" dirty="0"/>
              <a:t> </a:t>
            </a:r>
            <a:r>
              <a:rPr lang="en-US" dirty="0" err="1"/>
              <a:t>menjalin</a:t>
            </a:r>
            <a:r>
              <a:rPr lang="en-US" dirty="0"/>
              <a:t> </a:t>
            </a:r>
            <a:r>
              <a:rPr lang="en-US" dirty="0" err="1"/>
              <a:t>kemiitraan</a:t>
            </a:r>
            <a:r>
              <a:rPr lang="en-US" dirty="0"/>
              <a:t> </a:t>
            </a:r>
            <a:r>
              <a:rPr lang="en-US" dirty="0" err="1"/>
              <a:t>dagang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Siti</a:t>
            </a:r>
            <a:r>
              <a:rPr lang="en-US" dirty="0"/>
              <a:t> </a:t>
            </a:r>
            <a:r>
              <a:rPr lang="en-US" dirty="0" err="1"/>
              <a:t>Khodijah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sistem</a:t>
            </a:r>
            <a:r>
              <a:rPr lang="en-US" dirty="0"/>
              <a:t> </a:t>
            </a:r>
            <a:r>
              <a:rPr lang="en-US" dirty="0" err="1"/>
              <a:t>bagi</a:t>
            </a:r>
            <a:r>
              <a:rPr lang="en-US" dirty="0"/>
              <a:t> </a:t>
            </a:r>
            <a:r>
              <a:rPr lang="en-US" dirty="0" err="1" smtClean="0"/>
              <a:t>hasil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sp>
        <p:nvSpPr>
          <p:cNvPr id="5" name="Wave 4"/>
          <p:cNvSpPr/>
          <p:nvPr/>
        </p:nvSpPr>
        <p:spPr>
          <a:xfrm>
            <a:off x="152400" y="5181600"/>
            <a:ext cx="8991600" cy="1676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Berlin Sans FB Demi" panose="020E0802020502020306" pitchFamily="34" charset="0"/>
              </a:rPr>
              <a:t>AWAL MULA BERDAGANG RASUL TANPA MODAL DAN TANPA KONEKSI </a:t>
            </a:r>
          </a:p>
          <a:p>
            <a:pPr algn="ctr"/>
            <a:r>
              <a:rPr lang="en-US" dirty="0" smtClean="0">
                <a:latin typeface="Berlin Sans FB Demi" panose="020E0802020502020306" pitchFamily="34" charset="0"/>
              </a:rPr>
              <a:t>     STRATEGI NYA DENGAN MENJUALKAN BARANG ORANG LAIN</a:t>
            </a:r>
          </a:p>
          <a:p>
            <a:pPr algn="ctr"/>
            <a:r>
              <a:rPr lang="en-US" dirty="0" smtClean="0">
                <a:latin typeface="Berlin Sans FB Demi" panose="020E0802020502020306" pitchFamily="34" charset="0"/>
              </a:rPr>
              <a:t>FAKTANYA RASULULLAH PEDAGANG PALING SUKSES PADA JAMANNYA</a:t>
            </a:r>
            <a:endParaRPr lang="en-US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81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81001"/>
            <a:ext cx="4038600" cy="914400"/>
          </a:xfrm>
        </p:spPr>
        <p:txBody>
          <a:bodyPr/>
          <a:lstStyle/>
          <a:p>
            <a:r>
              <a:rPr lang="en-US" dirty="0" smtClean="0"/>
              <a:t>PT. BANK CENTRAL ASIA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272506"/>
            <a:ext cx="4038600" cy="3028950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00600" y="381001"/>
            <a:ext cx="3886200" cy="914400"/>
          </a:xfrm>
        </p:spPr>
        <p:txBody>
          <a:bodyPr/>
          <a:lstStyle/>
          <a:p>
            <a:r>
              <a:rPr lang="en-US" dirty="0" smtClean="0"/>
              <a:t>PT. ASTRA DAIHATSU MOTOR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301081"/>
            <a:ext cx="3962400" cy="2971800"/>
          </a:xfrm>
        </p:spPr>
      </p:pic>
    </p:spTree>
    <p:extLst>
      <p:ext uri="{BB962C8B-B14F-4D97-AF65-F5344CB8AC3E}">
        <p14:creationId xmlns:p14="http://schemas.microsoft.com/office/powerpoint/2010/main" val="89763047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lgerian" panose="04020705040A02060702" pitchFamily="82" charset="0"/>
              </a:rPr>
              <a:t>STRATEGI PEMASARAN JAMAN NOW</a:t>
            </a:r>
            <a:endParaRPr lang="en-US" dirty="0"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MUST WE DO AS A MILLENIAL MARKETER ??????</a:t>
            </a:r>
          </a:p>
          <a:p>
            <a:endParaRPr lang="en-US" dirty="0"/>
          </a:p>
          <a:p>
            <a:r>
              <a:rPr lang="en-US" dirty="0" smtClean="0"/>
              <a:t>1. BANGUN BRAND POSITIF </a:t>
            </a:r>
          </a:p>
          <a:p>
            <a:r>
              <a:rPr lang="en-US" dirty="0" smtClean="0"/>
              <a:t>2. BIDIK KELOMPOK SOSIAL BUKAN RENTANG USIA (</a:t>
            </a:r>
            <a:r>
              <a:rPr lang="en-US" dirty="0" err="1" smtClean="0"/>
              <a:t>penyuka</a:t>
            </a:r>
            <a:r>
              <a:rPr lang="en-US" dirty="0" smtClean="0"/>
              <a:t> travelling, </a:t>
            </a:r>
            <a:r>
              <a:rPr lang="en-US" dirty="0" err="1" smtClean="0"/>
              <a:t>pencinta</a:t>
            </a:r>
            <a:r>
              <a:rPr lang="en-US" dirty="0" smtClean="0"/>
              <a:t> </a:t>
            </a:r>
            <a:r>
              <a:rPr lang="en-US" dirty="0" err="1" smtClean="0"/>
              <a:t>hewan,penggemar</a:t>
            </a:r>
            <a:r>
              <a:rPr lang="en-US" dirty="0" smtClean="0"/>
              <a:t> </a:t>
            </a:r>
            <a:r>
              <a:rPr lang="en-US" dirty="0" err="1" smtClean="0"/>
              <a:t>filim</a:t>
            </a:r>
            <a:r>
              <a:rPr lang="en-US" dirty="0" smtClean="0"/>
              <a:t>, </a:t>
            </a:r>
            <a:r>
              <a:rPr lang="en-US" dirty="0" err="1" smtClean="0"/>
              <a:t>peduli</a:t>
            </a:r>
            <a:r>
              <a:rPr lang="en-US" dirty="0" smtClean="0"/>
              <a:t> </a:t>
            </a:r>
            <a:r>
              <a:rPr lang="en-US" dirty="0" err="1" smtClean="0"/>
              <a:t>lingkungan</a:t>
            </a:r>
            <a:r>
              <a:rPr lang="en-US" dirty="0" smtClean="0"/>
              <a:t>)</a:t>
            </a:r>
          </a:p>
          <a:p>
            <a:r>
              <a:rPr lang="en-US" dirty="0" smtClean="0"/>
              <a:t>3. GET INFLUNCER ( </a:t>
            </a:r>
            <a:r>
              <a:rPr lang="en-US" dirty="0" err="1" smtClean="0"/>
              <a:t>Gaet</a:t>
            </a:r>
            <a:r>
              <a:rPr lang="en-US" dirty="0" smtClean="0"/>
              <a:t>  </a:t>
            </a:r>
            <a:r>
              <a:rPr lang="en-US" dirty="0" err="1" smtClean="0"/>
              <a:t>Idola</a:t>
            </a:r>
            <a:r>
              <a:rPr lang="en-US" dirty="0" smtClean="0"/>
              <a:t>)</a:t>
            </a:r>
          </a:p>
          <a:p>
            <a:r>
              <a:rPr lang="en-US" dirty="0" smtClean="0"/>
              <a:t>4. GUNAKAN CONTENT SOFT SELLING BUKAN HARD SELLING</a:t>
            </a:r>
          </a:p>
          <a:p>
            <a:r>
              <a:rPr lang="en-US" dirty="0" smtClean="0"/>
              <a:t>5. MEMANFAATKAN SISTEM CASHLESS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0935566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600199" y="-685798"/>
            <a:ext cx="6019803" cy="8305802"/>
          </a:xfrm>
          <a:prstGeom prst="rect">
            <a:avLst/>
          </a:prstGeom>
          <a:solidFill>
            <a:srgbClr val="000000">
              <a:shade val="95000"/>
            </a:srgbClr>
          </a:solidFill>
          <a:ln w="444500" cap="sq">
            <a:solidFill>
              <a:srgbClr val="000000"/>
            </a:solidFill>
            <a:miter lim="800000"/>
          </a:ln>
          <a:effectLst>
            <a:outerShdw blurRad="254000" dist="190500" dir="2700000" sy="90000" algn="bl" rotWithShape="0">
              <a:srgbClr val="000000">
                <a:alpha val="40000"/>
              </a:srgbClr>
            </a:outerShdw>
          </a:effectLst>
          <a:scene3d>
            <a:camera prst="orthographicFront">
              <a:rot lat="300000" lon="60000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69852624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05800" cy="2392362"/>
          </a:xfrm>
        </p:spPr>
        <p:txBody>
          <a:bodyPr/>
          <a:lstStyle/>
          <a:p>
            <a:pPr algn="ctr"/>
            <a:r>
              <a:rPr lang="en-US" dirty="0" smtClean="0"/>
              <a:t>SELAMAT MENJADI MILLENIAL MARKETER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95600"/>
            <a:ext cx="8229600" cy="3230563"/>
          </a:xfrm>
        </p:spPr>
        <p:txBody>
          <a:bodyPr>
            <a:normAutofit lnSpcReduction="10000"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Teriimakasih</a:t>
            </a:r>
            <a:r>
              <a:rPr lang="en-US" dirty="0" smtClean="0"/>
              <a:t> to </a:t>
            </a:r>
            <a:r>
              <a:rPr lang="en-US" dirty="0" err="1" smtClean="0"/>
              <a:t>Hermawan</a:t>
            </a:r>
            <a:r>
              <a:rPr lang="en-US" dirty="0" smtClean="0"/>
              <a:t> </a:t>
            </a:r>
            <a:r>
              <a:rPr lang="en-US" dirty="0" err="1" smtClean="0"/>
              <a:t>Kertajaya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Bukunya</a:t>
            </a:r>
            <a:r>
              <a:rPr lang="en-US" dirty="0" smtClean="0"/>
              <a:t> WOW Marketing</a:t>
            </a:r>
          </a:p>
          <a:p>
            <a:r>
              <a:rPr lang="en-US" dirty="0" smtClean="0"/>
              <a:t>Thanks To Team </a:t>
            </a:r>
            <a:r>
              <a:rPr lang="en-US" dirty="0" err="1" smtClean="0"/>
              <a:t>Majalah</a:t>
            </a:r>
            <a:r>
              <a:rPr lang="en-US" dirty="0" smtClean="0"/>
              <a:t> MARKETEERS (cool, inspiring, </a:t>
            </a:r>
            <a:r>
              <a:rPr lang="en-US" dirty="0" err="1" smtClean="0"/>
              <a:t>progresivve</a:t>
            </a:r>
            <a:r>
              <a:rPr lang="en-US" dirty="0" smtClean="0"/>
              <a:t>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09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5052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PETA DAGANG RASULULLAH SAW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Negeri</a:t>
            </a:r>
            <a:r>
              <a:rPr lang="en-US" dirty="0"/>
              <a:t> </a:t>
            </a:r>
            <a:r>
              <a:rPr lang="en-US" dirty="0" err="1"/>
              <a:t>Syam</a:t>
            </a:r>
            <a:endParaRPr lang="en-US" dirty="0"/>
          </a:p>
          <a:p>
            <a:r>
              <a:rPr lang="en-US" dirty="0" err="1"/>
              <a:t>Yaman</a:t>
            </a:r>
            <a:endParaRPr lang="en-US" dirty="0"/>
          </a:p>
          <a:p>
            <a:r>
              <a:rPr lang="en-US" dirty="0" err="1"/>
              <a:t>Yordania</a:t>
            </a:r>
            <a:endParaRPr lang="en-US" dirty="0"/>
          </a:p>
          <a:p>
            <a:r>
              <a:rPr lang="en-US" dirty="0" err="1"/>
              <a:t>Irak</a:t>
            </a:r>
            <a:endParaRPr lang="en-US" dirty="0"/>
          </a:p>
          <a:p>
            <a:r>
              <a:rPr lang="en-US" dirty="0"/>
              <a:t>Bahrain</a:t>
            </a:r>
          </a:p>
          <a:p>
            <a:r>
              <a:rPr lang="en-US" dirty="0" err="1"/>
              <a:t>Dsb</a:t>
            </a:r>
            <a:r>
              <a:rPr lang="en-US" dirty="0"/>
              <a:t>……… </a:t>
            </a:r>
          </a:p>
          <a:p>
            <a:r>
              <a:rPr lang="en-US" dirty="0"/>
              <a:t>17 Negara</a:t>
            </a:r>
          </a:p>
          <a:p>
            <a:endParaRPr lang="en-US" dirty="0"/>
          </a:p>
          <a:p>
            <a:r>
              <a:rPr lang="en-US" b="1" dirty="0"/>
              <a:t>RASULULLAH TELADAN KESUKSESANKU        !!!!!!!!!!!!!</a:t>
            </a:r>
          </a:p>
          <a:p>
            <a:endParaRPr lang="en-US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3395" y="1600200"/>
            <a:ext cx="382821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Content Placeholder 4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73050"/>
            <a:ext cx="4495801" cy="5853113"/>
          </a:xfrm>
        </p:spPr>
      </p:pic>
    </p:spTree>
    <p:extLst>
      <p:ext uri="{BB962C8B-B14F-4D97-AF65-F5344CB8AC3E}">
        <p14:creationId xmlns:p14="http://schemas.microsoft.com/office/powerpoint/2010/main" val="2844109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Cooper Black" panose="0208090404030B020404" pitchFamily="18" charset="0"/>
              </a:rPr>
              <a:t>“MUHAMMAD  A SHARIA TRADER AND MARKETER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dirty="0">
                <a:latin typeface="Lucida Console" panose="020B0609040504020204" pitchFamily="49" charset="0"/>
              </a:rPr>
              <a:t>PERHATIKANLAH OLEHMU SEKALIAN PERDAGANGAN, SESUNGGUHNYA DI DUNIA PERDAGANGAN ITU ADA </a:t>
            </a:r>
            <a:r>
              <a:rPr lang="en-US" b="1" dirty="0">
                <a:latin typeface="Lucida Console" panose="020B0609040504020204" pitchFamily="49" charset="0"/>
              </a:rPr>
              <a:t>9</a:t>
            </a:r>
            <a:r>
              <a:rPr lang="en-US" dirty="0">
                <a:latin typeface="Lucida Console" panose="020B0609040504020204" pitchFamily="49" charset="0"/>
              </a:rPr>
              <a:t> DARI </a:t>
            </a:r>
            <a:r>
              <a:rPr lang="en-US" sz="2800" b="1" dirty="0">
                <a:latin typeface="Lucida Console" panose="020B0609040504020204" pitchFamily="49" charset="0"/>
              </a:rPr>
              <a:t>10</a:t>
            </a:r>
            <a:r>
              <a:rPr lang="en-US" dirty="0">
                <a:latin typeface="Lucida Console" panose="020B0609040504020204" pitchFamily="49" charset="0"/>
              </a:rPr>
              <a:t> REZEKI (HR. AHMAD)</a:t>
            </a:r>
          </a:p>
          <a:p>
            <a:endParaRPr lang="en-US" dirty="0">
              <a:latin typeface="Lucida Handwriting" panose="03010101010101010101" pitchFamily="66" charset="0"/>
            </a:endParaRPr>
          </a:p>
          <a:p>
            <a:endParaRPr lang="en-US" dirty="0">
              <a:latin typeface="Lucida Handwriting" panose="03010101010101010101" pitchFamily="66" charset="0"/>
            </a:endParaRPr>
          </a:p>
          <a:p>
            <a:endParaRPr lang="en-US" dirty="0">
              <a:latin typeface="Lucida Handwriting" panose="03010101010101010101" pitchFamily="66" charset="0"/>
            </a:endParaRPr>
          </a:p>
          <a:p>
            <a:endParaRPr lang="en-US" dirty="0">
              <a:latin typeface="Lucida Handwriting" panose="03010101010101010101" pitchFamily="66" charset="0"/>
            </a:endParaRPr>
          </a:p>
          <a:p>
            <a:endParaRPr lang="en-US" dirty="0">
              <a:latin typeface="Lucida Handwriting" panose="03010101010101010101" pitchFamily="66" charset="0"/>
            </a:endParaRPr>
          </a:p>
          <a:p>
            <a:endParaRPr lang="en-US" dirty="0">
              <a:latin typeface="Lucida Handwriting" panose="03010101010101010101" pitchFamily="66" charset="0"/>
            </a:endParaRPr>
          </a:p>
          <a:p>
            <a:endParaRPr lang="en-US" dirty="0">
              <a:latin typeface="Lucida Handwriting" panose="03010101010101010101" pitchFamily="66" charset="0"/>
            </a:endParaRPr>
          </a:p>
          <a:p>
            <a:endParaRPr lang="en-US" dirty="0">
              <a:latin typeface="Lucida Handwriting" panose="03010101010101010101" pitchFamily="66" charset="0"/>
            </a:endParaRPr>
          </a:p>
          <a:p>
            <a:endParaRPr lang="en-US" dirty="0">
              <a:latin typeface="Lucida Handwriting" panose="03010101010101010101" pitchFamily="66" charset="0"/>
            </a:endParaRPr>
          </a:p>
          <a:p>
            <a:endParaRPr lang="en-US" dirty="0">
              <a:latin typeface="Lucida Handwriting" panose="03010101010101010101" pitchFamily="66" charset="0"/>
            </a:endParaRPr>
          </a:p>
          <a:p>
            <a:pPr algn="ctr"/>
            <a:r>
              <a:rPr lang="en-US" sz="2800" b="1" dirty="0"/>
              <a:t>HOW ABOUT YOU    ??????</a:t>
            </a:r>
          </a:p>
          <a:p>
            <a:endParaRPr lang="en-US" dirty="0"/>
          </a:p>
        </p:txBody>
      </p:sp>
      <p:sp>
        <p:nvSpPr>
          <p:cNvPr id="4" name="Cloud Callout 3"/>
          <p:cNvSpPr/>
          <p:nvPr/>
        </p:nvSpPr>
        <p:spPr>
          <a:xfrm>
            <a:off x="1066800" y="2590800"/>
            <a:ext cx="6781800" cy="2514600"/>
          </a:xfrm>
          <a:prstGeom prst="cloudCallou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BAGAIMANA CARA MEMULAI BISNIS ????????????</a:t>
            </a:r>
          </a:p>
          <a:p>
            <a:pPr algn="ctr"/>
            <a:r>
              <a:rPr lang="en-US" b="1" dirty="0"/>
              <a:t>MODAL????  SEWA TEMPAT ?????? PRODUK????? HARGA???????</a:t>
            </a:r>
          </a:p>
        </p:txBody>
      </p:sp>
    </p:spTree>
    <p:extLst>
      <p:ext uri="{BB962C8B-B14F-4D97-AF65-F5344CB8AC3E}">
        <p14:creationId xmlns:p14="http://schemas.microsoft.com/office/powerpoint/2010/main" val="237631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Algerian" panose="04020705040A02060702" pitchFamily="82" charset="0"/>
              </a:rPr>
              <a:t>MARKETING MILLENIAL</a:t>
            </a:r>
            <a:endParaRPr lang="en-US" sz="4800" dirty="0">
              <a:latin typeface="Algerian" panose="04020705040A02060702" pitchFamily="82" charset="0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447800"/>
            <a:ext cx="3028950" cy="2057400"/>
          </a:xfrm>
        </p:spPr>
      </p:pic>
      <p:pic>
        <p:nvPicPr>
          <p:cNvPr id="5" name="Content Placeholder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3774874"/>
            <a:ext cx="3073207" cy="2244926"/>
          </a:xfrm>
          <a:prstGeom prst="rect">
            <a:avLst/>
          </a:prstGeom>
        </p:spPr>
      </p:pic>
      <p:sp>
        <p:nvSpPr>
          <p:cNvPr id="6" name="Right Arrow 5"/>
          <p:cNvSpPr/>
          <p:nvPr/>
        </p:nvSpPr>
        <p:spPr>
          <a:xfrm>
            <a:off x="3810000" y="2590800"/>
            <a:ext cx="1371600" cy="1600200"/>
          </a:xfrm>
          <a:prstGeom prst="rightArrow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242" y="1343890"/>
            <a:ext cx="3000375" cy="17041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5337" y="3733800"/>
            <a:ext cx="32766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2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solidFill>
                  <a:schemeClr val="accent5">
                    <a:lumMod val="75000"/>
                  </a:schemeClr>
                </a:solidFill>
                <a:latin typeface="Arial Black" panose="020B0A04020102020204" pitchFamily="34" charset="0"/>
              </a:rPr>
              <a:t>PERSEPSI</a:t>
            </a:r>
            <a:r>
              <a:rPr lang="en-US" dirty="0">
                <a:latin typeface="Arial Black" panose="020B0A04020102020204" pitchFamily="34" charset="0"/>
              </a:rPr>
              <a:t/>
            </a:r>
            <a:br>
              <a:rPr lang="en-US" dirty="0">
                <a:latin typeface="Arial Black" panose="020B0A04020102020204" pitchFamily="34" charset="0"/>
              </a:rPr>
            </a:br>
            <a:endParaRPr lang="en-US" dirty="0">
              <a:latin typeface="Arial Black" panose="020B0A040201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2800" b="1" dirty="0" smtClean="0">
                <a:latin typeface="Arial Black" panose="020B0A04020102020204" pitchFamily="34" charset="0"/>
              </a:rPr>
              <a:t>MARKETER = SALES    </a:t>
            </a:r>
            <a:endParaRPr lang="en-US" sz="3200" b="1" dirty="0" smtClean="0">
              <a:latin typeface="Arial Black" panose="020B0A04020102020204" pitchFamily="34" charset="0"/>
            </a:endParaRPr>
          </a:p>
          <a:p>
            <a:pPr marL="0" indent="0" algn="ctr">
              <a:buNone/>
            </a:pPr>
            <a:r>
              <a:rPr lang="en-US" sz="2800" b="1" dirty="0" smtClean="0">
                <a:latin typeface="Arial Black" panose="020B0A04020102020204" pitchFamily="34" charset="0"/>
              </a:rPr>
              <a:t>MARKETER # SALES</a:t>
            </a:r>
          </a:p>
          <a:p>
            <a:pPr marL="0" indent="0" algn="ctr">
              <a:buNone/>
            </a:pPr>
            <a:r>
              <a:rPr lang="en-US" sz="9600" b="1" dirty="0" smtClean="0">
                <a:latin typeface="Arial Black" panose="020B0A04020102020204" pitchFamily="34" charset="0"/>
              </a:rPr>
              <a:t>?</a:t>
            </a:r>
          </a:p>
          <a:p>
            <a:pPr marL="0" indent="0" algn="ctr">
              <a:buNone/>
            </a:pPr>
            <a:r>
              <a:rPr lang="en-US" sz="3500" b="1" dirty="0" err="1" smtClean="0">
                <a:latin typeface="Arial Black" panose="020B0A04020102020204" pitchFamily="34" charset="0"/>
              </a:rPr>
              <a:t>Generasi</a:t>
            </a:r>
            <a:r>
              <a:rPr lang="en-US" sz="3500" b="1" dirty="0" smtClean="0">
                <a:latin typeface="Arial Black" panose="020B0A04020102020204" pitchFamily="34" charset="0"/>
              </a:rPr>
              <a:t> Y = </a:t>
            </a:r>
            <a:r>
              <a:rPr lang="en-US" sz="3500" b="1" dirty="0" err="1" smtClean="0">
                <a:latin typeface="Arial Black" panose="020B0A04020102020204" pitchFamily="34" charset="0"/>
              </a:rPr>
              <a:t>energik</a:t>
            </a:r>
            <a:r>
              <a:rPr lang="en-US" sz="3500" b="1" dirty="0" smtClean="0">
                <a:latin typeface="Arial Black" panose="020B0A04020102020204" pitchFamily="34" charset="0"/>
              </a:rPr>
              <a:t>, PD, Multitasking</a:t>
            </a:r>
            <a:endParaRPr lang="en-US" sz="3500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827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sz="4400" dirty="0" smtClean="0">
                <a:latin typeface="Algerian" panose="04020705040A02060702" pitchFamily="82" charset="0"/>
              </a:rPr>
              <a:t/>
            </a:r>
            <a:br>
              <a:rPr lang="en-US" sz="4400" dirty="0" smtClean="0">
                <a:latin typeface="Algerian" panose="04020705040A02060702" pitchFamily="82" charset="0"/>
              </a:rPr>
            </a:br>
            <a:r>
              <a:rPr lang="en-US" sz="4400" dirty="0" err="1">
                <a:latin typeface="Algerian" panose="04020705040A02060702" pitchFamily="82" charset="0"/>
              </a:rPr>
              <a:t>konsep</a:t>
            </a:r>
            <a:r>
              <a:rPr lang="en-US" sz="4400" dirty="0" smtClean="0">
                <a:latin typeface="Algerian" panose="04020705040A02060702" pitchFamily="82" charset="0"/>
              </a:rPr>
              <a:t/>
            </a:r>
            <a:br>
              <a:rPr lang="en-US" sz="4400" dirty="0" smtClean="0">
                <a:latin typeface="Algerian" panose="04020705040A02060702" pitchFamily="82" charset="0"/>
              </a:rPr>
            </a:br>
            <a:r>
              <a:rPr lang="en-US" sz="4400" dirty="0">
                <a:latin typeface="Algerian" panose="04020705040A02060702" pitchFamily="82" charset="0"/>
              </a:rPr>
              <a:t> WOW………………..MARKETING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sz="4400" b="1" dirty="0" smtClean="0"/>
              <a:t>PRODUCTIVITY &amp; CREATIVITY</a:t>
            </a:r>
          </a:p>
          <a:p>
            <a:pPr marL="0" indent="0">
              <a:buNone/>
            </a:pPr>
            <a:r>
              <a:rPr lang="en-US" sz="4400" b="1" dirty="0"/>
              <a:t>	</a:t>
            </a:r>
            <a:r>
              <a:rPr lang="en-US" sz="4400" b="1" dirty="0" smtClean="0"/>
              <a:t>			            </a:t>
            </a:r>
            <a:r>
              <a:rPr lang="en-US" sz="2000" b="1" dirty="0" smtClean="0"/>
              <a:t>(</a:t>
            </a:r>
            <a:r>
              <a:rPr lang="en-US" sz="2000" b="1" dirty="0" err="1" smtClean="0"/>
              <a:t>Hermawan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Kertajaya</a:t>
            </a:r>
            <a:r>
              <a:rPr lang="en-US" sz="2000" b="1" dirty="0" smtClean="0"/>
              <a:t>)</a:t>
            </a:r>
            <a:endParaRPr lang="en-US" sz="2000" b="1" dirty="0"/>
          </a:p>
        </p:txBody>
      </p:sp>
      <p:sp>
        <p:nvSpPr>
          <p:cNvPr id="4" name="Rectangular Callout 3"/>
          <p:cNvSpPr/>
          <p:nvPr/>
        </p:nvSpPr>
        <p:spPr>
          <a:xfrm>
            <a:off x="4419600" y="1676400"/>
            <a:ext cx="4495800" cy="1905000"/>
          </a:xfrm>
          <a:prstGeom prst="wedgeRectCallout">
            <a:avLst>
              <a:gd name="adj1" fmla="val -16758"/>
              <a:gd name="adj2" fmla="val 7195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err="1" smtClean="0"/>
              <a:t>Percuma</a:t>
            </a:r>
            <a:r>
              <a:rPr lang="en-US" sz="2000" dirty="0" smtClean="0"/>
              <a:t> </a:t>
            </a:r>
            <a:r>
              <a:rPr lang="en-US" sz="2000" dirty="0" err="1" smtClean="0"/>
              <a:t>barang</a:t>
            </a:r>
            <a:r>
              <a:rPr lang="en-US" sz="2000" dirty="0" smtClean="0"/>
              <a:t> </a:t>
            </a:r>
            <a:r>
              <a:rPr lang="en-US" sz="2000" dirty="0" err="1" smtClean="0"/>
              <a:t>bagu</a:t>
            </a:r>
            <a:r>
              <a:rPr lang="en-US" sz="2000" dirty="0" smtClean="0"/>
              <a:t>, </a:t>
            </a:r>
            <a:r>
              <a:rPr lang="en-US" sz="2000" dirty="0" err="1" smtClean="0"/>
              <a:t>tapi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bisa</a:t>
            </a:r>
            <a:r>
              <a:rPr lang="en-US" sz="2000" dirty="0" smtClean="0"/>
              <a:t> </a:t>
            </a:r>
            <a:r>
              <a:rPr lang="en-US" sz="2000" dirty="0" err="1" smtClean="0"/>
              <a:t>jual</a:t>
            </a:r>
            <a:endParaRPr lang="en-US" sz="2000" dirty="0" smtClean="0"/>
          </a:p>
          <a:p>
            <a:pPr algn="ctr"/>
            <a:r>
              <a:rPr lang="en-US" sz="2000" dirty="0" err="1" smtClean="0"/>
              <a:t>Percuma</a:t>
            </a:r>
            <a:r>
              <a:rPr lang="en-US" sz="2000" dirty="0" smtClean="0"/>
              <a:t> </a:t>
            </a:r>
            <a:r>
              <a:rPr lang="en-US" sz="2000" dirty="0" err="1" smtClean="0"/>
              <a:t>produktif</a:t>
            </a:r>
            <a:r>
              <a:rPr lang="en-US" sz="2000" dirty="0" smtClean="0"/>
              <a:t> , </a:t>
            </a:r>
            <a:r>
              <a:rPr lang="en-US" sz="2000" dirty="0" err="1" smtClean="0"/>
              <a:t>tapi</a:t>
            </a:r>
            <a:r>
              <a:rPr lang="en-US" sz="2000" dirty="0" smtClean="0"/>
              <a:t> </a:t>
            </a:r>
            <a:r>
              <a:rPr lang="en-US" sz="2000" dirty="0" err="1" smtClean="0"/>
              <a:t>tdak</a:t>
            </a:r>
            <a:r>
              <a:rPr lang="en-US" sz="2000" dirty="0" smtClean="0"/>
              <a:t> </a:t>
            </a:r>
            <a:r>
              <a:rPr lang="en-US" sz="2000" dirty="0" err="1" smtClean="0"/>
              <a:t>kreatif</a:t>
            </a:r>
            <a:endParaRPr lang="en-US" sz="2000" dirty="0" smtClean="0"/>
          </a:p>
          <a:p>
            <a:pPr algn="ctr"/>
            <a:r>
              <a:rPr lang="en-US" sz="2000" dirty="0" err="1" smtClean="0"/>
              <a:t>Percuma</a:t>
            </a:r>
            <a:r>
              <a:rPr lang="en-US" sz="2000" dirty="0" smtClean="0"/>
              <a:t> </a:t>
            </a:r>
            <a:r>
              <a:rPr lang="en-US" sz="2000" dirty="0" err="1" smtClean="0"/>
              <a:t>ktif</a:t>
            </a:r>
            <a:r>
              <a:rPr lang="en-US" sz="2000" dirty="0" smtClean="0"/>
              <a:t>, </a:t>
            </a:r>
            <a:r>
              <a:rPr lang="en-US" sz="2000" dirty="0" err="1" smtClean="0"/>
              <a:t>tapi</a:t>
            </a:r>
            <a:r>
              <a:rPr lang="en-US" sz="2000" dirty="0" smtClean="0"/>
              <a:t> </a:t>
            </a:r>
            <a:r>
              <a:rPr lang="en-US" sz="2000" dirty="0" err="1" smtClean="0"/>
              <a:t>tidak</a:t>
            </a:r>
            <a:r>
              <a:rPr lang="en-US" sz="2000" dirty="0" smtClean="0"/>
              <a:t> </a:t>
            </a:r>
            <a:r>
              <a:rPr lang="en-US" sz="2000" dirty="0" err="1" smtClean="0"/>
              <a:t>produktif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08645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WOW </a:t>
            </a:r>
            <a:r>
              <a:rPr lang="en-US" dirty="0">
                <a:latin typeface="Algerian" panose="04020705040A02060702" pitchFamily="82" charset="0"/>
              </a:rPr>
              <a:t>MARKETING (5A + BAR + PAR)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600200"/>
            <a:ext cx="7848599" cy="4525963"/>
          </a:xfrm>
        </p:spPr>
      </p:pic>
    </p:spTree>
    <p:extLst>
      <p:ext uri="{BB962C8B-B14F-4D97-AF65-F5344CB8AC3E}">
        <p14:creationId xmlns:p14="http://schemas.microsoft.com/office/powerpoint/2010/main" val="170597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6674"/>
            <a:ext cx="8115300" cy="1094925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latin typeface="Algerian" panose="04020705040A02060702" pitchFamily="82" charset="0"/>
              </a:rPr>
              <a:t>CUSTOMER PATH</a:t>
            </a:r>
            <a:br>
              <a:rPr lang="en-US" dirty="0" smtClean="0">
                <a:latin typeface="Algerian" panose="04020705040A02060702" pitchFamily="82" charset="0"/>
              </a:rPr>
            </a:br>
            <a:r>
              <a:rPr lang="en-US" sz="5400" dirty="0" smtClean="0">
                <a:latin typeface="Algerian" panose="04020705040A02060702" pitchFamily="82" charset="0"/>
              </a:rPr>
              <a:t> 4A         5A</a:t>
            </a:r>
            <a:endParaRPr lang="en-US" sz="5400" dirty="0">
              <a:latin typeface="Algerian" panose="04020705040A02060702" pitchFamily="82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AWARE</a:t>
            </a:r>
          </a:p>
          <a:p>
            <a:r>
              <a:rPr lang="en-US" dirty="0" smtClean="0"/>
              <a:t>ATTITUDE</a:t>
            </a:r>
          </a:p>
          <a:p>
            <a:r>
              <a:rPr lang="en-US" dirty="0" smtClean="0"/>
              <a:t>ACT</a:t>
            </a:r>
          </a:p>
          <a:p>
            <a:r>
              <a:rPr lang="en-US" dirty="0" smtClean="0"/>
              <a:t>ACT AGAIN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AWARE   </a:t>
            </a:r>
          </a:p>
          <a:p>
            <a:r>
              <a:rPr lang="en-US" dirty="0" smtClean="0"/>
              <a:t>APPEAL</a:t>
            </a:r>
          </a:p>
          <a:p>
            <a:r>
              <a:rPr lang="en-US" dirty="0" smtClean="0"/>
              <a:t>ASK</a:t>
            </a:r>
          </a:p>
          <a:p>
            <a:r>
              <a:rPr lang="en-US" dirty="0" smtClean="0"/>
              <a:t>ACT</a:t>
            </a:r>
          </a:p>
          <a:p>
            <a:r>
              <a:rPr lang="en-US" dirty="0" smtClean="0"/>
              <a:t>ADVOCATE</a:t>
            </a:r>
          </a:p>
          <a:p>
            <a:endParaRPr lang="en-US" dirty="0"/>
          </a:p>
        </p:txBody>
      </p:sp>
      <p:sp>
        <p:nvSpPr>
          <p:cNvPr id="5" name="Right Arrow 4"/>
          <p:cNvSpPr/>
          <p:nvPr/>
        </p:nvSpPr>
        <p:spPr>
          <a:xfrm>
            <a:off x="4038600" y="663908"/>
            <a:ext cx="978408" cy="484632"/>
          </a:xfrm>
          <a:prstGeom prst="rightArrow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381000" y="3886200"/>
            <a:ext cx="3276600" cy="25146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ctr">
              <a:buFontTx/>
              <a:buChar char="-"/>
            </a:pPr>
            <a:r>
              <a:rPr lang="en-US" dirty="0" err="1" smtClean="0"/>
              <a:t>Pembelian</a:t>
            </a:r>
            <a:r>
              <a:rPr lang="en-US" dirty="0" smtClean="0"/>
              <a:t> di </a:t>
            </a:r>
            <a:r>
              <a:rPr lang="en-US" dirty="0" err="1" smtClean="0"/>
              <a:t>pngaruhi</a:t>
            </a:r>
            <a:r>
              <a:rPr lang="en-US" dirty="0" smtClean="0"/>
              <a:t> </a:t>
            </a:r>
            <a:r>
              <a:rPr lang="en-US" dirty="0" err="1" smtClean="0"/>
              <a:t>faktor</a:t>
            </a:r>
            <a:r>
              <a:rPr lang="en-US" dirty="0" smtClean="0"/>
              <a:t> external </a:t>
            </a:r>
            <a:r>
              <a:rPr lang="en-US" dirty="0" err="1" smtClean="0"/>
              <a:t>saja</a:t>
            </a:r>
            <a:r>
              <a:rPr lang="en-US" dirty="0" smtClean="0"/>
              <a:t> (</a:t>
            </a:r>
            <a:r>
              <a:rPr lang="en-US" dirty="0" err="1" smtClean="0"/>
              <a:t>terlalu</a:t>
            </a:r>
            <a:r>
              <a:rPr lang="en-US" dirty="0" smtClean="0"/>
              <a:t> </a:t>
            </a:r>
            <a:r>
              <a:rPr lang="en-US" dirty="0" err="1" smtClean="0"/>
              <a:t>individualis</a:t>
            </a:r>
            <a:endParaRPr lang="en-US" dirty="0" smtClean="0"/>
          </a:p>
          <a:p>
            <a:pPr marL="285750" indent="-285750" algn="ctr">
              <a:buFontTx/>
              <a:buChar char="-"/>
            </a:pP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relevan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barometer </a:t>
            </a:r>
            <a:r>
              <a:rPr lang="en-US" dirty="0" err="1" smtClean="0"/>
              <a:t>beberapa</a:t>
            </a:r>
            <a:r>
              <a:rPr lang="en-US" dirty="0" smtClean="0"/>
              <a:t> </a:t>
            </a:r>
            <a:r>
              <a:rPr lang="en-US" dirty="0" err="1" smtClean="0"/>
              <a:t>industru</a:t>
            </a:r>
            <a:endParaRPr lang="en-US" dirty="0" smtClean="0"/>
          </a:p>
          <a:p>
            <a:pPr marL="285750" indent="-285750" algn="ctr">
              <a:buFontTx/>
              <a:buChar char="-"/>
            </a:pPr>
            <a:endParaRPr lang="en-US" dirty="0" smtClean="0"/>
          </a:p>
        </p:txBody>
      </p:sp>
      <p:sp>
        <p:nvSpPr>
          <p:cNvPr id="7" name="Right Arrow 6"/>
          <p:cNvSpPr/>
          <p:nvPr/>
        </p:nvSpPr>
        <p:spPr>
          <a:xfrm>
            <a:off x="4419600" y="4901184"/>
            <a:ext cx="978408" cy="484632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5867400" y="4648200"/>
            <a:ext cx="2590800" cy="1524000"/>
          </a:xfrm>
          <a:prstGeom prst="round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cara</a:t>
            </a:r>
            <a:r>
              <a:rPr lang="en-US" dirty="0" smtClean="0"/>
              <a:t> </a:t>
            </a:r>
            <a:r>
              <a:rPr lang="en-US" dirty="0" err="1" smtClean="0"/>
              <a:t>pengukuran</a:t>
            </a:r>
            <a:r>
              <a:rPr lang="en-US" dirty="0" smtClean="0"/>
              <a:t> </a:t>
            </a:r>
            <a:r>
              <a:rPr lang="en-US" dirty="0" err="1" smtClean="0"/>
              <a:t>marketng</a:t>
            </a:r>
            <a:r>
              <a:rPr lang="en-US" dirty="0" smtClean="0"/>
              <a:t> </a:t>
            </a:r>
            <a:r>
              <a:rPr lang="en-US" dirty="0" err="1" smtClean="0"/>
              <a:t>produktifity</a:t>
            </a:r>
            <a:r>
              <a:rPr lang="en-US" dirty="0" smtClean="0"/>
              <a:t>???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221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atch">
  <a:themeElements>
    <a:clrScheme name="Thatch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hatch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238</TotalTime>
  <Words>643</Words>
  <Application>Microsoft Office PowerPoint</Application>
  <PresentationFormat>On-screen Show (4:3)</PresentationFormat>
  <Paragraphs>135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Thatch</vt:lpstr>
      <vt:lpstr>MARKETING ZAMAN “R  NOW”</vt:lpstr>
      <vt:lpstr>PERJALANAN DAGANG RASULULLAH SAW</vt:lpstr>
      <vt:lpstr>PETA DAGANG RASULULLAH SAW</vt:lpstr>
      <vt:lpstr>“MUHAMMAD  A SHARIA TRADER AND MARKETER</vt:lpstr>
      <vt:lpstr>MARKETING MILLENIAL</vt:lpstr>
      <vt:lpstr>PERSEPSI </vt:lpstr>
      <vt:lpstr> konsep  WOW………………..MARKETING</vt:lpstr>
      <vt:lpstr>WOW MARKETING (5A + BAR + PAR)</vt:lpstr>
      <vt:lpstr>CUSTOMER PATH  4A         5A</vt:lpstr>
      <vt:lpstr>PRODUCTIVITY DRIVEN  Sebuah konsep menghitung membandingkan input dengan output </vt:lpstr>
      <vt:lpstr>“APABILA BAR &amp; PAR baik maka ROMI Baik” </vt:lpstr>
      <vt:lpstr>Identifikasi  permaslahan dan aktivitas pemasaran yang akurat dengan Rasio :</vt:lpstr>
      <vt:lpstr>AFFINIY</vt:lpstr>
      <vt:lpstr>CURIOSITY</vt:lpstr>
      <vt:lpstr>CREATIVITY Creatvity adalah “obat dari permaasalahan yang ada” = SOLUSI </vt:lpstr>
      <vt:lpstr>ASPEK CREATIVITY</vt:lpstr>
      <vt:lpstr>PowerPoint Presentation</vt:lpstr>
      <vt:lpstr>PowerPoint Presentation</vt:lpstr>
      <vt:lpstr>PowerPoint Presentation</vt:lpstr>
      <vt:lpstr>PowerPoint Presentation</vt:lpstr>
      <vt:lpstr>STRATEGI PEMASARAN JAMAN NOW</vt:lpstr>
      <vt:lpstr>PowerPoint Presentation</vt:lpstr>
      <vt:lpstr>SELAMAT MENJADI MILLENIAL MARKETER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24</cp:revision>
  <dcterms:created xsi:type="dcterms:W3CDTF">2018-12-14T17:10:36Z</dcterms:created>
  <dcterms:modified xsi:type="dcterms:W3CDTF">2018-12-15T00:33:01Z</dcterms:modified>
</cp:coreProperties>
</file>