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6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E6D72EB4-0D93-4F0C-91F4-D59EC51F823A}" type="datetimeFigureOut">
              <a:rPr lang="en-US" smtClean="0"/>
              <a:t>1/21/2019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FE6B64C9-E71F-4A5E-A183-7A7BB80AA63A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5974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2EB4-0D93-4F0C-91F4-D59EC51F823A}" type="datetimeFigureOut">
              <a:rPr lang="en-US" smtClean="0"/>
              <a:t>1/21/2019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B64C9-E71F-4A5E-A183-7A7BB80AA6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237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2EB4-0D93-4F0C-91F4-D59EC51F823A}" type="datetimeFigureOut">
              <a:rPr lang="en-US" smtClean="0"/>
              <a:t>1/21/2019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B64C9-E71F-4A5E-A183-7A7BB80AA63A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7966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2EB4-0D93-4F0C-91F4-D59EC51F823A}" type="datetimeFigureOut">
              <a:rPr lang="en-US" smtClean="0"/>
              <a:t>1/21/2019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B64C9-E71F-4A5E-A183-7A7BB80AA63A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47870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2EB4-0D93-4F0C-91F4-D59EC51F823A}" type="datetimeFigureOut">
              <a:rPr lang="en-US" smtClean="0"/>
              <a:t>1/21/2019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B64C9-E71F-4A5E-A183-7A7BB80AA6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5235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2EB4-0D93-4F0C-91F4-D59EC51F823A}" type="datetimeFigureOut">
              <a:rPr lang="en-US" smtClean="0"/>
              <a:t>1/21/2019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B64C9-E71F-4A5E-A183-7A7BB80AA63A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91135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2EB4-0D93-4F0C-91F4-D59EC51F823A}" type="datetimeFigureOut">
              <a:rPr lang="en-US" smtClean="0"/>
              <a:t>1/21/2019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B64C9-E71F-4A5E-A183-7A7BB80AA63A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33778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2EB4-0D93-4F0C-91F4-D59EC51F823A}" type="datetimeFigureOut">
              <a:rPr lang="en-US" smtClean="0"/>
              <a:t>1/21/2019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B64C9-E71F-4A5E-A183-7A7BB80AA63A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96703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2EB4-0D93-4F0C-91F4-D59EC51F823A}" type="datetimeFigureOut">
              <a:rPr lang="en-US" smtClean="0"/>
              <a:t>1/21/2019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B64C9-E71F-4A5E-A183-7A7BB80AA63A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5494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2EB4-0D93-4F0C-91F4-D59EC51F823A}" type="datetimeFigureOut">
              <a:rPr lang="en-US" smtClean="0"/>
              <a:t>1/21/2019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B64C9-E71F-4A5E-A183-7A7BB80AA6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550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2EB4-0D93-4F0C-91F4-D59EC51F823A}" type="datetimeFigureOut">
              <a:rPr lang="en-US" smtClean="0"/>
              <a:t>1/21/2019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B64C9-E71F-4A5E-A183-7A7BB80AA63A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2592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2EB4-0D93-4F0C-91F4-D59EC51F823A}" type="datetimeFigureOut">
              <a:rPr lang="en-US" smtClean="0"/>
              <a:t>1/21/2019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B64C9-E71F-4A5E-A183-7A7BB80AA6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841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2EB4-0D93-4F0C-91F4-D59EC51F823A}" type="datetimeFigureOut">
              <a:rPr lang="en-US" smtClean="0"/>
              <a:t>1/21/2019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B64C9-E71F-4A5E-A183-7A7BB80AA63A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0152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2EB4-0D93-4F0C-91F4-D59EC51F823A}" type="datetimeFigureOut">
              <a:rPr lang="en-US" smtClean="0"/>
              <a:t>1/21/2019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B64C9-E71F-4A5E-A183-7A7BB80AA63A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7398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2EB4-0D93-4F0C-91F4-D59EC51F823A}" type="datetimeFigureOut">
              <a:rPr lang="en-US" smtClean="0"/>
              <a:t>1/21/2019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B64C9-E71F-4A5E-A183-7A7BB80AA6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309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2EB4-0D93-4F0C-91F4-D59EC51F823A}" type="datetimeFigureOut">
              <a:rPr lang="en-US" smtClean="0"/>
              <a:t>1/21/2019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B64C9-E71F-4A5E-A183-7A7BB80AA63A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2607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2EB4-0D93-4F0C-91F4-D59EC51F823A}" type="datetimeFigureOut">
              <a:rPr lang="en-US" smtClean="0"/>
              <a:t>1/21/2019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B64C9-E71F-4A5E-A183-7A7BB80AA6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672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6D72EB4-0D93-4F0C-91F4-D59EC51F823A}" type="datetimeFigureOut">
              <a:rPr lang="en-US" smtClean="0"/>
              <a:t>1/21/2019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E6B64C9-E71F-4A5E-A183-7A7BB80AA6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108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sz="4000" dirty="0" smtClean="0"/>
              <a:t>Intangible asset </a:t>
            </a:r>
            <a:r>
              <a:rPr lang="en-US" sz="4000" dirty="0" smtClean="0"/>
              <a:t>As </a:t>
            </a:r>
            <a:r>
              <a:rPr lang="en-US" sz="4000" dirty="0"/>
              <a:t>Source of Competitive Advantage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Nur Hidayah and Mustafa Othman Adam Ali</a:t>
            </a:r>
          </a:p>
          <a:p>
            <a:r>
              <a:rPr lang="en-ID" dirty="0" smtClean="0"/>
              <a:t>Master of Hospital Management, Postgraduate Program, </a:t>
            </a:r>
            <a:r>
              <a:rPr lang="en-ID" dirty="0" err="1" smtClean="0"/>
              <a:t>Universitas</a:t>
            </a:r>
            <a:r>
              <a:rPr lang="en-ID" dirty="0" smtClean="0"/>
              <a:t> </a:t>
            </a:r>
            <a:r>
              <a:rPr lang="en-ID" dirty="0" err="1" smtClean="0"/>
              <a:t>Muhammadiyah</a:t>
            </a:r>
            <a:r>
              <a:rPr lang="en-ID" dirty="0" smtClean="0"/>
              <a:t> </a:t>
            </a:r>
            <a:r>
              <a:rPr lang="en-ID" dirty="0" err="1" smtClean="0"/>
              <a:t>Yogyakarya</a:t>
            </a:r>
            <a:endParaRPr lang="en-ID" dirty="0" smtClean="0"/>
          </a:p>
          <a:p>
            <a:r>
              <a:rPr lang="en-ID" dirty="0" smtClean="0"/>
              <a:t>August, First,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5253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D" dirty="0" smtClean="0"/>
              <a:t>The Research Back Ground and The Purpose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D" dirty="0" smtClean="0"/>
              <a:t>The Research Back Ground</a:t>
            </a:r>
            <a:endParaRPr lang="en-US" dirty="0" smtClean="0"/>
          </a:p>
          <a:p>
            <a:r>
              <a:rPr lang="en-US" dirty="0" smtClean="0"/>
              <a:t>According </a:t>
            </a:r>
            <a:r>
              <a:rPr lang="en-US" dirty="0"/>
              <a:t>to previous research, intangible assets are the source of competitive advantage. </a:t>
            </a:r>
            <a:endParaRPr lang="en-US" dirty="0" smtClean="0"/>
          </a:p>
          <a:p>
            <a:r>
              <a:rPr lang="en-US" dirty="0" smtClean="0"/>
              <a:t>There </a:t>
            </a:r>
            <a:r>
              <a:rPr lang="en-US" dirty="0"/>
              <a:t>are three components of intangible assets, namely Human resources, information technology, and organization assets.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The purpose of this study is to </a:t>
            </a:r>
            <a:r>
              <a:rPr lang="en-US" dirty="0" smtClean="0"/>
              <a:t>analyze </a:t>
            </a:r>
            <a:r>
              <a:rPr lang="en-US" dirty="0"/>
              <a:t>how the hospital intangible assets can improve the competitive advantages? </a:t>
            </a:r>
          </a:p>
        </p:txBody>
      </p:sp>
    </p:spTree>
    <p:extLst>
      <p:ext uri="{BB962C8B-B14F-4D97-AF65-F5344CB8AC3E}">
        <p14:creationId xmlns:p14="http://schemas.microsoft.com/office/powerpoint/2010/main" val="28698150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 smtClean="0"/>
              <a:t>Research </a:t>
            </a:r>
            <a:r>
              <a:rPr lang="en-ID" dirty="0" err="1" smtClean="0"/>
              <a:t>Methode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Questioners </a:t>
            </a:r>
            <a:r>
              <a:rPr lang="en-US" dirty="0"/>
              <a:t>were shared and interviews were conducted in X Hospital to collect the data. The respondents were 28 persons that hold structural job. Descriptive quantitative and qualitative approach were chosen as the methods. </a:t>
            </a:r>
          </a:p>
        </p:txBody>
      </p:sp>
    </p:spTree>
    <p:extLst>
      <p:ext uri="{BB962C8B-B14F-4D97-AF65-F5344CB8AC3E}">
        <p14:creationId xmlns:p14="http://schemas.microsoft.com/office/powerpoint/2010/main" val="3641245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 smtClean="0"/>
              <a:t>The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</a:t>
            </a:r>
            <a:r>
              <a:rPr lang="en-US" dirty="0"/>
              <a:t>human resource assets that comprise of knowledge, skills, character are most importance thing compare to Information technology and organization </a:t>
            </a:r>
            <a:r>
              <a:rPr lang="en-US" dirty="0" smtClean="0"/>
              <a:t>assets. The component of human resource in informational technology  as experts (in program and how to operate the IT effectively)  and organizational assets </a:t>
            </a:r>
            <a:r>
              <a:rPr lang="en-US" dirty="0"/>
              <a:t>as </a:t>
            </a:r>
            <a:r>
              <a:rPr lang="en-US" dirty="0" smtClean="0"/>
              <a:t>experts (in leadership, culture, climate, reputation, brand image, patent). </a:t>
            </a:r>
            <a:endParaRPr lang="en-US" dirty="0"/>
          </a:p>
          <a:p>
            <a:r>
              <a:rPr lang="en-US" dirty="0"/>
              <a:t>There for, to improve the information technology and organization assets, the hospital management should increase the knowledge, skill, and character by giving them more training and </a:t>
            </a:r>
            <a:r>
              <a:rPr lang="en-US" dirty="0" smtClean="0"/>
              <a:t> </a:t>
            </a:r>
            <a:r>
              <a:rPr lang="en-US" dirty="0"/>
              <a:t>intangible assets insert in information technology </a:t>
            </a:r>
            <a:r>
              <a:rPr lang="en-US" dirty="0" smtClean="0"/>
              <a:t>education</a:t>
            </a:r>
            <a:r>
              <a:rPr lang="en-US" dirty="0"/>
              <a:t>, formally or informally.</a:t>
            </a:r>
          </a:p>
        </p:txBody>
      </p:sp>
    </p:spTree>
    <p:extLst>
      <p:ext uri="{BB962C8B-B14F-4D97-AF65-F5344CB8AC3E}">
        <p14:creationId xmlns:p14="http://schemas.microsoft.com/office/powerpoint/2010/main" val="13507652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 err="1" smtClean="0"/>
              <a:t>Discassion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Expert in Strategic Management: Strategy implementation for a company sustainability, practice, and process strengthen the competence to identify, protect, and give value to inimitable resources</a:t>
            </a:r>
            <a:r>
              <a:rPr lang="en-US" dirty="0" smtClean="0">
                <a:solidFill>
                  <a:srgbClr val="FF0000"/>
                </a:solidFill>
              </a:rPr>
              <a:t>, stimulate the development of intangible assets associated with human capital, innovation, knowledge, culture, </a:t>
            </a:r>
            <a:r>
              <a:rPr lang="en-US" dirty="0">
                <a:solidFill>
                  <a:srgbClr val="FF0000"/>
                </a:solidFill>
              </a:rPr>
              <a:t>and </a:t>
            </a:r>
            <a:r>
              <a:rPr lang="en-US" dirty="0" smtClean="0">
                <a:solidFill>
                  <a:srgbClr val="FF0000"/>
                </a:solidFill>
              </a:rPr>
              <a:t>reputation   </a:t>
            </a:r>
            <a:r>
              <a:rPr lang="en-US" dirty="0" smtClean="0"/>
              <a:t>(</a:t>
            </a:r>
            <a:r>
              <a:rPr lang="en-US" dirty="0" err="1" smtClean="0"/>
              <a:t>Perrini</a:t>
            </a:r>
            <a:r>
              <a:rPr lang="en-US" dirty="0" smtClean="0"/>
              <a:t> </a:t>
            </a:r>
            <a:r>
              <a:rPr lang="en-US" dirty="0"/>
              <a:t>Francesco, </a:t>
            </a:r>
            <a:r>
              <a:rPr lang="en-US" dirty="0" err="1"/>
              <a:t>Vurro</a:t>
            </a:r>
            <a:r>
              <a:rPr lang="en-US" dirty="0"/>
              <a:t> </a:t>
            </a:r>
            <a:r>
              <a:rPr lang="en-US" dirty="0" err="1"/>
              <a:t>Clodia</a:t>
            </a:r>
            <a:r>
              <a:rPr lang="en-US" dirty="0"/>
              <a:t>. 2010, </a:t>
            </a:r>
            <a:r>
              <a:rPr lang="en-US" dirty="0" smtClean="0"/>
              <a:t>title: Corporate </a:t>
            </a:r>
            <a:r>
              <a:rPr lang="en-US" dirty="0"/>
              <a:t>Sustainability, Intangible Assets Accumulation and Competitive Advantage </a:t>
            </a:r>
            <a:r>
              <a:rPr lang="en-US" dirty="0" smtClean="0"/>
              <a:t>Constraints).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50073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 smtClean="0"/>
              <a:t>Discussion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Intangible resources </a:t>
            </a:r>
            <a:r>
              <a:rPr lang="en-US" dirty="0" smtClean="0"/>
              <a:t>give more contribution  </a:t>
            </a:r>
            <a:r>
              <a:rPr lang="en-US" dirty="0"/>
              <a:t>o</a:t>
            </a:r>
            <a:r>
              <a:rPr lang="en-US" dirty="0" smtClean="0"/>
              <a:t>n creating values for a company compare to tangible assets. Intangible assets have positive correlation with competitive advantage and company performance (</a:t>
            </a:r>
            <a:r>
              <a:rPr lang="en-US" dirty="0" err="1"/>
              <a:t>Okpara</a:t>
            </a:r>
            <a:r>
              <a:rPr lang="en-US" dirty="0"/>
              <a:t> 2015, </a:t>
            </a:r>
            <a:r>
              <a:rPr lang="en-US" dirty="0" err="1"/>
              <a:t>Hitt</a:t>
            </a:r>
            <a:r>
              <a:rPr lang="en-US" dirty="0"/>
              <a:t>, et al, 2011 ).</a:t>
            </a:r>
          </a:p>
        </p:txBody>
      </p:sp>
    </p:spTree>
    <p:extLst>
      <p:ext uri="{BB962C8B-B14F-4D97-AF65-F5344CB8AC3E}">
        <p14:creationId xmlns:p14="http://schemas.microsoft.com/office/powerpoint/2010/main" val="23484856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148</TotalTime>
  <Words>355</Words>
  <Application>Microsoft Office PowerPoint</Application>
  <PresentationFormat>Widescreen</PresentationFormat>
  <Paragraphs>18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Garamond</vt:lpstr>
      <vt:lpstr>Organic</vt:lpstr>
      <vt:lpstr>Intangible asset As Source of Competitive Advantage</vt:lpstr>
      <vt:lpstr>The Research Back Ground and The Purpose </vt:lpstr>
      <vt:lpstr>Research Methode</vt:lpstr>
      <vt:lpstr>The Results</vt:lpstr>
      <vt:lpstr>Discassion</vt:lpstr>
      <vt:lpstr>Discussion (2)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Intangible asset</dc:title>
  <dc:creator>Nur Hidayah</dc:creator>
  <cp:lastModifiedBy>ASUS A407UF</cp:lastModifiedBy>
  <cp:revision>10</cp:revision>
  <dcterms:created xsi:type="dcterms:W3CDTF">2018-07-30T10:01:17Z</dcterms:created>
  <dcterms:modified xsi:type="dcterms:W3CDTF">2019-01-21T06:45:51Z</dcterms:modified>
</cp:coreProperties>
</file>