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3" r:id="rId11"/>
    <p:sldId id="270" r:id="rId12"/>
    <p:sldId id="271" r:id="rId13"/>
    <p:sldId id="272" r:id="rId14"/>
    <p:sldId id="273" r:id="rId15"/>
    <p:sldId id="274" r:id="rId16"/>
    <p:sldId id="267" r:id="rId17"/>
    <p:sldId id="269" r:id="rId18"/>
    <p:sldId id="268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43009-1F39-4D18-90A5-0B872811B639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E571C-C85D-46F1-8BCD-423576CAB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3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003754"/>
            <a:ext cx="8246070" cy="1628852"/>
          </a:xfrm>
          <a:noFill/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  <a:effectLst>
                  <a:outerShdw blurRad="76200" dist="38100" dir="3000000" algn="ctr" rotWithShape="0">
                    <a:schemeClr val="tx1">
                      <a:alpha val="41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836213"/>
            <a:ext cx="8246070" cy="1425247"/>
          </a:xfrm>
          <a:noFill/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FA8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3101618"/>
            <a:ext cx="1463784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46070" cy="9857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A8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800147"/>
            <a:ext cx="8246070" cy="4479341"/>
          </a:xfrm>
        </p:spPr>
        <p:txBody>
          <a:bodyPr/>
          <a:lstStyle>
            <a:lvl1pPr algn="l">
              <a:defRPr sz="2800">
                <a:solidFill>
                  <a:srgbClr val="FFC000"/>
                </a:solidFill>
              </a:defRPr>
            </a:lvl1pPr>
            <a:lvl2pPr algn="l">
              <a:defRPr>
                <a:solidFill>
                  <a:srgbClr val="FFC000"/>
                </a:solidFill>
              </a:defRPr>
            </a:lvl2pPr>
            <a:lvl3pPr algn="l">
              <a:defRPr>
                <a:solidFill>
                  <a:srgbClr val="FFC000"/>
                </a:solidFill>
              </a:defRPr>
            </a:lvl3pPr>
            <a:lvl4pPr algn="l">
              <a:defRPr>
                <a:solidFill>
                  <a:srgbClr val="FFC000"/>
                </a:solidFill>
              </a:defRPr>
            </a:lvl4pPr>
            <a:lvl5pPr algn="l"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1" y="578507"/>
            <a:ext cx="6566315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A8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1598079"/>
            <a:ext cx="6566315" cy="4681415"/>
          </a:xfrm>
        </p:spPr>
        <p:txBody>
          <a:bodyPr/>
          <a:lstStyle>
            <a:lvl1pPr>
              <a:defRPr sz="2800">
                <a:solidFill>
                  <a:srgbClr val="FFC000"/>
                </a:solidFill>
              </a:defRPr>
            </a:lvl1pPr>
            <a:lvl2pPr>
              <a:defRPr>
                <a:solidFill>
                  <a:srgbClr val="FFC000"/>
                </a:solidFill>
              </a:defRPr>
            </a:lvl2pPr>
            <a:lvl3pPr>
              <a:defRPr>
                <a:solidFill>
                  <a:srgbClr val="FFC000"/>
                </a:solidFill>
              </a:defRPr>
            </a:lvl3pPr>
            <a:lvl4pPr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1"/>
            <a:ext cx="8246071" cy="1018033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A8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003753"/>
            <a:ext cx="4040188" cy="639763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9114"/>
            <a:ext cx="4040188" cy="2850495"/>
          </a:xfrm>
        </p:spPr>
        <p:txBody>
          <a:bodyPr/>
          <a:lstStyle>
            <a:lvl1pPr algn="ctr">
              <a:defRPr sz="2400">
                <a:solidFill>
                  <a:srgbClr val="FFC000"/>
                </a:solidFill>
              </a:defRPr>
            </a:lvl1pPr>
            <a:lvl2pPr algn="ctr">
              <a:defRPr sz="2000">
                <a:solidFill>
                  <a:srgbClr val="FFC000"/>
                </a:solidFill>
              </a:defRPr>
            </a:lvl2pPr>
            <a:lvl3pPr algn="ctr">
              <a:defRPr sz="1800">
                <a:solidFill>
                  <a:srgbClr val="FFC000"/>
                </a:solidFill>
              </a:defRPr>
            </a:lvl3pPr>
            <a:lvl4pPr algn="ctr">
              <a:defRPr sz="1600">
                <a:solidFill>
                  <a:srgbClr val="FFC000"/>
                </a:solidFill>
              </a:defRPr>
            </a:lvl4pPr>
            <a:lvl5pPr algn="ctr">
              <a:defRPr sz="1600">
                <a:solidFill>
                  <a:srgbClr val="FFC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2003753"/>
            <a:ext cx="4041775" cy="639763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1" y="2579114"/>
            <a:ext cx="4041775" cy="2850495"/>
          </a:xfrm>
        </p:spPr>
        <p:txBody>
          <a:bodyPr/>
          <a:lstStyle>
            <a:lvl1pPr algn="ctr">
              <a:defRPr sz="2400">
                <a:solidFill>
                  <a:srgbClr val="FFC000"/>
                </a:solidFill>
              </a:defRPr>
            </a:lvl1pPr>
            <a:lvl2pPr algn="ctr">
              <a:defRPr sz="2000">
                <a:solidFill>
                  <a:srgbClr val="FFC000"/>
                </a:solidFill>
              </a:defRPr>
            </a:lvl2pPr>
            <a:lvl3pPr algn="ctr">
              <a:defRPr sz="1800">
                <a:solidFill>
                  <a:srgbClr val="FFC000"/>
                </a:solidFill>
              </a:defRPr>
            </a:lvl3pPr>
            <a:lvl4pPr algn="ctr">
              <a:defRPr sz="1600">
                <a:solidFill>
                  <a:srgbClr val="FFC000"/>
                </a:solidFill>
              </a:defRPr>
            </a:lvl4pPr>
            <a:lvl5pPr algn="ctr">
              <a:defRPr sz="1600">
                <a:solidFill>
                  <a:srgbClr val="FFC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/>
        </p:nvSpPr>
        <p:spPr>
          <a:xfrm>
            <a:off x="-9150" y="6951663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8246070" cy="1628852"/>
          </a:xfrm>
        </p:spPr>
        <p:txBody>
          <a:bodyPr>
            <a:noAutofit/>
          </a:bodyPr>
          <a:lstStyle/>
          <a:p>
            <a:pPr algn="ctr"/>
            <a:r>
              <a:rPr lang="en-US" sz="6600" dirty="0" err="1" smtClean="0">
                <a:solidFill>
                  <a:srgbClr val="FFFF00"/>
                </a:solidFill>
              </a:rPr>
              <a:t>Syariah</a:t>
            </a:r>
            <a:r>
              <a:rPr lang="en-US" sz="6600" dirty="0" smtClean="0">
                <a:solidFill>
                  <a:srgbClr val="FFFF00"/>
                </a:solidFill>
              </a:rPr>
              <a:t> Financial Planning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&amp;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81400"/>
            <a:ext cx="8246070" cy="1425247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bg1">
                    <a:lumMod val="95000"/>
                  </a:schemeClr>
                </a:solidFill>
              </a:rPr>
              <a:t>Sandwich </a:t>
            </a:r>
          </a:p>
          <a:p>
            <a:pPr algn="ctr"/>
            <a:r>
              <a:rPr lang="en-US" sz="6600" dirty="0" smtClean="0">
                <a:solidFill>
                  <a:schemeClr val="bg1">
                    <a:lumMod val="95000"/>
                  </a:schemeClr>
                </a:solidFill>
              </a:rPr>
              <a:t>Generation</a:t>
            </a:r>
          </a:p>
          <a:p>
            <a:pPr algn="ctr"/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MIFTAKHUL 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KHASANAH,S.TP.,MSI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2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7924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24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1"/>
            <a:ext cx="6561436" cy="609599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Sandwich Generation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188106"/>
            <a:ext cx="7475836" cy="5136494"/>
          </a:xfrm>
        </p:spPr>
        <p:txBody>
          <a:bodyPr/>
          <a:lstStyle/>
          <a:p>
            <a:r>
              <a:rPr lang="en-US" dirty="0" err="1"/>
              <a:t>Disebut</a:t>
            </a:r>
            <a:r>
              <a:rPr lang="en-US" dirty="0"/>
              <a:t> Sandwich Generation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seolah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beban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: </a:t>
            </a:r>
            <a:r>
              <a:rPr lang="en-US" dirty="0" err="1"/>
              <a:t>dibawah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membiayai</a:t>
            </a:r>
            <a:r>
              <a:rPr lang="en-US" dirty="0"/>
              <a:t> </a:t>
            </a:r>
            <a:r>
              <a:rPr lang="en-US" dirty="0" err="1"/>
              <a:t>anak-anaknya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; </a:t>
            </a:r>
            <a:r>
              <a:rPr lang="en-US" dirty="0" err="1"/>
              <a:t>diatas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menanggung</a:t>
            </a:r>
            <a:r>
              <a:rPr lang="en-US" dirty="0"/>
              <a:t> </a:t>
            </a:r>
            <a:r>
              <a:rPr lang="en-US" dirty="0" err="1"/>
              <a:t>biaya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adik-adiknya</a:t>
            </a:r>
            <a:r>
              <a:rPr lang="en-US" dirty="0"/>
              <a:t>, </a:t>
            </a:r>
            <a:r>
              <a:rPr lang="en-US" dirty="0" err="1"/>
              <a:t>lantaran</a:t>
            </a:r>
            <a:r>
              <a:rPr lang="en-US" dirty="0"/>
              <a:t> orang </a:t>
            </a:r>
            <a:r>
              <a:rPr lang="en-US" dirty="0" err="1"/>
              <a:t>tuanya</a:t>
            </a:r>
            <a:r>
              <a:rPr lang="en-US" dirty="0"/>
              <a:t>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punya</a:t>
            </a:r>
            <a:r>
              <a:rPr lang="en-US" dirty="0"/>
              <a:t> </a:t>
            </a:r>
            <a:r>
              <a:rPr lang="en-US" dirty="0" err="1"/>
              <a:t>penghasilan</a:t>
            </a:r>
            <a:r>
              <a:rPr lang="en-US" dirty="0"/>
              <a:t> (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pensiun</a:t>
            </a:r>
            <a:r>
              <a:rPr lang="en-US" dirty="0"/>
              <a:t> yang </a:t>
            </a:r>
            <a:r>
              <a:rPr lang="en-US" dirty="0" err="1"/>
              <a:t>buruk</a:t>
            </a:r>
            <a:r>
              <a:rPr lang="en-US" dirty="0"/>
              <a:t>).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91000"/>
            <a:ext cx="4191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5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8229598" cy="1162051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 err="1">
                <a:solidFill>
                  <a:srgbClr val="FFFF00"/>
                </a:solidFill>
              </a:rPr>
              <a:t>Sadaqa</a:t>
            </a:r>
            <a:r>
              <a:rPr lang="en-US" sz="4400" dirty="0">
                <a:solidFill>
                  <a:srgbClr val="FFFF00"/>
                </a:solidFill>
              </a:rPr>
              <a:t> and Sandwich Generation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828800"/>
            <a:ext cx="4267198" cy="4800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Sandwich Generation is a generation of people (usually in their 30s or 40s) who care for their aging parents while supporting their own children. </a:t>
            </a:r>
          </a:p>
          <a:p>
            <a:pPr marL="342900" lvl="0" indent="-342900" algn="ctr">
              <a:buFont typeface="Arial" pitchFamily="34" charset="0"/>
              <a:buChar char="•"/>
            </a:pPr>
            <a:r>
              <a:rPr lang="en-US" dirty="0" err="1" smtClean="0"/>
              <a:t>T</a:t>
            </a:r>
            <a:r>
              <a:rPr lang="en-US" sz="2800" dirty="0" err="1" smtClean="0">
                <a:solidFill>
                  <a:srgbClr val="FFC000"/>
                </a:solidFill>
              </a:rPr>
              <a:t>The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>
                <a:solidFill>
                  <a:srgbClr val="FFC000"/>
                </a:solidFill>
              </a:rPr>
              <a:t>Sandwich Generation is a generation of people (usually in their 30s or 40s) who care for their aging parents while supporting their own children. </a:t>
            </a:r>
          </a:p>
          <a:p>
            <a:r>
              <a:rPr lang="en-US" dirty="0" err="1" smtClean="0"/>
              <a:t>ieneration</a:t>
            </a:r>
            <a:r>
              <a:rPr lang="en-US" dirty="0" smtClean="0"/>
              <a:t> </a:t>
            </a:r>
            <a:r>
              <a:rPr lang="en-US" dirty="0"/>
              <a:t>is a generation of people (usually in their 30s or 40s) who care for their aging parents while supporting their own children. 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84388"/>
            <a:ext cx="3200400" cy="174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28800"/>
            <a:ext cx="2695575" cy="2479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7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1" y="457201"/>
            <a:ext cx="7247236" cy="5822294"/>
          </a:xfrm>
        </p:spPr>
        <p:txBody>
          <a:bodyPr/>
          <a:lstStyle/>
          <a:p>
            <a:pPr algn="just"/>
            <a:r>
              <a:rPr lang="it-IT" dirty="0"/>
              <a:t>Sandwhich Generation tidak hanya terjadi di Indonesia. Fenonema ini amat banyak terjadi di berbagai negara di dunia</a:t>
            </a:r>
            <a:r>
              <a:rPr lang="it-IT" dirty="0" smtClean="0"/>
              <a:t>.</a:t>
            </a:r>
          </a:p>
          <a:p>
            <a:pPr algn="just"/>
            <a:r>
              <a:rPr lang="en-US" dirty="0"/>
              <a:t>Sandwich Generation </a:t>
            </a:r>
            <a:r>
              <a:rPr lang="en-US" dirty="0" err="1"/>
              <a:t>merebak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mayoritas</a:t>
            </a:r>
            <a:r>
              <a:rPr lang="en-US" dirty="0"/>
              <a:t> orang </a:t>
            </a:r>
            <a:r>
              <a:rPr lang="en-US" dirty="0" smtClean="0"/>
              <a:t>(</a:t>
            </a:r>
            <a:r>
              <a:rPr lang="en-US" dirty="0" err="1" smtClean="0"/>
              <a:t>terutama</a:t>
            </a:r>
            <a:r>
              <a:rPr lang="en-US" dirty="0" smtClean="0"/>
              <a:t> di Indonesia) </a:t>
            </a:r>
            <a:r>
              <a:rPr lang="en-US" dirty="0" err="1" smtClean="0"/>
              <a:t>gagal</a:t>
            </a:r>
            <a:r>
              <a:rPr lang="en-US" dirty="0" smtClean="0"/>
              <a:t> </a:t>
            </a:r>
            <a:r>
              <a:rPr lang="en-US" dirty="0" err="1"/>
              <a:t>menyusun</a:t>
            </a:r>
            <a:r>
              <a:rPr lang="en-US" dirty="0"/>
              <a:t> proses </a:t>
            </a: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pensiun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nafkah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adik-adik</a:t>
            </a:r>
            <a:r>
              <a:rPr lang="en-US" dirty="0"/>
              <a:t> yang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membutuhkan</a:t>
            </a:r>
            <a:r>
              <a:rPr lang="en-US" dirty="0"/>
              <a:t> </a:t>
            </a:r>
            <a:r>
              <a:rPr lang="en-US" dirty="0" err="1"/>
              <a:t>biaya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tentu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kemuliaan</a:t>
            </a:r>
            <a:r>
              <a:rPr lang="en-US" dirty="0"/>
              <a:t>.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dicap</a:t>
            </a:r>
            <a:r>
              <a:rPr lang="en-US" dirty="0"/>
              <a:t> </a:t>
            </a:r>
            <a:r>
              <a:rPr lang="en-US" dirty="0" err="1"/>
              <a:t>durhaka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mengelak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tanggung</a:t>
            </a:r>
            <a:r>
              <a:rPr lang="en-US" dirty="0"/>
              <a:t> </a:t>
            </a:r>
            <a:r>
              <a:rPr lang="en-US" dirty="0" err="1"/>
              <a:t>jawab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340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381000"/>
            <a:ext cx="7010400" cy="6248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muda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cermat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. </a:t>
            </a:r>
            <a:r>
              <a:rPr lang="en-US" dirty="0" err="1"/>
              <a:t>Walhasil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pensiun</a:t>
            </a:r>
            <a:r>
              <a:rPr lang="en-US" dirty="0"/>
              <a:t> </a:t>
            </a:r>
            <a:r>
              <a:rPr lang="en-US" dirty="0" err="1"/>
              <a:t>cenderung</a:t>
            </a:r>
            <a:r>
              <a:rPr lang="en-US" dirty="0"/>
              <a:t> </a:t>
            </a:r>
            <a:r>
              <a:rPr lang="en-US" dirty="0" err="1"/>
              <a:t>bergantung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finansial</a:t>
            </a:r>
            <a:r>
              <a:rPr lang="en-US" dirty="0"/>
              <a:t> </a:t>
            </a:r>
            <a:r>
              <a:rPr lang="en-US" dirty="0" err="1"/>
              <a:t>anak-anaknya</a:t>
            </a:r>
            <a:r>
              <a:rPr lang="en-US" dirty="0"/>
              <a:t>. </a:t>
            </a:r>
            <a:r>
              <a:rPr lang="en-US" dirty="0" err="1"/>
              <a:t>Lahirlah</a:t>
            </a:r>
            <a:r>
              <a:rPr lang="en-US" dirty="0"/>
              <a:t> Sandwich Generation.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Harapannya</a:t>
            </a:r>
            <a:r>
              <a:rPr lang="en-US" dirty="0"/>
              <a:t>, </a:t>
            </a:r>
            <a:r>
              <a:rPr lang="en-US" dirty="0" err="1" smtClean="0"/>
              <a:t>Anda</a:t>
            </a:r>
            <a:r>
              <a:rPr lang="en-US" dirty="0" smtClean="0"/>
              <a:t>,/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mengulangi</a:t>
            </a:r>
            <a:r>
              <a:rPr lang="en-US" dirty="0"/>
              <a:t> </a:t>
            </a:r>
            <a:r>
              <a:rPr lang="en-US" dirty="0" err="1"/>
              <a:t>kesalahan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smtClean="0"/>
              <a:t>/Kita yang </a:t>
            </a:r>
            <a:r>
              <a:rPr lang="en-US" dirty="0" err="1"/>
              <a:t>berusia</a:t>
            </a:r>
            <a:r>
              <a:rPr lang="en-US" dirty="0"/>
              <a:t> 30 – 40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berusaha</a:t>
            </a:r>
            <a:r>
              <a:rPr lang="en-US" dirty="0"/>
              <a:t> agar </a:t>
            </a:r>
            <a:r>
              <a:rPr lang="en-US" dirty="0" err="1"/>
              <a:t>kelak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Sandwich Generation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anak-anak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yang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belia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906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533401"/>
            <a:ext cx="6566315" cy="5746094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solidFill>
                  <a:srgbClr val="FF0000"/>
                </a:solidFill>
              </a:rPr>
              <a:t>HOW…….???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TEORI PERENCANAAN KEUANGAN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r>
              <a:rPr lang="en-US" dirty="0" smtClean="0"/>
              <a:t> </a:t>
            </a:r>
            <a:r>
              <a:rPr lang="en-US" dirty="0" err="1" smtClean="0"/>
              <a:t>belanja</a:t>
            </a:r>
            <a:r>
              <a:rPr lang="en-US" dirty="0" smtClean="0"/>
              <a:t>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pemasukan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. </a:t>
            </a:r>
            <a:r>
              <a:rPr lang="en-US" dirty="0" err="1" smtClean="0"/>
              <a:t>Pemasukan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arus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yang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halal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mendanai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halal. Q.S Al </a:t>
            </a:r>
            <a:r>
              <a:rPr lang="en-US" dirty="0" err="1" smtClean="0"/>
              <a:t>Baqarah</a:t>
            </a:r>
            <a:r>
              <a:rPr lang="en-US" dirty="0" smtClean="0"/>
              <a:t> (2) : 188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Perencanaan</a:t>
            </a:r>
            <a:r>
              <a:rPr lang="en-US" dirty="0" smtClean="0"/>
              <a:t> /Planning : Q.S Al-</a:t>
            </a:r>
            <a:r>
              <a:rPr lang="en-US" dirty="0" err="1" smtClean="0"/>
              <a:t>Hasyr</a:t>
            </a:r>
            <a:r>
              <a:rPr lang="en-US" dirty="0" smtClean="0"/>
              <a:t> (59) :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24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TUJUAN KEUANGAN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Perencanaan</a:t>
            </a:r>
            <a:r>
              <a:rPr lang="en-US" dirty="0" smtClean="0"/>
              <a:t> Zakat </a:t>
            </a:r>
            <a:r>
              <a:rPr lang="en-US" dirty="0" err="1" smtClean="0"/>
              <a:t>dan</a:t>
            </a:r>
            <a:r>
              <a:rPr lang="en-US" dirty="0" smtClean="0"/>
              <a:t> Dana </a:t>
            </a:r>
            <a:r>
              <a:rPr lang="en-US" dirty="0" err="1" smtClean="0"/>
              <a:t>darurat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Dana </a:t>
            </a:r>
            <a:r>
              <a:rPr lang="en-US" dirty="0" err="1" smtClean="0"/>
              <a:t>Ibadah</a:t>
            </a:r>
            <a:r>
              <a:rPr lang="en-US" dirty="0" smtClean="0"/>
              <a:t> Haji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Umroh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Wakaq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Dana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Pensiun</a:t>
            </a:r>
            <a:endParaRPr lang="en-US" dirty="0" smtClean="0"/>
          </a:p>
          <a:p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Asuransi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POS-POS PENGELUARAN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zakat : </a:t>
            </a:r>
            <a:r>
              <a:rPr lang="en-US" dirty="0" err="1" smtClean="0">
                <a:solidFill>
                  <a:srgbClr val="FFFF00"/>
                </a:solidFill>
              </a:rPr>
              <a:t>harta</a:t>
            </a:r>
            <a:r>
              <a:rPr lang="en-US" dirty="0" smtClean="0">
                <a:solidFill>
                  <a:srgbClr val="FFFF00"/>
                </a:solidFill>
              </a:rPr>
              <a:t> yang </a:t>
            </a:r>
            <a:r>
              <a:rPr lang="en-US" dirty="0" err="1" smtClean="0">
                <a:solidFill>
                  <a:srgbClr val="FFFF00"/>
                </a:solidFill>
              </a:rPr>
              <a:t>memenuhi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syarat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nisab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wajib</a:t>
            </a:r>
            <a:r>
              <a:rPr lang="en-US" dirty="0" smtClean="0">
                <a:solidFill>
                  <a:srgbClr val="FFFF00"/>
                </a:solidFill>
              </a:rPr>
              <a:t> zakat 2,5% (35 </a:t>
            </a:r>
            <a:r>
              <a:rPr lang="en-US" dirty="0" err="1" smtClean="0">
                <a:solidFill>
                  <a:srgbClr val="FFFF00"/>
                </a:solidFill>
              </a:rPr>
              <a:t>ayat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ttg</a:t>
            </a:r>
            <a:r>
              <a:rPr lang="en-US" dirty="0" smtClean="0">
                <a:solidFill>
                  <a:srgbClr val="FFFF00"/>
                </a:solidFill>
              </a:rPr>
              <a:t> Zakat), (</a:t>
            </a:r>
            <a:r>
              <a:rPr lang="en-US" dirty="0" err="1" smtClean="0">
                <a:solidFill>
                  <a:srgbClr val="FFFF00"/>
                </a:solidFill>
              </a:rPr>
              <a:t>sedekah</a:t>
            </a:r>
            <a:r>
              <a:rPr lang="en-US" dirty="0" smtClean="0">
                <a:solidFill>
                  <a:srgbClr val="FFFF00"/>
                </a:solidFill>
              </a:rPr>
              <a:t> : 17 </a:t>
            </a:r>
            <a:r>
              <a:rPr lang="en-US" dirty="0" err="1" smtClean="0">
                <a:solidFill>
                  <a:srgbClr val="FFFF00"/>
                </a:solidFill>
              </a:rPr>
              <a:t>ayat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Hutang</a:t>
            </a:r>
            <a:r>
              <a:rPr lang="en-US" dirty="0" smtClean="0">
                <a:solidFill>
                  <a:srgbClr val="FFFF00"/>
                </a:solidFill>
              </a:rPr>
              <a:t> : </a:t>
            </a:r>
            <a:r>
              <a:rPr lang="en-US" dirty="0" err="1" smtClean="0">
                <a:solidFill>
                  <a:srgbClr val="FFFF00"/>
                </a:solidFill>
              </a:rPr>
              <a:t>Maksimum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hutang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adalah</a:t>
            </a:r>
            <a:r>
              <a:rPr lang="en-US" dirty="0" smtClean="0">
                <a:solidFill>
                  <a:srgbClr val="FFFF00"/>
                </a:solidFill>
              </a:rPr>
              <a:t> 35% </a:t>
            </a:r>
            <a:r>
              <a:rPr lang="en-US" dirty="0" err="1" smtClean="0">
                <a:solidFill>
                  <a:srgbClr val="FFFF00"/>
                </a:solidFill>
              </a:rPr>
              <a:t>dari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pemasukan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Tetap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err="1" smtClean="0">
                <a:solidFill>
                  <a:srgbClr val="FFFF00"/>
                </a:solidFill>
              </a:rPr>
              <a:t>Hutang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produktif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Maks</a:t>
            </a:r>
            <a:r>
              <a:rPr lang="en-US" dirty="0" smtClean="0">
                <a:solidFill>
                  <a:srgbClr val="FFFF00"/>
                </a:solidFill>
              </a:rPr>
              <a:t> 20%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err="1" smtClean="0">
                <a:solidFill>
                  <a:srgbClr val="FFFF00"/>
                </a:solidFill>
              </a:rPr>
              <a:t>Hutang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konsumtif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maks</a:t>
            </a:r>
            <a:r>
              <a:rPr lang="en-US" dirty="0" smtClean="0">
                <a:solidFill>
                  <a:srgbClr val="FFFF00"/>
                </a:solidFill>
              </a:rPr>
              <a:t> 15%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Tabungan 10%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Kontribusi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Asuransi</a:t>
            </a:r>
            <a:r>
              <a:rPr lang="en-US" dirty="0" smtClean="0">
                <a:solidFill>
                  <a:srgbClr val="FFFF00"/>
                </a:solidFill>
              </a:rPr>
              <a:t> 10%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err="1" smtClean="0">
                <a:solidFill>
                  <a:srgbClr val="FFFF00"/>
                </a:solidFill>
              </a:rPr>
              <a:t>Pos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belanja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saat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ini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78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381001"/>
            <a:ext cx="6566315" cy="589849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berpikir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 </a:t>
            </a:r>
            <a:r>
              <a:rPr lang="en-US" dirty="0" err="1"/>
              <a:t>bagaimana</a:t>
            </a:r>
            <a:r>
              <a:rPr lang="en-US" dirty="0"/>
              <a:t> agar </a:t>
            </a:r>
            <a:r>
              <a:rPr lang="en-US" dirty="0" err="1"/>
              <a:t>kelak</a:t>
            </a:r>
            <a:r>
              <a:rPr lang="en-US" dirty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Kita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pensiun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tetap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income minimal </a:t>
            </a:r>
            <a:r>
              <a:rPr lang="en-US" dirty="0" smtClean="0"/>
              <a:t> </a:t>
            </a:r>
            <a:r>
              <a:rPr lang="en-US" dirty="0" err="1" smtClean="0"/>
              <a:t>sebesar</a:t>
            </a:r>
            <a:r>
              <a:rPr lang="en-US" dirty="0" smtClean="0"/>
              <a:t> </a:t>
            </a:r>
            <a:r>
              <a:rPr lang="en-US" dirty="0" err="1" smtClean="0"/>
              <a:t>gaji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syukur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pilihannya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berbisnis</a:t>
            </a:r>
            <a:r>
              <a:rPr lang="en-US" dirty="0"/>
              <a:t> – </a:t>
            </a:r>
            <a:r>
              <a:rPr lang="en-US" dirty="0" err="1"/>
              <a:t>sebab</a:t>
            </a:r>
            <a:r>
              <a:rPr lang="en-US" dirty="0"/>
              <a:t> </a:t>
            </a:r>
            <a:r>
              <a:rPr lang="en-US" dirty="0" err="1"/>
              <a:t>menjalankan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 </a:t>
            </a:r>
            <a:r>
              <a:rPr lang="en-US" dirty="0" err="1"/>
              <a:t>memang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kenal</a:t>
            </a:r>
            <a:r>
              <a:rPr lang="en-US" dirty="0"/>
              <a:t> kata </a:t>
            </a:r>
            <a:r>
              <a:rPr lang="en-US" dirty="0" err="1"/>
              <a:t>pensiun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idealnya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yang </a:t>
            </a:r>
            <a:r>
              <a:rPr lang="en-US" dirty="0" err="1"/>
              <a:t>dijalankan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makan</a:t>
            </a:r>
            <a:r>
              <a:rPr lang="en-US" dirty="0"/>
              <a:t> </a:t>
            </a:r>
            <a:r>
              <a:rPr lang="en-US" dirty="0" err="1"/>
              <a:t>energi</a:t>
            </a:r>
            <a:r>
              <a:rPr lang="en-US" dirty="0"/>
              <a:t> </a:t>
            </a:r>
            <a:r>
              <a:rPr lang="en-US" dirty="0" err="1"/>
              <a:t>sebab</a:t>
            </a:r>
            <a:r>
              <a:rPr lang="en-US" dirty="0"/>
              <a:t> </a:t>
            </a:r>
            <a:r>
              <a:rPr lang="en-US" dirty="0" err="1"/>
              <a:t>ingat</a:t>
            </a:r>
            <a:r>
              <a:rPr lang="en-US" dirty="0"/>
              <a:t>,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/>
              <a:t>pensiun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tembus</a:t>
            </a:r>
            <a:r>
              <a:rPr lang="en-US" dirty="0"/>
              <a:t> 56 (</a:t>
            </a:r>
            <a:r>
              <a:rPr lang="en-US" dirty="0" err="1"/>
              <a:t>energinya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segarang</a:t>
            </a:r>
            <a:r>
              <a:rPr lang="en-US" dirty="0"/>
              <a:t> </a:t>
            </a:r>
            <a:r>
              <a:rPr lang="en-US" dirty="0" err="1"/>
              <a:t>jaman</a:t>
            </a:r>
            <a:r>
              <a:rPr lang="en-US" dirty="0"/>
              <a:t> </a:t>
            </a:r>
            <a:r>
              <a:rPr lang="en-US" dirty="0" err="1"/>
              <a:t>muda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717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FFFF00"/>
                </a:solidFill>
              </a:rPr>
              <a:t>DEFINISI EKONOMI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752600"/>
            <a:ext cx="4040188" cy="639763"/>
          </a:xfrm>
        </p:spPr>
        <p:txBody>
          <a:bodyPr anchor="t"/>
          <a:lstStyle/>
          <a:p>
            <a:r>
              <a:rPr lang="en-US" dirty="0" smtClean="0"/>
              <a:t>CONVENTIONAL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9114"/>
            <a:ext cx="4040188" cy="427888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Ilmu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mempelajari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prilaku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manusia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dalam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memenuhi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kebutuhannya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tak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terbatas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menggunakan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faktor-faktor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produksi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yang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terbatas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algn="l"/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Masalah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utama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ekonomi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adalah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kelangkaan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(scarcity)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dan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pilihan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(choices)</a:t>
            </a:r>
          </a:p>
          <a:p>
            <a:pPr algn="l"/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Ukuran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kesuksesan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ekonomi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adalah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berbasis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individu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752600"/>
            <a:ext cx="4041775" cy="639763"/>
          </a:xfrm>
        </p:spPr>
        <p:txBody>
          <a:bodyPr anchor="t"/>
          <a:lstStyle/>
          <a:p>
            <a:r>
              <a:rPr lang="en-US" dirty="0" smtClean="0"/>
              <a:t>ISLAM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14600"/>
            <a:ext cx="4041775" cy="3974086"/>
          </a:xfrm>
        </p:spPr>
        <p:txBody>
          <a:bodyPr>
            <a:normAutofit fontScale="92500"/>
          </a:bodyPr>
          <a:lstStyle/>
          <a:p>
            <a:pPr algn="just">
              <a:lnSpc>
                <a:spcPct val="80000"/>
              </a:lnSpc>
            </a:pP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Ilmu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yang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mempelajari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prilaku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manusia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dalam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memenuhi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kebutuhan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hidupnya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dengan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tujuan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memperoleh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falah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(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bahagia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dunia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–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akhirat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)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dirty="0">
              <a:solidFill>
                <a:schemeClr val="bg1">
                  <a:lumMod val="95000"/>
                </a:schemeClr>
              </a:solidFill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Masalah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utama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ekonomi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adalah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kendala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perputaran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aliran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sumberdaya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ekonomi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(velocity)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dirty="0">
              <a:solidFill>
                <a:schemeClr val="bg1">
                  <a:lumMod val="95000"/>
                </a:schemeClr>
              </a:solidFill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Ukuran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kesuksesan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ekonomi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adalah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berbasis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kolektif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381001"/>
            <a:ext cx="6566315" cy="589849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à"/>
            </a:pPr>
            <a:r>
              <a:rPr lang="en-US" sz="3600" dirty="0" smtClean="0">
                <a:sym typeface="Wingdings" pitchFamily="2" charset="2"/>
              </a:rPr>
              <a:t>    I N V E S T A S I</a:t>
            </a:r>
          </a:p>
          <a:p>
            <a:pPr>
              <a:buFont typeface="Wingdings" pitchFamily="2" charset="2"/>
              <a:buChar char="à"/>
            </a:pPr>
            <a:endParaRPr lang="en-US" sz="3600" dirty="0" smtClean="0"/>
          </a:p>
          <a:p>
            <a:pPr marL="0" indent="0">
              <a:buNone/>
            </a:pPr>
            <a:r>
              <a:rPr lang="en-US" dirty="0" smtClean="0"/>
              <a:t>Q.S AL-</a:t>
            </a:r>
            <a:r>
              <a:rPr lang="en-US" dirty="0" err="1" smtClean="0"/>
              <a:t>Baqarah</a:t>
            </a:r>
            <a:r>
              <a:rPr lang="en-US" dirty="0" smtClean="0"/>
              <a:t> (2) : 240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“Dan orang-orang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diantara</a:t>
            </a:r>
            <a:r>
              <a:rPr lang="en-US" dirty="0" smtClean="0"/>
              <a:t>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istri-istri</a:t>
            </a:r>
            <a:r>
              <a:rPr lang="en-US" dirty="0" smtClean="0"/>
              <a:t>,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wasiat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istri-istrinya</a:t>
            </a:r>
            <a:r>
              <a:rPr lang="en-US" dirty="0" smtClean="0"/>
              <a:t>, (</a:t>
            </a:r>
            <a:r>
              <a:rPr lang="en-US" dirty="0" err="1" smtClean="0"/>
              <a:t>yaitu</a:t>
            </a:r>
            <a:r>
              <a:rPr lang="en-US" dirty="0" smtClean="0"/>
              <a:t>) </a:t>
            </a:r>
            <a:r>
              <a:rPr lang="en-US" dirty="0" err="1" smtClean="0"/>
              <a:t>nafkah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setahun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mengeluarkannya</a:t>
            </a:r>
            <a:r>
              <a:rPr lang="en-US" dirty="0" smtClean="0"/>
              <a:t> (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).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keluar</a:t>
            </a:r>
            <a:r>
              <a:rPr lang="en-US" dirty="0" smtClean="0"/>
              <a:t> (</a:t>
            </a:r>
            <a:r>
              <a:rPr lang="en-US" dirty="0" err="1" smtClean="0"/>
              <a:t>sendiri</a:t>
            </a:r>
            <a:r>
              <a:rPr lang="en-US" dirty="0" smtClean="0"/>
              <a:t>),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dosa</a:t>
            </a:r>
            <a:r>
              <a:rPr lang="en-US" dirty="0" smtClean="0"/>
              <a:t> </a:t>
            </a:r>
            <a:r>
              <a:rPr lang="en-US" dirty="0" err="1" smtClean="0"/>
              <a:t>bagimu</a:t>
            </a:r>
            <a:r>
              <a:rPr lang="en-US" dirty="0" smtClean="0"/>
              <a:t> (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) yang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lakukan</a:t>
            </a:r>
            <a:r>
              <a:rPr lang="en-US" dirty="0" smtClean="0"/>
              <a:t> 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. Allah </a:t>
            </a:r>
            <a:r>
              <a:rPr lang="en-US" dirty="0" err="1"/>
              <a:t>M</a:t>
            </a:r>
            <a:r>
              <a:rPr lang="en-US" dirty="0" err="1" smtClean="0"/>
              <a:t>aha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erkasa, </a:t>
            </a:r>
            <a:r>
              <a:rPr lang="en-US" dirty="0" err="1" smtClean="0"/>
              <a:t>Maha</a:t>
            </a:r>
            <a:r>
              <a:rPr lang="en-US" dirty="0" smtClean="0"/>
              <a:t> </a:t>
            </a:r>
            <a:r>
              <a:rPr lang="en-US" dirty="0" err="1" smtClean="0"/>
              <a:t>Bijaksana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Islam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dirty="0" err="1" smtClean="0">
                <a:latin typeface="Times New Roman" pitchFamily="18" charset="0"/>
              </a:rPr>
              <a:t>adalah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masalah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menjamin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berputarnya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harta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diantara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manusia</a:t>
            </a:r>
            <a:r>
              <a:rPr lang="en-US" dirty="0">
                <a:latin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</a:rPr>
              <a:t>sehingga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manusia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dapat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memaksimalkan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fungsi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hidupnya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sebagai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hamba</a:t>
            </a:r>
            <a:r>
              <a:rPr lang="en-US" dirty="0">
                <a:latin typeface="Times New Roman" pitchFamily="18" charset="0"/>
              </a:rPr>
              <a:t> Allah </a:t>
            </a:r>
            <a:r>
              <a:rPr lang="en-US" dirty="0" err="1">
                <a:latin typeface="Times New Roman" pitchFamily="18" charset="0"/>
              </a:rPr>
              <a:t>untuk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mencapai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</a:rPr>
              <a:t>falah</a:t>
            </a:r>
            <a:r>
              <a:rPr lang="en-US" i="1" dirty="0">
                <a:latin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</a:rPr>
              <a:t>di </a:t>
            </a:r>
            <a:r>
              <a:rPr lang="en-US" dirty="0" err="1">
                <a:latin typeface="Times New Roman" pitchFamily="18" charset="0"/>
              </a:rPr>
              <a:t>dunia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dan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akherat</a:t>
            </a:r>
            <a:r>
              <a:rPr lang="en-US" dirty="0">
                <a:latin typeface="Times New Roman" pitchFamily="18" charset="0"/>
              </a:rPr>
              <a:t> (</a:t>
            </a:r>
            <a:r>
              <a:rPr lang="en-US" i="1" dirty="0">
                <a:latin typeface="Times New Roman" pitchFamily="18" charset="0"/>
              </a:rPr>
              <a:t>hereafter</a:t>
            </a:r>
            <a:r>
              <a:rPr lang="en-US" dirty="0">
                <a:latin typeface="Times New Roman" pitchFamily="18" charset="0"/>
              </a:rPr>
              <a:t>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err="1">
                <a:latin typeface="Times New Roman" pitchFamily="18" charset="0"/>
              </a:rPr>
              <a:t>Ekonomi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adalah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aktifitas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u="sng" dirty="0">
                <a:latin typeface="Times New Roman" pitchFamily="18" charset="0"/>
              </a:rPr>
              <a:t>KOLEKTIF!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Lingkup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Islam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80" y="457200"/>
            <a:ext cx="7994120" cy="599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7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162800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4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924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5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848600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9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533400"/>
            <a:ext cx="78232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33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0050"/>
            <a:ext cx="80772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1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0461-flower-template-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238</TotalTime>
  <Words>666</Words>
  <Application>Microsoft Office PowerPoint</Application>
  <PresentationFormat>On-screen Show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160461-flower-template-16x9</vt:lpstr>
      <vt:lpstr>Syariah Financial Planning &amp;</vt:lpstr>
      <vt:lpstr>DEFINISI EKONOMI</vt:lpstr>
      <vt:lpstr>Ekonomi dalam Islam </vt:lpstr>
      <vt:lpstr>Ruang Lingkup Ekonomi Islam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Sandwich Generation</vt:lpstr>
      <vt:lpstr>Sadaqa and Sandwich Generation</vt:lpstr>
      <vt:lpstr>PowerPoint Presentation</vt:lpstr>
      <vt:lpstr>PowerPoint Presentation</vt:lpstr>
      <vt:lpstr>PowerPoint Presentation</vt:lpstr>
      <vt:lpstr>TEORI PERENCANAAN KEUANGAN</vt:lpstr>
      <vt:lpstr>TUJUAN KEUANGAN</vt:lpstr>
      <vt:lpstr>POS-POS PENGELUARAN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 Islamic financial management</dc:title>
  <dc:creator>Miftakhul khasanah</dc:creator>
  <cp:lastModifiedBy>HP</cp:lastModifiedBy>
  <cp:revision>21</cp:revision>
  <dcterms:created xsi:type="dcterms:W3CDTF">2006-08-16T00:00:00Z</dcterms:created>
  <dcterms:modified xsi:type="dcterms:W3CDTF">2019-02-26T05:36:33Z</dcterms:modified>
</cp:coreProperties>
</file>