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75" r:id="rId12"/>
    <p:sldId id="276" r:id="rId13"/>
    <p:sldId id="267" r:id="rId14"/>
    <p:sldId id="269" r:id="rId15"/>
    <p:sldId id="268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3309E-347E-4538-86E8-55D329E9B203}" type="datetimeFigureOut">
              <a:rPr lang="en-ID" smtClean="0"/>
              <a:t>09/12/2018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602C7-B9AA-4459-966E-6A7CE925C18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1322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7602C7-B9AA-4459-966E-6A7CE925C18E}" type="slidenum">
              <a:rPr lang="en-ID" smtClean="0"/>
              <a:t>16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39831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4275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447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7019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5204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94166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4799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1083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49359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47531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7925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6798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3446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51677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148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62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7527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757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9044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19846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4571230-93CA-4F12-90DC-03E4D9E96075}" type="datetimeFigureOut">
              <a:rPr lang="id-ID" smtClean="0"/>
              <a:t>09/12/2018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F7BAB73-38C0-4AB7-A891-485EFE0E3B0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9675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2726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MATERI SIMPLE EMERGENCY MANAGEMENT</a:t>
            </a:r>
            <a:br>
              <a:rPr lang="id-ID" b="1" dirty="0"/>
            </a:br>
            <a:r>
              <a:rPr lang="id-ID" b="1" dirty="0"/>
              <a:t>(SEM)</a:t>
            </a:r>
            <a:br>
              <a:rPr lang="id-ID" dirty="0"/>
            </a:b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D" dirty="0" err="1"/>
              <a:t>Pelatihan</a:t>
            </a:r>
            <a:r>
              <a:rPr lang="en-ID" dirty="0"/>
              <a:t> </a:t>
            </a:r>
            <a:r>
              <a:rPr lang="en-ID" dirty="0" err="1"/>
              <a:t>cedera</a:t>
            </a:r>
            <a:r>
              <a:rPr lang="en-ID" dirty="0"/>
              <a:t> </a:t>
            </a:r>
            <a:r>
              <a:rPr lang="en-ID" dirty="0" err="1"/>
              <a:t>olahraga</a:t>
            </a:r>
            <a:r>
              <a:rPr lang="en-ID" dirty="0"/>
              <a:t> &amp; </a:t>
            </a:r>
            <a:r>
              <a:rPr lang="en-ID" dirty="0" err="1"/>
              <a:t>sem</a:t>
            </a:r>
            <a:r>
              <a:rPr lang="en-ID" dirty="0"/>
              <a:t> 2018/2019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404664"/>
            <a:ext cx="7773338" cy="1596177"/>
          </a:xfrm>
        </p:spPr>
        <p:txBody>
          <a:bodyPr/>
          <a:lstStyle/>
          <a:p>
            <a:r>
              <a:rPr lang="en-US" b="1" dirty="0" err="1"/>
              <a:t>Penanganan</a:t>
            </a:r>
            <a:r>
              <a:rPr lang="en-US" b="1" dirty="0"/>
              <a:t> </a:t>
            </a:r>
            <a:r>
              <a:rPr lang="en-US" b="1" i="1" dirty="0" err="1"/>
              <a:t>Epistaxis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1628800"/>
            <a:ext cx="7773339" cy="3424107"/>
          </a:xfrm>
        </p:spPr>
        <p:txBody>
          <a:bodyPr>
            <a:normAutofit/>
          </a:bodyPr>
          <a:lstStyle/>
          <a:p>
            <a:pPr lvl="0"/>
            <a:r>
              <a:rPr lang="en-US" dirty="0" err="1"/>
              <a:t>Penderita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duduk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berdiri</a:t>
            </a:r>
            <a:r>
              <a:rPr lang="en-US" dirty="0"/>
              <a:t>, </a:t>
            </a:r>
            <a:r>
              <a:rPr lang="en-US" dirty="0" err="1"/>
              <a:t>posisi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ditundukkan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depan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Tekan</a:t>
            </a:r>
            <a:r>
              <a:rPr lang="en-US" dirty="0"/>
              <a:t>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cuping</a:t>
            </a:r>
            <a:r>
              <a:rPr lang="en-US" dirty="0"/>
              <a:t> </a:t>
            </a:r>
            <a:r>
              <a:rPr lang="en-US" dirty="0" err="1"/>
              <a:t>hidung</a:t>
            </a:r>
            <a:r>
              <a:rPr lang="en-US" dirty="0"/>
              <a:t> (</a:t>
            </a:r>
            <a:r>
              <a:rPr lang="en-US" dirty="0" err="1"/>
              <a:t>diatas</a:t>
            </a:r>
            <a:r>
              <a:rPr lang="en-US" dirty="0"/>
              <a:t> </a:t>
            </a:r>
            <a:r>
              <a:rPr lang="en-US" dirty="0" err="1"/>
              <a:t>lubang</a:t>
            </a:r>
            <a:r>
              <a:rPr lang="en-US" dirty="0"/>
              <a:t> </a:t>
            </a:r>
            <a:r>
              <a:rPr lang="en-US" dirty="0" err="1"/>
              <a:t>hidung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dibawah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</a:t>
            </a:r>
            <a:r>
              <a:rPr lang="en-US" dirty="0" err="1"/>
              <a:t>hidung</a:t>
            </a:r>
            <a:r>
              <a:rPr lang="en-US" dirty="0"/>
              <a:t>)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10 </a:t>
            </a:r>
            <a:r>
              <a:rPr lang="en-US" dirty="0" err="1"/>
              <a:t>menit</a:t>
            </a:r>
            <a:r>
              <a:rPr lang="en-US" dirty="0"/>
              <a:t>  </a:t>
            </a:r>
            <a:r>
              <a:rPr lang="en-US" dirty="0" err="1"/>
              <a:t>Penderita</a:t>
            </a:r>
            <a:r>
              <a:rPr lang="en-US" dirty="0"/>
              <a:t> </a:t>
            </a:r>
            <a:r>
              <a:rPr lang="en-US" dirty="0" err="1"/>
              <a:t>bernafas</a:t>
            </a:r>
            <a:r>
              <a:rPr lang="en-US" dirty="0"/>
              <a:t> </a:t>
            </a:r>
            <a:r>
              <a:rPr lang="en-US" dirty="0" err="1"/>
              <a:t>lewat</a:t>
            </a:r>
            <a:r>
              <a:rPr lang="en-US" dirty="0"/>
              <a:t> </a:t>
            </a:r>
            <a:r>
              <a:rPr lang="en-US" dirty="0" err="1"/>
              <a:t>mulut</a:t>
            </a:r>
            <a:endParaRPr lang="id-ID" dirty="0"/>
          </a:p>
          <a:p>
            <a:pPr lvl="0"/>
            <a:r>
              <a:rPr lang="en-US" dirty="0" err="1"/>
              <a:t>Beri</a:t>
            </a:r>
            <a:r>
              <a:rPr lang="en-US" dirty="0"/>
              <a:t> </a:t>
            </a:r>
            <a:r>
              <a:rPr lang="en-US" dirty="0" err="1"/>
              <a:t>kompres</a:t>
            </a:r>
            <a:r>
              <a:rPr lang="en-US" dirty="0"/>
              <a:t> </a:t>
            </a:r>
            <a:r>
              <a:rPr lang="en-US" dirty="0" err="1"/>
              <a:t>dingin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hidung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pic>
        <p:nvPicPr>
          <p:cNvPr id="4" name="Picture 3" descr="Description: http://artikelpilihan.com/wp-content/uploads/2013/05/Obat-Mimisan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4067" y="4437112"/>
            <a:ext cx="3286125" cy="197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A2F1F-ED18-4F75-9605-BC24536A6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404664"/>
            <a:ext cx="7773338" cy="1596177"/>
          </a:xfrm>
        </p:spPr>
        <p:txBody>
          <a:bodyPr/>
          <a:lstStyle/>
          <a:p>
            <a:r>
              <a:rPr lang="en-US" b="1" dirty="0"/>
              <a:t>DISPEPSIA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25496-4B2C-4B01-99F1-329C7E804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31" y="1877101"/>
            <a:ext cx="7773339" cy="44322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i="1" dirty="0"/>
              <a:t>	Dyspepsia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nyaman</a:t>
            </a:r>
            <a:r>
              <a:rPr lang="en-US" dirty="0"/>
              <a:t>, </a:t>
            </a:r>
            <a:r>
              <a:rPr lang="en-US" i="1" dirty="0" err="1"/>
              <a:t>begah</a:t>
            </a:r>
            <a:r>
              <a:rPr lang="en-US" i="1" dirty="0"/>
              <a:t>, </a:t>
            </a:r>
            <a:r>
              <a:rPr lang="en-US" dirty="0" err="1"/>
              <a:t>nyeri,perih</a:t>
            </a:r>
            <a:r>
              <a:rPr lang="en-US" dirty="0"/>
              <a:t> yang </a:t>
            </a:r>
            <a:r>
              <a:rPr lang="en-US" dirty="0" err="1"/>
              <a:t>dirasakan</a:t>
            </a:r>
            <a:r>
              <a:rPr lang="en-US" dirty="0"/>
              <a:t> pada </a:t>
            </a:r>
            <a:r>
              <a:rPr lang="en-US" dirty="0" err="1"/>
              <a:t>perut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(</a:t>
            </a:r>
            <a:r>
              <a:rPr lang="en-US" i="1" dirty="0"/>
              <a:t>ulu </a:t>
            </a:r>
            <a:r>
              <a:rPr lang="en-US" i="1" dirty="0" err="1"/>
              <a:t>hati</a:t>
            </a:r>
            <a:r>
              <a:rPr lang="en-US" dirty="0"/>
              <a:t>) </a:t>
            </a:r>
            <a:r>
              <a:rPr lang="en-US" dirty="0" err="1"/>
              <a:t>disebabkan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pada </a:t>
            </a:r>
            <a:r>
              <a:rPr lang="en-US" dirty="0" err="1"/>
              <a:t>sistem</a:t>
            </a:r>
            <a:r>
              <a:rPr lang="en-US" dirty="0"/>
              <a:t>  </a:t>
            </a:r>
            <a:r>
              <a:rPr lang="en-US" dirty="0" err="1"/>
              <a:t>pencernaan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PENYEBAB</a:t>
            </a:r>
          </a:p>
          <a:p>
            <a:pPr lvl="0"/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udara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sal.pencernaan</a:t>
            </a:r>
            <a:endParaRPr lang="en-ID" dirty="0"/>
          </a:p>
          <a:p>
            <a:pPr lvl="0"/>
            <a:r>
              <a:rPr lang="en-US" dirty="0" err="1"/>
              <a:t>Meningkatnya</a:t>
            </a:r>
            <a:r>
              <a:rPr lang="en-US" dirty="0"/>
              <a:t> </a:t>
            </a:r>
            <a:r>
              <a:rPr lang="en-US" dirty="0" err="1"/>
              <a:t>asam</a:t>
            </a:r>
            <a:r>
              <a:rPr lang="en-US" dirty="0"/>
              <a:t> </a:t>
            </a:r>
            <a:r>
              <a:rPr lang="en-US" dirty="0" err="1"/>
              <a:t>lambung</a:t>
            </a:r>
            <a:r>
              <a:rPr lang="en-US" dirty="0"/>
              <a:t> yang </a:t>
            </a:r>
            <a:r>
              <a:rPr lang="en-US" dirty="0" err="1"/>
              <a:t>disebabkan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; </a:t>
            </a:r>
            <a:endParaRPr lang="en-ID" dirty="0"/>
          </a:p>
          <a:p>
            <a:pPr lvl="0"/>
            <a:r>
              <a:rPr lang="en-US" dirty="0" err="1"/>
              <a:t>Mengonsumsi</a:t>
            </a:r>
            <a:r>
              <a:rPr lang="en-US" dirty="0"/>
              <a:t> </a:t>
            </a:r>
            <a:r>
              <a:rPr lang="en-US" i="1" dirty="0"/>
              <a:t>caffeine</a:t>
            </a:r>
            <a:r>
              <a:rPr lang="en-US" dirty="0"/>
              <a:t> (kopi) dan </a:t>
            </a:r>
            <a:r>
              <a:rPr lang="en-US" dirty="0" err="1"/>
              <a:t>alkohol</a:t>
            </a:r>
            <a:r>
              <a:rPr lang="en-US" dirty="0"/>
              <a:t> </a:t>
            </a:r>
            <a:r>
              <a:rPr lang="en-US" dirty="0" err="1"/>
              <a:t>terlalu</a:t>
            </a:r>
            <a:r>
              <a:rPr lang="en-US" dirty="0"/>
              <a:t> </a:t>
            </a:r>
            <a:r>
              <a:rPr lang="en-US" dirty="0" err="1"/>
              <a:t>banyak</a:t>
            </a:r>
            <a:endParaRPr lang="en-ID" dirty="0"/>
          </a:p>
          <a:p>
            <a:pPr lvl="0"/>
            <a:r>
              <a:rPr lang="en-US" dirty="0" err="1"/>
              <a:t>Mengonsumsi</a:t>
            </a:r>
            <a:r>
              <a:rPr lang="en-US" dirty="0"/>
              <a:t> </a:t>
            </a:r>
            <a:r>
              <a:rPr lang="en-US" i="1" dirty="0"/>
              <a:t>non selective</a:t>
            </a:r>
            <a:r>
              <a:rPr lang="en-US" dirty="0"/>
              <a:t> NSAID</a:t>
            </a:r>
            <a:endParaRPr lang="en-ID" dirty="0"/>
          </a:p>
          <a:p>
            <a:pPr lvl="0"/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Psikologis</a:t>
            </a:r>
            <a:r>
              <a:rPr lang="en-US" dirty="0"/>
              <a:t> (</a:t>
            </a:r>
            <a:r>
              <a:rPr lang="en-US" dirty="0" err="1"/>
              <a:t>cemas</a:t>
            </a:r>
            <a:r>
              <a:rPr lang="en-US" dirty="0"/>
              <a:t>, </a:t>
            </a:r>
            <a:r>
              <a:rPr lang="en-US" dirty="0" err="1"/>
              <a:t>depresi</a:t>
            </a:r>
            <a:r>
              <a:rPr lang="en-US" dirty="0"/>
              <a:t>)</a:t>
            </a:r>
            <a:endParaRPr lang="en-ID" dirty="0"/>
          </a:p>
          <a:p>
            <a:pPr lvl="0"/>
            <a:r>
              <a:rPr lang="en-US" dirty="0" err="1"/>
              <a:t>Infeksi</a:t>
            </a:r>
            <a:r>
              <a:rPr lang="en-US" dirty="0"/>
              <a:t> </a:t>
            </a:r>
            <a:r>
              <a:rPr lang="en-US" dirty="0" err="1"/>
              <a:t>bakteri</a:t>
            </a:r>
            <a:r>
              <a:rPr lang="en-US" dirty="0"/>
              <a:t> </a:t>
            </a:r>
            <a:r>
              <a:rPr lang="en-US" i="1" dirty="0"/>
              <a:t>Helicobacter pylori</a:t>
            </a:r>
            <a:endParaRPr lang="en-ID" dirty="0"/>
          </a:p>
          <a:p>
            <a:pPr lvl="0"/>
            <a:r>
              <a:rPr lang="en-US" dirty="0"/>
              <a:t>GERD (</a:t>
            </a:r>
            <a:r>
              <a:rPr lang="en-US" i="1" dirty="0"/>
              <a:t>Gastroesophageal Reflux Disease</a:t>
            </a:r>
            <a:r>
              <a:rPr lang="en-US" dirty="0"/>
              <a:t>)</a:t>
            </a:r>
            <a:endParaRPr lang="en-ID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D" dirty="0"/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1344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15672-F0B0-4930-B335-D4415F07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Penanganan</a:t>
            </a:r>
            <a:br>
              <a:rPr lang="en-ID" b="1" dirty="0"/>
            </a:br>
            <a:r>
              <a:rPr lang="en-ID" b="1" dirty="0" err="1"/>
              <a:t>dispepsia</a:t>
            </a:r>
            <a:endParaRPr lang="en-ID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4099F-E365-4D15-AD45-F37BD4AB7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i="1" dirty="0" err="1"/>
              <a:t>Antasida</a:t>
            </a:r>
            <a:r>
              <a:rPr lang="en-US" dirty="0"/>
              <a:t> :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menetralisis</a:t>
            </a:r>
            <a:r>
              <a:rPr lang="en-US" dirty="0"/>
              <a:t> </a:t>
            </a:r>
            <a:r>
              <a:rPr lang="en-US" dirty="0" err="1"/>
              <a:t>asam</a:t>
            </a:r>
            <a:r>
              <a:rPr lang="en-US" dirty="0"/>
              <a:t> </a:t>
            </a:r>
            <a:r>
              <a:rPr lang="en-US" dirty="0" err="1"/>
              <a:t>lambung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pH.</a:t>
            </a:r>
            <a:r>
              <a:rPr lang="en-US" dirty="0"/>
              <a:t> </a:t>
            </a:r>
            <a:r>
              <a:rPr lang="id-ID" dirty="0"/>
              <a:t>Berikan setengah jam sebelum makan. Lanjutkan penggunaanny</a:t>
            </a:r>
            <a:r>
              <a:rPr lang="en-US" dirty="0"/>
              <a:t>a (</a:t>
            </a:r>
            <a:r>
              <a:rPr lang="id-ID" dirty="0"/>
              <a:t>jika perlu</a:t>
            </a:r>
            <a:r>
              <a:rPr lang="en-US" dirty="0"/>
              <a:t>)</a:t>
            </a:r>
            <a:r>
              <a:rPr lang="id-ID" dirty="0"/>
              <a:t> 3x 1-2 tab kunyah</a:t>
            </a:r>
            <a:endParaRPr lang="en-ID" dirty="0"/>
          </a:p>
          <a:p>
            <a:pPr lvl="0"/>
            <a:r>
              <a:rPr lang="en-US" i="1" dirty="0"/>
              <a:t>H2 Blockers</a:t>
            </a:r>
            <a:r>
              <a:rPr lang="en-US" dirty="0"/>
              <a:t> :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memblock</a:t>
            </a:r>
            <a:r>
              <a:rPr lang="en-US" dirty="0"/>
              <a:t> H2 </a:t>
            </a:r>
            <a:r>
              <a:rPr lang="en-US" i="1" dirty="0"/>
              <a:t>receptor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dirty="0" err="1"/>
              <a:t>menghambat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asam</a:t>
            </a:r>
            <a:r>
              <a:rPr lang="en-US" dirty="0"/>
              <a:t> </a:t>
            </a:r>
            <a:r>
              <a:rPr lang="en-US" dirty="0" err="1"/>
              <a:t>lambung</a:t>
            </a:r>
            <a:r>
              <a:rPr lang="en-US" dirty="0"/>
              <a:t>. </a:t>
            </a:r>
            <a:r>
              <a:rPr lang="en-US" i="1" dirty="0"/>
              <a:t>Cimetidine, ranitidine, famotidine, nizatidine. Ranitidine</a:t>
            </a:r>
            <a:r>
              <a:rPr lang="en-US" dirty="0"/>
              <a:t> :</a:t>
            </a:r>
            <a:r>
              <a:rPr lang="id-ID" dirty="0"/>
              <a:t> Berikan 2x1 tab sesaat sebelum atau saat makan.</a:t>
            </a:r>
            <a:endParaRPr lang="en-ID" dirty="0"/>
          </a:p>
          <a:p>
            <a:pPr lvl="0"/>
            <a:r>
              <a:rPr lang="en-US" i="1" dirty="0"/>
              <a:t>Proton Pump Inhibitor</a:t>
            </a:r>
            <a:r>
              <a:rPr lang="en-US" dirty="0"/>
              <a:t> (</a:t>
            </a:r>
            <a:r>
              <a:rPr lang="en-US" dirty="0" err="1"/>
              <a:t>Ppi</a:t>
            </a:r>
            <a:r>
              <a:rPr lang="en-US" dirty="0"/>
              <a:t>). </a:t>
            </a:r>
            <a:r>
              <a:rPr lang="en-US" dirty="0" err="1"/>
              <a:t>Bekerja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i="1" dirty="0"/>
              <a:t>inhibitor </a:t>
            </a:r>
            <a:r>
              <a:rPr lang="en-US" i="1" dirty="0" err="1"/>
              <a:t>pompa</a:t>
            </a:r>
            <a:r>
              <a:rPr lang="en-US" i="1" dirty="0"/>
              <a:t> proton</a:t>
            </a:r>
            <a:r>
              <a:rPr lang="en-US" dirty="0"/>
              <a:t> (</a:t>
            </a:r>
            <a:r>
              <a:rPr lang="en-US" dirty="0" err="1"/>
              <a:t>asam</a:t>
            </a:r>
            <a:r>
              <a:rPr lang="en-US" dirty="0"/>
              <a:t>) (</a:t>
            </a:r>
            <a:r>
              <a:rPr lang="en-US" i="1" dirty="0" err="1"/>
              <a:t>enzim</a:t>
            </a:r>
            <a:r>
              <a:rPr lang="en-US" i="1" dirty="0"/>
              <a:t> H+,K+-ATPase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dirty="0" err="1"/>
              <a:t>menghambat</a:t>
            </a:r>
            <a:r>
              <a:rPr lang="en-US" dirty="0"/>
              <a:t> </a:t>
            </a:r>
            <a:r>
              <a:rPr lang="en-US" dirty="0" err="1"/>
              <a:t>sekresi</a:t>
            </a:r>
            <a:r>
              <a:rPr lang="en-US" dirty="0"/>
              <a:t> </a:t>
            </a:r>
            <a:r>
              <a:rPr lang="en-US" dirty="0" err="1"/>
              <a:t>asam</a:t>
            </a:r>
            <a:r>
              <a:rPr lang="en-US" dirty="0"/>
              <a:t> </a:t>
            </a:r>
            <a:r>
              <a:rPr lang="en-US" dirty="0" err="1"/>
              <a:t>lambung</a:t>
            </a:r>
            <a:r>
              <a:rPr lang="en-US" dirty="0"/>
              <a:t>. </a:t>
            </a:r>
            <a:r>
              <a:rPr lang="en-US" dirty="0" err="1"/>
              <a:t>Ppi</a:t>
            </a:r>
            <a:r>
              <a:rPr lang="en-US" dirty="0"/>
              <a:t> : </a:t>
            </a:r>
            <a:r>
              <a:rPr lang="en-US" i="1" dirty="0"/>
              <a:t>Omeprazole, Lansoprazole</a:t>
            </a:r>
            <a:endParaRPr lang="en-ID" dirty="0"/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64799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ASMA BRONKIALE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2132856"/>
            <a:ext cx="7773339" cy="3424107"/>
          </a:xfrm>
        </p:spPr>
        <p:txBody>
          <a:bodyPr/>
          <a:lstStyle/>
          <a:p>
            <a:pPr>
              <a:buNone/>
            </a:pPr>
            <a:r>
              <a:rPr lang="id-ID" i="1" dirty="0"/>
              <a:t>		</a:t>
            </a:r>
            <a:r>
              <a:rPr lang="en-US" i="1" dirty="0" err="1"/>
              <a:t>Asma</a:t>
            </a:r>
            <a:r>
              <a:rPr lang="en-US" i="1" dirty="0"/>
              <a:t> </a:t>
            </a:r>
            <a:r>
              <a:rPr lang="en-US" i="1" dirty="0" err="1"/>
              <a:t>bronkiale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penyakit</a:t>
            </a:r>
            <a:r>
              <a:rPr lang="en-US" dirty="0"/>
              <a:t> </a:t>
            </a:r>
            <a:r>
              <a:rPr lang="en-US" dirty="0" err="1"/>
              <a:t>saluran</a:t>
            </a:r>
            <a:r>
              <a:rPr lang="en-US" dirty="0"/>
              <a:t> </a:t>
            </a:r>
            <a:r>
              <a:rPr lang="en-US" dirty="0" err="1"/>
              <a:t>pernafasan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tanda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penyempitan</a:t>
            </a:r>
            <a:r>
              <a:rPr lang="en-US" dirty="0"/>
              <a:t> </a:t>
            </a:r>
            <a:r>
              <a:rPr lang="en-US" dirty="0" err="1"/>
              <a:t>saluran</a:t>
            </a:r>
            <a:r>
              <a:rPr lang="en-US" dirty="0"/>
              <a:t> </a:t>
            </a:r>
            <a:r>
              <a:rPr lang="en-US" dirty="0" err="1"/>
              <a:t>pernafasansecara</a:t>
            </a:r>
            <a:r>
              <a:rPr lang="en-US" dirty="0"/>
              <a:t> </a:t>
            </a:r>
            <a:r>
              <a:rPr lang="en-US" dirty="0" err="1"/>
              <a:t>menyeluruh</a:t>
            </a:r>
            <a:r>
              <a:rPr lang="en-US" dirty="0"/>
              <a:t>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ASMA BRONKIALE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844824"/>
            <a:ext cx="3566160" cy="822960"/>
          </a:xfrm>
        </p:spPr>
        <p:txBody>
          <a:bodyPr/>
          <a:lstStyle/>
          <a:p>
            <a:pPr lvl="0"/>
            <a:r>
              <a:rPr lang="en-US" dirty="0"/>
              <a:t>PENYEBAB </a:t>
            </a:r>
            <a:endParaRPr lang="id-ID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636912"/>
            <a:ext cx="3566160" cy="334157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err="1"/>
              <a:t>Reaksi</a:t>
            </a:r>
            <a:r>
              <a:rPr lang="en-US" dirty="0"/>
              <a:t> </a:t>
            </a:r>
            <a:r>
              <a:rPr lang="en-US" dirty="0" err="1"/>
              <a:t>Alergi</a:t>
            </a:r>
            <a:r>
              <a:rPr lang="en-US" dirty="0"/>
              <a:t> yang </a:t>
            </a:r>
            <a:r>
              <a:rPr lang="en-US" dirty="0" err="1"/>
              <a:t>ditimbulkan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id-ID" dirty="0"/>
              <a:t>:</a:t>
            </a:r>
          </a:p>
          <a:p>
            <a:pPr lvl="0"/>
            <a:r>
              <a:rPr lang="en-US" dirty="0" err="1"/>
              <a:t>Cuaca</a:t>
            </a:r>
            <a:r>
              <a:rPr lang="en-US" dirty="0"/>
              <a:t> (</a:t>
            </a:r>
            <a:r>
              <a:rPr lang="en-US" dirty="0" err="1"/>
              <a:t>dingin</a:t>
            </a:r>
            <a:r>
              <a:rPr lang="en-US" dirty="0"/>
              <a:t>)</a:t>
            </a:r>
            <a:endParaRPr lang="id-ID" dirty="0"/>
          </a:p>
          <a:p>
            <a:pPr lvl="0"/>
            <a:r>
              <a:rPr lang="en-US" dirty="0" err="1"/>
              <a:t>Inhalan</a:t>
            </a:r>
            <a:r>
              <a:rPr lang="en-US" dirty="0"/>
              <a:t> : </a:t>
            </a:r>
            <a:r>
              <a:rPr lang="en-US" dirty="0" err="1"/>
              <a:t>debu</a:t>
            </a:r>
            <a:r>
              <a:rPr lang="en-US" dirty="0"/>
              <a:t>/</a:t>
            </a:r>
            <a:r>
              <a:rPr lang="en-US" dirty="0" err="1"/>
              <a:t>asap</a:t>
            </a:r>
            <a:r>
              <a:rPr lang="en-US" dirty="0"/>
              <a:t>,</a:t>
            </a:r>
            <a:r>
              <a:rPr lang="id-ID" dirty="0"/>
              <a:t> </a:t>
            </a:r>
            <a:r>
              <a:rPr lang="en-US" dirty="0" err="1"/>
              <a:t>serangga</a:t>
            </a:r>
            <a:endParaRPr lang="id-ID" dirty="0"/>
          </a:p>
          <a:p>
            <a:pPr lvl="0"/>
            <a:r>
              <a:rPr lang="en-US" dirty="0" err="1"/>
              <a:t>Makanan</a:t>
            </a:r>
            <a:endParaRPr lang="id-ID" dirty="0"/>
          </a:p>
          <a:p>
            <a:pPr lvl="0"/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 yang </a:t>
            </a:r>
            <a:r>
              <a:rPr lang="en-US" dirty="0" err="1"/>
              <a:t>berlebihan</a:t>
            </a:r>
            <a:endParaRPr lang="id-ID" dirty="0"/>
          </a:p>
          <a:p>
            <a:pPr lvl="0"/>
            <a:r>
              <a:rPr lang="en-US" dirty="0" err="1"/>
              <a:t>Emosi</a:t>
            </a:r>
            <a:endParaRPr lang="id-ID" dirty="0"/>
          </a:p>
          <a:p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1844824"/>
            <a:ext cx="3566160" cy="822960"/>
          </a:xfrm>
        </p:spPr>
        <p:txBody>
          <a:bodyPr/>
          <a:lstStyle/>
          <a:p>
            <a:pPr lvl="0"/>
            <a:r>
              <a:rPr lang="en-US" dirty="0"/>
              <a:t>TANDA </a:t>
            </a:r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636912"/>
            <a:ext cx="3566160" cy="334157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err="1"/>
              <a:t>Batuk-batuk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Mengi</a:t>
            </a:r>
            <a:r>
              <a:rPr lang="en-US" dirty="0"/>
              <a:t> (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suara</a:t>
            </a:r>
            <a:r>
              <a:rPr lang="en-US" dirty="0"/>
              <a:t> </a:t>
            </a:r>
            <a:r>
              <a:rPr lang="en-US" dirty="0" err="1"/>
              <a:t>bersiul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mengeluarkan</a:t>
            </a:r>
            <a:r>
              <a:rPr lang="en-US" dirty="0"/>
              <a:t> </a:t>
            </a:r>
            <a:r>
              <a:rPr lang="en-US" dirty="0" err="1"/>
              <a:t>nafas</a:t>
            </a:r>
            <a:r>
              <a:rPr lang="en-US" dirty="0"/>
              <a:t>)</a:t>
            </a:r>
            <a:endParaRPr lang="id-ID" dirty="0"/>
          </a:p>
          <a:p>
            <a:pPr lvl="0"/>
            <a:r>
              <a:rPr lang="en-US" dirty="0"/>
              <a:t>Dada </a:t>
            </a:r>
            <a:r>
              <a:rPr lang="en-US" dirty="0" err="1"/>
              <a:t>sesak</a:t>
            </a:r>
            <a:endParaRPr lang="id-ID" dirty="0"/>
          </a:p>
          <a:p>
            <a:pPr lvl="0"/>
            <a:r>
              <a:rPr lang="en-US" dirty="0" err="1"/>
              <a:t>Retraksi</a:t>
            </a:r>
            <a:r>
              <a:rPr lang="en-US" dirty="0"/>
              <a:t> </a:t>
            </a:r>
            <a:r>
              <a:rPr lang="en-US" dirty="0" err="1"/>
              <a:t>otot</a:t>
            </a:r>
            <a:r>
              <a:rPr lang="en-US" dirty="0"/>
              <a:t> </a:t>
            </a:r>
            <a:r>
              <a:rPr lang="en-US" dirty="0" err="1"/>
              <a:t>pernafasan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Sulit</a:t>
            </a:r>
            <a:r>
              <a:rPr lang="en-US" dirty="0"/>
              <a:t> </a:t>
            </a:r>
            <a:r>
              <a:rPr lang="en-US" dirty="0" err="1"/>
              <a:t>bernafas</a:t>
            </a:r>
            <a:r>
              <a:rPr lang="en-US" dirty="0"/>
              <a:t> / </a:t>
            </a:r>
            <a:r>
              <a:rPr lang="en-US" dirty="0" err="1"/>
              <a:t>nafas</a:t>
            </a:r>
            <a:r>
              <a:rPr lang="en-US" dirty="0"/>
              <a:t> </a:t>
            </a:r>
            <a:r>
              <a:rPr lang="en-US" dirty="0" err="1"/>
              <a:t>pendek-pendek</a:t>
            </a:r>
            <a:r>
              <a:rPr lang="en-US" dirty="0"/>
              <a:t> </a:t>
            </a:r>
            <a:endParaRPr lang="id-ID" dirty="0"/>
          </a:p>
          <a:p>
            <a:endParaRPr lang="id-ID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476672"/>
            <a:ext cx="7773338" cy="1596177"/>
          </a:xfrm>
        </p:spPr>
        <p:txBody>
          <a:bodyPr/>
          <a:lstStyle/>
          <a:p>
            <a:r>
              <a:rPr lang="en-US" b="1" dirty="0" err="1"/>
              <a:t>Penanganan</a:t>
            </a:r>
            <a:r>
              <a:rPr lang="id-ID" b="1" dirty="0"/>
              <a:t> Asma</a:t>
            </a:r>
            <a:r>
              <a:rPr lang="en-ID" b="1" dirty="0"/>
              <a:t> BRONKIALE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2132856"/>
            <a:ext cx="7773339" cy="342410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err="1"/>
              <a:t>Posisikan</a:t>
            </a:r>
            <a:r>
              <a:rPr lang="en-US" dirty="0"/>
              <a:t> dada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Berikan</a:t>
            </a:r>
            <a:r>
              <a:rPr lang="en-US" dirty="0"/>
              <a:t> </a:t>
            </a:r>
            <a:r>
              <a:rPr lang="en-US" dirty="0" err="1"/>
              <a:t>pelega</a:t>
            </a:r>
            <a:r>
              <a:rPr lang="en-US" dirty="0"/>
              <a:t> :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sediaan</a:t>
            </a:r>
            <a:r>
              <a:rPr lang="en-US" dirty="0"/>
              <a:t> </a:t>
            </a:r>
            <a:r>
              <a:rPr lang="en-US" i="1" dirty="0"/>
              <a:t>inhaler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i="1" dirty="0" err="1"/>
              <a:t>nebulisasi</a:t>
            </a:r>
            <a:endParaRPr lang="id-ID" dirty="0"/>
          </a:p>
          <a:p>
            <a:pPr lvl="0"/>
            <a:r>
              <a:rPr lang="en-US" i="1" dirty="0" err="1"/>
              <a:t>Salbutamol</a:t>
            </a:r>
            <a:r>
              <a:rPr lang="en-US" i="1" dirty="0"/>
              <a:t> (</a:t>
            </a:r>
            <a:r>
              <a:rPr lang="en-US" i="1" dirty="0" err="1"/>
              <a:t>ventolin</a:t>
            </a:r>
            <a:r>
              <a:rPr lang="en-US" i="1" dirty="0"/>
              <a:t>)</a:t>
            </a:r>
            <a:endParaRPr lang="id-ID" dirty="0"/>
          </a:p>
          <a:p>
            <a:pPr lvl="0"/>
            <a:r>
              <a:rPr lang="en-US" i="1" dirty="0" err="1"/>
              <a:t>Terbutalin</a:t>
            </a:r>
            <a:r>
              <a:rPr lang="en-US" i="1" dirty="0"/>
              <a:t> (</a:t>
            </a:r>
            <a:r>
              <a:rPr lang="en-US" i="1" dirty="0" err="1"/>
              <a:t>Bricanyl</a:t>
            </a:r>
            <a:r>
              <a:rPr lang="en-US" i="1" dirty="0"/>
              <a:t>, </a:t>
            </a:r>
            <a:r>
              <a:rPr lang="en-US" i="1" dirty="0" err="1"/>
              <a:t>Bricasma</a:t>
            </a:r>
            <a:r>
              <a:rPr lang="en-US" i="1" dirty="0"/>
              <a:t>)</a:t>
            </a:r>
            <a:endParaRPr lang="id-ID" dirty="0"/>
          </a:p>
          <a:p>
            <a:pPr lvl="0"/>
            <a:r>
              <a:rPr lang="en-US" i="1" dirty="0" err="1"/>
              <a:t>Fenoterol</a:t>
            </a:r>
            <a:r>
              <a:rPr lang="en-US" i="1" dirty="0"/>
              <a:t> (</a:t>
            </a:r>
            <a:r>
              <a:rPr lang="en-US" i="1" dirty="0" err="1"/>
              <a:t>Berotec</a:t>
            </a:r>
            <a:r>
              <a:rPr lang="en-US" i="1" dirty="0"/>
              <a:t>)</a:t>
            </a:r>
            <a:endParaRPr lang="id-ID" dirty="0"/>
          </a:p>
          <a:p>
            <a:pPr lvl="0"/>
            <a:r>
              <a:rPr lang="en-US" i="1" dirty="0" err="1"/>
              <a:t>Reproterol</a:t>
            </a:r>
            <a:r>
              <a:rPr lang="en-US" i="1" dirty="0"/>
              <a:t> (</a:t>
            </a:r>
            <a:r>
              <a:rPr lang="en-US" i="1" dirty="0" err="1"/>
              <a:t>Bronchodil</a:t>
            </a:r>
            <a:r>
              <a:rPr lang="en-US" i="1" dirty="0"/>
              <a:t>)</a:t>
            </a:r>
            <a:endParaRPr lang="id-ID" dirty="0"/>
          </a:p>
          <a:p>
            <a:pPr lvl="0"/>
            <a:r>
              <a:rPr lang="en-US" i="1" dirty="0" err="1"/>
              <a:t>Peniterol</a:t>
            </a:r>
            <a:r>
              <a:rPr lang="en-US" i="1" dirty="0"/>
              <a:t> (</a:t>
            </a:r>
            <a:r>
              <a:rPr lang="en-US" i="1" dirty="0" err="1"/>
              <a:t>Pulmadil</a:t>
            </a:r>
            <a:r>
              <a:rPr lang="en-US" i="1" dirty="0"/>
              <a:t>)</a:t>
            </a:r>
            <a:endParaRPr lang="id-ID" dirty="0"/>
          </a:p>
          <a:p>
            <a:pPr lvl="0"/>
            <a:r>
              <a:rPr lang="en-US" i="1" dirty="0" err="1"/>
              <a:t>Metaproterol</a:t>
            </a:r>
            <a:r>
              <a:rPr lang="en-US" i="1" dirty="0"/>
              <a:t> (</a:t>
            </a:r>
            <a:r>
              <a:rPr lang="en-US" i="1" dirty="0" err="1"/>
              <a:t>Alupent</a:t>
            </a:r>
            <a:r>
              <a:rPr lang="en-US" i="1" dirty="0"/>
              <a:t>)</a:t>
            </a:r>
            <a:endParaRPr lang="id-ID" dirty="0"/>
          </a:p>
          <a:p>
            <a:pPr lvl="0"/>
            <a:r>
              <a:rPr lang="en-US" i="1" dirty="0"/>
              <a:t>Anti </a:t>
            </a:r>
            <a:r>
              <a:rPr lang="en-US" i="1" dirty="0" err="1"/>
              <a:t>kolinergik</a:t>
            </a:r>
            <a:r>
              <a:rPr lang="en-US" i="1" dirty="0"/>
              <a:t> : </a:t>
            </a:r>
            <a:r>
              <a:rPr lang="en-US" i="1" dirty="0" err="1"/>
              <a:t>Ipratropium</a:t>
            </a:r>
            <a:r>
              <a:rPr lang="en-US" i="1" dirty="0"/>
              <a:t> </a:t>
            </a:r>
            <a:r>
              <a:rPr lang="en-US" i="1" dirty="0" err="1"/>
              <a:t>bromida</a:t>
            </a:r>
            <a:r>
              <a:rPr lang="en-US" i="1" dirty="0"/>
              <a:t> (</a:t>
            </a:r>
            <a:r>
              <a:rPr lang="en-US" i="1" dirty="0" err="1"/>
              <a:t>Atrovent</a:t>
            </a:r>
            <a:r>
              <a:rPr lang="en-US" i="1" dirty="0"/>
              <a:t>)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88640"/>
            <a:ext cx="7773338" cy="1596177"/>
          </a:xfrm>
        </p:spPr>
        <p:txBody>
          <a:bodyPr/>
          <a:lstStyle/>
          <a:p>
            <a:r>
              <a:rPr lang="id-ID" dirty="0"/>
              <a:t>Penggunaan Oks</a:t>
            </a:r>
            <a:r>
              <a:rPr lang="en-US" dirty="0" err="1"/>
              <a:t>i</a:t>
            </a:r>
            <a:r>
              <a:rPr lang="id-ID" dirty="0"/>
              <a:t>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1556792"/>
            <a:ext cx="7773339" cy="53012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id-ID" b="1" dirty="0"/>
              <a:t>Tujuan : </a:t>
            </a:r>
            <a:r>
              <a:rPr lang="id-ID" dirty="0"/>
              <a:t>Untuk memberikan oksigen saat kebutuhan oksigen minimal dan memberikan oksigen yang tidak terputus.</a:t>
            </a:r>
          </a:p>
          <a:p>
            <a:pPr>
              <a:buNone/>
            </a:pPr>
            <a:r>
              <a:rPr lang="id-ID" b="1" dirty="0"/>
              <a:t>Prosedur</a:t>
            </a:r>
          </a:p>
          <a:p>
            <a:r>
              <a:rPr lang="id-ID" dirty="0"/>
              <a:t>Atur posisi klien dengan </a:t>
            </a:r>
            <a:r>
              <a:rPr lang="id-ID" i="1" dirty="0"/>
              <a:t>semi fowler</a:t>
            </a:r>
            <a:r>
              <a:rPr lang="id-ID" dirty="0"/>
              <a:t> jika memungkinkan</a:t>
            </a:r>
          </a:p>
          <a:p>
            <a:r>
              <a:rPr lang="id-ID" dirty="0"/>
              <a:t>Atur peralatan oksigen dan </a:t>
            </a:r>
            <a:r>
              <a:rPr lang="id-ID" i="1" dirty="0"/>
              <a:t>humidifier</a:t>
            </a:r>
          </a:p>
          <a:p>
            <a:r>
              <a:rPr lang="id-ID" dirty="0"/>
              <a:t>Putar oksigen sesuai terapi dan pastikan peralatan dapat berfungsi</a:t>
            </a:r>
          </a:p>
          <a:p>
            <a:r>
              <a:rPr lang="id-ID" dirty="0"/>
              <a:t>Cek oksigen dapat megalir secara bebas melalui selang (tidak ada suara dan ada gelembung pada humidifier)</a:t>
            </a:r>
          </a:p>
          <a:p>
            <a:r>
              <a:rPr lang="id-ID" dirty="0"/>
              <a:t>Atur oksigen dengan </a:t>
            </a:r>
            <a:r>
              <a:rPr lang="id-ID" i="1" dirty="0"/>
              <a:t>flow meter</a:t>
            </a:r>
            <a:r>
              <a:rPr lang="id-ID" dirty="0"/>
              <a:t> sesuai perintah</a:t>
            </a:r>
          </a:p>
          <a:p>
            <a:r>
              <a:rPr lang="id-ID" dirty="0"/>
              <a:t>Letakkan kanul masuk ke hidung dan </a:t>
            </a:r>
            <a:r>
              <a:rPr lang="id-ID" i="1" dirty="0"/>
              <a:t>elastic band </a:t>
            </a:r>
            <a:r>
              <a:rPr lang="id-ID" dirty="0"/>
              <a:t>melingkar ke kepala</a:t>
            </a:r>
          </a:p>
          <a:p>
            <a:r>
              <a:rPr lang="id-ID" dirty="0"/>
              <a:t>Alasi selang dengan kassa pada </a:t>
            </a:r>
            <a:r>
              <a:rPr lang="id-ID" i="1" dirty="0"/>
              <a:t>elastic band</a:t>
            </a:r>
            <a:r>
              <a:rPr lang="id-ID" dirty="0"/>
              <a:t> pada telinga dan tulang pipi jika dibutuhkan</a:t>
            </a:r>
          </a:p>
          <a:p>
            <a:r>
              <a:rPr lang="id-ID" dirty="0"/>
              <a:t>liter</a:t>
            </a:r>
            <a:r>
              <a:rPr lang="id-ID" i="1" dirty="0"/>
              <a:t> flow meter</a:t>
            </a:r>
            <a:r>
              <a:rPr lang="id-ID" dirty="0"/>
              <a:t> dan tinggi air pada humidifier dalam 30 menit</a:t>
            </a:r>
          </a:p>
          <a:p>
            <a:r>
              <a:rPr lang="id-ID" dirty="0"/>
              <a:t>Pertahankan tinggi air di </a:t>
            </a:r>
            <a:r>
              <a:rPr lang="id-ID" i="1" dirty="0"/>
              <a:t>humidifier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4D793-C539-4D5C-BAB9-3C3AD05C3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pic>
        <p:nvPicPr>
          <p:cNvPr id="1026" name="Picture 2" descr="Hasil gambar untuk bagian bagian oksigen dan fungsinya">
            <a:extLst>
              <a:ext uri="{FF2B5EF4-FFF2-40B4-BE49-F238E27FC236}">
                <a16:creationId xmlns:a16="http://schemas.microsoft.com/office/drawing/2014/main" id="{0FFADCAB-B2EA-47CD-9BC9-979ED96D13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549" y="1196752"/>
            <a:ext cx="6364811" cy="533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66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06549-D017-4BC2-84E9-37044C4D9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306" y="2396939"/>
            <a:ext cx="7773338" cy="1596177"/>
          </a:xfrm>
        </p:spPr>
        <p:txBody>
          <a:bodyPr/>
          <a:lstStyle/>
          <a:p>
            <a:r>
              <a:rPr lang="en-ID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00215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24578" name="AutoShape 2" descr="Hasil gambar untuk kartun thi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24579" name="Picture 3" descr="C:\Users\14-G102A\Downloads\kartun-orang-dan-tanda-tany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443561"/>
            <a:ext cx="6119834" cy="59477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3438" y="714356"/>
            <a:ext cx="1857388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d-ID" sz="4400" b="1" dirty="0">
                <a:solidFill>
                  <a:srgbClr val="FF0000"/>
                </a:solidFill>
              </a:rPr>
              <a:t>APA</a:t>
            </a:r>
          </a:p>
          <a:p>
            <a:pPr algn="ctr"/>
            <a:r>
              <a:rPr lang="id-ID" sz="4400" b="1" dirty="0">
                <a:solidFill>
                  <a:srgbClr val="FF0000"/>
                </a:solidFill>
              </a:rPr>
              <a:t> ITU </a:t>
            </a:r>
          </a:p>
          <a:p>
            <a:pPr algn="ctr"/>
            <a:r>
              <a:rPr lang="id-ID" sz="4400" b="1" dirty="0">
                <a:solidFill>
                  <a:srgbClr val="FF0000"/>
                </a:solidFill>
              </a:rPr>
              <a:t>SEM?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Syncope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Syncope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kehilangan</a:t>
            </a:r>
            <a:r>
              <a:rPr lang="en-US" dirty="0"/>
              <a:t> </a:t>
            </a:r>
            <a:r>
              <a:rPr lang="en-US" dirty="0" err="1"/>
              <a:t>kesadaran</a:t>
            </a:r>
            <a:r>
              <a:rPr lang="en-US" dirty="0"/>
              <a:t> yang </a:t>
            </a:r>
            <a:r>
              <a:rPr lang="en-US" dirty="0" err="1"/>
              <a:t>mendadak</a:t>
            </a:r>
            <a:r>
              <a:rPr lang="en-US" dirty="0"/>
              <a:t>, </a:t>
            </a:r>
            <a:r>
              <a:rPr lang="en-US" dirty="0" err="1"/>
              <a:t>biasanya</a:t>
            </a:r>
            <a:r>
              <a:rPr lang="en-US" dirty="0"/>
              <a:t> </a:t>
            </a:r>
            <a:r>
              <a:rPr lang="en-US" dirty="0" err="1"/>
              <a:t>sementara</a:t>
            </a:r>
            <a:endParaRPr lang="id-ID" dirty="0"/>
          </a:p>
          <a:p>
            <a:pPr>
              <a:buNone/>
            </a:pPr>
            <a:endParaRPr lang="id-ID" dirty="0"/>
          </a:p>
          <a:p>
            <a:pPr lvl="0"/>
            <a:r>
              <a:rPr lang="en-US" b="1" dirty="0" err="1"/>
              <a:t>Penyebab</a:t>
            </a:r>
            <a:r>
              <a:rPr lang="en-US" b="1" dirty="0"/>
              <a:t> </a:t>
            </a:r>
            <a:r>
              <a:rPr lang="id-ID" b="1" dirty="0"/>
              <a:t> : </a:t>
            </a:r>
            <a:r>
              <a:rPr lang="en-US" dirty="0" err="1"/>
              <a:t>kurangnya</a:t>
            </a:r>
            <a:r>
              <a:rPr lang="en-US" dirty="0"/>
              <a:t> </a:t>
            </a:r>
            <a:r>
              <a:rPr lang="en-US" dirty="0" err="1"/>
              <a:t>aliran</a:t>
            </a:r>
            <a:r>
              <a:rPr lang="en-US" dirty="0"/>
              <a:t> </a:t>
            </a:r>
            <a:r>
              <a:rPr lang="en-US" dirty="0" err="1"/>
              <a:t>darah</a:t>
            </a:r>
            <a:r>
              <a:rPr lang="en-US" dirty="0"/>
              <a:t>, </a:t>
            </a:r>
            <a:r>
              <a:rPr lang="en-US" dirty="0" err="1"/>
              <a:t>oksigen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nutrisi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otak</a:t>
            </a: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Syncope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844824"/>
            <a:ext cx="3566160" cy="822960"/>
          </a:xfrm>
        </p:spPr>
        <p:txBody>
          <a:bodyPr>
            <a:normAutofit/>
          </a:bodyPr>
          <a:lstStyle/>
          <a:p>
            <a:r>
              <a:rPr lang="id-ID" sz="2800" dirty="0"/>
              <a:t>TANDA DAN GEJALA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492896"/>
            <a:ext cx="3566160" cy="3341572"/>
          </a:xfrm>
        </p:spPr>
        <p:txBody>
          <a:bodyPr/>
          <a:lstStyle/>
          <a:p>
            <a:pPr lvl="0"/>
            <a:r>
              <a:rPr lang="en-US" cap="none" dirty="0" err="1"/>
              <a:t>Pusing</a:t>
            </a:r>
            <a:endParaRPr lang="id-ID" cap="none" dirty="0"/>
          </a:p>
          <a:p>
            <a:pPr lvl="0"/>
            <a:r>
              <a:rPr lang="en-US" cap="none" dirty="0" err="1"/>
              <a:t>Keringat</a:t>
            </a:r>
            <a:r>
              <a:rPr lang="en-US" cap="none" dirty="0"/>
              <a:t> </a:t>
            </a:r>
            <a:r>
              <a:rPr lang="en-US" cap="none" dirty="0" err="1"/>
              <a:t>dingin</a:t>
            </a:r>
            <a:endParaRPr lang="id-ID" cap="none" dirty="0"/>
          </a:p>
          <a:p>
            <a:pPr lvl="0"/>
            <a:r>
              <a:rPr lang="en-US" cap="none" dirty="0"/>
              <a:t>Badan </a:t>
            </a:r>
            <a:r>
              <a:rPr lang="en-US" cap="none" dirty="0" err="1"/>
              <a:t>gemetar</a:t>
            </a:r>
            <a:endParaRPr lang="id-ID" cap="none" dirty="0"/>
          </a:p>
          <a:p>
            <a:pPr lvl="0"/>
            <a:r>
              <a:rPr lang="en-US" cap="none" dirty="0" err="1"/>
              <a:t>Wajah</a:t>
            </a:r>
            <a:r>
              <a:rPr lang="en-US" cap="none" dirty="0"/>
              <a:t> dan </a:t>
            </a:r>
            <a:r>
              <a:rPr lang="en-US" cap="none" dirty="0" err="1"/>
              <a:t>bibir</a:t>
            </a:r>
            <a:r>
              <a:rPr lang="en-US" cap="none" dirty="0"/>
              <a:t> </a:t>
            </a:r>
            <a:r>
              <a:rPr lang="en-US" cap="none" dirty="0" err="1"/>
              <a:t>pucat</a:t>
            </a:r>
            <a:endParaRPr lang="id-ID" cap="none" dirty="0"/>
          </a:p>
          <a:p>
            <a:pPr lvl="0"/>
            <a:r>
              <a:rPr lang="en-US" cap="none" dirty="0" err="1"/>
              <a:t>Pandangan</a:t>
            </a:r>
            <a:r>
              <a:rPr lang="en-US" cap="none" dirty="0"/>
              <a:t> </a:t>
            </a:r>
            <a:r>
              <a:rPr lang="en-US" cap="none" dirty="0" err="1"/>
              <a:t>berkunang-kunang</a:t>
            </a:r>
            <a:endParaRPr lang="id-ID" cap="none" dirty="0"/>
          </a:p>
          <a:p>
            <a:pPr lvl="0"/>
            <a:r>
              <a:rPr lang="en-US" cap="none" dirty="0" err="1"/>
              <a:t>Merasa</a:t>
            </a:r>
            <a:r>
              <a:rPr lang="en-US" cap="none" dirty="0"/>
              <a:t> </a:t>
            </a:r>
            <a:r>
              <a:rPr lang="en-US" cap="none" dirty="0" err="1"/>
              <a:t>lapar</a:t>
            </a:r>
            <a:endParaRPr lang="id-ID" cap="none" dirty="0"/>
          </a:p>
          <a:p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id-ID" dirty="0"/>
          </a:p>
        </p:txBody>
      </p:sp>
      <p:pic>
        <p:nvPicPr>
          <p:cNvPr id="7" name="Picture 6" descr="Description: http://3.bp.blogspot.com/-YbxDN6i1tMQ/UWlNqFCkPeI/AAAAAAAAAP0/lFuOaDKarKo/s320/kanula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143248"/>
            <a:ext cx="2786082" cy="230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44624"/>
            <a:ext cx="7773338" cy="1596177"/>
          </a:xfrm>
        </p:spPr>
        <p:txBody>
          <a:bodyPr>
            <a:normAutofit/>
          </a:bodyPr>
          <a:lstStyle/>
          <a:p>
            <a:r>
              <a:rPr lang="en-US" b="1" dirty="0" err="1"/>
              <a:t>Penanganan</a:t>
            </a:r>
            <a:r>
              <a:rPr lang="id-ID" b="1" dirty="0"/>
              <a:t> Syncope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1268760"/>
            <a:ext cx="7773339" cy="342410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err="1"/>
              <a:t>Beri</a:t>
            </a:r>
            <a:r>
              <a:rPr lang="en-US" dirty="0"/>
              <a:t> stimulus</a:t>
            </a:r>
            <a:endParaRPr lang="id-ID" dirty="0"/>
          </a:p>
          <a:p>
            <a:pPr lvl="0"/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jaga</a:t>
            </a:r>
            <a:r>
              <a:rPr lang="en-US" dirty="0"/>
              <a:t> </a:t>
            </a:r>
            <a:r>
              <a:rPr lang="en-US" i="1" dirty="0"/>
              <a:t>airway, breathing, circulation</a:t>
            </a:r>
            <a:endParaRPr lang="id-ID" dirty="0"/>
          </a:p>
          <a:p>
            <a:pPr lvl="0"/>
            <a:r>
              <a:rPr lang="en-US" dirty="0" err="1"/>
              <a:t>Pemberian</a:t>
            </a:r>
            <a:r>
              <a:rPr lang="en-US" dirty="0"/>
              <a:t> O</a:t>
            </a:r>
            <a:r>
              <a:rPr lang="en-US" baseline="-25000" dirty="0"/>
              <a:t>2</a:t>
            </a:r>
            <a:endParaRPr lang="id-ID" dirty="0"/>
          </a:p>
          <a:p>
            <a:pPr lvl="0"/>
            <a:r>
              <a:rPr lang="en-US" dirty="0" err="1"/>
              <a:t>Pemberian</a:t>
            </a:r>
            <a:r>
              <a:rPr lang="en-US" dirty="0"/>
              <a:t> </a:t>
            </a:r>
            <a:r>
              <a:rPr lang="en-US" i="1" dirty="0" err="1"/>
              <a:t>Glukosa</a:t>
            </a:r>
            <a:r>
              <a:rPr lang="en-US" i="1" dirty="0"/>
              <a:t> – </a:t>
            </a:r>
            <a:r>
              <a:rPr lang="en-US" i="1" dirty="0" err="1"/>
              <a:t>hipoglikemia</a:t>
            </a:r>
            <a:r>
              <a:rPr lang="en-US" i="1" dirty="0"/>
              <a:t> – </a:t>
            </a:r>
            <a:r>
              <a:rPr lang="en-US" i="1" dirty="0" err="1"/>
              <a:t>glukocheck</a:t>
            </a:r>
            <a:r>
              <a:rPr lang="en-US" dirty="0"/>
              <a:t> </a:t>
            </a:r>
            <a:r>
              <a:rPr lang="en-US" dirty="0" err="1"/>
              <a:t>dulu</a:t>
            </a:r>
            <a:endParaRPr lang="id-ID" dirty="0"/>
          </a:p>
          <a:p>
            <a:pPr lvl="0"/>
            <a:r>
              <a:rPr lang="en-US" dirty="0" err="1"/>
              <a:t>Akses</a:t>
            </a:r>
            <a:r>
              <a:rPr lang="en-US" dirty="0"/>
              <a:t> </a:t>
            </a:r>
            <a:r>
              <a:rPr lang="en-US" i="1" dirty="0" err="1"/>
              <a:t>intravena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i="1" dirty="0" err="1"/>
              <a:t>dehidrasi</a:t>
            </a:r>
            <a:endParaRPr lang="id-ID" dirty="0"/>
          </a:p>
          <a:p>
            <a:pPr lvl="0"/>
            <a:r>
              <a:rPr lang="en-US" dirty="0" err="1"/>
              <a:t>Posisikan</a:t>
            </a:r>
            <a:r>
              <a:rPr lang="en-US" dirty="0"/>
              <a:t> kaki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daripada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kaitannya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i="1" dirty="0" err="1"/>
              <a:t>hipotensi</a:t>
            </a:r>
            <a:r>
              <a:rPr lang="en-US" i="1" dirty="0"/>
              <a:t> </a:t>
            </a:r>
            <a:r>
              <a:rPr lang="en-US" i="1" dirty="0" err="1"/>
              <a:t>ortostatik</a:t>
            </a:r>
            <a:endParaRPr lang="id-ID" dirty="0"/>
          </a:p>
          <a:p>
            <a:pPr lvl="0"/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penyakit</a:t>
            </a:r>
            <a:r>
              <a:rPr lang="en-US" dirty="0"/>
              <a:t> </a:t>
            </a:r>
            <a:r>
              <a:rPr lang="en-US" i="1" dirty="0" err="1"/>
              <a:t>cardiovaskular</a:t>
            </a:r>
            <a:r>
              <a:rPr lang="en-US" i="1" dirty="0"/>
              <a:t> (heart disease)</a:t>
            </a:r>
            <a:r>
              <a:rPr lang="en-US" dirty="0"/>
              <a:t> </a:t>
            </a:r>
            <a:r>
              <a:rPr lang="en-US" dirty="0" err="1"/>
              <a:t>biasanya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i="1" dirty="0"/>
              <a:t>chest pain </a:t>
            </a:r>
            <a:r>
              <a:rPr lang="en-US" i="1" dirty="0">
                <a:sym typeface="Wingdings"/>
              </a:rPr>
              <a:t></a:t>
            </a:r>
            <a:r>
              <a:rPr lang="en-US" i="1" dirty="0"/>
              <a:t> sudden cardiac attack </a:t>
            </a:r>
            <a:r>
              <a:rPr lang="en-US" i="1" dirty="0">
                <a:sym typeface="Wingdings"/>
              </a:rPr>
              <a:t></a:t>
            </a:r>
            <a:r>
              <a:rPr lang="en-US" i="1" dirty="0"/>
              <a:t> defibrillation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bawa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RS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pic>
        <p:nvPicPr>
          <p:cNvPr id="4" name="Picture 3" descr="Description: http://us.images.detik.com/content/2012/08/15/1407/113533_pingsan.jpg">
            <a:extLst>
              <a:ext uri="{FF2B5EF4-FFF2-40B4-BE49-F238E27FC236}">
                <a16:creationId xmlns:a16="http://schemas.microsoft.com/office/drawing/2014/main" id="{E249D424-F183-427D-B46E-B9EB72955BBF}"/>
              </a:ext>
            </a:extLst>
          </p:cNvPr>
          <p:cNvPicPr/>
          <p:nvPr/>
        </p:nvPicPr>
        <p:blipFill>
          <a:blip r:embed="rId2"/>
          <a:srcRect l="10435" t="7742" r="6087" b="4517"/>
          <a:stretch>
            <a:fillRect/>
          </a:stretch>
        </p:blipFill>
        <p:spPr bwMode="auto">
          <a:xfrm>
            <a:off x="3203848" y="4725144"/>
            <a:ext cx="2465834" cy="197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HIPOGLIKEMIA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i="1" dirty="0"/>
              <a:t>		</a:t>
            </a:r>
            <a:r>
              <a:rPr lang="en-US" i="1" dirty="0" err="1"/>
              <a:t>Hipoglikemia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turunnya</a:t>
            </a:r>
            <a:r>
              <a:rPr lang="en-US" dirty="0"/>
              <a:t>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gula</a:t>
            </a:r>
            <a:r>
              <a:rPr lang="en-US" dirty="0"/>
              <a:t>/</a:t>
            </a:r>
            <a:r>
              <a:rPr lang="en-US" i="1" dirty="0" err="1"/>
              <a:t>glukosa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darah</a:t>
            </a:r>
            <a:r>
              <a:rPr lang="en-US" dirty="0"/>
              <a:t> (&lt;60mg/dl). Normal 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gula</a:t>
            </a:r>
            <a:r>
              <a:rPr lang="en-US" dirty="0"/>
              <a:t> </a:t>
            </a:r>
            <a:r>
              <a:rPr lang="en-US" dirty="0" err="1"/>
              <a:t>darah</a:t>
            </a:r>
            <a:r>
              <a:rPr lang="en-US" dirty="0"/>
              <a:t> : 70-115 mg/dl.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HIPOGLIKEMIA</a:t>
            </a:r>
            <a:br>
              <a:rPr lang="id-ID" dirty="0"/>
            </a:b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844824"/>
            <a:ext cx="3566160" cy="822960"/>
          </a:xfrm>
        </p:spPr>
        <p:txBody>
          <a:bodyPr/>
          <a:lstStyle/>
          <a:p>
            <a:pPr lvl="0"/>
            <a:r>
              <a:rPr lang="en-US" dirty="0"/>
              <a:t>PENYEBAB</a:t>
            </a:r>
            <a:endParaRPr lang="id-ID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636912"/>
            <a:ext cx="3566160" cy="334157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err="1"/>
              <a:t>Kurang</a:t>
            </a:r>
            <a:r>
              <a:rPr lang="en-US" dirty="0"/>
              <a:t> /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makan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Aktivitas</a:t>
            </a:r>
            <a:r>
              <a:rPr lang="en-US" dirty="0"/>
              <a:t> yang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dibandingkan</a:t>
            </a:r>
            <a:r>
              <a:rPr lang="en-US" dirty="0"/>
              <a:t> </a:t>
            </a:r>
            <a:r>
              <a:rPr lang="en-US" dirty="0" err="1"/>
              <a:t>nutrisi</a:t>
            </a:r>
            <a:r>
              <a:rPr lang="en-US" dirty="0"/>
              <a:t> yang </a:t>
            </a:r>
            <a:r>
              <a:rPr lang="en-US" dirty="0" err="1"/>
              <a:t>dikonsumsi</a:t>
            </a:r>
            <a:endParaRPr lang="id-ID" dirty="0"/>
          </a:p>
          <a:p>
            <a:pPr lvl="0"/>
            <a:r>
              <a:rPr lang="en-US" dirty="0" err="1"/>
              <a:t>Minum</a:t>
            </a:r>
            <a:r>
              <a:rPr lang="en-US" dirty="0"/>
              <a:t> </a:t>
            </a:r>
            <a:r>
              <a:rPr lang="en-US" dirty="0" err="1"/>
              <a:t>alkohol</a:t>
            </a:r>
            <a:endParaRPr lang="id-ID" dirty="0"/>
          </a:p>
          <a:p>
            <a:pPr lvl="0"/>
            <a:r>
              <a:rPr lang="en-US" dirty="0" err="1"/>
              <a:t>Pengobatan</a:t>
            </a:r>
            <a:r>
              <a:rPr lang="en-US" dirty="0"/>
              <a:t> </a:t>
            </a:r>
            <a:r>
              <a:rPr lang="en-US" i="1" dirty="0"/>
              <a:t>insulin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diabetes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1844824"/>
            <a:ext cx="3566160" cy="822960"/>
          </a:xfrm>
        </p:spPr>
        <p:txBody>
          <a:bodyPr/>
          <a:lstStyle/>
          <a:p>
            <a:pPr lvl="0"/>
            <a:r>
              <a:rPr lang="en-US" dirty="0"/>
              <a:t>TANDA DAN GEJALA</a:t>
            </a:r>
            <a:endParaRPr lang="id-ID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636912"/>
            <a:ext cx="3566160" cy="334157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err="1"/>
              <a:t>Lapar</a:t>
            </a:r>
            <a:endParaRPr lang="id-ID" dirty="0"/>
          </a:p>
          <a:p>
            <a:pPr lvl="0"/>
            <a:r>
              <a:rPr lang="en-US" dirty="0" err="1"/>
              <a:t>Lemah</a:t>
            </a:r>
            <a:r>
              <a:rPr lang="en-US" dirty="0"/>
              <a:t>, </a:t>
            </a:r>
            <a:r>
              <a:rPr lang="en-US" dirty="0" err="1"/>
              <a:t>lesu</a:t>
            </a:r>
            <a:endParaRPr lang="id-ID" dirty="0"/>
          </a:p>
          <a:p>
            <a:pPr lvl="0"/>
            <a:r>
              <a:rPr lang="en-US" dirty="0" err="1"/>
              <a:t>Pusing</a:t>
            </a:r>
            <a:r>
              <a:rPr lang="en-US" dirty="0"/>
              <a:t>, </a:t>
            </a:r>
            <a:r>
              <a:rPr lang="en-US" dirty="0" err="1"/>
              <a:t>mual</a:t>
            </a:r>
            <a:endParaRPr lang="id-ID" dirty="0"/>
          </a:p>
          <a:p>
            <a:pPr lvl="0"/>
            <a:r>
              <a:rPr lang="en-US" dirty="0" err="1"/>
              <a:t>Pandangan</a:t>
            </a:r>
            <a:r>
              <a:rPr lang="en-US" dirty="0"/>
              <a:t> </a:t>
            </a:r>
            <a:r>
              <a:rPr lang="en-US" dirty="0" err="1"/>
              <a:t>berkunang-kunang</a:t>
            </a:r>
            <a:endParaRPr lang="id-ID" dirty="0"/>
          </a:p>
          <a:p>
            <a:pPr lvl="0"/>
            <a:r>
              <a:rPr lang="en-US" dirty="0" err="1"/>
              <a:t>Sulit</a:t>
            </a:r>
            <a:r>
              <a:rPr lang="en-US" dirty="0"/>
              <a:t> </a:t>
            </a:r>
            <a:r>
              <a:rPr lang="en-US" dirty="0" err="1"/>
              <a:t>bicara</a:t>
            </a:r>
            <a:endParaRPr lang="id-ID" dirty="0"/>
          </a:p>
          <a:p>
            <a:pPr lvl="0"/>
            <a:r>
              <a:rPr lang="en-US" dirty="0" err="1"/>
              <a:t>Tekanan</a:t>
            </a:r>
            <a:r>
              <a:rPr lang="en-US" dirty="0"/>
              <a:t> </a:t>
            </a:r>
            <a:r>
              <a:rPr lang="en-US" dirty="0" err="1"/>
              <a:t>darah</a:t>
            </a:r>
            <a:r>
              <a:rPr lang="en-US" dirty="0"/>
              <a:t> </a:t>
            </a:r>
            <a:r>
              <a:rPr lang="en-US" dirty="0" err="1"/>
              <a:t>turun</a:t>
            </a:r>
            <a:endParaRPr lang="id-ID" dirty="0"/>
          </a:p>
          <a:p>
            <a:pPr lvl="0"/>
            <a:r>
              <a:rPr lang="en-US" dirty="0" err="1"/>
              <a:t>Keringat</a:t>
            </a:r>
            <a:r>
              <a:rPr lang="en-US" dirty="0"/>
              <a:t> </a:t>
            </a:r>
            <a:r>
              <a:rPr lang="en-US" dirty="0" err="1"/>
              <a:t>dingin</a:t>
            </a:r>
            <a:r>
              <a:rPr lang="en-US" dirty="0"/>
              <a:t>, </a:t>
            </a:r>
            <a:r>
              <a:rPr lang="en-US" dirty="0" err="1"/>
              <a:t>bibir</a:t>
            </a:r>
            <a:r>
              <a:rPr lang="en-US" dirty="0"/>
              <a:t> </a:t>
            </a:r>
            <a:r>
              <a:rPr lang="en-US" dirty="0" err="1"/>
              <a:t>gemetar</a:t>
            </a:r>
            <a:r>
              <a:rPr lang="en-US" dirty="0"/>
              <a:t>, </a:t>
            </a:r>
            <a:r>
              <a:rPr lang="en-US" dirty="0" err="1"/>
              <a:t>pucat</a:t>
            </a:r>
            <a:endParaRPr lang="id-ID" dirty="0"/>
          </a:p>
          <a:p>
            <a:pPr lvl="0"/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kejang</a:t>
            </a:r>
            <a:r>
              <a:rPr lang="en-US" dirty="0"/>
              <a:t> </a:t>
            </a:r>
            <a:endParaRPr lang="id-ID" dirty="0"/>
          </a:p>
          <a:p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88640"/>
            <a:ext cx="7773338" cy="1596177"/>
          </a:xfrm>
        </p:spPr>
        <p:txBody>
          <a:bodyPr/>
          <a:lstStyle/>
          <a:p>
            <a:r>
              <a:rPr lang="en-US" b="1" dirty="0" err="1"/>
              <a:t>Penanganan</a:t>
            </a:r>
            <a:r>
              <a:rPr lang="id-ID" b="1" dirty="0"/>
              <a:t> Hipoglikemi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1124744"/>
            <a:ext cx="7773339" cy="5472608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endParaRPr lang="id-ID" dirty="0"/>
          </a:p>
          <a:p>
            <a:pPr lvl="0">
              <a:buNone/>
            </a:pPr>
            <a:r>
              <a:rPr lang="en-US" b="1" dirty="0" err="1"/>
              <a:t>Jika</a:t>
            </a:r>
            <a:r>
              <a:rPr lang="en-US" b="1" dirty="0"/>
              <a:t> </a:t>
            </a:r>
            <a:r>
              <a:rPr lang="en-US" b="1" dirty="0" err="1"/>
              <a:t>pasien</a:t>
            </a:r>
            <a:r>
              <a:rPr lang="en-US" b="1" dirty="0"/>
              <a:t> </a:t>
            </a:r>
            <a:r>
              <a:rPr lang="en-US" b="1" dirty="0" err="1"/>
              <a:t>masih</a:t>
            </a:r>
            <a:r>
              <a:rPr lang="en-US" b="1" dirty="0"/>
              <a:t> </a:t>
            </a:r>
            <a:r>
              <a:rPr lang="en-US" b="1" dirty="0" err="1"/>
              <a:t>sadar</a:t>
            </a:r>
            <a:r>
              <a:rPr lang="en-US" b="1" dirty="0"/>
              <a:t> :</a:t>
            </a:r>
            <a:endParaRPr lang="id-ID" b="1" dirty="0"/>
          </a:p>
          <a:p>
            <a:pPr lvl="0"/>
            <a:r>
              <a:rPr lang="en-US" dirty="0" err="1"/>
              <a:t>Berikan</a:t>
            </a:r>
            <a:r>
              <a:rPr lang="en-US" dirty="0"/>
              <a:t> </a:t>
            </a:r>
            <a:r>
              <a:rPr lang="en-US" dirty="0" err="1"/>
              <a:t>minum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Berikan</a:t>
            </a:r>
            <a:r>
              <a:rPr lang="en-US" dirty="0"/>
              <a:t> </a:t>
            </a:r>
            <a:r>
              <a:rPr lang="en-US" dirty="0" err="1"/>
              <a:t>gula</a:t>
            </a:r>
            <a:r>
              <a:rPr lang="en-US" dirty="0"/>
              <a:t> </a:t>
            </a:r>
            <a:r>
              <a:rPr lang="en-US" dirty="0" err="1"/>
              <a:t>murni</a:t>
            </a:r>
            <a:r>
              <a:rPr lang="en-US" dirty="0"/>
              <a:t> 30 gram (2 </a:t>
            </a:r>
            <a:r>
              <a:rPr lang="en-US" dirty="0" err="1"/>
              <a:t>sendok</a:t>
            </a:r>
            <a:r>
              <a:rPr lang="en-US" dirty="0"/>
              <a:t> </a:t>
            </a:r>
            <a:r>
              <a:rPr lang="en-US" dirty="0" err="1"/>
              <a:t>makan</a:t>
            </a:r>
            <a:r>
              <a:rPr lang="en-US" dirty="0"/>
              <a:t>)</a:t>
            </a:r>
            <a:endParaRPr lang="id-ID" dirty="0"/>
          </a:p>
          <a:p>
            <a:pPr lvl="0"/>
            <a:r>
              <a:rPr lang="en-US" dirty="0" err="1"/>
              <a:t>Berikan</a:t>
            </a:r>
            <a:r>
              <a:rPr lang="en-US" dirty="0"/>
              <a:t> </a:t>
            </a:r>
            <a:r>
              <a:rPr lang="en-US" dirty="0" err="1"/>
              <a:t>permen</a:t>
            </a:r>
            <a:r>
              <a:rPr lang="en-US" dirty="0"/>
              <a:t> </a:t>
            </a:r>
            <a:r>
              <a:rPr lang="en-US" dirty="0" err="1"/>
              <a:t>gula</a:t>
            </a:r>
            <a:r>
              <a:rPr lang="en-US" dirty="0"/>
              <a:t> </a:t>
            </a:r>
            <a:r>
              <a:rPr lang="en-US" dirty="0" err="1"/>
              <a:t>murni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sirup</a:t>
            </a:r>
            <a:endParaRPr lang="id-ID" dirty="0"/>
          </a:p>
          <a:p>
            <a:pPr lvl="0">
              <a:buNone/>
            </a:pPr>
            <a:endParaRPr lang="id-ID" dirty="0"/>
          </a:p>
          <a:p>
            <a:pPr lvl="0">
              <a:buNone/>
            </a:pPr>
            <a:r>
              <a:rPr lang="en-US" b="1" dirty="0" err="1"/>
              <a:t>Setelah</a:t>
            </a:r>
            <a:r>
              <a:rPr lang="en-US" b="1" dirty="0"/>
              <a:t> 30 </a:t>
            </a:r>
            <a:r>
              <a:rPr lang="en-US" b="1" dirty="0" err="1"/>
              <a:t>menit</a:t>
            </a:r>
            <a:r>
              <a:rPr lang="en-US" b="1" dirty="0"/>
              <a:t> </a:t>
            </a:r>
            <a:r>
              <a:rPr lang="en-US" b="1" dirty="0" err="1"/>
              <a:t>gejalanya</a:t>
            </a:r>
            <a:r>
              <a:rPr lang="en-US" b="1" dirty="0"/>
              <a:t> </a:t>
            </a:r>
            <a:r>
              <a:rPr lang="en-US" b="1" dirty="0" err="1"/>
              <a:t>menghilang</a:t>
            </a:r>
            <a:r>
              <a:rPr lang="en-US" b="1" dirty="0"/>
              <a:t> </a:t>
            </a:r>
            <a:r>
              <a:rPr lang="en-US" b="1" dirty="0" err="1"/>
              <a:t>berikan</a:t>
            </a:r>
            <a:r>
              <a:rPr lang="en-US" b="1" dirty="0"/>
              <a:t> :</a:t>
            </a:r>
            <a:endParaRPr lang="id-ID" b="1" dirty="0"/>
          </a:p>
          <a:p>
            <a:pPr lvl="0"/>
            <a:r>
              <a:rPr lang="en-US" dirty="0" err="1"/>
              <a:t>Buah-buahan</a:t>
            </a:r>
            <a:endParaRPr lang="id-ID" dirty="0"/>
          </a:p>
          <a:p>
            <a:pPr lvl="0"/>
            <a:r>
              <a:rPr lang="en-US" dirty="0" err="1"/>
              <a:t>Roti</a:t>
            </a:r>
            <a:r>
              <a:rPr lang="en-US" dirty="0"/>
              <a:t>, </a:t>
            </a:r>
            <a:r>
              <a:rPr lang="en-US" dirty="0" err="1"/>
              <a:t>biskuit</a:t>
            </a:r>
            <a:r>
              <a:rPr lang="en-US" dirty="0"/>
              <a:t>, sandwich</a:t>
            </a:r>
            <a:endParaRPr lang="id-ID" dirty="0"/>
          </a:p>
          <a:p>
            <a:pPr lvl="0"/>
            <a:r>
              <a:rPr lang="en-US" dirty="0" err="1"/>
              <a:t>Susu</a:t>
            </a:r>
            <a:endParaRPr lang="id-ID" dirty="0"/>
          </a:p>
          <a:p>
            <a:pPr lvl="0"/>
            <a:r>
              <a:rPr lang="en-US" dirty="0" err="1"/>
              <a:t>Makanan</a:t>
            </a:r>
            <a:r>
              <a:rPr lang="en-US" dirty="0"/>
              <a:t> </a:t>
            </a:r>
            <a:r>
              <a:rPr lang="en-US" dirty="0" err="1"/>
              <a:t>yg</a:t>
            </a:r>
            <a:r>
              <a:rPr lang="en-US" dirty="0"/>
              <a:t> </a:t>
            </a:r>
            <a:r>
              <a:rPr lang="en-US" dirty="0" err="1"/>
              <a:t>mengandung</a:t>
            </a:r>
            <a:r>
              <a:rPr lang="en-US" dirty="0"/>
              <a:t> </a:t>
            </a:r>
            <a:r>
              <a:rPr lang="en-US" dirty="0" err="1"/>
              <a:t>karbohidrat</a:t>
            </a:r>
            <a:endParaRPr lang="id-ID" dirty="0"/>
          </a:p>
          <a:p>
            <a:pPr lvl="0">
              <a:buNone/>
            </a:pPr>
            <a:endParaRPr lang="id-ID" b="1" dirty="0"/>
          </a:p>
          <a:p>
            <a:pPr lvl="0">
              <a:buNone/>
            </a:pPr>
            <a:r>
              <a:rPr lang="en-US" b="1" dirty="0" err="1"/>
              <a:t>Jika</a:t>
            </a:r>
            <a:r>
              <a:rPr lang="en-US" b="1" dirty="0"/>
              <a:t> </a:t>
            </a:r>
            <a:r>
              <a:rPr lang="en-US" b="1" dirty="0" err="1"/>
              <a:t>pasien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sadar</a:t>
            </a:r>
            <a:r>
              <a:rPr lang="en-US" b="1" dirty="0"/>
              <a:t> :</a:t>
            </a:r>
            <a:endParaRPr lang="id-ID" b="1" dirty="0"/>
          </a:p>
          <a:p>
            <a:pPr lvl="0"/>
            <a:r>
              <a:rPr lang="en-US" dirty="0" err="1"/>
              <a:t>Segera</a:t>
            </a:r>
            <a:r>
              <a:rPr lang="en-US" dirty="0"/>
              <a:t> </a:t>
            </a:r>
            <a:r>
              <a:rPr lang="en-US" dirty="0" err="1"/>
              <a:t>bawa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RS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klinik</a:t>
            </a:r>
            <a:r>
              <a:rPr lang="en-US" dirty="0"/>
              <a:t> </a:t>
            </a:r>
            <a:r>
              <a:rPr lang="en-US" dirty="0" err="1"/>
              <a:t>terdekat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i="1" dirty="0"/>
              <a:t> </a:t>
            </a:r>
            <a:r>
              <a:rPr lang="en-US" i="1" dirty="0" err="1"/>
              <a:t>infus</a:t>
            </a:r>
            <a:r>
              <a:rPr lang="en-US" i="1" dirty="0"/>
              <a:t> </a:t>
            </a:r>
            <a:r>
              <a:rPr lang="en-US" i="1" dirty="0" err="1"/>
              <a:t>glukosa</a:t>
            </a:r>
            <a:r>
              <a:rPr lang="en-US" i="1" dirty="0"/>
              <a:t> / </a:t>
            </a:r>
            <a:r>
              <a:rPr lang="en-US" i="1" dirty="0" err="1"/>
              <a:t>injeksi</a:t>
            </a:r>
            <a:r>
              <a:rPr lang="en-US" i="1" dirty="0"/>
              <a:t> glucagon</a:t>
            </a:r>
            <a:endParaRPr lang="id-ID" dirty="0"/>
          </a:p>
          <a:p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404664"/>
            <a:ext cx="7773338" cy="1596177"/>
          </a:xfrm>
        </p:spPr>
        <p:txBody>
          <a:bodyPr/>
          <a:lstStyle/>
          <a:p>
            <a:r>
              <a:rPr lang="id-ID" dirty="0"/>
              <a:t>EPISTAXIS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331" y="1700808"/>
            <a:ext cx="7773339" cy="45365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d-ID" i="1" dirty="0"/>
              <a:t>		</a:t>
            </a:r>
            <a:r>
              <a:rPr lang="en-US" i="1" dirty="0" err="1"/>
              <a:t>Epistaxis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perdarahan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hidung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keluarnya</a:t>
            </a:r>
            <a:r>
              <a:rPr lang="en-US" dirty="0"/>
              <a:t> </a:t>
            </a:r>
            <a:r>
              <a:rPr lang="en-US" dirty="0" err="1"/>
              <a:t>darah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lubang</a:t>
            </a:r>
            <a:r>
              <a:rPr lang="en-US" dirty="0"/>
              <a:t> </a:t>
            </a:r>
            <a:r>
              <a:rPr lang="en-US" dirty="0" err="1"/>
              <a:t>hidung</a:t>
            </a:r>
            <a:r>
              <a:rPr lang="en-US" dirty="0"/>
              <a:t> </a:t>
            </a:r>
            <a:endParaRPr lang="id-ID" dirty="0"/>
          </a:p>
          <a:p>
            <a:pPr lvl="0">
              <a:buNone/>
            </a:pPr>
            <a:endParaRPr lang="id-ID" b="1" dirty="0"/>
          </a:p>
          <a:p>
            <a:pPr lvl="0">
              <a:buNone/>
            </a:pPr>
            <a:r>
              <a:rPr lang="en-US" b="1" dirty="0" err="1"/>
              <a:t>Penyebab</a:t>
            </a:r>
            <a:r>
              <a:rPr lang="en-US" b="1" dirty="0"/>
              <a:t> </a:t>
            </a:r>
            <a:endParaRPr lang="id-ID" dirty="0"/>
          </a:p>
          <a:p>
            <a:pPr lvl="0"/>
            <a:r>
              <a:rPr lang="en-US" dirty="0" err="1"/>
              <a:t>Perlukaan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i="1" dirty="0" err="1"/>
              <a:t>mukosa</a:t>
            </a:r>
            <a:r>
              <a:rPr lang="en-US" i="1" dirty="0"/>
              <a:t> nasal</a:t>
            </a:r>
            <a:r>
              <a:rPr lang="en-US" dirty="0"/>
              <a:t> – local trauma, </a:t>
            </a:r>
            <a:r>
              <a:rPr lang="en-US" dirty="0" err="1"/>
              <a:t>menghirup</a:t>
            </a:r>
            <a:r>
              <a:rPr lang="en-US" dirty="0"/>
              <a:t> </a:t>
            </a:r>
            <a:r>
              <a:rPr lang="en-US" dirty="0" err="1"/>
              <a:t>udara</a:t>
            </a:r>
            <a:r>
              <a:rPr lang="en-US" dirty="0"/>
              <a:t> </a:t>
            </a:r>
            <a:r>
              <a:rPr lang="en-US" dirty="0" err="1"/>
              <a:t>terlalu</a:t>
            </a:r>
            <a:r>
              <a:rPr lang="en-US" dirty="0"/>
              <a:t> </a:t>
            </a:r>
            <a:r>
              <a:rPr lang="en-US" dirty="0" err="1"/>
              <a:t>kering</a:t>
            </a:r>
            <a:r>
              <a:rPr lang="en-US" dirty="0"/>
              <a:t>, </a:t>
            </a:r>
            <a:r>
              <a:rPr lang="en-US" dirty="0" err="1"/>
              <a:t>membuang</a:t>
            </a:r>
            <a:r>
              <a:rPr lang="en-US" dirty="0"/>
              <a:t> </a:t>
            </a:r>
            <a:r>
              <a:rPr lang="en-US" dirty="0" err="1"/>
              <a:t>ingus</a:t>
            </a:r>
            <a:r>
              <a:rPr lang="en-US" dirty="0"/>
              <a:t> </a:t>
            </a:r>
            <a:r>
              <a:rPr lang="en-US" dirty="0" err="1"/>
              <a:t>terlalu</a:t>
            </a:r>
            <a:r>
              <a:rPr lang="en-US" dirty="0"/>
              <a:t> </a:t>
            </a:r>
            <a:r>
              <a:rPr lang="en-US" dirty="0" err="1"/>
              <a:t>kuat</a:t>
            </a:r>
            <a:r>
              <a:rPr lang="en-US" dirty="0"/>
              <a:t>, </a:t>
            </a:r>
            <a:r>
              <a:rPr lang="en-US" dirty="0" err="1"/>
              <a:t>dll</a:t>
            </a:r>
            <a:r>
              <a:rPr lang="en-US" dirty="0"/>
              <a:t>. </a:t>
            </a:r>
            <a:endParaRPr lang="id-ID" dirty="0"/>
          </a:p>
          <a:p>
            <a:pPr lvl="0"/>
            <a:r>
              <a:rPr lang="en-US" i="1" dirty="0"/>
              <a:t>Facial trauma</a:t>
            </a:r>
            <a:r>
              <a:rPr lang="en-US" dirty="0"/>
              <a:t> (</a:t>
            </a:r>
            <a:r>
              <a:rPr lang="en-US" dirty="0" err="1"/>
              <a:t>pukulan</a:t>
            </a:r>
            <a:r>
              <a:rPr lang="en-US" dirty="0"/>
              <a:t>, </a:t>
            </a:r>
            <a:r>
              <a:rPr lang="en-US" dirty="0" err="1"/>
              <a:t>terjatuh</a:t>
            </a:r>
            <a:r>
              <a:rPr lang="en-US" dirty="0"/>
              <a:t>)</a:t>
            </a:r>
            <a:endParaRPr lang="id-ID" dirty="0"/>
          </a:p>
          <a:p>
            <a:pPr lvl="0"/>
            <a:r>
              <a:rPr lang="en-US" i="1" dirty="0"/>
              <a:t>Fever</a:t>
            </a:r>
            <a:endParaRPr lang="id-ID" dirty="0"/>
          </a:p>
          <a:p>
            <a:pPr lvl="0"/>
            <a:r>
              <a:rPr lang="en-US" i="1" dirty="0"/>
              <a:t>Hypertension and/or arteriosclerosis</a:t>
            </a:r>
            <a:endParaRPr lang="id-ID" dirty="0"/>
          </a:p>
          <a:p>
            <a:pPr lvl="0"/>
            <a:r>
              <a:rPr lang="en-US" i="1" dirty="0"/>
              <a:t>Anticoagulant medications</a:t>
            </a:r>
            <a:endParaRPr lang="id-ID" dirty="0"/>
          </a:p>
          <a:p>
            <a:pPr>
              <a:buNone/>
            </a:pPr>
            <a:endParaRPr lang="id-ID" dirty="0"/>
          </a:p>
          <a:p>
            <a:pPr>
              <a:buNone/>
            </a:pPr>
            <a:endParaRPr lang="id-ID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2160" y="4148294"/>
            <a:ext cx="2714644" cy="201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352</TotalTime>
  <Words>576</Words>
  <Application>Microsoft Office PowerPoint</Application>
  <PresentationFormat>On-screen Show (4:3)</PresentationFormat>
  <Paragraphs>127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Tw Cen MT</vt:lpstr>
      <vt:lpstr>Droplet</vt:lpstr>
      <vt:lpstr>MATERI SIMPLE EMERGENCY MANAGEMENT (SEM) </vt:lpstr>
      <vt:lpstr>PowerPoint Presentation</vt:lpstr>
      <vt:lpstr>Syncope</vt:lpstr>
      <vt:lpstr>Syncope</vt:lpstr>
      <vt:lpstr>Penanganan Syncope</vt:lpstr>
      <vt:lpstr>HIPOGLIKEMIA</vt:lpstr>
      <vt:lpstr>HIPOGLIKEMIA </vt:lpstr>
      <vt:lpstr>Penanganan Hipoglikemi</vt:lpstr>
      <vt:lpstr>EPISTAXIS</vt:lpstr>
      <vt:lpstr>Penanganan Epistaxis</vt:lpstr>
      <vt:lpstr>DISPEPSIA</vt:lpstr>
      <vt:lpstr>Penanganan dispepsia</vt:lpstr>
      <vt:lpstr>ASMA BRONKIALE</vt:lpstr>
      <vt:lpstr>ASMA BRONKIALE</vt:lpstr>
      <vt:lpstr>Penanganan Asma BRONKIALE</vt:lpstr>
      <vt:lpstr>Penggunaan Oksigen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EMERGENCY MANAGEMENT (SEM)</dc:title>
  <dc:creator>14-G102A</dc:creator>
  <cp:lastModifiedBy>fani afrisa</cp:lastModifiedBy>
  <cp:revision>10</cp:revision>
  <dcterms:created xsi:type="dcterms:W3CDTF">2018-12-08T10:28:04Z</dcterms:created>
  <dcterms:modified xsi:type="dcterms:W3CDTF">2018-12-09T17:10:50Z</dcterms:modified>
</cp:coreProperties>
</file>