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82" r:id="rId4"/>
    <p:sldId id="283" r:id="rId5"/>
    <p:sldId id="284" r:id="rId6"/>
    <p:sldId id="270" r:id="rId7"/>
    <p:sldId id="303" r:id="rId8"/>
    <p:sldId id="304" r:id="rId9"/>
    <p:sldId id="279" r:id="rId10"/>
    <p:sldId id="271" r:id="rId11"/>
    <p:sldId id="272" r:id="rId12"/>
    <p:sldId id="280" r:id="rId13"/>
    <p:sldId id="297" r:id="rId14"/>
    <p:sldId id="285" r:id="rId15"/>
    <p:sldId id="296" r:id="rId16"/>
    <p:sldId id="286" r:id="rId17"/>
    <p:sldId id="287" r:id="rId18"/>
    <p:sldId id="288" r:id="rId19"/>
    <p:sldId id="289" r:id="rId20"/>
    <p:sldId id="290" r:id="rId21"/>
    <p:sldId id="291" r:id="rId22"/>
    <p:sldId id="295" r:id="rId23"/>
    <p:sldId id="275" r:id="rId24"/>
    <p:sldId id="276" r:id="rId25"/>
    <p:sldId id="257" r:id="rId26"/>
    <p:sldId id="258" r:id="rId27"/>
    <p:sldId id="259" r:id="rId28"/>
    <p:sldId id="260" r:id="rId29"/>
    <p:sldId id="293" r:id="rId30"/>
    <p:sldId id="294" r:id="rId31"/>
    <p:sldId id="261" r:id="rId32"/>
    <p:sldId id="262" r:id="rId33"/>
    <p:sldId id="263" r:id="rId34"/>
    <p:sldId id="264" r:id="rId35"/>
    <p:sldId id="265" r:id="rId36"/>
    <p:sldId id="266" r:id="rId37"/>
    <p:sldId id="278" r:id="rId38"/>
    <p:sldId id="267" r:id="rId39"/>
    <p:sldId id="268" r:id="rId40"/>
    <p:sldId id="299" r:id="rId41"/>
    <p:sldId id="300" r:id="rId42"/>
    <p:sldId id="302" r:id="rId4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13CCB-9A91-4565-A14D-17DE00210E38}" type="datetimeFigureOut">
              <a:rPr lang="id-ID" smtClean="0"/>
              <a:pPr/>
              <a:t>11/03/2019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180C4-33BD-4F28-A1BB-8FF4392CB333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mailto:danangwahyu@umy.ac.id" TargetMode="External"/><Relationship Id="rId2" Type="http://schemas.openxmlformats.org/officeDocument/2006/relationships/hyperlink" Target="mailto:dwmuhammad@yahoo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8280920" cy="1470025"/>
          </a:xfrm>
        </p:spPr>
        <p:txBody>
          <a:bodyPr>
            <a:normAutofit/>
          </a:bodyPr>
          <a:lstStyle/>
          <a:p>
            <a:r>
              <a:rPr lang="en-US" sz="3500" dirty="0" smtClean="0"/>
              <a:t>PENYELESAIAN SENGKETA EKONOMI ISLAM MELALUI BASYARNAS </a:t>
            </a:r>
            <a:endParaRPr lang="id-ID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7920880" cy="1752600"/>
          </a:xfrm>
        </p:spPr>
        <p:txBody>
          <a:bodyPr>
            <a:normAutofit/>
          </a:bodyPr>
          <a:lstStyle/>
          <a:p>
            <a:r>
              <a:rPr lang="en-US" sz="3000" dirty="0" err="1" smtClean="0"/>
              <a:t>Oleh</a:t>
            </a:r>
            <a:r>
              <a:rPr lang="en-US" sz="3000" dirty="0" smtClean="0"/>
              <a:t>:</a:t>
            </a:r>
          </a:p>
          <a:p>
            <a:r>
              <a:rPr lang="id-ID" sz="3000" dirty="0" smtClean="0"/>
              <a:t>Dr</a:t>
            </a:r>
            <a:r>
              <a:rPr lang="id-ID" sz="3000" dirty="0" smtClean="0"/>
              <a:t>. Danang Wahyu Muhammad, S.H., M.Hum </a:t>
            </a:r>
            <a:endParaRPr lang="id-ID" sz="3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Keuntungan Arbitrase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Lebih cepat</a:t>
            </a:r>
          </a:p>
          <a:p>
            <a:pPr eaLnBrk="1" hangingPunct="1"/>
            <a:r>
              <a:rPr lang="en-US" smtClean="0"/>
              <a:t>Diselesaikan oleh ahlinya</a:t>
            </a:r>
          </a:p>
          <a:p>
            <a:pPr eaLnBrk="1" hangingPunct="1"/>
            <a:r>
              <a:rPr lang="en-US" smtClean="0"/>
              <a:t>Bersifat rahasia</a:t>
            </a:r>
            <a:r>
              <a:rPr lang="id-ID" smtClean="0"/>
              <a:t>/privacy</a:t>
            </a:r>
            <a:endParaRPr lang="en-US" smtClean="0"/>
          </a:p>
          <a:p>
            <a:pPr eaLnBrk="1" hangingPunct="1"/>
            <a:r>
              <a:rPr lang="en-US" smtClean="0"/>
              <a:t>Pilihan hukum, arbiter, tempat, acara</a:t>
            </a:r>
            <a:endParaRPr lang="id-ID" smtClean="0"/>
          </a:p>
          <a:p>
            <a:pPr eaLnBrk="1" hangingPunct="1"/>
            <a:r>
              <a:rPr lang="id-ID" smtClean="0"/>
              <a:t>Forum dikontrol para pihak</a:t>
            </a:r>
            <a:endParaRPr lang="en-US" smtClean="0"/>
          </a:p>
          <a:p>
            <a:pPr eaLnBrk="1" hangingPunct="1"/>
            <a:r>
              <a:rPr lang="id-ID" smtClean="0"/>
              <a:t>Dapat dieksekusi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Kelemahan Arbitrase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Hanya </a:t>
            </a:r>
            <a:r>
              <a:rPr lang="id-ID" dirty="0"/>
              <a:t>untuk para pihak bona </a:t>
            </a:r>
            <a:r>
              <a:rPr lang="id-ID" dirty="0" smtClean="0"/>
              <a:t>fide;</a:t>
            </a:r>
          </a:p>
          <a:p>
            <a:r>
              <a:rPr lang="id-ID" dirty="0" smtClean="0"/>
              <a:t>Ketergantungan </a:t>
            </a:r>
            <a:r>
              <a:rPr lang="id-ID" dirty="0"/>
              <a:t>mutlak pada </a:t>
            </a:r>
            <a:r>
              <a:rPr lang="id-ID" dirty="0" smtClean="0"/>
              <a:t>arbiter;</a:t>
            </a:r>
          </a:p>
          <a:p>
            <a:r>
              <a:rPr lang="id-ID" dirty="0"/>
              <a:t>Tidak ada preseden putusan </a:t>
            </a:r>
            <a:r>
              <a:rPr lang="id-ID" dirty="0" smtClean="0"/>
              <a:t>terdahulu;</a:t>
            </a:r>
          </a:p>
          <a:p>
            <a:r>
              <a:rPr lang="id-ID" dirty="0"/>
              <a:t>Masalah putusan arbitrase </a:t>
            </a:r>
            <a:r>
              <a:rPr lang="id-ID" dirty="0" smtClean="0"/>
              <a:t>asing;</a:t>
            </a:r>
          </a:p>
          <a:p>
            <a:r>
              <a:rPr lang="id-ID" dirty="0" smtClean="0"/>
              <a:t>Karena dilakukan dalam sidang yang tertutup maka masyarakat tidak bisa mengontrol;</a:t>
            </a:r>
          </a:p>
          <a:p>
            <a:r>
              <a:rPr lang="id-ID" dirty="0" smtClean="0"/>
              <a:t>Biaya mahal</a:t>
            </a:r>
            <a:r>
              <a:rPr lang="id-ID" dirty="0" smtClean="0"/>
              <a:t>;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 err="1">
                <a:solidFill>
                  <a:prstClr val="black"/>
                </a:solidFill>
              </a:rPr>
              <a:t>Arbitrase</a:t>
            </a:r>
            <a:r>
              <a:rPr lang="en-US" sz="3000" dirty="0">
                <a:solidFill>
                  <a:prstClr val="black"/>
                </a:solidFill>
              </a:rPr>
              <a:t> </a:t>
            </a:r>
            <a:r>
              <a:rPr lang="en-US" sz="3000" dirty="0" err="1">
                <a:solidFill>
                  <a:prstClr val="black"/>
                </a:solidFill>
              </a:rPr>
              <a:t>belum</a:t>
            </a:r>
            <a:r>
              <a:rPr lang="en-US" sz="3000" dirty="0">
                <a:solidFill>
                  <a:prstClr val="black"/>
                </a:solidFill>
              </a:rPr>
              <a:t> </a:t>
            </a:r>
            <a:r>
              <a:rPr lang="en-US" sz="3000" dirty="0" err="1">
                <a:solidFill>
                  <a:prstClr val="black"/>
                </a:solidFill>
              </a:rPr>
              <a:t>dikenal</a:t>
            </a:r>
            <a:r>
              <a:rPr lang="en-US" sz="3000" dirty="0">
                <a:solidFill>
                  <a:prstClr val="black"/>
                </a:solidFill>
              </a:rPr>
              <a:t> </a:t>
            </a:r>
            <a:r>
              <a:rPr lang="en-US" sz="3000" dirty="0" err="1">
                <a:solidFill>
                  <a:prstClr val="black"/>
                </a:solidFill>
              </a:rPr>
              <a:t>secara</a:t>
            </a:r>
            <a:r>
              <a:rPr lang="en-US" sz="3000" dirty="0">
                <a:solidFill>
                  <a:prstClr val="black"/>
                </a:solidFill>
              </a:rPr>
              <a:t> </a:t>
            </a:r>
            <a:r>
              <a:rPr lang="en-US" sz="3000" dirty="0" err="1" smtClean="0">
                <a:solidFill>
                  <a:prstClr val="black"/>
                </a:solidFill>
              </a:rPr>
              <a:t>luas</a:t>
            </a:r>
            <a:endParaRPr lang="en-US" sz="3000" dirty="0" smtClean="0">
              <a:solidFill>
                <a:prstClr val="black"/>
              </a:solidFill>
            </a:endParaRPr>
          </a:p>
          <a:p>
            <a:r>
              <a:rPr lang="en-US" sz="3000" dirty="0" err="1" smtClean="0"/>
              <a:t>Masyarakat</a:t>
            </a:r>
            <a:r>
              <a:rPr lang="en-US" sz="3000" dirty="0" smtClean="0"/>
              <a:t> </a:t>
            </a:r>
            <a:r>
              <a:rPr lang="en-US" sz="3000" dirty="0" err="1" smtClean="0"/>
              <a:t>belum</a:t>
            </a:r>
            <a:r>
              <a:rPr lang="en-US" sz="3000" dirty="0" smtClean="0"/>
              <a:t> </a:t>
            </a:r>
            <a:r>
              <a:rPr lang="en-US" sz="3000" dirty="0" err="1" smtClean="0"/>
              <a:t>menaruh</a:t>
            </a:r>
            <a:r>
              <a:rPr lang="en-US" sz="3000" dirty="0" smtClean="0"/>
              <a:t> </a:t>
            </a:r>
            <a:r>
              <a:rPr lang="en-US" sz="3000" dirty="0" err="1" smtClean="0"/>
              <a:t>kepercayaan</a:t>
            </a:r>
            <a:r>
              <a:rPr lang="en-US" sz="3000" dirty="0" smtClean="0"/>
              <a:t> yang </a:t>
            </a:r>
            <a:r>
              <a:rPr lang="en-US" sz="3000" dirty="0" err="1" smtClean="0"/>
              <a:t>memadai</a:t>
            </a:r>
            <a:endParaRPr lang="id-ID" sz="3000" dirty="0" smtClean="0"/>
          </a:p>
          <a:p>
            <a:r>
              <a:rPr lang="en-US" sz="3000" dirty="0" err="1" smtClean="0"/>
              <a:t>Lembaga</a:t>
            </a:r>
            <a:r>
              <a:rPr lang="en-US" sz="3000" dirty="0" smtClean="0"/>
              <a:t> </a:t>
            </a:r>
            <a:r>
              <a:rPr lang="en-US" sz="3000" dirty="0" err="1" smtClean="0"/>
              <a:t>arbitrase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ADR </a:t>
            </a: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mempunyai</a:t>
            </a:r>
            <a:r>
              <a:rPr lang="en-US" sz="3000" dirty="0" smtClean="0"/>
              <a:t> </a:t>
            </a:r>
            <a:r>
              <a:rPr lang="en-US" sz="3000" dirty="0" err="1" smtClean="0"/>
              <a:t>daya</a:t>
            </a:r>
            <a:r>
              <a:rPr lang="en-US" sz="3000" dirty="0" smtClean="0"/>
              <a:t> </a:t>
            </a:r>
            <a:r>
              <a:rPr lang="en-US" sz="3000" dirty="0" err="1" smtClean="0"/>
              <a:t>paksa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kewenangan</a:t>
            </a:r>
            <a:r>
              <a:rPr lang="en-US" sz="3000" dirty="0" smtClean="0"/>
              <a:t> </a:t>
            </a:r>
            <a:r>
              <a:rPr lang="en-US" sz="3000" dirty="0" err="1" smtClean="0"/>
              <a:t>melakukan</a:t>
            </a:r>
            <a:r>
              <a:rPr lang="id-ID" sz="3000" dirty="0" smtClean="0"/>
              <a:t> </a:t>
            </a:r>
            <a:r>
              <a:rPr lang="en-US" sz="3000" dirty="0" err="1" smtClean="0"/>
              <a:t>eksekusi</a:t>
            </a:r>
            <a:r>
              <a:rPr lang="en-US" sz="3000" dirty="0" smtClean="0"/>
              <a:t> </a:t>
            </a:r>
            <a:r>
              <a:rPr lang="en-US" sz="3000" dirty="0" err="1" smtClean="0"/>
              <a:t>putusannya</a:t>
            </a:r>
            <a:endParaRPr lang="id-ID" sz="3000" dirty="0" smtClean="0"/>
          </a:p>
          <a:p>
            <a:r>
              <a:rPr lang="en-US" sz="3000" dirty="0" err="1" smtClean="0"/>
              <a:t>Kurangnya</a:t>
            </a:r>
            <a:r>
              <a:rPr lang="en-US" sz="3000" dirty="0" smtClean="0"/>
              <a:t> </a:t>
            </a:r>
            <a:r>
              <a:rPr lang="en-US" sz="3000" dirty="0" err="1" smtClean="0"/>
              <a:t>kepatuhan</a:t>
            </a:r>
            <a:r>
              <a:rPr lang="en-US" sz="3000" dirty="0" smtClean="0"/>
              <a:t> </a:t>
            </a:r>
            <a:r>
              <a:rPr lang="en-US" sz="3000" dirty="0" err="1" smtClean="0"/>
              <a:t>para</a:t>
            </a:r>
            <a:r>
              <a:rPr lang="en-US" sz="3000" dirty="0" smtClean="0"/>
              <a:t> </a:t>
            </a:r>
            <a:r>
              <a:rPr lang="en-US" sz="3000" dirty="0" err="1" smtClean="0"/>
              <a:t>pihak</a:t>
            </a:r>
            <a:r>
              <a:rPr lang="en-US" sz="3000" dirty="0" smtClean="0"/>
              <a:t> </a:t>
            </a:r>
            <a:r>
              <a:rPr lang="en-US" sz="3000" dirty="0" err="1" smtClean="0"/>
              <a:t>terhadap</a:t>
            </a:r>
            <a:r>
              <a:rPr lang="en-US" sz="3000" dirty="0" smtClean="0"/>
              <a:t> </a:t>
            </a:r>
            <a:r>
              <a:rPr lang="en-US" sz="3000" dirty="0" err="1" smtClean="0"/>
              <a:t>hasil-hasil</a:t>
            </a:r>
            <a:r>
              <a:rPr lang="en-US" sz="3000" dirty="0" smtClean="0"/>
              <a:t> </a:t>
            </a:r>
            <a:r>
              <a:rPr lang="en-US" sz="3000" dirty="0" err="1" smtClean="0"/>
              <a:t>penyelesaian</a:t>
            </a:r>
            <a:r>
              <a:rPr lang="en-US" sz="3000" dirty="0" smtClean="0"/>
              <a:t> </a:t>
            </a:r>
            <a:r>
              <a:rPr lang="en-US" sz="3000" dirty="0" err="1" smtClean="0"/>
              <a:t>yag</a:t>
            </a:r>
            <a:r>
              <a:rPr lang="en-US" sz="3000" dirty="0" smtClean="0"/>
              <a:t> </a:t>
            </a:r>
            <a:r>
              <a:rPr lang="en-US" sz="3000" dirty="0" err="1" smtClean="0"/>
              <a:t>dicapai</a:t>
            </a:r>
            <a:r>
              <a:rPr lang="en-US" sz="3000" dirty="0" smtClean="0"/>
              <a:t> </a:t>
            </a:r>
            <a:r>
              <a:rPr lang="en-US" sz="3000" dirty="0" err="1" smtClean="0"/>
              <a:t>dalam</a:t>
            </a:r>
            <a:r>
              <a:rPr lang="id-ID" sz="3000" dirty="0" smtClean="0"/>
              <a:t> </a:t>
            </a:r>
            <a:r>
              <a:rPr lang="en-US" sz="3000" dirty="0" err="1" smtClean="0"/>
              <a:t>arbitrase</a:t>
            </a:r>
            <a:endParaRPr lang="id-ID" sz="3000" dirty="0" smtClean="0"/>
          </a:p>
          <a:p>
            <a:r>
              <a:rPr lang="en-US" sz="3000" dirty="0" err="1" smtClean="0"/>
              <a:t>Kurangnya</a:t>
            </a:r>
            <a:r>
              <a:rPr lang="en-US" sz="3000" dirty="0" smtClean="0"/>
              <a:t> </a:t>
            </a:r>
            <a:r>
              <a:rPr lang="en-US" sz="3000" dirty="0" err="1" smtClean="0"/>
              <a:t>para</a:t>
            </a:r>
            <a:r>
              <a:rPr lang="en-US" sz="3000" dirty="0" smtClean="0"/>
              <a:t> </a:t>
            </a:r>
            <a:r>
              <a:rPr lang="en-US" sz="3000" dirty="0" err="1" smtClean="0"/>
              <a:t>pihak</a:t>
            </a:r>
            <a:r>
              <a:rPr lang="en-US" sz="3000" dirty="0" smtClean="0"/>
              <a:t> </a:t>
            </a:r>
            <a:r>
              <a:rPr lang="en-US" sz="3000" dirty="0" err="1" smtClean="0"/>
              <a:t>memegang</a:t>
            </a:r>
            <a:r>
              <a:rPr lang="en-US" sz="3000" dirty="0" smtClean="0"/>
              <a:t> </a:t>
            </a:r>
            <a:r>
              <a:rPr lang="en-US" sz="3000" dirty="0" err="1" smtClean="0"/>
              <a:t>etika</a:t>
            </a:r>
            <a:r>
              <a:rPr lang="en-US" sz="3000" dirty="0" smtClean="0"/>
              <a:t> </a:t>
            </a:r>
            <a:r>
              <a:rPr lang="en-US" sz="3000" dirty="0" err="1" smtClean="0"/>
              <a:t>bisnis</a:t>
            </a:r>
            <a:endParaRPr lang="id-ID" sz="3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Unsur Arbitrase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Peradilan perdamaian</a:t>
            </a:r>
          </a:p>
          <a:p>
            <a:r>
              <a:rPr lang="id-ID" dirty="0" smtClean="0"/>
              <a:t>Para pihak</a:t>
            </a:r>
          </a:p>
          <a:p>
            <a:r>
              <a:rPr lang="id-ID" dirty="0" smtClean="0"/>
              <a:t>Kesepakatan </a:t>
            </a:r>
          </a:p>
          <a:p>
            <a:r>
              <a:rPr lang="id-ID" dirty="0" smtClean="0"/>
              <a:t>Hak yang dipersengketakan</a:t>
            </a:r>
          </a:p>
          <a:p>
            <a:r>
              <a:rPr lang="id-ID" dirty="0" smtClean="0"/>
              <a:t>Arbitrase</a:t>
            </a:r>
          </a:p>
          <a:p>
            <a:r>
              <a:rPr lang="id-ID" dirty="0" smtClean="0"/>
              <a:t>Putusan Arbitrase</a:t>
            </a:r>
          </a:p>
          <a:p>
            <a:r>
              <a:rPr lang="id-ID" dirty="0" smtClean="0"/>
              <a:t>Final dan mengikat</a:t>
            </a:r>
            <a:endParaRPr lang="id-ID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Obyek Sengketa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Sengketa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diselesaikan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perdagangan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yang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perundang-undangan</a:t>
            </a:r>
            <a:r>
              <a:rPr lang="en-US" dirty="0" smtClean="0"/>
              <a:t> </a:t>
            </a:r>
            <a:r>
              <a:rPr lang="en-US" dirty="0" err="1" smtClean="0"/>
              <a:t>dikuasai</a:t>
            </a:r>
            <a:r>
              <a:rPr lang="en-US" dirty="0" smtClean="0"/>
              <a:t> </a:t>
            </a:r>
            <a:r>
              <a:rPr lang="en-US" dirty="0" err="1" smtClean="0"/>
              <a:t>sepenuhnya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yang </a:t>
            </a:r>
            <a:r>
              <a:rPr lang="en-US" dirty="0" err="1" smtClean="0"/>
              <a:t>bersengketa</a:t>
            </a:r>
            <a:endParaRPr lang="id-ID" dirty="0" smtClean="0"/>
          </a:p>
          <a:p>
            <a:r>
              <a:rPr lang="id-ID" dirty="0" smtClean="0"/>
              <a:t>Yang dimaksud dengan perdagangan:</a:t>
            </a:r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en-US" sz="2600" dirty="0" err="1" smtClean="0"/>
              <a:t>Perniagaan</a:t>
            </a:r>
            <a:endParaRPr lang="id-ID" sz="2600" dirty="0" smtClean="0"/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en-US" sz="2600" dirty="0" err="1" smtClean="0"/>
              <a:t>Perbankan</a:t>
            </a:r>
            <a:r>
              <a:rPr lang="en-US" sz="2600" dirty="0" smtClean="0"/>
              <a:t> </a:t>
            </a:r>
            <a:endParaRPr lang="id-ID" sz="2600" dirty="0" smtClean="0"/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en-US" sz="2600" dirty="0" err="1" smtClean="0"/>
              <a:t>Keuangan</a:t>
            </a:r>
            <a:r>
              <a:rPr lang="en-US" sz="2600" dirty="0" smtClean="0"/>
              <a:t> </a:t>
            </a:r>
            <a:endParaRPr lang="id-ID" sz="2600" dirty="0" smtClean="0"/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en-US" sz="2600" dirty="0" err="1" smtClean="0"/>
              <a:t>Penanaman</a:t>
            </a:r>
            <a:r>
              <a:rPr lang="en-US" sz="2600" dirty="0" smtClean="0"/>
              <a:t> Modal </a:t>
            </a:r>
            <a:endParaRPr lang="id-ID" sz="2600" dirty="0" smtClean="0"/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en-US" sz="2600" dirty="0" err="1" smtClean="0"/>
              <a:t>Industri</a:t>
            </a:r>
            <a:r>
              <a:rPr lang="en-US" sz="2600" dirty="0" smtClean="0"/>
              <a:t> </a:t>
            </a:r>
            <a:endParaRPr lang="id-ID" sz="2600" dirty="0" smtClean="0"/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en-US" sz="2600" dirty="0" smtClean="0"/>
              <a:t>HAK</a:t>
            </a:r>
            <a:r>
              <a:rPr lang="en-US" dirty="0" smtClean="0"/>
              <a:t>I </a:t>
            </a:r>
            <a:endParaRPr lang="id-ID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Selain bidang di atas, arbitrase juga dimungkinkan menyelesaikan sengketa bidang:</a:t>
            </a:r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id-ID" sz="2800" dirty="0" smtClean="0"/>
              <a:t>Perburuhan</a:t>
            </a:r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id-ID" sz="2800" dirty="0" smtClean="0"/>
              <a:t>Makelar dan komisioner</a:t>
            </a:r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id-ID" sz="2800" dirty="0" smtClean="0"/>
              <a:t>Pengangkutan</a:t>
            </a:r>
          </a:p>
          <a:p>
            <a:pPr marL="993775" indent="-514350">
              <a:spcBef>
                <a:spcPts val="0"/>
              </a:spcBef>
              <a:buFont typeface="+mj-lt"/>
              <a:buAutoNum type="alphaLcPeriod"/>
            </a:pPr>
            <a:r>
              <a:rPr lang="id-ID" sz="2800" dirty="0" smtClean="0"/>
              <a:t>Perlindungan konsumen dll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Sengketa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diselesaikan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yang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perundang-undangan</a:t>
            </a:r>
            <a:r>
              <a:rPr lang="id-ID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diadakan</a:t>
            </a:r>
            <a:r>
              <a:rPr lang="en-US" dirty="0" smtClean="0"/>
              <a:t> </a:t>
            </a:r>
            <a:r>
              <a:rPr lang="en-US" dirty="0" err="1" smtClean="0"/>
              <a:t>perdamaian</a:t>
            </a:r>
            <a:r>
              <a:rPr lang="id-ID" dirty="0" smtClean="0"/>
              <a:t>, misalnya sengketa yang berhubungan dengan hukum publik, keluarga, pailit dan permasalahan lain yang tidak dapat didamaikan oleh para pihak menurut perundang-undangan (contoh: Kepailitan, susunan pengurus dan permodalan perseroan). </a:t>
            </a:r>
          </a:p>
          <a:p>
            <a:r>
              <a:rPr lang="id-ID" smtClean="0"/>
              <a:t>Pasal </a:t>
            </a:r>
            <a:r>
              <a:rPr lang="id-ID" dirty="0" smtClean="0"/>
              <a:t>616 Rv:</a:t>
            </a:r>
          </a:p>
          <a:p>
            <a:pPr marL="814388" indent="-514350">
              <a:spcBef>
                <a:spcPts val="0"/>
              </a:spcBef>
              <a:buFont typeface="+mj-lt"/>
              <a:buAutoNum type="alphaLcPeriod"/>
            </a:pPr>
            <a:r>
              <a:rPr lang="id-ID" sz="2600" dirty="0" smtClean="0"/>
              <a:t>Pembatalan perwasitan mengenai penghibahan atau penghibah-wasitan nafkah</a:t>
            </a:r>
          </a:p>
          <a:p>
            <a:pPr marL="814388" indent="-514350">
              <a:spcBef>
                <a:spcPts val="0"/>
              </a:spcBef>
              <a:buFont typeface="+mj-lt"/>
              <a:buAutoNum type="alphaLcPeriod"/>
            </a:pPr>
            <a:r>
              <a:rPr lang="id-ID" sz="2600" dirty="0" smtClean="0"/>
              <a:t>Perceraian atau pisah ranjang</a:t>
            </a:r>
          </a:p>
          <a:p>
            <a:pPr marL="814388" indent="-514350">
              <a:spcBef>
                <a:spcPts val="0"/>
              </a:spcBef>
              <a:buFont typeface="+mj-lt"/>
              <a:buAutoNum type="alphaLcPeriod"/>
            </a:pPr>
            <a:r>
              <a:rPr lang="id-ID" sz="2600" dirty="0" smtClean="0"/>
              <a:t>Kedudukan hukum seseorang, dll.</a:t>
            </a:r>
          </a:p>
          <a:p>
            <a:pPr marL="814388" indent="-514350">
              <a:buNone/>
            </a:pPr>
            <a:endParaRPr lang="id-ID" dirty="0" smtClean="0"/>
          </a:p>
          <a:p>
            <a:pPr marL="814388" indent="-514350">
              <a:buFont typeface="+mj-lt"/>
              <a:buAutoNum type="alphaLcPeriod"/>
            </a:pPr>
            <a:endParaRPr lang="id-ID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Bentuk Arbitrase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arbitrase</a:t>
            </a:r>
            <a:r>
              <a:rPr lang="en-US" dirty="0" smtClean="0"/>
              <a:t> ad hoc (volunteer)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endParaRPr lang="id-ID" dirty="0" smtClean="0"/>
          </a:p>
          <a:p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institusional</a:t>
            </a:r>
            <a:r>
              <a:rPr lang="en-US" dirty="0" smtClean="0"/>
              <a:t> (permanent)</a:t>
            </a:r>
            <a:endParaRPr lang="id-ID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Ad-Hoc – Institusional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55576" y="1556792"/>
          <a:ext cx="7632848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42958">
                <a:tc>
                  <a:txBody>
                    <a:bodyPr/>
                    <a:lstStyle/>
                    <a:p>
                      <a:r>
                        <a:rPr lang="id-ID" dirty="0" smtClean="0"/>
                        <a:t>Ad-Hoc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Institusional</a:t>
                      </a:r>
                      <a:endParaRPr lang="id-ID" dirty="0"/>
                    </a:p>
                  </a:txBody>
                  <a:tcPr/>
                </a:tc>
              </a:tr>
              <a:tr h="591955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arbitrase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terkoordinasi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oleh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suatu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lembaga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arbitrase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dikoordinasikan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oleh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suatu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lembaga</a:t>
                      </a:r>
                      <a:endParaRPr lang="id-ID" dirty="0"/>
                    </a:p>
                  </a:txBody>
                  <a:tcPr/>
                </a:tc>
              </a:tr>
              <a:tr h="1606735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dibentuk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secara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khusus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atau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bersifat</a:t>
                      </a:r>
                      <a:r>
                        <a:rPr lang="id-ID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insidentil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memeriksa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id-ID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memutus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perselisihan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sengketa</a:t>
                      </a:r>
                      <a:r>
                        <a:rPr lang="id-ID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tertentu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dalam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jangka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waktu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tertentu</a:t>
                      </a:r>
                      <a:r>
                        <a:rPr lang="id-ID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pula,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setelah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memutus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sengketa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berakhir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pula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arbitrase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ad hoc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arbitrase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melembaga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bersifat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permanent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sehingga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berakhir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setelah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d-ID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memutus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sengketa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55576" y="1772816"/>
          <a:ext cx="77768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5181"/>
                <a:gridCol w="4071683"/>
              </a:tblGrid>
              <a:tr h="1624267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terkait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dengan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salah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satu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badan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arbitrase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sehingga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id-ID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aturan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tersendiri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baik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mengenai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pengangkatan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arbiternya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maupun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pemeriksaan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sengketa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memiliki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prosedur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d-ID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pengangkatan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arbiter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pemeriksaan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id-ID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854877"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dilakukan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setelah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sengketa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terjadi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dipilih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oleh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pihak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sebeum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sengketa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terjadi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yang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dituangkan</a:t>
                      </a:r>
                      <a:r>
                        <a:rPr lang="id-ID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dalam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perjanjian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arbitrase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d-ID" dirty="0" smtClean="0"/>
              <a:t>Pengertian-Pengertian 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Frank and Edna </a:t>
            </a:r>
            <a:r>
              <a:rPr lang="en-US" dirty="0" err="1" smtClean="0"/>
              <a:t>Elkoury</a:t>
            </a:r>
            <a:endParaRPr lang="id-ID" dirty="0" smtClean="0"/>
          </a:p>
          <a:p>
            <a:pPr>
              <a:lnSpc>
                <a:spcPct val="80000"/>
              </a:lnSpc>
              <a:buNone/>
            </a:pPr>
            <a:r>
              <a:rPr lang="id-ID" dirty="0" smtClean="0"/>
              <a:t>	A</a:t>
            </a:r>
            <a:r>
              <a:rPr lang="en-US" dirty="0" err="1" smtClean="0"/>
              <a:t>rbitrase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yang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sederhana</a:t>
            </a:r>
            <a:r>
              <a:rPr lang="en-US" dirty="0" smtClean="0"/>
              <a:t> yang </a:t>
            </a:r>
            <a:r>
              <a:rPr lang="id-ID" dirty="0" smtClean="0"/>
              <a:t>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sukarela</a:t>
            </a:r>
            <a:r>
              <a:rPr lang="en-US" dirty="0" smtClean="0"/>
              <a:t> yang </a:t>
            </a:r>
            <a:r>
              <a:rPr lang="en-US" dirty="0" err="1" smtClean="0"/>
              <a:t>ingin</a:t>
            </a:r>
            <a:r>
              <a:rPr lang="en-US" dirty="0" smtClean="0"/>
              <a:t> agar </a:t>
            </a:r>
            <a:r>
              <a:rPr lang="en-US" dirty="0" err="1" smtClean="0"/>
              <a:t>perkaranya</a:t>
            </a:r>
            <a:r>
              <a:rPr lang="en-US" dirty="0" smtClean="0"/>
              <a:t> </a:t>
            </a:r>
            <a:r>
              <a:rPr lang="en-US" dirty="0" err="1" smtClean="0"/>
              <a:t>diputus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juru</a:t>
            </a:r>
            <a:r>
              <a:rPr lang="en-US" dirty="0" smtClean="0"/>
              <a:t> </a:t>
            </a:r>
            <a:r>
              <a:rPr lang="en-US" dirty="0" err="1" smtClean="0"/>
              <a:t>pisah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smtClean="0"/>
              <a:t>yang </a:t>
            </a:r>
            <a:r>
              <a:rPr lang="en-US" dirty="0" err="1" smtClean="0"/>
              <a:t>netral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pilihan</a:t>
            </a:r>
            <a:r>
              <a:rPr lang="id-ID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dalil-dalil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perkara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. Para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setuju</a:t>
            </a:r>
            <a:r>
              <a:rPr lang="en-US" dirty="0" smtClean="0"/>
              <a:t> </a:t>
            </a:r>
            <a:r>
              <a:rPr lang="en-US" dirty="0" err="1" smtClean="0"/>
              <a:t>sejak</a:t>
            </a:r>
            <a:r>
              <a:rPr lang="en-US" dirty="0" smtClean="0"/>
              <a:t> </a:t>
            </a:r>
            <a:r>
              <a:rPr lang="en-US" dirty="0" err="1" smtClean="0"/>
              <a:t>semula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menerima</a:t>
            </a:r>
            <a:r>
              <a:rPr lang="en-US" dirty="0" smtClean="0"/>
              <a:t> </a:t>
            </a:r>
            <a:r>
              <a:rPr lang="en-US" dirty="0" err="1" smtClean="0"/>
              <a:t>putusan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final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mengikat</a:t>
            </a:r>
            <a:r>
              <a:rPr lang="en-US" dirty="0" smtClean="0"/>
              <a:t>. </a:t>
            </a:r>
            <a:endParaRPr lang="id-ID" dirty="0" smtClean="0"/>
          </a:p>
          <a:p>
            <a:pPr eaLnBrk="1" hangingPunct="1">
              <a:lnSpc>
                <a:spcPct val="120000"/>
              </a:lnSpc>
            </a:pPr>
            <a:endParaRPr lang="id-ID" sz="30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Lembaga Arbitrase di Indonesia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Badan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Indonesia (BANI) 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	</a:t>
            </a:r>
            <a:r>
              <a:rPr lang="en-US" dirty="0" smtClean="0"/>
              <a:t>BANI </a:t>
            </a:r>
            <a:r>
              <a:rPr lang="en-US" dirty="0" err="1" smtClean="0"/>
              <a:t>didirikan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tanggal</a:t>
            </a:r>
            <a:r>
              <a:rPr lang="en-US" dirty="0" smtClean="0"/>
              <a:t> 3 </a:t>
            </a:r>
            <a:r>
              <a:rPr lang="en-US" dirty="0" err="1" smtClean="0"/>
              <a:t>Desember</a:t>
            </a:r>
            <a:r>
              <a:rPr lang="en-US" dirty="0" smtClean="0"/>
              <a:t> 1977, </a:t>
            </a:r>
            <a:r>
              <a:rPr lang="en-US" dirty="0" err="1" smtClean="0"/>
              <a:t>diprakarsai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Kamar</a:t>
            </a:r>
            <a:r>
              <a:rPr lang="en-US" dirty="0" smtClean="0"/>
              <a:t> </a:t>
            </a:r>
            <a:r>
              <a:rPr lang="en-US" dirty="0" err="1" smtClean="0"/>
              <a:t>Dagang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err="1" smtClean="0"/>
              <a:t>Industri</a:t>
            </a:r>
            <a:r>
              <a:rPr lang="id-ID" dirty="0" smtClean="0"/>
              <a:t> </a:t>
            </a:r>
            <a:r>
              <a:rPr lang="en-US" dirty="0" smtClean="0"/>
              <a:t>Indonesia (KADIN) </a:t>
            </a: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menyelesaikan</a:t>
            </a:r>
            <a:r>
              <a:rPr lang="en-US" dirty="0" smtClean="0"/>
              <a:t> </a:t>
            </a:r>
            <a:r>
              <a:rPr lang="en-US" dirty="0" err="1" smtClean="0"/>
              <a:t>sengketa-sengketa</a:t>
            </a:r>
            <a:r>
              <a:rPr lang="en-US" dirty="0" smtClean="0"/>
              <a:t> </a:t>
            </a:r>
            <a:r>
              <a:rPr lang="en-US" dirty="0" err="1" smtClean="0"/>
              <a:t>perdata</a:t>
            </a:r>
            <a:r>
              <a:rPr lang="en-US" dirty="0" smtClean="0"/>
              <a:t>,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soal-soal</a:t>
            </a:r>
            <a:r>
              <a:rPr lang="en-US" dirty="0" smtClean="0"/>
              <a:t> </a:t>
            </a:r>
            <a:r>
              <a:rPr lang="en-US" dirty="0" err="1" smtClean="0"/>
              <a:t>perdagangan</a:t>
            </a:r>
            <a:r>
              <a:rPr lang="en-US" dirty="0" smtClean="0"/>
              <a:t>,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keuangan</a:t>
            </a:r>
            <a:r>
              <a:rPr lang="en-US" dirty="0" smtClean="0"/>
              <a:t> yang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en-US" dirty="0" err="1" smtClean="0"/>
              <a:t>internasional</a:t>
            </a:r>
            <a:r>
              <a:rPr lang="en-US" dirty="0" smtClean="0"/>
              <a:t>. </a:t>
            </a:r>
            <a:endParaRPr lang="id-ID" dirty="0" smtClean="0"/>
          </a:p>
          <a:p>
            <a:r>
              <a:rPr lang="en-US" dirty="0" smtClean="0"/>
              <a:t>P3BI (</a:t>
            </a:r>
            <a:r>
              <a:rPr lang="en-US" dirty="0" err="1" smtClean="0"/>
              <a:t>Panitia</a:t>
            </a:r>
            <a:r>
              <a:rPr lang="en-US" dirty="0" smtClean="0"/>
              <a:t> </a:t>
            </a:r>
            <a:r>
              <a:rPr lang="en-US" dirty="0" err="1" smtClean="0"/>
              <a:t>Penyelesaian</a:t>
            </a:r>
            <a:r>
              <a:rPr lang="en-US" dirty="0" smtClean="0"/>
              <a:t> </a:t>
            </a:r>
            <a:r>
              <a:rPr lang="en-US" dirty="0" err="1" smtClean="0"/>
              <a:t>Perselisihan</a:t>
            </a:r>
            <a:r>
              <a:rPr lang="en-US" dirty="0" smtClean="0"/>
              <a:t> </a:t>
            </a:r>
            <a:r>
              <a:rPr lang="en-US" dirty="0" err="1" smtClean="0"/>
              <a:t>Bisnis</a:t>
            </a:r>
            <a:r>
              <a:rPr lang="en-US" dirty="0" smtClean="0"/>
              <a:t> Indonesia) 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	</a:t>
            </a:r>
            <a:r>
              <a:rPr lang="en-US" dirty="0" smtClean="0"/>
              <a:t>P3BI </a:t>
            </a:r>
            <a:r>
              <a:rPr lang="en-US" dirty="0" err="1" smtClean="0"/>
              <a:t>didirikan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1996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bisnis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menyelesaikan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</a:t>
            </a:r>
            <a:r>
              <a:rPr lang="en-US" dirty="0" err="1" smtClean="0"/>
              <a:t>bisnis</a:t>
            </a:r>
            <a:r>
              <a:rPr lang="en-US" dirty="0" smtClean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diantara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. </a:t>
            </a:r>
            <a:endParaRPr lang="id-ID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Badan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 (BASYARNAS) 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	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bernama</a:t>
            </a:r>
            <a:r>
              <a:rPr lang="en-US" dirty="0" smtClean="0"/>
              <a:t> BASYARNAS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2003,</a:t>
            </a:r>
            <a:r>
              <a:rPr lang="id-ID" dirty="0" smtClean="0"/>
              <a:t> </a:t>
            </a:r>
            <a:r>
              <a:rPr lang="en-US" dirty="0" err="1" smtClean="0"/>
              <a:t>dulunya</a:t>
            </a:r>
            <a:r>
              <a:rPr lang="en-US" dirty="0" smtClean="0"/>
              <a:t>  </a:t>
            </a:r>
            <a:r>
              <a:rPr lang="en-US" dirty="0" err="1" smtClean="0"/>
              <a:t>bernama</a:t>
            </a:r>
            <a:r>
              <a:rPr lang="en-US" dirty="0" smtClean="0"/>
              <a:t> </a:t>
            </a:r>
            <a:r>
              <a:rPr lang="en-US" dirty="0" err="1" smtClean="0"/>
              <a:t>Badan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Muamalat</a:t>
            </a:r>
            <a:r>
              <a:rPr lang="id-ID" dirty="0" smtClean="0"/>
              <a:t> </a:t>
            </a:r>
            <a:r>
              <a:rPr lang="en-US" dirty="0" smtClean="0"/>
              <a:t>Indonesia (BAMUI). </a:t>
            </a:r>
            <a:r>
              <a:rPr lang="en-US" dirty="0" err="1" smtClean="0"/>
              <a:t>Pendirian</a:t>
            </a:r>
            <a:r>
              <a:rPr lang="en-US" dirty="0" smtClean="0"/>
              <a:t> BAMUI </a:t>
            </a:r>
            <a:r>
              <a:rPr lang="en-US" dirty="0" err="1" smtClean="0"/>
              <a:t>diprakarsai</a:t>
            </a:r>
            <a:r>
              <a:rPr lang="en-US" dirty="0" smtClean="0"/>
              <a:t> </a:t>
            </a:r>
            <a:r>
              <a:rPr lang="en-US" dirty="0" err="1" smtClean="0"/>
              <a:t>Majelis</a:t>
            </a:r>
            <a:r>
              <a:rPr lang="en-US" dirty="0" smtClean="0"/>
              <a:t> </a:t>
            </a:r>
            <a:r>
              <a:rPr lang="en-US" dirty="0" err="1" smtClean="0"/>
              <a:t>Ulama</a:t>
            </a:r>
            <a:r>
              <a:rPr lang="en-US" dirty="0" smtClean="0"/>
              <a:t> </a:t>
            </a:r>
            <a:r>
              <a:rPr lang="en-US" dirty="0" err="1" smtClean="0"/>
              <a:t>Indoensia</a:t>
            </a:r>
            <a:r>
              <a:rPr lang="en-US" dirty="0" smtClean="0"/>
              <a:t> (MUI)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tanggal</a:t>
            </a:r>
            <a:r>
              <a:rPr lang="en-US" dirty="0" smtClean="0"/>
              <a:t> 21 </a:t>
            </a:r>
            <a:r>
              <a:rPr lang="en-US" dirty="0" err="1" smtClean="0"/>
              <a:t>Oktober</a:t>
            </a:r>
            <a:r>
              <a:rPr lang="en-US" dirty="0" smtClean="0"/>
              <a:t> 1993, yang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 pula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menyelesaikan</a:t>
            </a:r>
            <a:r>
              <a:rPr lang="en-US" dirty="0" smtClean="0"/>
              <a:t> </a:t>
            </a:r>
            <a:r>
              <a:rPr lang="en-US" dirty="0" err="1" smtClean="0"/>
              <a:t>sengketa-sengketa</a:t>
            </a:r>
            <a:r>
              <a:rPr lang="en-US" dirty="0" smtClean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id-ID" dirty="0" smtClean="0"/>
              <a:t> </a:t>
            </a:r>
            <a:r>
              <a:rPr lang="en-US" dirty="0" err="1" smtClean="0"/>
              <a:t>perdagangan</a:t>
            </a:r>
            <a:r>
              <a:rPr lang="en-US" dirty="0" smtClean="0"/>
              <a:t>, </a:t>
            </a:r>
            <a:r>
              <a:rPr lang="en-US" dirty="0" err="1" smtClean="0"/>
              <a:t>industri</a:t>
            </a:r>
            <a:r>
              <a:rPr lang="en-US" dirty="0" smtClean="0"/>
              <a:t>, </a:t>
            </a:r>
            <a:r>
              <a:rPr lang="en-US" dirty="0" err="1" smtClean="0"/>
              <a:t>keuangan</a:t>
            </a:r>
            <a:r>
              <a:rPr lang="en-US" dirty="0" smtClean="0"/>
              <a:t>, </a:t>
            </a:r>
            <a:r>
              <a:rPr lang="en-US" dirty="0" err="1" smtClean="0"/>
              <a:t>jasa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, </a:t>
            </a:r>
            <a:r>
              <a:rPr lang="en-US" dirty="0" err="1" smtClean="0"/>
              <a:t>terutama</a:t>
            </a:r>
            <a:r>
              <a:rPr lang="en-US" dirty="0" smtClean="0"/>
              <a:t> yang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syariat</a:t>
            </a:r>
            <a:r>
              <a:rPr lang="en-US" dirty="0" smtClean="0"/>
              <a:t> Islam. </a:t>
            </a:r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Badan Arbitrase Pasar Modal Indonesia (BAPMI)</a:t>
            </a:r>
          </a:p>
          <a:p>
            <a:pPr>
              <a:buNone/>
            </a:pPr>
            <a:r>
              <a:rPr lang="id-ID" dirty="0" smtClean="0"/>
              <a:t>	BAPMI sebagai badan arbitrase pasar modal Indonesia yang independen mempunyai kedudukan dan peranan yang sangat penting dalam menyelesaikan sengketa di pasar modal</a:t>
            </a:r>
            <a:endParaRPr lang="id-ID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Mediasi - Arbitrase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2060848"/>
          <a:ext cx="8229600" cy="307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456"/>
                        </a:spcBef>
                      </a:pPr>
                      <a:r>
                        <a:rPr lang="id-ID" dirty="0" smtClean="0"/>
                        <a:t>mediasi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  <a:spcBef>
                          <a:spcPts val="456"/>
                        </a:spcBef>
                      </a:pPr>
                      <a:r>
                        <a:rPr lang="id-ID" dirty="0" smtClean="0"/>
                        <a:t>arbitrase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6350" lvl="1" indent="0">
                        <a:lnSpc>
                          <a:spcPct val="80000"/>
                        </a:lnSpc>
                        <a:spcBef>
                          <a:spcPts val="456"/>
                        </a:spcBef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forum </a:t>
                      </a: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non</a:t>
                      </a: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adjudication;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lvl="1" indent="0">
                        <a:lnSpc>
                          <a:spcPct val="80000"/>
                        </a:lnSpc>
                        <a:spcBef>
                          <a:spcPts val="456"/>
                        </a:spcBef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forum </a:t>
                      </a: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adjudication;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ara pihak menunjuk pihak ketiga sebagai mediator;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ara pihak menunjuk pihak ketiga sebagai arbiter;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mediator tidak mengambil keputusan;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arbiter berwenang mengambil keputusan;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dalil dimaksudkan untuk meyakinkan pihak lawan;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dalil dimaksudkan untuk meyakinkan arbiter;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prosedur informal;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prosedur agak formal;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hasil akhir: perdamaian atau </a:t>
                      </a: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deadlock.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80000"/>
                        </a:lnSpc>
                        <a:spcBef>
                          <a:spcPts val="456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hasil akhir: putusan arbiter, </a:t>
                      </a: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 &amp; binding.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Arbitrase – Pengadilan 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67544" y="1916832"/>
          <a:ext cx="8229600" cy="415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id-ID" dirty="0" smtClean="0"/>
                        <a:t>Arbitrase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dirty="0" smtClean="0"/>
                        <a:t>Pengadilan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6350" lvl="1" indent="0"/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tertutup/ rahasia; </a:t>
                      </a:r>
                      <a:endParaRPr lang="id-ID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lvl="1" indent="0"/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terbuka untuk umum;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harus ada perjanjian;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semua bisa menggugat;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arbiter dipilih, krn </a:t>
                      </a: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trust</a:t>
                      </a: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dan keahlian;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hakim tdk bisa dipilih,  umumnya generalis;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prosedur agak formal;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prosedur sangat formal;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tidak ada preseden;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mengenal preseden;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 &amp; binding</a:t>
                      </a: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lebih cepat;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lama karena ada banding, kasasi, &amp; PK; 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control over fees.</a:t>
                      </a: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biaya sulit dikontrol.</a:t>
                      </a:r>
                      <a:endParaRPr lang="id-ID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d-ID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Arbiter dapat pula memutus atas dasar keadilan dan kepatutan (</a:t>
                      </a:r>
                      <a:r>
                        <a:rPr lang="id-ID" sz="1800" i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 aequo et bono</a:t>
                      </a:r>
                      <a:r>
                        <a:rPr lang="id-ID" sz="18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). </a:t>
                      </a:r>
                      <a:endParaRPr lang="id-ID" sz="18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Hakim cenderung memutus perkara atas dasar ketentuan hukum</a:t>
                      </a:r>
                      <a:endParaRPr lang="id-ID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Arbiter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Hakim, jaksa, panitera dilarang menjadi arbiter</a:t>
            </a:r>
          </a:p>
          <a:p>
            <a:pPr eaLnBrk="1" hangingPunct="1"/>
            <a:r>
              <a:rPr lang="en-US" smtClean="0"/>
              <a:t>PN menunjuk arbiter/majelis jika para pihak tidak ada kesepakatan untuk itu</a:t>
            </a:r>
          </a:p>
          <a:p>
            <a:pPr eaLnBrk="1" hangingPunct="1"/>
            <a:r>
              <a:rPr lang="en-US" smtClean="0"/>
              <a:t>Antara pihak yang menunjuk dengan arbiter yang menerima penunjukkan terjadi perikatan perdata untuk memberikan putusan seadil-adilnya (jujur)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Arbiter yang </a:t>
            </a:r>
            <a:r>
              <a:rPr lang="en-US" dirty="0" err="1" smtClean="0"/>
              <a:t>ditunjuk</a:t>
            </a:r>
            <a:r>
              <a:rPr lang="en-US" dirty="0" smtClean="0"/>
              <a:t>/</a:t>
            </a:r>
            <a:r>
              <a:rPr lang="en-US" dirty="0" err="1" smtClean="0"/>
              <a:t>diangkat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menolak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Arbiter yang </a:t>
            </a:r>
            <a:r>
              <a:rPr lang="en-US" dirty="0" err="1" smtClean="0"/>
              <a:t>menerima</a:t>
            </a:r>
            <a:r>
              <a:rPr lang="en-US" dirty="0" smtClean="0"/>
              <a:t> </a:t>
            </a:r>
            <a:r>
              <a:rPr lang="en-US" dirty="0" err="1" smtClean="0"/>
              <a:t>penunjukkan</a:t>
            </a:r>
            <a:r>
              <a:rPr lang="en-US" dirty="0" smtClean="0"/>
              <a:t>/ </a:t>
            </a:r>
            <a:r>
              <a:rPr lang="en-US" dirty="0" err="1" smtClean="0"/>
              <a:t>pengangkatan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menarik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id-ID" dirty="0" smtClean="0"/>
              <a:t>, kecuali dengan kesepakatan para pihak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Pembebasan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arbiter </a:t>
            </a:r>
            <a:r>
              <a:rPr lang="en-US" dirty="0" err="1" smtClean="0"/>
              <a:t>ditetapkan</a:t>
            </a:r>
            <a:r>
              <a:rPr lang="en-US" dirty="0" smtClean="0"/>
              <a:t> PN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penarikan</a:t>
            </a:r>
            <a:r>
              <a:rPr lang="en-US" dirty="0" smtClean="0"/>
              <a:t> </a:t>
            </a:r>
            <a:r>
              <a:rPr lang="en-US" dirty="0" err="1" smtClean="0"/>
              <a:t>dirinya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disetujui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Arbiter/</a:t>
            </a:r>
            <a:r>
              <a:rPr lang="en-US" dirty="0" err="1" smtClean="0"/>
              <a:t>majelis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dikenakan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id-ID" dirty="0" smtClean="0"/>
              <a:t> selama menjalankan fungsinya, kecuali ada iktikad tidak baik.</a:t>
            </a:r>
          </a:p>
          <a:p>
            <a:pPr eaLnBrk="1" hangingPunct="1">
              <a:lnSpc>
                <a:spcPct val="90000"/>
              </a:lnSpc>
            </a:pPr>
            <a:r>
              <a:rPr lang="id-ID" dirty="0" smtClean="0"/>
              <a:t>Arbiter dapat dihukum mengganti biaya dan kerugian kepada para pihak karena keterlambatan memberikan keputusan tanpa alasan yang sah.  </a:t>
            </a: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Para </a:t>
            </a:r>
            <a:r>
              <a:rPr lang="en-US" sz="3000" dirty="0" err="1" smtClean="0"/>
              <a:t>pihak</a:t>
            </a:r>
            <a:r>
              <a:rPr lang="en-US" sz="3000" dirty="0" smtClean="0"/>
              <a:t> </a:t>
            </a:r>
            <a:r>
              <a:rPr lang="en-US" sz="3000" dirty="0" err="1" smtClean="0"/>
              <a:t>dapat</a:t>
            </a:r>
            <a:r>
              <a:rPr lang="en-US" sz="3000" dirty="0" smtClean="0"/>
              <a:t> </a:t>
            </a:r>
            <a:r>
              <a:rPr lang="en-US" sz="3000" dirty="0" err="1" smtClean="0"/>
              <a:t>mengajukan</a:t>
            </a:r>
            <a:r>
              <a:rPr lang="en-US" sz="3000" dirty="0" smtClean="0"/>
              <a:t> </a:t>
            </a:r>
            <a:r>
              <a:rPr lang="en-US" sz="3000" dirty="0" err="1" smtClean="0"/>
              <a:t>hak</a:t>
            </a:r>
            <a:r>
              <a:rPr lang="en-US" sz="3000" dirty="0" smtClean="0"/>
              <a:t> </a:t>
            </a:r>
            <a:r>
              <a:rPr lang="en-US" sz="3000" dirty="0" err="1" smtClean="0"/>
              <a:t>ingkar</a:t>
            </a:r>
            <a:r>
              <a:rPr lang="en-US" sz="3000" dirty="0" smtClean="0"/>
              <a:t> (</a:t>
            </a:r>
            <a:r>
              <a:rPr lang="en-US" sz="3000" dirty="0" err="1" smtClean="0"/>
              <a:t>recusatie</a:t>
            </a:r>
            <a:r>
              <a:rPr lang="en-US" sz="3000" dirty="0" smtClean="0"/>
              <a:t>), </a:t>
            </a:r>
            <a:r>
              <a:rPr lang="en-US" sz="3000" dirty="0" err="1" smtClean="0"/>
              <a:t>jika</a:t>
            </a:r>
            <a:endParaRPr lang="en-US" sz="3000" dirty="0" smtClean="0"/>
          </a:p>
          <a:p>
            <a:pPr marL="900113" indent="-434975" defTabSz="10795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3000" dirty="0" err="1" smtClean="0"/>
              <a:t>cukup</a:t>
            </a:r>
            <a:r>
              <a:rPr lang="en-US" sz="3000" dirty="0" smtClean="0"/>
              <a:t> </a:t>
            </a:r>
            <a:r>
              <a:rPr lang="en-US" sz="3000" dirty="0" err="1" smtClean="0"/>
              <a:t>bukti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alasan</a:t>
            </a:r>
            <a:r>
              <a:rPr lang="en-US" sz="3000" dirty="0" smtClean="0"/>
              <a:t> yang</a:t>
            </a:r>
            <a:r>
              <a:rPr lang="id-ID" sz="3000" dirty="0" smtClean="0"/>
              <a:t> </a:t>
            </a:r>
            <a:r>
              <a:rPr lang="en-US" sz="3000" dirty="0" err="1" smtClean="0"/>
              <a:t>menimbulkan</a:t>
            </a:r>
            <a:r>
              <a:rPr lang="en-US" sz="3000" dirty="0" smtClean="0"/>
              <a:t> </a:t>
            </a:r>
            <a:r>
              <a:rPr lang="en-US" sz="3000" dirty="0" err="1" smtClean="0"/>
              <a:t>keraguan</a:t>
            </a:r>
            <a:r>
              <a:rPr lang="en-US" sz="3000" dirty="0" smtClean="0"/>
              <a:t>/</a:t>
            </a:r>
            <a:r>
              <a:rPr lang="en-US" sz="3000" dirty="0" err="1" smtClean="0"/>
              <a:t>ketidaknetralan</a:t>
            </a:r>
            <a:r>
              <a:rPr lang="id-ID" sz="3000" dirty="0" smtClean="0"/>
              <a:t> </a:t>
            </a:r>
            <a:r>
              <a:rPr lang="en-US" sz="3000" dirty="0" smtClean="0"/>
              <a:t>arbiter</a:t>
            </a:r>
            <a:endParaRPr lang="id-ID" sz="3000" dirty="0" smtClean="0"/>
          </a:p>
          <a:p>
            <a:pPr marL="900113" indent="-434975" defTabSz="10795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3000" dirty="0" err="1" smtClean="0"/>
              <a:t>ada</a:t>
            </a:r>
            <a:r>
              <a:rPr lang="en-US" sz="3000" dirty="0" smtClean="0"/>
              <a:t> </a:t>
            </a:r>
            <a:r>
              <a:rPr lang="en-US" sz="3000" dirty="0" err="1" smtClean="0"/>
              <a:t>hubungan</a:t>
            </a:r>
            <a:r>
              <a:rPr lang="en-US" sz="3000" dirty="0" smtClean="0"/>
              <a:t> </a:t>
            </a:r>
            <a:r>
              <a:rPr lang="en-US" sz="3000" dirty="0" err="1" smtClean="0"/>
              <a:t>keluarga</a:t>
            </a:r>
            <a:r>
              <a:rPr lang="en-US" sz="3000" dirty="0" smtClean="0"/>
              <a:t>, </a:t>
            </a:r>
            <a:r>
              <a:rPr lang="en-US" sz="3000" dirty="0" err="1" smtClean="0"/>
              <a:t>keuangan</a:t>
            </a:r>
            <a:r>
              <a:rPr lang="en-US" sz="3000" dirty="0" smtClean="0"/>
              <a:t> </a:t>
            </a:r>
            <a:r>
              <a:rPr lang="en-US" sz="3000" dirty="0" err="1" smtClean="0"/>
              <a:t>atau</a:t>
            </a:r>
            <a:r>
              <a:rPr lang="en-US" sz="3000" dirty="0" smtClean="0"/>
              <a:t> </a:t>
            </a:r>
            <a:r>
              <a:rPr lang="en-US" sz="3000" dirty="0" err="1" smtClean="0"/>
              <a:t>pekerjaan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dirty="0" err="1" smtClean="0"/>
              <a:t>hak</a:t>
            </a:r>
            <a:r>
              <a:rPr lang="en-US" sz="3000" dirty="0" smtClean="0"/>
              <a:t> </a:t>
            </a:r>
            <a:r>
              <a:rPr lang="en-US" sz="3000" dirty="0" err="1" smtClean="0"/>
              <a:t>ingkar</a:t>
            </a:r>
            <a:r>
              <a:rPr lang="en-US" sz="3000" dirty="0" smtClean="0"/>
              <a:t> </a:t>
            </a:r>
            <a:r>
              <a:rPr lang="en-US" sz="3000" dirty="0" err="1" smtClean="0"/>
              <a:t>diajukan</a:t>
            </a:r>
            <a:r>
              <a:rPr lang="en-US" sz="3000" dirty="0" smtClean="0"/>
              <a:t> </a:t>
            </a:r>
            <a:r>
              <a:rPr lang="en-US" sz="3000" dirty="0" err="1" smtClean="0"/>
              <a:t>kepada</a:t>
            </a:r>
            <a:r>
              <a:rPr lang="en-US" sz="3000" dirty="0" smtClean="0"/>
              <a:t> </a:t>
            </a:r>
            <a:r>
              <a:rPr lang="en-US" sz="3000" dirty="0" err="1" smtClean="0"/>
              <a:t>pihak</a:t>
            </a:r>
            <a:r>
              <a:rPr lang="en-US" sz="3000" dirty="0" smtClean="0"/>
              <a:t> </a:t>
            </a:r>
            <a:r>
              <a:rPr lang="en-US" sz="3000" dirty="0" err="1" smtClean="0"/>
              <a:t>lawan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arbiter</a:t>
            </a:r>
          </a:p>
          <a:p>
            <a:pPr eaLnBrk="1" hangingPunct="1">
              <a:lnSpc>
                <a:spcPct val="90000"/>
              </a:lnSpc>
            </a:pPr>
            <a:endParaRPr lang="en-US" sz="3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Diajukan ke PN jika arbiternya diangkat oleh PN</a:t>
            </a:r>
          </a:p>
          <a:p>
            <a:pPr eaLnBrk="1" hangingPunct="1"/>
            <a:r>
              <a:rPr lang="en-US" smtClean="0"/>
              <a:t>Diajukan ke PN jika tuntutan ingkarnya tidak disetujui pihak lawan dan arbiter ybs tidak  mengundurkan diri</a:t>
            </a:r>
          </a:p>
          <a:p>
            <a:pPr eaLnBrk="1" hangingPunct="1"/>
            <a:r>
              <a:rPr lang="en-US" smtClean="0"/>
              <a:t>Arbiter wajib mengundurkan diri (excusatie) jika cukup alasan yang mengharuskannya mundur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Syarat Arbiter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cakap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;  </a:t>
            </a:r>
            <a:endParaRPr lang="id-ID" dirty="0" smtClean="0"/>
          </a:p>
          <a:p>
            <a:r>
              <a:rPr lang="en-US" dirty="0" err="1" smtClean="0"/>
              <a:t>berumur</a:t>
            </a:r>
            <a:r>
              <a:rPr lang="en-US" dirty="0" smtClean="0"/>
              <a:t> paling </a:t>
            </a:r>
            <a:r>
              <a:rPr lang="en-US" dirty="0" err="1" smtClean="0"/>
              <a:t>rendah</a:t>
            </a:r>
            <a:r>
              <a:rPr lang="en-US" dirty="0" smtClean="0"/>
              <a:t> 35 </a:t>
            </a:r>
            <a:r>
              <a:rPr lang="en-US" dirty="0" err="1" smtClean="0"/>
              <a:t>tahun</a:t>
            </a:r>
            <a:r>
              <a:rPr lang="en-US" dirty="0" smtClean="0"/>
              <a:t>;  </a:t>
            </a:r>
            <a:endParaRPr lang="id-ID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keluarga</a:t>
            </a:r>
            <a:r>
              <a:rPr lang="en-US" dirty="0" smtClean="0"/>
              <a:t> </a:t>
            </a:r>
            <a:r>
              <a:rPr lang="en-US" dirty="0" err="1" smtClean="0"/>
              <a:t>sedarah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id-ID" dirty="0" smtClean="0"/>
              <a:t> </a:t>
            </a:r>
            <a:r>
              <a:rPr lang="en-US" dirty="0" err="1" smtClean="0"/>
              <a:t>semenda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derajat</a:t>
            </a:r>
            <a:r>
              <a:rPr lang="en-US" dirty="0" smtClean="0"/>
              <a:t> </a:t>
            </a:r>
            <a:r>
              <a:rPr lang="en-US" dirty="0" err="1" smtClean="0"/>
              <a:t>kedua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bersengketa</a:t>
            </a:r>
            <a:r>
              <a:rPr lang="en-US" dirty="0" smtClean="0"/>
              <a:t>;  </a:t>
            </a:r>
            <a:endParaRPr lang="id-ID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finansial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lain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putusan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; </a:t>
            </a:r>
            <a:r>
              <a:rPr lang="en-US" dirty="0" err="1" smtClean="0"/>
              <a:t>dan</a:t>
            </a:r>
            <a:r>
              <a:rPr lang="en-US" dirty="0" smtClean="0"/>
              <a:t>  </a:t>
            </a:r>
            <a:endParaRPr lang="id-ID" dirty="0" smtClean="0"/>
          </a:p>
          <a:p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menguasai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aktif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bidangnya</a:t>
            </a:r>
            <a:r>
              <a:rPr lang="en-US" dirty="0" smtClean="0"/>
              <a:t> paling </a:t>
            </a:r>
            <a:r>
              <a:rPr lang="en-US" dirty="0" err="1" smtClean="0"/>
              <a:t>sedikit</a:t>
            </a:r>
            <a:r>
              <a:rPr lang="en-US" dirty="0" smtClean="0"/>
              <a:t> 15 </a:t>
            </a:r>
            <a:r>
              <a:rPr lang="en-US" dirty="0" err="1" smtClean="0"/>
              <a:t>tahun</a:t>
            </a:r>
            <a:r>
              <a:rPr lang="en-US" dirty="0" smtClean="0"/>
              <a:t>”. </a:t>
            </a:r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 err="1" smtClean="0"/>
              <a:t>Subekti</a:t>
            </a:r>
            <a:endParaRPr lang="id-ID" dirty="0" smtClean="0"/>
          </a:p>
          <a:p>
            <a:pPr>
              <a:lnSpc>
                <a:spcPct val="80000"/>
              </a:lnSpc>
              <a:buNone/>
            </a:pPr>
            <a:r>
              <a:rPr lang="id-ID" dirty="0" smtClean="0"/>
              <a:t>	A</a:t>
            </a:r>
            <a:r>
              <a:rPr lang="en-US" dirty="0" err="1" smtClean="0"/>
              <a:t>rbitrase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penyelesaian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id-ID" dirty="0" smtClean="0"/>
              <a:t> </a:t>
            </a:r>
            <a:r>
              <a:rPr lang="en-US" dirty="0" err="1" smtClean="0"/>
              <a:t>pemutusan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hakim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hakim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persetujuan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id-ID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tunduk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mentaati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 yang </a:t>
            </a:r>
            <a:r>
              <a:rPr lang="en-US" dirty="0" err="1" smtClean="0"/>
              <a:t>diberikan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hakim </a:t>
            </a:r>
            <a:r>
              <a:rPr lang="en-US" dirty="0" err="1" smtClean="0"/>
              <a:t>atau</a:t>
            </a:r>
            <a:r>
              <a:rPr lang="id-ID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hakim yang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pilih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tunjuk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. </a:t>
            </a:r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Catatan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Hakim, </a:t>
            </a:r>
            <a:r>
              <a:rPr lang="en-US" dirty="0" err="1" smtClean="0"/>
              <a:t>jaksa</a:t>
            </a:r>
            <a:r>
              <a:rPr lang="en-US" dirty="0" smtClean="0"/>
              <a:t>, </a:t>
            </a:r>
            <a:r>
              <a:rPr lang="en-US" dirty="0" err="1" smtClean="0"/>
              <a:t>panitera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peradilan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ditunjuk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diangkat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arbiter</a:t>
            </a:r>
            <a:endParaRPr lang="id-ID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Mekanisme Arbitrase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Pemohon memberitahukan kepada termohon tentang berlakunya syarat arbitrase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Memilih arbiter/majelis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Pemeriksaan oleh arbiter/majelis dilakukan secara tertutup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Pemeriksaan secara tertulis kecuali bila disetujui para pihak dan dianggap perlu dilakukan secara lesan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Pihak ketiga dapat melakukan intervensi dalam proses arbitrase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Para pihak bebas menentukan acara, tempat dan waktu pelaksanaan arbitrase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Para pihak dapat melakukan pilihan hukum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Proses arbitrase harus diselesaikan dalam waktu max 180 hr sejak arbiter/majelis terbentuk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Para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memohon</a:t>
            </a:r>
            <a:r>
              <a:rPr lang="en-US" dirty="0" smtClean="0"/>
              <a:t> </a:t>
            </a:r>
            <a:r>
              <a:rPr lang="en-US" dirty="0" err="1" smtClean="0"/>
              <a:t>pendapat</a:t>
            </a:r>
            <a:r>
              <a:rPr lang="en-US" dirty="0" smtClean="0"/>
              <a:t> yang </a:t>
            </a:r>
            <a:r>
              <a:rPr lang="en-US" dirty="0" err="1" smtClean="0"/>
              <a:t>mengikat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endParaRPr lang="en-US" dirty="0" smtClean="0"/>
          </a:p>
          <a:p>
            <a:pPr eaLnBrk="1" hangingPunct="1"/>
            <a:r>
              <a:rPr lang="en-US" dirty="0" err="1" smtClean="0"/>
              <a:t>Pendapat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perlawanan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apapun</a:t>
            </a:r>
            <a:endParaRPr lang="en-US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Putusan 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Putusan memuat kepala putusan </a:t>
            </a:r>
          </a:p>
          <a:p>
            <a:pPr eaLnBrk="1" hangingPunct="1"/>
            <a:r>
              <a:rPr lang="en-US" smtClean="0"/>
              <a:t>Putusan ditandatangani oleh arbiter/ majelis tapi jika salah seorang arbiter tidak tanda tangan, hal itu tidak mempengaruhi kekuatan berlaku putusan</a:t>
            </a:r>
          </a:p>
          <a:p>
            <a:pPr eaLnBrk="1" hangingPunct="1"/>
            <a:r>
              <a:rPr lang="en-US" smtClean="0"/>
              <a:t>Putusan diucapkan dalam waktu 30 hr setelah pemeriksaan ditutup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14 hr setelah putusan diterima, para pihak dapat memohon untuk melakukan koreksi terhadap kekeliruan administrasi dan atau menambahkan, mengurangi sesuatu tuntutan putusan, yaitu dalam hal: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	- putusan mengabulkan sesuatu yang tidak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     dituntut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	- tidak memuat hal yang diminta untuk diputus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	- mengandung ketentuan mengikat yang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    bertentangan satu sama lain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Putusan arbiter/majelis bersifat final dan mengikat</a:t>
            </a:r>
          </a:p>
          <a:p>
            <a:pPr eaLnBrk="1" hangingPunct="1"/>
            <a:r>
              <a:rPr lang="en-US" smtClean="0"/>
              <a:t>30 hr sejak diucapkan, putusan asli dan salinan otentik diserahkan dan didaftarkan  oleh arbiter kepada panitera PN</a:t>
            </a:r>
          </a:p>
          <a:p>
            <a:pPr eaLnBrk="1" hangingPunct="1"/>
            <a:r>
              <a:rPr lang="en-US" smtClean="0"/>
              <a:t>Pelaksanaan putusan dapat dilaksanakan berdasar perintah ketua PN, atas permohonan salah satu pihak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Pengambilan Putusan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d-ID" dirty="0" smtClean="0"/>
              <a:t>Dalam pengambilan keputusan arbitrase menganut sistem yang bersifat alternatif, yaitu para pihak yang bersengketa dapat meminta agar sengketa diputus secara:</a:t>
            </a:r>
          </a:p>
          <a:p>
            <a:pPr marL="900113" indent="-420688">
              <a:buFont typeface="+mj-lt"/>
              <a:buAutoNum type="alphaLcPeriod"/>
            </a:pPr>
            <a:r>
              <a:rPr lang="id-ID" dirty="0" smtClean="0"/>
              <a:t>“</a:t>
            </a:r>
            <a:r>
              <a:rPr lang="id-ID" i="1" dirty="0" smtClean="0"/>
              <a:t>Ex aequo et bono</a:t>
            </a:r>
            <a:r>
              <a:rPr lang="id-ID" dirty="0" smtClean="0"/>
              <a:t>” (putusan seadil-adilnya); atau</a:t>
            </a:r>
          </a:p>
          <a:p>
            <a:pPr marL="900113" indent="-420688">
              <a:buFont typeface="+mj-lt"/>
              <a:buAutoNum type="alphaLcPeriod"/>
            </a:pPr>
            <a:r>
              <a:rPr lang="id-ID" dirty="0" smtClean="0"/>
              <a:t>Diputus berdasarkan hukum dan undang-undang. </a:t>
            </a:r>
          </a:p>
          <a:p>
            <a:r>
              <a:rPr lang="id-ID" dirty="0" smtClean="0"/>
              <a:t>BANI dalam menerapkan pasal-pasal UU No. 30/1999 memutuskan sengketa berdasarkan hukum dan undang-undang, tetapi dalam penerapannya berpegang pada asas “</a:t>
            </a:r>
            <a:r>
              <a:rPr lang="id-ID" i="1" dirty="0" smtClean="0"/>
              <a:t>ex aequo et bono</a:t>
            </a:r>
            <a:r>
              <a:rPr lang="id-ID" dirty="0" smtClean="0"/>
              <a:t>”.</a:t>
            </a:r>
          </a:p>
          <a:p>
            <a:r>
              <a:rPr lang="id-ID" dirty="0" smtClean="0"/>
              <a:t>Perlu ditegaskan bahwa kedudukan arbitrase dalam sistem peradilan adalah “</a:t>
            </a:r>
            <a:r>
              <a:rPr lang="id-ID" i="1" dirty="0" smtClean="0"/>
              <a:t>extra judicial</a:t>
            </a:r>
            <a:r>
              <a:rPr lang="id-ID" dirty="0" smtClean="0"/>
              <a:t>” atau peradilan semu (“</a:t>
            </a:r>
            <a:r>
              <a:rPr lang="id-ID" i="1" dirty="0" smtClean="0"/>
              <a:t>quasi judicial</a:t>
            </a:r>
            <a:r>
              <a:rPr lang="id-ID" dirty="0" smtClean="0"/>
              <a:t>”).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2895600" y="228600"/>
            <a:ext cx="3352800" cy="457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mengajukan</a:t>
            </a:r>
            <a:r>
              <a:rPr lang="en-US" dirty="0"/>
              <a:t> </a:t>
            </a:r>
            <a:r>
              <a:rPr lang="en-US" dirty="0" err="1"/>
              <a:t>tuntutan</a:t>
            </a:r>
            <a:endParaRPr lang="en-US" dirty="0"/>
          </a:p>
        </p:txBody>
      </p:sp>
      <p:sp>
        <p:nvSpPr>
          <p:cNvPr id="34819" name="Line 6"/>
          <p:cNvSpPr>
            <a:spLocks noChangeShapeType="1"/>
          </p:cNvSpPr>
          <p:nvPr/>
        </p:nvSpPr>
        <p:spPr bwMode="auto">
          <a:xfrm>
            <a:off x="4572000" y="685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4820" name="Rectangle 7"/>
          <p:cNvSpPr>
            <a:spLocks noChangeArrowheads="1"/>
          </p:cNvSpPr>
          <p:nvPr/>
        </p:nvSpPr>
        <p:spPr bwMode="auto">
          <a:xfrm>
            <a:off x="1066800" y="990600"/>
            <a:ext cx="6934200" cy="6096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/>
              <a:t>Salinan</a:t>
            </a:r>
            <a:r>
              <a:rPr lang="en-US" dirty="0"/>
              <a:t> </a:t>
            </a:r>
            <a:r>
              <a:rPr lang="en-US" dirty="0" err="1"/>
              <a:t>tuntutan</a:t>
            </a:r>
            <a:r>
              <a:rPr lang="en-US" dirty="0"/>
              <a:t> </a:t>
            </a:r>
            <a:r>
              <a:rPr lang="en-US" dirty="0" err="1"/>
              <a:t>disampaikan</a:t>
            </a:r>
            <a:r>
              <a:rPr lang="en-US" dirty="0"/>
              <a:t> 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termohon</a:t>
            </a:r>
            <a:r>
              <a:rPr lang="en-US" dirty="0"/>
              <a:t> </a:t>
            </a:r>
            <a:r>
              <a:rPr lang="en-US" dirty="0" err="1"/>
              <a:t>disertai</a:t>
            </a:r>
            <a:r>
              <a:rPr lang="en-US" dirty="0"/>
              <a:t> </a:t>
            </a:r>
            <a:r>
              <a:rPr lang="en-US" dirty="0" err="1"/>
              <a:t>perintah</a:t>
            </a:r>
            <a:endParaRPr lang="en-US" dirty="0"/>
          </a:p>
          <a:p>
            <a:pPr algn="ctr"/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menanggapi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menjawab</a:t>
            </a:r>
            <a:r>
              <a:rPr lang="en-US" dirty="0"/>
              <a:t> (14 hr)</a:t>
            </a:r>
          </a:p>
        </p:txBody>
      </p:sp>
      <p:sp>
        <p:nvSpPr>
          <p:cNvPr id="34821" name="Line 9"/>
          <p:cNvSpPr>
            <a:spLocks noChangeShapeType="1"/>
          </p:cNvSpPr>
          <p:nvPr/>
        </p:nvSpPr>
        <p:spPr bwMode="auto">
          <a:xfrm>
            <a:off x="4572000" y="1600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4822" name="Rectangle 10"/>
          <p:cNvSpPr>
            <a:spLocks noChangeArrowheads="1"/>
          </p:cNvSpPr>
          <p:nvPr/>
        </p:nvSpPr>
        <p:spPr bwMode="auto">
          <a:xfrm>
            <a:off x="1828800" y="2743200"/>
            <a:ext cx="5410200" cy="533400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/>
              <a:t>Salinan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disampaikan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pemohon</a:t>
            </a:r>
            <a:endParaRPr lang="en-US" dirty="0"/>
          </a:p>
          <a:p>
            <a:pPr algn="ctr"/>
            <a:r>
              <a:rPr lang="en-US" dirty="0" err="1"/>
              <a:t>Kedua</a:t>
            </a:r>
            <a:r>
              <a:rPr lang="en-US" dirty="0"/>
              <a:t> </a:t>
            </a:r>
            <a:r>
              <a:rPr lang="en-US" dirty="0" err="1"/>
              <a:t>belah</a:t>
            </a:r>
            <a:r>
              <a:rPr lang="en-US" dirty="0"/>
              <a:t>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diperintahkan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menghadap</a:t>
            </a:r>
            <a:endParaRPr lang="en-US" dirty="0"/>
          </a:p>
        </p:txBody>
      </p:sp>
      <p:sp>
        <p:nvSpPr>
          <p:cNvPr id="34823" name="Rectangle 12"/>
          <p:cNvSpPr>
            <a:spLocks noChangeArrowheads="1"/>
          </p:cNvSpPr>
          <p:nvPr/>
        </p:nvSpPr>
        <p:spPr bwMode="auto">
          <a:xfrm>
            <a:off x="2743200" y="3581400"/>
            <a:ext cx="3810000" cy="685800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en-US" sz="1600" dirty="0" err="1"/>
              <a:t>Pemohon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hadir</a:t>
            </a:r>
            <a:r>
              <a:rPr lang="en-US" sz="1600" dirty="0"/>
              <a:t> – </a:t>
            </a:r>
            <a:r>
              <a:rPr lang="en-US" sz="1600" dirty="0" err="1"/>
              <a:t>gugur</a:t>
            </a:r>
            <a:endParaRPr lang="en-US" sz="1600" dirty="0"/>
          </a:p>
          <a:p>
            <a:pPr algn="ctr">
              <a:lnSpc>
                <a:spcPct val="85000"/>
              </a:lnSpc>
            </a:pPr>
            <a:r>
              <a:rPr lang="en-US" sz="1600" dirty="0" err="1"/>
              <a:t>Termohon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 smtClean="0"/>
              <a:t>hadir</a:t>
            </a:r>
            <a:r>
              <a:rPr lang="en-US" sz="1600" dirty="0" smtClean="0"/>
              <a:t> </a:t>
            </a:r>
            <a:r>
              <a:rPr lang="en-US" sz="1600" dirty="0"/>
              <a:t>– </a:t>
            </a:r>
            <a:r>
              <a:rPr lang="en-US" sz="1600" dirty="0" err="1"/>
              <a:t>dipanggil</a:t>
            </a:r>
            <a:r>
              <a:rPr lang="en-US" sz="1600" dirty="0"/>
              <a:t> </a:t>
            </a:r>
            <a:r>
              <a:rPr lang="en-US" sz="1600" dirty="0" err="1"/>
              <a:t>lagi</a:t>
            </a:r>
            <a:endParaRPr lang="en-US" sz="1600" dirty="0"/>
          </a:p>
          <a:p>
            <a:pPr algn="ctr">
              <a:lnSpc>
                <a:spcPct val="85000"/>
              </a:lnSpc>
            </a:pPr>
            <a:r>
              <a:rPr lang="en-US" sz="1600" dirty="0" err="1"/>
              <a:t>Termohon</a:t>
            </a:r>
            <a:r>
              <a:rPr lang="en-US" sz="1600" dirty="0"/>
              <a:t> </a:t>
            </a:r>
            <a:r>
              <a:rPr lang="en-US" sz="1600" dirty="0" err="1"/>
              <a:t>tetap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hadir</a:t>
            </a:r>
            <a:r>
              <a:rPr lang="en-US" sz="1600" dirty="0"/>
              <a:t> – </a:t>
            </a:r>
            <a:r>
              <a:rPr lang="en-US" sz="1600" dirty="0" err="1"/>
              <a:t>verstek</a:t>
            </a:r>
            <a:r>
              <a:rPr lang="en-US" sz="1600" dirty="0"/>
              <a:t> </a:t>
            </a:r>
          </a:p>
        </p:txBody>
      </p:sp>
      <p:sp>
        <p:nvSpPr>
          <p:cNvPr id="34824" name="Line 13"/>
          <p:cNvSpPr>
            <a:spLocks noChangeShapeType="1"/>
          </p:cNvSpPr>
          <p:nvPr/>
        </p:nvSpPr>
        <p:spPr bwMode="auto">
          <a:xfrm>
            <a:off x="4572000" y="243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4825" name="Line 15"/>
          <p:cNvSpPr>
            <a:spLocks noChangeShapeType="1"/>
          </p:cNvSpPr>
          <p:nvPr/>
        </p:nvSpPr>
        <p:spPr bwMode="auto">
          <a:xfrm>
            <a:off x="4572000" y="3276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4826" name="Rectangle 16"/>
          <p:cNvSpPr>
            <a:spLocks noChangeArrowheads="1"/>
          </p:cNvSpPr>
          <p:nvPr/>
        </p:nvSpPr>
        <p:spPr bwMode="auto">
          <a:xfrm>
            <a:off x="2438400" y="4572000"/>
            <a:ext cx="4343400" cy="685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en-US" sz="1600" dirty="0" err="1"/>
              <a:t>Keduanya</a:t>
            </a:r>
            <a:r>
              <a:rPr lang="en-US" sz="1600" dirty="0"/>
              <a:t> </a:t>
            </a:r>
            <a:r>
              <a:rPr lang="en-US" sz="1600" dirty="0" err="1"/>
              <a:t>hadir</a:t>
            </a:r>
            <a:r>
              <a:rPr lang="en-US" sz="1600" dirty="0"/>
              <a:t> – </a:t>
            </a:r>
            <a:r>
              <a:rPr lang="en-US" sz="1600" dirty="0" err="1"/>
              <a:t>ditawarkan</a:t>
            </a:r>
            <a:r>
              <a:rPr lang="en-US" sz="1600" dirty="0"/>
              <a:t> </a:t>
            </a:r>
            <a:r>
              <a:rPr lang="en-US" sz="1600" dirty="0" err="1"/>
              <a:t>perdamaian</a:t>
            </a:r>
            <a:endParaRPr lang="en-US" sz="1600" dirty="0"/>
          </a:p>
          <a:p>
            <a:pPr algn="ctr">
              <a:lnSpc>
                <a:spcPct val="85000"/>
              </a:lnSpc>
            </a:pPr>
            <a:r>
              <a:rPr lang="en-US" sz="1600" dirty="0" err="1"/>
              <a:t>Sepakat</a:t>
            </a:r>
            <a:r>
              <a:rPr lang="en-US" sz="1600" dirty="0"/>
              <a:t> – </a:t>
            </a:r>
            <a:r>
              <a:rPr lang="en-US" sz="1600" dirty="0" err="1"/>
              <a:t>akata</a:t>
            </a:r>
            <a:r>
              <a:rPr lang="en-US" sz="1600" dirty="0"/>
              <a:t> </a:t>
            </a:r>
            <a:r>
              <a:rPr lang="en-US" sz="1600" dirty="0" err="1"/>
              <a:t>perdamaian</a:t>
            </a:r>
            <a:r>
              <a:rPr lang="en-US" sz="1600" dirty="0"/>
              <a:t> (</a:t>
            </a:r>
            <a:r>
              <a:rPr lang="en-US" sz="1600" dirty="0" err="1"/>
              <a:t>final,mengikat</a:t>
            </a:r>
            <a:r>
              <a:rPr lang="en-US" sz="1600" dirty="0"/>
              <a:t>)</a:t>
            </a:r>
          </a:p>
          <a:p>
            <a:pPr algn="ctr">
              <a:lnSpc>
                <a:spcPct val="85000"/>
              </a:lnSpc>
            </a:pP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sepakat</a:t>
            </a:r>
            <a:r>
              <a:rPr lang="en-US" sz="1600" dirty="0"/>
              <a:t> – </a:t>
            </a:r>
            <a:r>
              <a:rPr lang="en-US" sz="1600" dirty="0" err="1"/>
              <a:t>dilanjutkan</a:t>
            </a:r>
            <a:r>
              <a:rPr lang="en-US" dirty="0"/>
              <a:t> </a:t>
            </a:r>
          </a:p>
        </p:txBody>
      </p:sp>
      <p:sp>
        <p:nvSpPr>
          <p:cNvPr id="34827" name="Line 18"/>
          <p:cNvSpPr>
            <a:spLocks noChangeShapeType="1"/>
          </p:cNvSpPr>
          <p:nvPr/>
        </p:nvSpPr>
        <p:spPr bwMode="auto">
          <a:xfrm>
            <a:off x="4572000" y="4267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4828" name="Rectangle 19"/>
          <p:cNvSpPr>
            <a:spLocks noChangeArrowheads="1"/>
          </p:cNvSpPr>
          <p:nvPr/>
        </p:nvSpPr>
        <p:spPr bwMode="auto">
          <a:xfrm>
            <a:off x="2514600" y="5638800"/>
            <a:ext cx="41910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Para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diberi</a:t>
            </a:r>
            <a:r>
              <a:rPr lang="en-US" dirty="0"/>
              <a:t> </a:t>
            </a:r>
            <a:r>
              <a:rPr lang="en-US" dirty="0" err="1"/>
              <a:t>kesempatan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</a:p>
          <a:p>
            <a:pPr algn="ctr"/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tertulis</a:t>
            </a:r>
            <a:r>
              <a:rPr lang="en-US" dirty="0"/>
              <a:t> </a:t>
            </a:r>
            <a:r>
              <a:rPr lang="en-US" dirty="0" err="1"/>
              <a:t>disertai</a:t>
            </a:r>
            <a:r>
              <a:rPr lang="en-US" dirty="0"/>
              <a:t> </a:t>
            </a:r>
            <a:r>
              <a:rPr lang="en-US" dirty="0" err="1"/>
              <a:t>bukti</a:t>
            </a:r>
            <a:endParaRPr lang="en-US" dirty="0"/>
          </a:p>
        </p:txBody>
      </p:sp>
      <p:sp>
        <p:nvSpPr>
          <p:cNvPr id="34829" name="Line 21"/>
          <p:cNvSpPr>
            <a:spLocks noChangeShapeType="1"/>
          </p:cNvSpPr>
          <p:nvPr/>
        </p:nvSpPr>
        <p:spPr bwMode="auto">
          <a:xfrm>
            <a:off x="4572000" y="52578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4830" name="Line 24"/>
          <p:cNvSpPr>
            <a:spLocks noChangeShapeType="1"/>
          </p:cNvSpPr>
          <p:nvPr/>
        </p:nvSpPr>
        <p:spPr bwMode="auto">
          <a:xfrm>
            <a:off x="4572000" y="6248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4831" name="Rectangle 25"/>
          <p:cNvSpPr>
            <a:spLocks noChangeArrowheads="1"/>
          </p:cNvSpPr>
          <p:nvPr/>
        </p:nvSpPr>
        <p:spPr bwMode="auto">
          <a:xfrm>
            <a:off x="2057400" y="1905000"/>
            <a:ext cx="4953000" cy="533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/>
              <a:t>Selama</a:t>
            </a:r>
            <a:r>
              <a:rPr lang="en-US" dirty="0"/>
              <a:t> </a:t>
            </a:r>
            <a:r>
              <a:rPr lang="en-US" dirty="0" err="1"/>
              <a:t>termohon</a:t>
            </a:r>
            <a:r>
              <a:rPr lang="en-US" dirty="0"/>
              <a:t> </a:t>
            </a:r>
            <a:r>
              <a:rPr lang="en-US" dirty="0" err="1"/>
              <a:t>belum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, </a:t>
            </a:r>
          </a:p>
          <a:p>
            <a:pPr algn="ctr"/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mencabut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permohonan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3733800" y="1143000"/>
            <a:ext cx="1295400" cy="381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PUTUSAN </a:t>
            </a:r>
          </a:p>
        </p:txBody>
      </p:sp>
      <p:sp>
        <p:nvSpPr>
          <p:cNvPr id="35843" name="Line 7"/>
          <p:cNvSpPr>
            <a:spLocks noChangeShapeType="1"/>
          </p:cNvSpPr>
          <p:nvPr/>
        </p:nvSpPr>
        <p:spPr bwMode="auto">
          <a:xfrm>
            <a:off x="4419600" y="838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5844" name="Rectangle 8"/>
          <p:cNvSpPr>
            <a:spLocks noChangeArrowheads="1"/>
          </p:cNvSpPr>
          <p:nvPr/>
        </p:nvSpPr>
        <p:spPr bwMode="auto">
          <a:xfrm>
            <a:off x="3124200" y="1905000"/>
            <a:ext cx="2743200" cy="381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/>
              <a:t>Putusan</a:t>
            </a:r>
            <a:r>
              <a:rPr lang="en-US" dirty="0"/>
              <a:t> </a:t>
            </a:r>
            <a:r>
              <a:rPr lang="en-US" dirty="0" err="1"/>
              <a:t>diucapkan</a:t>
            </a:r>
            <a:r>
              <a:rPr lang="en-US" dirty="0"/>
              <a:t> (30 hr)</a:t>
            </a:r>
          </a:p>
        </p:txBody>
      </p:sp>
      <p:sp>
        <p:nvSpPr>
          <p:cNvPr id="35845" name="Line 10"/>
          <p:cNvSpPr>
            <a:spLocks noChangeShapeType="1"/>
          </p:cNvSpPr>
          <p:nvPr/>
        </p:nvSpPr>
        <p:spPr bwMode="auto">
          <a:xfrm>
            <a:off x="4419600" y="1524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5846" name="Rectangle 11"/>
          <p:cNvSpPr>
            <a:spLocks noChangeArrowheads="1"/>
          </p:cNvSpPr>
          <p:nvPr/>
        </p:nvSpPr>
        <p:spPr bwMode="auto">
          <a:xfrm>
            <a:off x="1295400" y="2895600"/>
            <a:ext cx="63246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/>
              <a:t>Para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diberi</a:t>
            </a:r>
            <a:r>
              <a:rPr lang="en-US" dirty="0"/>
              <a:t> </a:t>
            </a:r>
            <a:r>
              <a:rPr lang="en-US" dirty="0" err="1"/>
              <a:t>kesempatan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mengoreksi</a:t>
            </a:r>
            <a:r>
              <a:rPr lang="en-US" dirty="0"/>
              <a:t>, </a:t>
            </a:r>
            <a:r>
              <a:rPr lang="en-US" dirty="0" err="1"/>
              <a:t>menambah</a:t>
            </a:r>
            <a:r>
              <a:rPr lang="en-US" dirty="0"/>
              <a:t>,</a:t>
            </a:r>
          </a:p>
          <a:p>
            <a:pPr algn="ctr"/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mengurangi</a:t>
            </a:r>
            <a:r>
              <a:rPr lang="en-US" dirty="0"/>
              <a:t> </a:t>
            </a:r>
            <a:r>
              <a:rPr lang="en-US" dirty="0" err="1"/>
              <a:t>hal-hal</a:t>
            </a:r>
            <a:r>
              <a:rPr lang="en-US" dirty="0"/>
              <a:t> yang </a:t>
            </a:r>
            <a:r>
              <a:rPr lang="en-US" dirty="0" err="1"/>
              <a:t>diputuskan</a:t>
            </a:r>
            <a:r>
              <a:rPr lang="en-US" dirty="0"/>
              <a:t> </a:t>
            </a:r>
          </a:p>
        </p:txBody>
      </p:sp>
      <p:sp>
        <p:nvSpPr>
          <p:cNvPr id="35847" name="Line 13"/>
          <p:cNvSpPr>
            <a:spLocks noChangeShapeType="1"/>
          </p:cNvSpPr>
          <p:nvPr/>
        </p:nvSpPr>
        <p:spPr bwMode="auto">
          <a:xfrm>
            <a:off x="4419600" y="2514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5848" name="Rectangle 14"/>
          <p:cNvSpPr>
            <a:spLocks noChangeArrowheads="1"/>
          </p:cNvSpPr>
          <p:nvPr/>
        </p:nvSpPr>
        <p:spPr bwMode="auto">
          <a:xfrm>
            <a:off x="1600200" y="3886200"/>
            <a:ext cx="5943600" cy="6096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/>
              <a:t>Putusan</a:t>
            </a:r>
            <a:r>
              <a:rPr lang="en-US" dirty="0"/>
              <a:t> </a:t>
            </a:r>
            <a:r>
              <a:rPr lang="en-US" dirty="0" err="1"/>
              <a:t>diserahkan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didaftarkan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arbiter </a:t>
            </a:r>
            <a:r>
              <a:rPr lang="en-US" dirty="0" err="1"/>
              <a:t>kepada</a:t>
            </a:r>
            <a:r>
              <a:rPr lang="en-US" dirty="0"/>
              <a:t> </a:t>
            </a:r>
          </a:p>
          <a:p>
            <a:pPr algn="ctr"/>
            <a:r>
              <a:rPr lang="en-US" dirty="0" err="1"/>
              <a:t>panitera</a:t>
            </a:r>
            <a:r>
              <a:rPr lang="en-US" dirty="0"/>
              <a:t> PN,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putusan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dilaksanakan</a:t>
            </a:r>
            <a:endParaRPr lang="en-US" dirty="0"/>
          </a:p>
        </p:txBody>
      </p:sp>
      <p:sp>
        <p:nvSpPr>
          <p:cNvPr id="35849" name="Line 16"/>
          <p:cNvSpPr>
            <a:spLocks noChangeShapeType="1"/>
          </p:cNvSpPr>
          <p:nvPr/>
        </p:nvSpPr>
        <p:spPr bwMode="auto">
          <a:xfrm>
            <a:off x="4419600" y="3505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5850" name="Rectangle 17"/>
          <p:cNvSpPr>
            <a:spLocks noChangeArrowheads="1"/>
          </p:cNvSpPr>
          <p:nvPr/>
        </p:nvSpPr>
        <p:spPr bwMode="auto">
          <a:xfrm>
            <a:off x="3200400" y="4800600"/>
            <a:ext cx="2362200" cy="4572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putusan</a:t>
            </a:r>
            <a:endParaRPr lang="en-US" dirty="0"/>
          </a:p>
        </p:txBody>
      </p:sp>
      <p:sp>
        <p:nvSpPr>
          <p:cNvPr id="35851" name="Rectangle 20"/>
          <p:cNvSpPr>
            <a:spLocks noChangeArrowheads="1"/>
          </p:cNvSpPr>
          <p:nvPr/>
        </p:nvSpPr>
        <p:spPr bwMode="auto">
          <a:xfrm>
            <a:off x="3124200" y="304800"/>
            <a:ext cx="2590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saksi</a:t>
            </a:r>
            <a:r>
              <a:rPr lang="en-US" dirty="0"/>
              <a:t>/</a:t>
            </a:r>
            <a:r>
              <a:rPr lang="en-US" dirty="0" err="1"/>
              <a:t>ahli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id-ID" dirty="0" smtClean="0"/>
              <a:t>UU No. 30 tahun 1999</a:t>
            </a:r>
          </a:p>
          <a:p>
            <a:pPr>
              <a:lnSpc>
                <a:spcPct val="80000"/>
              </a:lnSpc>
              <a:buNone/>
            </a:pPr>
            <a:r>
              <a:rPr lang="id-ID" dirty="0" smtClean="0"/>
              <a:t>	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penyelesaian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</a:t>
            </a:r>
            <a:r>
              <a:rPr lang="en-US" dirty="0" err="1" smtClean="0"/>
              <a:t>perdata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peradilan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yang </a:t>
            </a:r>
            <a:r>
              <a:rPr lang="en-US" dirty="0" err="1" smtClean="0"/>
              <a:t>didasarkan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yang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tertulis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yang </a:t>
            </a:r>
            <a:r>
              <a:rPr lang="en-US" dirty="0" err="1" smtClean="0"/>
              <a:t>bersengketa</a:t>
            </a:r>
            <a:endParaRPr lang="id-ID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Pembatalan Putusan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Surat atau dokumen yang diajukan dalam pemeriksaan setelah putusan dijatuhkan diakui palsu atau dinyatakan palsu</a:t>
            </a:r>
          </a:p>
          <a:p>
            <a:r>
              <a:rPr lang="id-ID" dirty="0" smtClean="0"/>
              <a:t>Setelah putusan diambil ditemukan dokumen yang bersifat menentukan, yang disembunyikan oleh pihak lawan</a:t>
            </a:r>
          </a:p>
          <a:p>
            <a:r>
              <a:rPr lang="id-ID" dirty="0" smtClean="0"/>
              <a:t>Putusan diambil dari hasil dari hasil tipu muslihat  yang dilakukan oleh salah satu pihak dalam pemeriksaan sengketa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smtClean="0"/>
              <a:t>Teknis pengajuan permohonan pembatalan putusan arbitrase harus diajukan secara tertulis dalam waktu paling lama 30 hari terhitung sejak hari penyerahan dan pendaftaran putusan arbitrase kepada Panitera Pengadilan Negeri</a:t>
            </a:r>
            <a:endParaRPr lang="id-ID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Terima Kasih</a:t>
            </a: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Dr. Danang </a:t>
            </a:r>
            <a:r>
              <a:rPr lang="id-ID" dirty="0"/>
              <a:t>Wahyu </a:t>
            </a:r>
            <a:r>
              <a:rPr lang="id-ID" dirty="0" smtClean="0"/>
              <a:t>Muhammad, S.H., M.Hum.</a:t>
            </a:r>
            <a:endParaRPr lang="id-ID" dirty="0"/>
          </a:p>
          <a:p>
            <a:r>
              <a:rPr lang="id-ID" dirty="0" smtClean="0">
                <a:hlinkClick r:id="rId2"/>
              </a:rPr>
              <a:t>dwmuhammad@yahoo.com</a:t>
            </a:r>
            <a:endParaRPr lang="id-ID" dirty="0" smtClean="0"/>
          </a:p>
          <a:p>
            <a:r>
              <a:rPr lang="id-ID" smtClean="0">
                <a:hlinkClick r:id="rId3"/>
              </a:rPr>
              <a:t>danangwahyu@umy.ac.id</a:t>
            </a:r>
            <a:endParaRPr lang="id-ID" smtClean="0"/>
          </a:p>
          <a:p>
            <a:r>
              <a:rPr lang="id-ID" smtClean="0"/>
              <a:t>081328121727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kesepakatan</a:t>
            </a:r>
            <a:r>
              <a:rPr lang="en-US" dirty="0" smtClean="0"/>
              <a:t> </a:t>
            </a:r>
            <a:r>
              <a:rPr lang="en-US" dirty="0" err="1" smtClean="0"/>
              <a:t>berupa</a:t>
            </a:r>
            <a:r>
              <a:rPr lang="en-US" dirty="0" smtClean="0"/>
              <a:t> </a:t>
            </a:r>
            <a:r>
              <a:rPr lang="en-US" dirty="0" err="1" smtClean="0"/>
              <a:t>klausula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yang </a:t>
            </a:r>
            <a:r>
              <a:rPr lang="en-US" dirty="0" err="1" smtClean="0"/>
              <a:t>tercantum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tertulis</a:t>
            </a:r>
            <a:r>
              <a:rPr lang="en-US" dirty="0" smtClean="0"/>
              <a:t> yang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tersendiri</a:t>
            </a:r>
            <a:r>
              <a:rPr lang="en-US" dirty="0" smtClean="0"/>
              <a:t> yang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timbul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Arbiter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yang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yang </a:t>
            </a:r>
            <a:r>
              <a:rPr lang="en-US" dirty="0" err="1" smtClean="0"/>
              <a:t>bersengketa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yang </a:t>
            </a:r>
            <a:r>
              <a:rPr lang="en-US" dirty="0" err="1" smtClean="0"/>
              <a:t>ditunjuk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PN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,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putusan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yang </a:t>
            </a:r>
            <a:r>
              <a:rPr lang="en-US" dirty="0" err="1" smtClean="0"/>
              <a:t>diserahkan</a:t>
            </a:r>
            <a:r>
              <a:rPr lang="en-US" dirty="0" smtClean="0"/>
              <a:t> </a:t>
            </a:r>
            <a:r>
              <a:rPr lang="en-US" dirty="0" err="1" smtClean="0"/>
              <a:t>penyelesaiannya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6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90000"/>
              </a:lnSpc>
            </a:pPr>
            <a:r>
              <a:rPr lang="en-US" dirty="0" err="1">
                <a:solidFill>
                  <a:prstClr val="black"/>
                </a:solidFill>
              </a:rPr>
              <a:t>Lembaga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arbitrase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adalah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badan</a:t>
            </a:r>
            <a:r>
              <a:rPr lang="en-US" dirty="0">
                <a:solidFill>
                  <a:prstClr val="black"/>
                </a:solidFill>
              </a:rPr>
              <a:t> yang </a:t>
            </a:r>
            <a:r>
              <a:rPr lang="en-US" dirty="0" err="1">
                <a:solidFill>
                  <a:prstClr val="black"/>
                </a:solidFill>
              </a:rPr>
              <a:t>dipilih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oleh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para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pihak</a:t>
            </a:r>
            <a:r>
              <a:rPr lang="en-US" dirty="0">
                <a:solidFill>
                  <a:prstClr val="black"/>
                </a:solidFill>
              </a:rPr>
              <a:t> yang </a:t>
            </a:r>
            <a:r>
              <a:rPr lang="en-US" dirty="0" err="1">
                <a:solidFill>
                  <a:prstClr val="black"/>
                </a:solidFill>
              </a:rPr>
              <a:t>bersengketa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untuk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memberikan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putusan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mengenai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sengketa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tertentu</a:t>
            </a:r>
            <a:r>
              <a:rPr lang="en-US" dirty="0">
                <a:solidFill>
                  <a:prstClr val="black"/>
                </a:solidFill>
              </a:rPr>
              <a:t>, </a:t>
            </a:r>
            <a:r>
              <a:rPr lang="en-US" dirty="0" err="1">
                <a:solidFill>
                  <a:prstClr val="black"/>
                </a:solidFill>
              </a:rPr>
              <a:t>lembaga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tersebut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juga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dapat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memberikan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pendapat</a:t>
            </a:r>
            <a:r>
              <a:rPr lang="en-US" dirty="0">
                <a:solidFill>
                  <a:prstClr val="black"/>
                </a:solidFill>
              </a:rPr>
              <a:t> yang </a:t>
            </a:r>
            <a:r>
              <a:rPr lang="en-US" dirty="0" err="1">
                <a:solidFill>
                  <a:prstClr val="black"/>
                </a:solidFill>
              </a:rPr>
              <a:t>mengikat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mengenai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suatu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hubungan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hukum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tertentu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dalam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hal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belum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timbul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err="1">
                <a:solidFill>
                  <a:prstClr val="black"/>
                </a:solidFill>
              </a:rPr>
              <a:t>sengketa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858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UU </a:t>
            </a:r>
            <a:r>
              <a:rPr lang="en-US" dirty="0" err="1" smtClean="0"/>
              <a:t>Nomor</a:t>
            </a:r>
            <a:r>
              <a:rPr lang="en-US" dirty="0" smtClean="0"/>
              <a:t> 30 </a:t>
            </a:r>
            <a:r>
              <a:rPr lang="en-US" dirty="0" err="1" smtClean="0"/>
              <a:t>tahun</a:t>
            </a:r>
            <a:r>
              <a:rPr lang="en-US" dirty="0" smtClean="0"/>
              <a:t> 1999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Arbitrase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Alternatif</a:t>
            </a:r>
            <a:r>
              <a:rPr lang="en-US" dirty="0" smtClean="0"/>
              <a:t> </a:t>
            </a:r>
            <a:r>
              <a:rPr lang="en-US" dirty="0" err="1" smtClean="0"/>
              <a:t>Penyelesaian</a:t>
            </a:r>
            <a:r>
              <a:rPr lang="en-US" dirty="0" smtClean="0"/>
              <a:t> </a:t>
            </a:r>
            <a:r>
              <a:rPr lang="en-US" dirty="0" err="1" smtClean="0"/>
              <a:t>Sengketa</a:t>
            </a:r>
            <a:endParaRPr lang="en-US" dirty="0" smtClean="0"/>
          </a:p>
          <a:p>
            <a:r>
              <a:rPr lang="en-US" dirty="0" smtClean="0"/>
              <a:t>UU 21 </a:t>
            </a:r>
            <a:r>
              <a:rPr lang="en-US" dirty="0" err="1" smtClean="0"/>
              <a:t>tahun</a:t>
            </a:r>
            <a:r>
              <a:rPr lang="en-US" dirty="0" smtClean="0"/>
              <a:t> 2008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Perbankan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endParaRPr lang="en-US" dirty="0" smtClean="0"/>
          </a:p>
          <a:p>
            <a:r>
              <a:rPr lang="en-US" dirty="0" smtClean="0"/>
              <a:t>Fatwa DSN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8929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Prinsip-Prinsip Arbitrase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Efisien;</a:t>
            </a:r>
          </a:p>
          <a:p>
            <a:r>
              <a:rPr lang="id-ID" dirty="0" smtClean="0"/>
              <a:t>Aksesibilitas;</a:t>
            </a:r>
          </a:p>
          <a:p>
            <a:r>
              <a:rPr lang="id-ID" dirty="0" smtClean="0"/>
              <a:t>Proteksi Hak Para Pihak;</a:t>
            </a:r>
          </a:p>
          <a:p>
            <a:r>
              <a:rPr lang="id-ID" b="1" i="1" dirty="0" smtClean="0"/>
              <a:t>Final and Binding</a:t>
            </a:r>
            <a:r>
              <a:rPr lang="id-ID" dirty="0" smtClean="0"/>
              <a:t>;</a:t>
            </a:r>
          </a:p>
          <a:p>
            <a:r>
              <a:rPr lang="id-ID" b="1" i="1" dirty="0" smtClean="0"/>
              <a:t>Fair and Justice</a:t>
            </a:r>
            <a:r>
              <a:rPr lang="id-ID" dirty="0" smtClean="0"/>
              <a:t>;</a:t>
            </a:r>
          </a:p>
          <a:p>
            <a:r>
              <a:rPr lang="id-ID" dirty="0" smtClean="0"/>
              <a:t>Sesuai dengan </a:t>
            </a:r>
            <a:r>
              <a:rPr lang="id-ID" i="1" dirty="0" smtClean="0"/>
              <a:t>Sense of Justice</a:t>
            </a:r>
            <a:r>
              <a:rPr lang="id-ID" dirty="0" smtClean="0"/>
              <a:t> dari Masyarakat;</a:t>
            </a:r>
          </a:p>
          <a:p>
            <a:r>
              <a:rPr lang="id-ID" dirty="0" smtClean="0"/>
              <a:t>Kredibilitas. 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1529</Words>
  <Application>Microsoft Office PowerPoint</Application>
  <PresentationFormat>On-screen Show (4:3)</PresentationFormat>
  <Paragraphs>227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PENYELESAIAN SENGKETA EKONOMI ISLAM MELALUI BASYARNAS </vt:lpstr>
      <vt:lpstr>Pengertian-Pengertian </vt:lpstr>
      <vt:lpstr>PowerPoint Presentation</vt:lpstr>
      <vt:lpstr>PowerPoint Presentation</vt:lpstr>
      <vt:lpstr>PowerPoint Presentation</vt:lpstr>
      <vt:lpstr>Lanjutan…</vt:lpstr>
      <vt:lpstr>PowerPoint Presentation</vt:lpstr>
      <vt:lpstr>Dasar Hukum</vt:lpstr>
      <vt:lpstr>Prinsip-Prinsip Arbitrase</vt:lpstr>
      <vt:lpstr>Keuntungan Arbitrase</vt:lpstr>
      <vt:lpstr>Kelemahan Arbitrase</vt:lpstr>
      <vt:lpstr>PowerPoint Presentation</vt:lpstr>
      <vt:lpstr>Unsur Arbitrase</vt:lpstr>
      <vt:lpstr>Obyek Sengketa</vt:lpstr>
      <vt:lpstr>PowerPoint Presentation</vt:lpstr>
      <vt:lpstr>PowerPoint Presentation</vt:lpstr>
      <vt:lpstr>Bentuk Arbitrase</vt:lpstr>
      <vt:lpstr>Ad-Hoc – Institusional</vt:lpstr>
      <vt:lpstr>PowerPoint Presentation</vt:lpstr>
      <vt:lpstr>Lembaga Arbitrase di Indonesia</vt:lpstr>
      <vt:lpstr>PowerPoint Presentation</vt:lpstr>
      <vt:lpstr>PowerPoint Presentation</vt:lpstr>
      <vt:lpstr>Mediasi - Arbitrase</vt:lpstr>
      <vt:lpstr>Arbitrase – Pengadilan </vt:lpstr>
      <vt:lpstr>Arbiter </vt:lpstr>
      <vt:lpstr>Lanjutan…</vt:lpstr>
      <vt:lpstr>Lanjutan…</vt:lpstr>
      <vt:lpstr>Lanjutan…</vt:lpstr>
      <vt:lpstr>Syarat Arbiter</vt:lpstr>
      <vt:lpstr>Catatan </vt:lpstr>
      <vt:lpstr>Mekanisme Arbitrase</vt:lpstr>
      <vt:lpstr>Lanjutan…</vt:lpstr>
      <vt:lpstr>Lanjutan…</vt:lpstr>
      <vt:lpstr>Putusan </vt:lpstr>
      <vt:lpstr>Lanjutan…</vt:lpstr>
      <vt:lpstr>Lanjutan…</vt:lpstr>
      <vt:lpstr>Pengambilan Putusan</vt:lpstr>
      <vt:lpstr>PowerPoint Presentation</vt:lpstr>
      <vt:lpstr>PowerPoint Presentation</vt:lpstr>
      <vt:lpstr>Pembatalan Putusan</vt:lpstr>
      <vt:lpstr>PowerPoint Presentation</vt:lpstr>
      <vt:lpstr>Terima Kasih</vt:lpstr>
    </vt:vector>
  </TitlesOfParts>
  <Company>YOGYAKARTA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ARBITRASE</dc:title>
  <dc:creator>Danang Wahyu Muhammad</dc:creator>
  <cp:lastModifiedBy>USER</cp:lastModifiedBy>
  <cp:revision>59</cp:revision>
  <dcterms:created xsi:type="dcterms:W3CDTF">2015-05-30T18:05:06Z</dcterms:created>
  <dcterms:modified xsi:type="dcterms:W3CDTF">2019-03-11T16:40:30Z</dcterms:modified>
</cp:coreProperties>
</file>