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29"/>
  </p:notesMasterIdLst>
  <p:handoutMasterIdLst>
    <p:handoutMasterId r:id="rId30"/>
  </p:handoutMasterIdLst>
  <p:sldIdLst>
    <p:sldId id="276" r:id="rId2"/>
    <p:sldId id="318" r:id="rId3"/>
    <p:sldId id="277" r:id="rId4"/>
    <p:sldId id="278" r:id="rId5"/>
    <p:sldId id="279" r:id="rId6"/>
    <p:sldId id="281" r:id="rId7"/>
    <p:sldId id="304" r:id="rId8"/>
    <p:sldId id="319" r:id="rId9"/>
    <p:sldId id="282" r:id="rId10"/>
    <p:sldId id="302" r:id="rId11"/>
    <p:sldId id="303" r:id="rId12"/>
    <p:sldId id="283" r:id="rId13"/>
    <p:sldId id="312" r:id="rId14"/>
    <p:sldId id="305" r:id="rId15"/>
    <p:sldId id="313" r:id="rId16"/>
    <p:sldId id="285" r:id="rId17"/>
    <p:sldId id="306" r:id="rId18"/>
    <p:sldId id="315" r:id="rId19"/>
    <p:sldId id="286" r:id="rId20"/>
    <p:sldId id="308" r:id="rId21"/>
    <p:sldId id="316" r:id="rId22"/>
    <p:sldId id="287" r:id="rId23"/>
    <p:sldId id="309" r:id="rId24"/>
    <p:sldId id="288" r:id="rId25"/>
    <p:sldId id="299" r:id="rId26"/>
    <p:sldId id="314" r:id="rId27"/>
    <p:sldId id="317" r:id="rId28"/>
  </p:sldIdLst>
  <p:sldSz cx="9144000" cy="6858000" type="screen4x3"/>
  <p:notesSz cx="7315200" cy="96012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3F8CBD4-2E32-4E3F-9D3E-1B1B8D444EF4}">
          <p14:sldIdLst>
            <p14:sldId id="276"/>
            <p14:sldId id="318"/>
            <p14:sldId id="277"/>
            <p14:sldId id="278"/>
            <p14:sldId id="279"/>
            <p14:sldId id="281"/>
            <p14:sldId id="304"/>
            <p14:sldId id="319"/>
            <p14:sldId id="282"/>
            <p14:sldId id="302"/>
            <p14:sldId id="303"/>
            <p14:sldId id="283"/>
            <p14:sldId id="312"/>
            <p14:sldId id="305"/>
            <p14:sldId id="313"/>
            <p14:sldId id="285"/>
            <p14:sldId id="306"/>
            <p14:sldId id="315"/>
            <p14:sldId id="286"/>
            <p14:sldId id="308"/>
            <p14:sldId id="316"/>
            <p14:sldId id="287"/>
            <p14:sldId id="309"/>
            <p14:sldId id="288"/>
            <p14:sldId id="299"/>
            <p14:sldId id="314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53" autoAdjust="0"/>
    <p:restoredTop sz="94579" autoAdjust="0"/>
  </p:normalViewPr>
  <p:slideViewPr>
    <p:cSldViewPr>
      <p:cViewPr varScale="1">
        <p:scale>
          <a:sx n="103" d="100"/>
          <a:sy n="103" d="100"/>
        </p:scale>
        <p:origin x="17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03" y="0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B9803B6-820A-4A80-9A9E-D9EE2A21229F}" type="datetimeFigureOut">
              <a:rPr lang="en-US"/>
              <a:pPr>
                <a:defRPr/>
              </a:pPr>
              <a:t>5/17/19</a:t>
            </a:fld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8843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03" y="9118843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AC4C4B4A-887A-4196-8CCE-7B025CE8C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02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403" y="0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A4D916E-E297-4D93-96CC-982786C79998}" type="datetimeFigureOut">
              <a:rPr lang="en-US"/>
              <a:pPr>
                <a:defRPr/>
              </a:pPr>
              <a:t>5/17/19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189" y="4561063"/>
            <a:ext cx="5852823" cy="431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118843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403" y="9118843"/>
            <a:ext cx="3170140" cy="48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BFAB27A-30A9-494B-9451-92F39BCC6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82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4FE138-9D6B-4552-ADDC-DE7DB39211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750964B-4F5E-4A4E-9B8C-DB0531A10A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C1C470E-F6C7-4E5B-9535-6EDCC2033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AC4CFD-74A3-431C-8D5D-598C7D2E9B41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EFBAD29-A0ED-476E-A3E9-823660B5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E225742-CB74-495B-965F-77B29936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2C8AF-1D2B-438E-9E28-FBBBB8FD2C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22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&#10;&#10;Description generated with very high confidence">
            <a:extLst>
              <a:ext uri="{FF2B5EF4-FFF2-40B4-BE49-F238E27FC236}">
                <a16:creationId xmlns="" xmlns:a16="http://schemas.microsoft.com/office/drawing/2014/main" id="{D9E197EC-AE43-44E4-B4C1-9B7AA76AF1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" y="0"/>
            <a:ext cx="913847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C33024-6E58-4F23-AAF7-55266F651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C5A9EEC-0E5F-4166-9D8D-F8F3E6AB4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76CF7C6-3621-4B41-B120-0CD963D9C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777D7-5999-4B60-B5AE-3AAA5719D60D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C91CF15-5D18-4568-AAD8-0093D72A0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697DF17-1BEB-41B2-AF85-C00AEEC51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C301B-85FE-4A53-B219-AD6B87A9EC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4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0E50225-9FB3-4A29-98FF-A346C8FD86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EE9E450-0132-4761-A8EE-37B899FF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64A3C41-3C2D-448D-91B2-77EF4B6A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BFF03D-EC2E-4ECD-BA65-913FCFC50E39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0796613-B043-49CD-B745-7BE68D0EC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1073B0-72CB-4B4D-9474-EA63C2076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87234-89CB-4CB2-9EBD-F193C64BAF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4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E4B1A2-EE31-4E8A-8111-518AC5349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AD5DEE0-1E0B-47FE-A9C2-8F1C48EB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ACF18B-E935-453B-B3F2-906865EB2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2E9917-D26C-4DF4-AA52-DC3BB9DE697D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ECED2-5891-4A41-8496-7A76908F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06578DD-14D5-4D79-9B7A-978CDB7E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DA26E-2675-4489-AFC6-157068B1D8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52C04A-43EE-4F73-9D06-E104B657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CB71E37-AB8D-4591-97B2-FE990BA03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9DB6507-0B8C-40CA-AED2-FA3832571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3AE342-E5E7-4684-9040-5F609E8A7CB4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89C6620-52EF-4B59-8257-C1396D211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724011F-4FDD-4F4F-98DF-596AA7A4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79442-1B23-4A91-A011-DF83DCCC87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8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D7C78D-8E03-4291-A678-5000EFBDA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C4595A-E71F-4D30-B2F0-68FE39DDC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FC2C64C-4F6C-43F4-8521-436C527FD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2B9894D-D535-40C0-9360-228A8BF19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24839D-8CFE-4934-9A23-7400020210AA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A18E6FC-8CF8-4DFD-8298-E4EE686B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A348E4B-2857-4443-850F-AA444C6B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E6ED2-9BD0-4AAD-ACBA-AFA8F0BE3E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25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87B24E-BF49-45A4-A521-C66CCDF1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ED3AF9-B4BA-4370-97B9-0A50BC958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9D2332A-2289-405C-AD67-3EB59DF61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D742BB2-9C8F-48DC-8B92-0A8492A7C7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0F6D076-BA4D-46F7-B66D-10C9591F86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906D8E9-FD79-467A-976E-6AB6FF76C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4E19D0-2B70-4F84-AA4A-2CE71037B151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7367604-BCDE-4F45-AA28-90E4E5072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71BB4B9-09F2-47E5-B492-BEC5D08E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37852-7C42-46EB-B5CE-CB34E68FC5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2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59E379-6C1E-40F0-B176-15A67C64D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871B56F-05D7-4859-AEFA-636468871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67997-C431-4D78-9DC3-88A3100DFDAB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B57D06C-5E3C-4B75-B7C9-0DE5E08F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9FC491F-44F5-4DA5-B9D2-C27563729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AFA56-E039-485F-B1AF-A4699C8203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5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&#10;&#10;Description generated with very high confidence">
            <a:extLst>
              <a:ext uri="{FF2B5EF4-FFF2-40B4-BE49-F238E27FC236}">
                <a16:creationId xmlns="" xmlns:a16="http://schemas.microsoft.com/office/drawing/2014/main" id="{E391F32C-96F0-4E21-B9B3-B8F7E6A995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" y="0"/>
            <a:ext cx="9138478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BA92B1D-FC5A-4668-AA84-76A7115D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F49AE2-A697-4B40-902F-1542A210EC69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89E25F6-88F8-4821-B822-518247B8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103ECCD-2D41-4EEC-BACA-0DCA1304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587DC-6367-4EB1-874E-416B153E7C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3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D890EF-AA04-4B03-80E5-D650A614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F66169-646C-42FF-9BCF-B9FCAC3ED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065C905-D9F9-4638-B838-7101973D3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DEA2762-7F29-492B-8B25-10DB58951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6D234-E3D5-4C99-AC26-6BE6F290C166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CBC957F-6A14-4A6A-A2AE-49195310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8DD4BA-97A2-4EDC-95D7-666705DA8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EA02BB-B498-43C8-AD25-29C471C122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9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9B52D5-EFE6-4222-B9CF-BD0C87156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C933F9D-6FF3-4DDF-A61A-4172E4766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F5830B8-AAB4-4BE1-BE59-5499774E2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4C1FB71-0A28-41D0-867F-9C371C0F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596F1-37EA-48F3-8A89-79EB83E5ABCA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D7DA963-D57D-492D-9972-7043595F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8500E7A-3437-4C55-8F63-D87D6A161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EABF3-AB3A-4637-A068-DC35E7F01C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AF43208-BADF-4166-A69F-0C86F6A73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5C65990-934A-46B1-8CA0-456A9A1CC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C78D206-C3C7-4FD2-874C-B25CEF0BE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B0053C-E30E-4383-B863-8AE26BE22E12}" type="datetimeFigureOut">
              <a:rPr lang="en-US" smtClean="0"/>
              <a:pPr>
                <a:defRPr/>
              </a:pPr>
              <a:t>5/17/19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7F07B86-E1A3-43E6-81F7-8A1E6FD2B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6B03CD-61B6-4358-9E36-1C3B269A6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C629AD-04CC-42AA-B39B-DF1CCC14F1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5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1002" y="990600"/>
            <a:ext cx="605146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altLang="id-ID" sz="4000" b="1" dirty="0" smtClean="0">
                <a:solidFill>
                  <a:srgbClr val="CC3300"/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Sistem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altLang="id-ID" sz="4000" b="1" dirty="0" smtClean="0">
                <a:solidFill>
                  <a:srgbClr val="CC3300"/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Penjaminan Mutu Internal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d-ID" sz="4000" b="1" dirty="0" smtClean="0">
                <a:solidFill>
                  <a:srgbClr val="CC3300"/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(S</a:t>
            </a:r>
            <a:r>
              <a:rPr lang="id-ID" altLang="id-ID" sz="4000" b="1" dirty="0" err="1" smtClean="0">
                <a:solidFill>
                  <a:srgbClr val="CC3300"/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iklus</a:t>
            </a:r>
            <a:r>
              <a:rPr lang="id-ID" altLang="id-ID" sz="4000" b="1" smtClean="0">
                <a:solidFill>
                  <a:srgbClr val="CC3300"/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PPEPP)</a:t>
            </a:r>
            <a:endParaRPr lang="id-ID" altLang="id-ID" sz="4000">
              <a:solidFill>
                <a:srgbClr val="CC330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6B0F02E-32AB-43FC-B1ED-1AAF3EAB502F}"/>
              </a:ext>
            </a:extLst>
          </p:cNvPr>
          <p:cNvSpPr/>
          <p:nvPr/>
        </p:nvSpPr>
        <p:spPr>
          <a:xfrm>
            <a:off x="1005857" y="5105400"/>
            <a:ext cx="74029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altLang="id-ID" sz="2000" b="1" smtClean="0">
                <a:solidFill>
                  <a:schemeClr val="accent6">
                    <a:lumMod val="75000"/>
                  </a:schemeClr>
                </a:solidFill>
                <a:latin typeface="Geometr212 BkCn BT" panose="020B0603020204020204" pitchFamily="34" charset="0"/>
                <a:cs typeface="Times New Roman" panose="02020603050405020304" pitchFamily="18" charset="0"/>
              </a:rPr>
              <a:t>Disampaikan pada </a:t>
            </a:r>
            <a:r>
              <a:rPr lang="id-ID" altLang="id-ID" sz="2000" b="1" err="1" smtClean="0">
                <a:solidFill>
                  <a:schemeClr val="accent6">
                    <a:lumMod val="75000"/>
                  </a:schemeClr>
                </a:solidFill>
                <a:latin typeface="Geometr212 BkCn BT" panose="020B0603020204020204" pitchFamily="34" charset="0"/>
                <a:cs typeface="Times New Roman" panose="02020603050405020304" pitchFamily="18" charset="0"/>
              </a:rPr>
              <a:t>Workshop</a:t>
            </a:r>
            <a:r>
              <a:rPr lang="id-ID" altLang="id-ID" sz="2000" b="1" smtClean="0">
                <a:solidFill>
                  <a:schemeClr val="accent6">
                    <a:lumMod val="75000"/>
                  </a:schemeClr>
                </a:solidFill>
                <a:latin typeface="Geometr212 BkCn BT" panose="020B0603020204020204" pitchFamily="34" charset="0"/>
                <a:cs typeface="Times New Roman" panose="02020603050405020304" pitchFamily="18" charset="0"/>
              </a:rPr>
              <a:t> SPMI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altLang="id-ID" sz="2000" b="1" smtClean="0">
                <a:solidFill>
                  <a:schemeClr val="accent6">
                    <a:lumMod val="75000"/>
                  </a:schemeClr>
                </a:solidFill>
                <a:latin typeface="Geometr212 BkCn BT" panose="020B0603020204020204" pitchFamily="34" charset="0"/>
                <a:cs typeface="Times New Roman" panose="02020603050405020304" pitchFamily="18" charset="0"/>
              </a:rPr>
              <a:t>Asosiasi Pendidikan  Kedokteran dan Kesehatan Muhammadiyah</a:t>
            </a:r>
            <a:endParaRPr lang="id-ID" altLang="id-ID" sz="2000" b="1">
              <a:solidFill>
                <a:schemeClr val="accent6">
                  <a:lumMod val="75000"/>
                </a:schemeClr>
              </a:solidFill>
              <a:latin typeface="Geometr212 BkCn BT" panose="020B0603020204020204" pitchFamily="34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d-ID" altLang="id-ID" sz="2000" b="1">
                <a:solidFill>
                  <a:schemeClr val="accent6">
                    <a:lumMod val="75000"/>
                  </a:schemeClr>
                </a:solidFill>
                <a:latin typeface="Geometr212 BkCn BT" panose="020B0603020204020204" pitchFamily="34" charset="0"/>
                <a:cs typeface="Times New Roman" panose="02020603050405020304" pitchFamily="18" charset="0"/>
              </a:rPr>
              <a:t>2019</a:t>
            </a:r>
            <a:endParaRPr lang="id-ID" altLang="id-ID" sz="2000">
              <a:solidFill>
                <a:schemeClr val="accent6">
                  <a:lumMod val="75000"/>
                </a:schemeClr>
              </a:solidFill>
              <a:latin typeface="Geometr212 BkCn BT" panose="020B06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19975" y="3505200"/>
            <a:ext cx="44135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d-ID" sz="2000" b="1" err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Oleh</a:t>
            </a: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Anna </a:t>
            </a:r>
            <a:r>
              <a:rPr lang="en-US" altLang="id-ID" sz="2000" b="1" err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Nur</a:t>
            </a: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id-ID" sz="2000" b="1" err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Nazilah</a:t>
            </a: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id-ID" sz="2000" b="1" err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Chamim</a:t>
            </a: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, ST, </a:t>
            </a:r>
            <a:r>
              <a:rPr lang="en-US" altLang="id-ID" sz="2000" b="1" err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M.Eng</a:t>
            </a:r>
            <a:r>
              <a:rPr lang="en-US" altLang="id-ID" sz="2000" b="1" smtClean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.</a:t>
            </a:r>
            <a:endParaRPr lang="id-ID" altLang="id-ID" sz="200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15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295400"/>
            <a:ext cx="815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D" sz="2400" err="1" smtClean="0">
                <a:solidFill>
                  <a:srgbClr val="C00000"/>
                </a:solidFill>
              </a:rPr>
              <a:t>Tahap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penetapan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Standar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Dikti</a:t>
            </a:r>
            <a:r>
              <a:rPr lang="en-ID" sz="2400" smtClean="0">
                <a:solidFill>
                  <a:srgbClr val="C00000"/>
                </a:solidFill>
              </a:rPr>
              <a:t> : </a:t>
            </a:r>
            <a:r>
              <a:rPr lang="en-ID" sz="2400" err="1" smtClean="0"/>
              <a:t>tahap</a:t>
            </a:r>
            <a:r>
              <a:rPr lang="en-ID" sz="2400" smtClean="0"/>
              <a:t> </a:t>
            </a:r>
            <a:r>
              <a:rPr lang="en-ID" sz="2400" err="1" smtClean="0"/>
              <a:t>ketika</a:t>
            </a:r>
            <a:r>
              <a:rPr lang="en-ID" sz="2400" smtClean="0"/>
              <a:t> </a:t>
            </a:r>
            <a:r>
              <a:rPr lang="en-ID" sz="2400" err="1" smtClean="0"/>
              <a:t>semua</a:t>
            </a:r>
            <a:r>
              <a:rPr lang="en-ID" sz="2400" smtClean="0"/>
              <a:t> </a:t>
            </a:r>
            <a:r>
              <a:rPr lang="en-ID" sz="2400" err="1" smtClean="0"/>
              <a:t>standar</a:t>
            </a:r>
            <a:r>
              <a:rPr lang="en-ID" sz="2400" smtClean="0"/>
              <a:t> </a:t>
            </a:r>
            <a:r>
              <a:rPr lang="en-ID" sz="2400" err="1" smtClean="0"/>
              <a:t>dikti</a:t>
            </a:r>
            <a:r>
              <a:rPr lang="en-ID" sz="2400" smtClean="0"/>
              <a:t> </a:t>
            </a:r>
            <a:r>
              <a:rPr lang="en-ID" sz="2400" err="1" smtClean="0"/>
              <a:t>dirancang</a:t>
            </a:r>
            <a:r>
              <a:rPr lang="en-ID" sz="2400" smtClean="0"/>
              <a:t>, </a:t>
            </a:r>
            <a:r>
              <a:rPr lang="en-ID" sz="2400" err="1" smtClean="0"/>
              <a:t>dirumuskan</a:t>
            </a:r>
            <a:r>
              <a:rPr lang="en-ID" sz="2400" smtClean="0"/>
              <a:t>, </a:t>
            </a:r>
            <a:r>
              <a:rPr lang="en-ID" sz="2400" err="1" smtClean="0"/>
              <a:t>hingga</a:t>
            </a:r>
            <a:r>
              <a:rPr lang="en-ID" sz="2400" smtClean="0"/>
              <a:t> </a:t>
            </a:r>
            <a:r>
              <a:rPr lang="en-ID" sz="2400" err="1" smtClean="0"/>
              <a:t>disahkan</a:t>
            </a:r>
            <a:r>
              <a:rPr lang="en-ID" sz="2400" smtClean="0"/>
              <a:t> </a:t>
            </a:r>
            <a:r>
              <a:rPr lang="en-ID" sz="2400" err="1" smtClean="0"/>
              <a:t>atau</a:t>
            </a:r>
            <a:r>
              <a:rPr lang="en-ID" sz="2400" smtClean="0"/>
              <a:t> </a:t>
            </a:r>
            <a:r>
              <a:rPr lang="en-ID" sz="2400" err="1" smtClean="0"/>
              <a:t>ditetapkan</a:t>
            </a:r>
            <a:r>
              <a:rPr lang="en-ID" sz="2400" smtClean="0"/>
              <a:t> </a:t>
            </a:r>
            <a:r>
              <a:rPr lang="en-ID" sz="2400" err="1" smtClean="0"/>
              <a:t>oleh</a:t>
            </a:r>
            <a:r>
              <a:rPr lang="en-ID" sz="2400" smtClean="0"/>
              <a:t> </a:t>
            </a:r>
            <a:r>
              <a:rPr lang="en-ID" sz="2400" err="1" smtClean="0"/>
              <a:t>pihak</a:t>
            </a:r>
            <a:r>
              <a:rPr lang="en-ID" sz="2400" smtClean="0"/>
              <a:t> yang </a:t>
            </a:r>
            <a:r>
              <a:rPr lang="en-ID" sz="2400" err="1" smtClean="0"/>
              <a:t>berwenang</a:t>
            </a:r>
            <a:r>
              <a:rPr lang="en-ID" sz="2400" smtClean="0"/>
              <a:t> di </a:t>
            </a:r>
            <a:r>
              <a:rPr lang="en-ID" sz="2400" err="1" smtClean="0"/>
              <a:t>Perguruan</a:t>
            </a:r>
            <a:r>
              <a:rPr lang="en-ID" sz="2400" smtClean="0"/>
              <a:t> Tinggi</a:t>
            </a:r>
          </a:p>
          <a:p>
            <a:pPr marL="514350" indent="-514350">
              <a:buFont typeface="+mj-lt"/>
              <a:buAutoNum type="arabicPeriod"/>
            </a:pPr>
            <a:endParaRPr lang="en-ID" sz="2400" smtClean="0"/>
          </a:p>
          <a:p>
            <a:pPr marL="514350" indent="-514350">
              <a:buFont typeface="+mj-lt"/>
              <a:buAutoNum type="arabicPeriod"/>
            </a:pPr>
            <a:r>
              <a:rPr lang="en-ID" sz="2400" err="1" smtClean="0">
                <a:solidFill>
                  <a:srgbClr val="C00000"/>
                </a:solidFill>
              </a:rPr>
              <a:t>Tahap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Pelaksanaan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Standar</a:t>
            </a:r>
            <a:r>
              <a:rPr lang="en-ID" sz="2400" smtClean="0">
                <a:solidFill>
                  <a:srgbClr val="C00000"/>
                </a:solidFill>
              </a:rPr>
              <a:t> </a:t>
            </a:r>
            <a:r>
              <a:rPr lang="en-ID" sz="2400" err="1" smtClean="0">
                <a:solidFill>
                  <a:srgbClr val="C00000"/>
                </a:solidFill>
              </a:rPr>
              <a:t>Dikti</a:t>
            </a:r>
            <a:r>
              <a:rPr lang="en-ID" sz="2400">
                <a:solidFill>
                  <a:srgbClr val="C00000"/>
                </a:solidFill>
              </a:rPr>
              <a:t> </a:t>
            </a:r>
            <a:r>
              <a:rPr lang="en-ID" sz="2400" smtClean="0"/>
              <a:t>: </a:t>
            </a:r>
            <a:r>
              <a:rPr lang="en-ID" sz="2400" err="1" smtClean="0"/>
              <a:t>Tahap</a:t>
            </a:r>
            <a:r>
              <a:rPr lang="en-ID" sz="2400" smtClean="0"/>
              <a:t> </a:t>
            </a:r>
            <a:r>
              <a:rPr lang="en-ID" sz="2400" err="1"/>
              <a:t>ketika</a:t>
            </a:r>
            <a:r>
              <a:rPr lang="en-ID" sz="2400"/>
              <a:t> </a:t>
            </a:r>
            <a:r>
              <a:rPr lang="en-ID" sz="2400" err="1"/>
              <a:t>isi</a:t>
            </a:r>
            <a:r>
              <a:rPr lang="en-ID" sz="2400"/>
              <a:t> </a:t>
            </a:r>
            <a:r>
              <a:rPr lang="en-ID" sz="2400" err="1"/>
              <a:t>seluruh</a:t>
            </a:r>
            <a:r>
              <a:rPr lang="en-ID" sz="2400"/>
              <a:t> </a:t>
            </a:r>
            <a:r>
              <a:rPr lang="en-ID" sz="2400" err="1"/>
              <a:t>standar</a:t>
            </a:r>
            <a:r>
              <a:rPr lang="en-ID" sz="2400"/>
              <a:t> </a:t>
            </a:r>
            <a:r>
              <a:rPr lang="en-ID" sz="2400" err="1"/>
              <a:t>mulai</a:t>
            </a:r>
            <a:r>
              <a:rPr lang="en-ID" sz="2400"/>
              <a:t> </a:t>
            </a:r>
            <a:r>
              <a:rPr lang="en-ID" sz="2400" err="1"/>
              <a:t>dilaksanakan</a:t>
            </a:r>
            <a:r>
              <a:rPr lang="en-ID" sz="2400"/>
              <a:t> </a:t>
            </a:r>
            <a:r>
              <a:rPr lang="en-ID" sz="2400" err="1"/>
              <a:t>untuk</a:t>
            </a:r>
            <a:r>
              <a:rPr lang="en-ID" sz="2400"/>
              <a:t> </a:t>
            </a:r>
            <a:r>
              <a:rPr lang="en-ID" sz="2400" err="1"/>
              <a:t>dicapai</a:t>
            </a:r>
            <a:r>
              <a:rPr lang="en-ID" sz="2400"/>
              <a:t> </a:t>
            </a:r>
            <a:r>
              <a:rPr lang="en-ID" sz="2400" err="1"/>
              <a:t>atau</a:t>
            </a:r>
            <a:r>
              <a:rPr lang="en-ID" sz="2400"/>
              <a:t> </a:t>
            </a:r>
            <a:r>
              <a:rPr lang="en-ID" sz="2400" err="1"/>
              <a:t>diwujudkan</a:t>
            </a:r>
            <a:r>
              <a:rPr lang="en-ID" sz="2400"/>
              <a:t> </a:t>
            </a:r>
            <a:r>
              <a:rPr lang="en-ID" sz="2400" err="1"/>
              <a:t>oleh</a:t>
            </a:r>
            <a:r>
              <a:rPr lang="en-ID" sz="2400"/>
              <a:t> </a:t>
            </a:r>
            <a:r>
              <a:rPr lang="en-ID" sz="2400" err="1"/>
              <a:t>semua</a:t>
            </a:r>
            <a:r>
              <a:rPr lang="en-ID" sz="2400"/>
              <a:t> </a:t>
            </a:r>
            <a:r>
              <a:rPr lang="en-ID" sz="2400" err="1"/>
              <a:t>pihak</a:t>
            </a:r>
            <a:r>
              <a:rPr lang="en-ID" sz="2400"/>
              <a:t> yang </a:t>
            </a:r>
            <a:r>
              <a:rPr lang="en-ID" sz="2400" err="1"/>
              <a:t>bertanggungjawab</a:t>
            </a:r>
            <a:r>
              <a:rPr lang="en-ID" sz="2400"/>
              <a:t> </a:t>
            </a:r>
            <a:r>
              <a:rPr lang="en-ID" sz="2400" err="1"/>
              <a:t>untuk</a:t>
            </a:r>
            <a:r>
              <a:rPr lang="en-ID" sz="2400"/>
              <a:t> </a:t>
            </a:r>
            <a:r>
              <a:rPr lang="en-ID" sz="2400" err="1"/>
              <a:t>itu</a:t>
            </a:r>
            <a:r>
              <a:rPr lang="en-ID" sz="240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ID" sz="2400"/>
          </a:p>
        </p:txBody>
      </p:sp>
      <p:sp>
        <p:nvSpPr>
          <p:cNvPr id="5" name="Rectangle 4"/>
          <p:cNvSpPr/>
          <p:nvPr/>
        </p:nvSpPr>
        <p:spPr>
          <a:xfrm>
            <a:off x="5029200" y="228600"/>
            <a:ext cx="510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err="1">
                <a:solidFill>
                  <a:srgbClr val="C00000"/>
                </a:solidFill>
                <a:latin typeface="Arial,Bold" charset="0"/>
              </a:rPr>
              <a:t>P</a:t>
            </a:r>
            <a:r>
              <a:rPr lang="en-US" sz="3200" err="1" smtClean="0">
                <a:solidFill>
                  <a:srgbClr val="C00000"/>
                </a:solidFill>
                <a:latin typeface="Arial,Bold" charset="0"/>
              </a:rPr>
              <a:t>entahapan</a:t>
            </a:r>
            <a:r>
              <a:rPr lang="en-US" sz="3200" smtClean="0">
                <a:solidFill>
                  <a:srgbClr val="C00000"/>
                </a:solidFill>
                <a:latin typeface="Arial,Bold" charset="0"/>
              </a:rPr>
              <a:t> </a:t>
            </a:r>
            <a:r>
              <a:rPr lang="en-US" sz="3200">
                <a:solidFill>
                  <a:srgbClr val="C00000"/>
                </a:solidFill>
                <a:latin typeface="Arial,Bold" charset="0"/>
              </a:rPr>
              <a:t>SPMI </a:t>
            </a:r>
            <a:endParaRPr lang="en-US" sz="320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383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53501"/>
            <a:ext cx="815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sz="2400" err="1" smtClean="0">
                <a:solidFill>
                  <a:srgbClr val="C00000"/>
                </a:solidFill>
              </a:rPr>
              <a:t>Tahap</a:t>
            </a:r>
            <a:r>
              <a:rPr lang="en-US" sz="2400" smtClean="0">
                <a:solidFill>
                  <a:srgbClr val="C00000"/>
                </a:solidFill>
              </a:rPr>
              <a:t> </a:t>
            </a:r>
            <a:r>
              <a:rPr lang="en-US" sz="2400" err="1">
                <a:solidFill>
                  <a:srgbClr val="C00000"/>
                </a:solidFill>
              </a:rPr>
              <a:t>Evaluasi</a:t>
            </a:r>
            <a:r>
              <a:rPr lang="en-US" sz="2400">
                <a:solidFill>
                  <a:srgbClr val="C00000"/>
                </a:solidFill>
              </a:rPr>
              <a:t> (</a:t>
            </a:r>
            <a:r>
              <a:rPr lang="en-US" sz="2400" err="1">
                <a:solidFill>
                  <a:srgbClr val="C00000"/>
                </a:solidFill>
              </a:rPr>
              <a:t>Pelaksanaan</a:t>
            </a:r>
            <a:r>
              <a:rPr lang="en-US" sz="2400">
                <a:solidFill>
                  <a:srgbClr val="C00000"/>
                </a:solidFill>
              </a:rPr>
              <a:t>) </a:t>
            </a:r>
            <a:r>
              <a:rPr lang="en-US" sz="2400" err="1">
                <a:solidFill>
                  <a:srgbClr val="C00000"/>
                </a:solidFill>
              </a:rPr>
              <a:t>Standar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>
                <a:solidFill>
                  <a:srgbClr val="6D2D9E"/>
                </a:solidFill>
              </a:rPr>
              <a:t>: </a:t>
            </a:r>
            <a:r>
              <a:rPr lang="en-US" sz="2400" err="1" smtClean="0"/>
              <a:t>Tahap</a:t>
            </a:r>
            <a:r>
              <a:rPr lang="en-US" sz="2400" smtClean="0"/>
              <a:t> </a:t>
            </a:r>
            <a:r>
              <a:rPr lang="en-US" sz="2400" err="1"/>
              <a:t>ketika</a:t>
            </a:r>
            <a:r>
              <a:rPr lang="en-US" sz="2400"/>
              <a:t> </a:t>
            </a:r>
            <a:r>
              <a:rPr lang="en-US" sz="2400" err="1"/>
              <a:t>pihak</a:t>
            </a:r>
            <a:r>
              <a:rPr lang="en-US" sz="2400"/>
              <a:t> yang </a:t>
            </a:r>
            <a:r>
              <a:rPr lang="en-US" sz="2400" err="1"/>
              <a:t>bertanggungjawab</a:t>
            </a:r>
            <a:r>
              <a:rPr lang="en-US" sz="2400"/>
              <a:t> </a:t>
            </a:r>
            <a:r>
              <a:rPr lang="en-US" sz="2400" err="1"/>
              <a:t>mengevaluasi</a:t>
            </a:r>
            <a:r>
              <a:rPr lang="en-US" sz="2400"/>
              <a:t> </a:t>
            </a:r>
            <a:r>
              <a:rPr lang="en-US" sz="2400" err="1"/>
              <a:t>pelaksanaan</a:t>
            </a:r>
            <a:r>
              <a:rPr lang="en-US" sz="2400"/>
              <a:t> </a:t>
            </a:r>
            <a:r>
              <a:rPr lang="en-US" sz="2400" err="1"/>
              <a:t>standar</a:t>
            </a:r>
            <a:r>
              <a:rPr lang="en-US" sz="2400"/>
              <a:t> </a:t>
            </a:r>
            <a:r>
              <a:rPr lang="en-US" sz="2400" err="1"/>
              <a:t>melakukan</a:t>
            </a:r>
            <a:r>
              <a:rPr lang="en-US" sz="2400"/>
              <a:t> </a:t>
            </a:r>
            <a:r>
              <a:rPr lang="en-US" sz="2400" err="1"/>
              <a:t>pemantauan</a:t>
            </a:r>
            <a:r>
              <a:rPr lang="en-US" sz="2400"/>
              <a:t> </a:t>
            </a:r>
            <a:r>
              <a:rPr lang="en-US" sz="2400" err="1"/>
              <a:t>terhadap</a:t>
            </a:r>
            <a:r>
              <a:rPr lang="en-US" sz="2400"/>
              <a:t> </a:t>
            </a:r>
            <a:r>
              <a:rPr lang="en-US" sz="2400" err="1"/>
              <a:t>ketidaksesuaian</a:t>
            </a:r>
            <a:r>
              <a:rPr lang="en-US" sz="2400"/>
              <a:t>/ </a:t>
            </a:r>
            <a:r>
              <a:rPr lang="en-US" sz="2400" err="1"/>
              <a:t>penyimpangan</a:t>
            </a:r>
            <a:r>
              <a:rPr lang="en-US" sz="2400"/>
              <a:t> </a:t>
            </a:r>
            <a:r>
              <a:rPr lang="en-US" sz="2400" err="1"/>
              <a:t>terhadap</a:t>
            </a:r>
            <a:r>
              <a:rPr lang="en-US" sz="2400"/>
              <a:t> </a:t>
            </a:r>
            <a:r>
              <a:rPr lang="en-US" sz="2400" err="1"/>
              <a:t>pelaksanaan</a:t>
            </a:r>
            <a:r>
              <a:rPr lang="en-US" sz="2400"/>
              <a:t> </a:t>
            </a:r>
            <a:r>
              <a:rPr lang="en-US" sz="2400" err="1"/>
              <a:t>standar</a:t>
            </a:r>
            <a:r>
              <a:rPr lang="en-US" sz="2400"/>
              <a:t>. </a:t>
            </a:r>
            <a:endParaRPr lang="en-US" sz="2400" smtClean="0"/>
          </a:p>
          <a:p>
            <a:pPr marL="514350" indent="-514350" algn="just">
              <a:buFont typeface="+mj-lt"/>
              <a:buAutoNum type="arabicPeriod" startAt="3"/>
            </a:pPr>
            <a:endParaRPr lang="en-US" sz="2400" smtClean="0"/>
          </a:p>
          <a:p>
            <a:pPr marL="514350" indent="-514350" algn="just">
              <a:buFont typeface="+mj-lt"/>
              <a:buAutoNum type="arabicPeriod" startAt="3"/>
            </a:pPr>
            <a:r>
              <a:rPr lang="en-US" sz="2400" err="1" smtClean="0">
                <a:solidFill>
                  <a:srgbClr val="C00000"/>
                </a:solidFill>
              </a:rPr>
              <a:t>Tahap</a:t>
            </a:r>
            <a:r>
              <a:rPr lang="en-US" sz="2400" smtClean="0">
                <a:solidFill>
                  <a:srgbClr val="C00000"/>
                </a:solidFill>
              </a:rPr>
              <a:t> </a:t>
            </a:r>
            <a:r>
              <a:rPr lang="en-US" sz="2400" err="1">
                <a:solidFill>
                  <a:srgbClr val="C00000"/>
                </a:solidFill>
              </a:rPr>
              <a:t>Pengendalian</a:t>
            </a:r>
            <a:r>
              <a:rPr lang="en-US" sz="2400">
                <a:solidFill>
                  <a:srgbClr val="C00000"/>
                </a:solidFill>
              </a:rPr>
              <a:t> (</a:t>
            </a:r>
            <a:r>
              <a:rPr lang="en-US" sz="2400" err="1">
                <a:solidFill>
                  <a:srgbClr val="C00000"/>
                </a:solidFill>
              </a:rPr>
              <a:t>Pelaksanaan</a:t>
            </a:r>
            <a:r>
              <a:rPr lang="en-US" sz="2400">
                <a:solidFill>
                  <a:srgbClr val="C00000"/>
                </a:solidFill>
              </a:rPr>
              <a:t>) </a:t>
            </a:r>
            <a:r>
              <a:rPr lang="en-US" sz="2400" err="1">
                <a:solidFill>
                  <a:srgbClr val="C00000"/>
                </a:solidFill>
              </a:rPr>
              <a:t>Standar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/>
              <a:t>: </a:t>
            </a:r>
            <a:r>
              <a:rPr lang="en-US" sz="2400" err="1" smtClean="0"/>
              <a:t>Tahap</a:t>
            </a:r>
            <a:r>
              <a:rPr lang="en-US" sz="2400" smtClean="0"/>
              <a:t> </a:t>
            </a:r>
            <a:r>
              <a:rPr lang="en-US" sz="2400" err="1"/>
              <a:t>ketika</a:t>
            </a:r>
            <a:r>
              <a:rPr lang="en-US" sz="2400"/>
              <a:t> </a:t>
            </a:r>
            <a:r>
              <a:rPr lang="en-US" sz="2400" err="1"/>
              <a:t>pihak</a:t>
            </a:r>
            <a:r>
              <a:rPr lang="en-US" sz="2400"/>
              <a:t> yang </a:t>
            </a:r>
            <a:r>
              <a:rPr lang="en-US" sz="2400" err="1"/>
              <a:t>bertanggungjawab</a:t>
            </a:r>
            <a:r>
              <a:rPr lang="en-US" sz="2400"/>
              <a:t> </a:t>
            </a:r>
            <a:r>
              <a:rPr lang="en-US" sz="2400" err="1"/>
              <a:t>harus</a:t>
            </a:r>
            <a:r>
              <a:rPr lang="en-US" sz="2400"/>
              <a:t> </a:t>
            </a:r>
            <a:r>
              <a:rPr lang="en-US" sz="2400" err="1"/>
              <a:t>melakukan</a:t>
            </a:r>
            <a:r>
              <a:rPr lang="en-US" sz="2400"/>
              <a:t> </a:t>
            </a:r>
            <a:r>
              <a:rPr lang="en-US" sz="2400" err="1"/>
              <a:t>korektif</a:t>
            </a:r>
            <a:r>
              <a:rPr lang="en-US" sz="2400"/>
              <a:t> </a:t>
            </a:r>
            <a:r>
              <a:rPr lang="en-US" sz="2400" err="1"/>
              <a:t>bila</a:t>
            </a:r>
            <a:r>
              <a:rPr lang="en-US" sz="2400"/>
              <a:t> </a:t>
            </a:r>
            <a:r>
              <a:rPr lang="en-US" sz="2400" err="1"/>
              <a:t>terjadi</a:t>
            </a:r>
            <a:r>
              <a:rPr lang="en-US" sz="2400"/>
              <a:t> </a:t>
            </a:r>
            <a:r>
              <a:rPr lang="en-US" sz="2400" err="1"/>
              <a:t>ketidaksesuaian</a:t>
            </a:r>
            <a:r>
              <a:rPr lang="en-US" sz="2400"/>
              <a:t>/ </a:t>
            </a:r>
            <a:r>
              <a:rPr lang="en-US" sz="2400" err="1"/>
              <a:t>penyimpangan</a:t>
            </a:r>
            <a:r>
              <a:rPr lang="en-US" sz="2400"/>
              <a:t> </a:t>
            </a:r>
            <a:r>
              <a:rPr lang="en-US" sz="2400" err="1"/>
              <a:t>terhadap</a:t>
            </a:r>
            <a:r>
              <a:rPr lang="en-US" sz="2400"/>
              <a:t> </a:t>
            </a:r>
            <a:r>
              <a:rPr lang="en-US" sz="2400" err="1"/>
              <a:t>pelaksanaan</a:t>
            </a:r>
            <a:r>
              <a:rPr lang="en-US" sz="2400"/>
              <a:t> </a:t>
            </a:r>
            <a:r>
              <a:rPr lang="en-US" sz="2400" err="1" smtClean="0"/>
              <a:t>standar</a:t>
            </a:r>
            <a:r>
              <a:rPr lang="en-US" sz="2400" smtClean="0"/>
              <a:t> 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n-US" sz="2400"/>
          </a:p>
          <a:p>
            <a:pPr marL="514350" indent="-514350" algn="just">
              <a:buFont typeface="+mj-lt"/>
              <a:buAutoNum type="arabicPeriod" startAt="3"/>
            </a:pPr>
            <a:r>
              <a:rPr lang="en-US" sz="2400" err="1" smtClean="0">
                <a:solidFill>
                  <a:srgbClr val="C00000"/>
                </a:solidFill>
              </a:rPr>
              <a:t>Tahap</a:t>
            </a:r>
            <a:r>
              <a:rPr lang="en-US" sz="2400" smtClean="0">
                <a:solidFill>
                  <a:srgbClr val="C00000"/>
                </a:solidFill>
              </a:rPr>
              <a:t> </a:t>
            </a:r>
            <a:r>
              <a:rPr lang="en-US" sz="2400" err="1">
                <a:solidFill>
                  <a:srgbClr val="C00000"/>
                </a:solidFill>
              </a:rPr>
              <a:t>Peningkatan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 err="1">
                <a:solidFill>
                  <a:srgbClr val="C00000"/>
                </a:solidFill>
              </a:rPr>
              <a:t>Standar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/>
              <a:t>: </a:t>
            </a:r>
            <a:r>
              <a:rPr lang="en-US" sz="2400" err="1" smtClean="0"/>
              <a:t>Tahap</a:t>
            </a:r>
            <a:r>
              <a:rPr lang="en-US" sz="2400" smtClean="0"/>
              <a:t> </a:t>
            </a:r>
            <a:r>
              <a:rPr lang="en-US" sz="2400" err="1"/>
              <a:t>ketika</a:t>
            </a:r>
            <a:r>
              <a:rPr lang="en-US" sz="2400"/>
              <a:t> </a:t>
            </a:r>
            <a:r>
              <a:rPr lang="en-US" sz="2400" err="1"/>
              <a:t>isi</a:t>
            </a:r>
            <a:r>
              <a:rPr lang="en-US" sz="2400"/>
              <a:t> </a:t>
            </a:r>
            <a:r>
              <a:rPr lang="en-US" sz="2400" err="1"/>
              <a:t>satu</a:t>
            </a:r>
            <a:r>
              <a:rPr lang="en-US" sz="2400"/>
              <a:t>, </a:t>
            </a:r>
            <a:r>
              <a:rPr lang="en-US" sz="2400" err="1"/>
              <a:t>beberapa</a:t>
            </a:r>
            <a:r>
              <a:rPr lang="en-US" sz="2400"/>
              <a:t>, </a:t>
            </a:r>
            <a:r>
              <a:rPr lang="en-US" sz="2400" err="1"/>
              <a:t>atau</a:t>
            </a:r>
            <a:r>
              <a:rPr lang="en-US" sz="2400"/>
              <a:t> </a:t>
            </a:r>
            <a:r>
              <a:rPr lang="en-US" sz="2400" err="1"/>
              <a:t>seluruh</a:t>
            </a:r>
            <a:r>
              <a:rPr lang="en-US" sz="2400"/>
              <a:t> </a:t>
            </a:r>
            <a:r>
              <a:rPr lang="en-US" sz="2400" err="1"/>
              <a:t>standar</a:t>
            </a:r>
            <a:r>
              <a:rPr lang="en-US" sz="2400"/>
              <a:t> </a:t>
            </a:r>
            <a:r>
              <a:rPr lang="en-US" sz="2400" err="1"/>
              <a:t>harus</a:t>
            </a:r>
            <a:r>
              <a:rPr lang="en-US" sz="2400"/>
              <a:t> </a:t>
            </a:r>
            <a:r>
              <a:rPr lang="en-US" sz="2400" err="1"/>
              <a:t>ditingkatkan</a:t>
            </a:r>
            <a:r>
              <a:rPr lang="en-US" sz="2400"/>
              <a:t> </a:t>
            </a:r>
            <a:r>
              <a:rPr lang="en-US" sz="2400" err="1"/>
              <a:t>mutunya</a:t>
            </a:r>
            <a:r>
              <a:rPr lang="en-US" sz="2400"/>
              <a:t> </a:t>
            </a:r>
            <a:r>
              <a:rPr lang="en-US" sz="2400" err="1"/>
              <a:t>secara</a:t>
            </a:r>
            <a:r>
              <a:rPr lang="en-US" sz="2400"/>
              <a:t> </a:t>
            </a:r>
            <a:r>
              <a:rPr lang="en-US" sz="2400" err="1"/>
              <a:t>berkala</a:t>
            </a:r>
            <a:r>
              <a:rPr lang="en-US" sz="2400"/>
              <a:t> 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n-US" sz="240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6200" y="228600"/>
            <a:ext cx="510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err="1">
                <a:solidFill>
                  <a:srgbClr val="C00000"/>
                </a:solidFill>
                <a:latin typeface="Arial,Bold" charset="0"/>
              </a:rPr>
              <a:t>P</a:t>
            </a:r>
            <a:r>
              <a:rPr lang="en-US" sz="3200" err="1" smtClean="0">
                <a:solidFill>
                  <a:srgbClr val="C00000"/>
                </a:solidFill>
                <a:latin typeface="Arial,Bold" charset="0"/>
              </a:rPr>
              <a:t>entahapan</a:t>
            </a:r>
            <a:r>
              <a:rPr lang="en-US" sz="3200" smtClean="0">
                <a:solidFill>
                  <a:srgbClr val="C00000"/>
                </a:solidFill>
                <a:latin typeface="Arial,Bold" charset="0"/>
              </a:rPr>
              <a:t> </a:t>
            </a:r>
            <a:r>
              <a:rPr lang="en-US" sz="3200">
                <a:solidFill>
                  <a:srgbClr val="C00000"/>
                </a:solidFill>
                <a:latin typeface="Arial,Bold" charset="0"/>
              </a:rPr>
              <a:t>SPMI </a:t>
            </a:r>
            <a:r>
              <a:rPr lang="en-US" sz="3200" smtClean="0">
                <a:solidFill>
                  <a:srgbClr val="C00000"/>
                </a:solidFill>
                <a:latin typeface="Arial,Bold" charset="0"/>
              </a:rPr>
              <a:t>(</a:t>
            </a:r>
            <a:r>
              <a:rPr lang="en-US" sz="3200" err="1" smtClean="0">
                <a:solidFill>
                  <a:srgbClr val="C00000"/>
                </a:solidFill>
                <a:latin typeface="Arial,Bold" charset="0"/>
              </a:rPr>
              <a:t>lanjutan</a:t>
            </a:r>
            <a:r>
              <a:rPr lang="en-US" sz="3200" smtClean="0">
                <a:solidFill>
                  <a:srgbClr val="C00000"/>
                </a:solidFill>
                <a:latin typeface="Arial,Bold" charset="0"/>
              </a:rPr>
              <a:t>)</a:t>
            </a:r>
            <a:endParaRPr lang="en-US" sz="320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101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48000" y="112693"/>
            <a:ext cx="609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smtClean="0">
                <a:solidFill>
                  <a:srgbClr val="C00000"/>
                </a:solidFill>
              </a:rPr>
              <a:t>Langkah Penetapan </a:t>
            </a:r>
            <a:r>
              <a:rPr lang="id-ID" sz="2800" b="1">
                <a:solidFill>
                  <a:srgbClr val="C00000"/>
                </a:solidFill>
              </a:rPr>
              <a:t>SN Dikti dan Standar yang ditetapkan oleh PT  </a:t>
            </a:r>
            <a:endParaRPr lang="en-ID" sz="2800" b="1">
              <a:solidFill>
                <a:srgbClr val="C0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43000" y="1244702"/>
            <a:ext cx="7354236" cy="5079898"/>
            <a:chOff x="1143000" y="1132870"/>
            <a:chExt cx="7354236" cy="5079898"/>
          </a:xfrm>
        </p:grpSpPr>
        <p:sp>
          <p:nvSpPr>
            <p:cNvPr id="4" name="Rectangle 3"/>
            <p:cNvSpPr/>
            <p:nvPr/>
          </p:nvSpPr>
          <p:spPr>
            <a:xfrm>
              <a:off x="1861166" y="1132870"/>
              <a:ext cx="5794665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err="1" smtClean="0">
                  <a:solidFill>
                    <a:schemeClr val="bg1"/>
                  </a:solidFill>
                </a:rPr>
                <a:t>Menyiapkan</a:t>
              </a:r>
              <a:r>
                <a:rPr lang="en-US" smtClean="0">
                  <a:solidFill>
                    <a:schemeClr val="bg1"/>
                  </a:solidFill>
                </a:rPr>
                <a:t> </a:t>
              </a:r>
              <a:r>
                <a:rPr lang="en-US" err="1" smtClean="0">
                  <a:solidFill>
                    <a:schemeClr val="bg1"/>
                  </a:solidFill>
                </a:rPr>
                <a:t>dan</a:t>
              </a:r>
              <a:r>
                <a:rPr lang="en-US" smtClean="0">
                  <a:solidFill>
                    <a:schemeClr val="bg1"/>
                  </a:solidFill>
                </a:rPr>
                <a:t> </a:t>
              </a:r>
              <a:r>
                <a:rPr lang="en-US" err="1" smtClean="0">
                  <a:solidFill>
                    <a:schemeClr val="bg1"/>
                  </a:solidFill>
                </a:rPr>
                <a:t>memperlajari</a:t>
              </a:r>
              <a:r>
                <a:rPr lang="en-US" smtClean="0">
                  <a:solidFill>
                    <a:schemeClr val="bg1"/>
                  </a:solidFill>
                </a:rPr>
                <a:t> </a:t>
              </a:r>
              <a:r>
                <a:rPr lang="en-US" err="1" smtClean="0">
                  <a:solidFill>
                    <a:schemeClr val="bg1"/>
                  </a:solidFill>
                </a:rPr>
                <a:t>berbagai</a:t>
              </a:r>
              <a:r>
                <a:rPr lang="en-US" smtClean="0">
                  <a:solidFill>
                    <a:schemeClr val="bg1"/>
                  </a:solidFill>
                </a:rPr>
                <a:t> </a:t>
              </a:r>
              <a:r>
                <a:rPr lang="en-US" err="1" smtClean="0">
                  <a:solidFill>
                    <a:schemeClr val="bg1"/>
                  </a:solidFill>
                </a:rPr>
                <a:t>bahan</a:t>
              </a:r>
              <a:r>
                <a:rPr lang="en-US" smtClean="0">
                  <a:solidFill>
                    <a:schemeClr val="bg1"/>
                  </a:solidFill>
                </a:rPr>
                <a:t>/</a:t>
              </a:r>
              <a:r>
                <a:rPr lang="en-US" err="1" smtClean="0">
                  <a:solidFill>
                    <a:schemeClr val="bg1"/>
                  </a:solidFill>
                </a:rPr>
                <a:t>referensi</a:t>
              </a:r>
              <a:r>
                <a:rPr lang="en-US" smtClean="0">
                  <a:solidFill>
                    <a:schemeClr val="bg1"/>
                  </a:solidFill>
                </a:rPr>
                <a:t> </a:t>
              </a:r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82645" y="1868598"/>
              <a:ext cx="4588176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Benchmarking </a:t>
              </a:r>
              <a:r>
                <a:rPr lang="id-ID">
                  <a:solidFill>
                    <a:schemeClr val="bg1"/>
                  </a:solidFill>
                </a:rPr>
                <a:t>a</a:t>
              </a:r>
              <a:r>
                <a:rPr lang="en-US">
                  <a:solidFill>
                    <a:schemeClr val="bg1"/>
                  </a:solidFill>
                </a:rPr>
                <a:t>t</a:t>
              </a:r>
              <a:r>
                <a:rPr lang="id-ID">
                  <a:solidFill>
                    <a:schemeClr val="bg1"/>
                  </a:solidFill>
                </a:rPr>
                <a:t>a</a:t>
              </a:r>
              <a:r>
                <a:rPr lang="en-US">
                  <a:solidFill>
                    <a:schemeClr val="bg1"/>
                  </a:solidFill>
                </a:rPr>
                <a:t>u </a:t>
              </a:r>
              <a:r>
                <a:rPr lang="en-US" err="1">
                  <a:solidFill>
                    <a:schemeClr val="bg1"/>
                  </a:solidFill>
                </a:rPr>
                <a:t>mengundang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narasumber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39840" y="2647791"/>
              <a:ext cx="5407384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err="1">
                  <a:solidFill>
                    <a:schemeClr val="bg1"/>
                  </a:solidFill>
                </a:rPr>
                <a:t>Menyelenggarakan</a:t>
              </a:r>
              <a:r>
                <a:rPr lang="en-US">
                  <a:solidFill>
                    <a:schemeClr val="bg1"/>
                  </a:solidFill>
                </a:rPr>
                <a:t>  </a:t>
              </a:r>
              <a:r>
                <a:rPr lang="en-US" err="1">
                  <a:solidFill>
                    <a:schemeClr val="bg1"/>
                  </a:solidFill>
                </a:rPr>
                <a:t>pertemuan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dengan</a:t>
              </a:r>
              <a:r>
                <a:rPr lang="en-US">
                  <a:solidFill>
                    <a:schemeClr val="bg1"/>
                  </a:solidFill>
                </a:rPr>
                <a:t> stakeholder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143000" y="3352800"/>
              <a:ext cx="7354236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err="1">
                  <a:solidFill>
                    <a:schemeClr val="bg1"/>
                  </a:solidFill>
                </a:rPr>
                <a:t>Merumuskan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Standar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Dikti</a:t>
              </a:r>
              <a:r>
                <a:rPr lang="en-US">
                  <a:solidFill>
                    <a:schemeClr val="bg1"/>
                  </a:solidFill>
                </a:rPr>
                <a:t> yang </a:t>
              </a:r>
              <a:r>
                <a:rPr lang="en-US" err="1">
                  <a:solidFill>
                    <a:schemeClr val="bg1"/>
                  </a:solidFill>
                </a:rPr>
                <a:t>ditetapkan</a:t>
              </a:r>
              <a:r>
                <a:rPr lang="en-US">
                  <a:solidFill>
                    <a:schemeClr val="bg1"/>
                  </a:solidFill>
                </a:rPr>
                <a:t> PT </a:t>
              </a:r>
              <a:r>
                <a:rPr lang="en-US" err="1">
                  <a:solidFill>
                    <a:schemeClr val="bg1"/>
                  </a:solidFill>
                </a:rPr>
                <a:t>sendiri</a:t>
              </a:r>
              <a:r>
                <a:rPr lang="en-US">
                  <a:solidFill>
                    <a:schemeClr val="bg1"/>
                  </a:solidFill>
                </a:rPr>
                <a:t> yang </a:t>
              </a:r>
              <a:r>
                <a:rPr lang="en-US" err="1">
                  <a:solidFill>
                    <a:schemeClr val="bg1"/>
                  </a:solidFill>
                </a:rPr>
                <a:t>menggunakan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struktur</a:t>
              </a:r>
              <a:r>
                <a:rPr lang="en-US">
                  <a:solidFill>
                    <a:schemeClr val="bg1"/>
                  </a:solidFill>
                </a:rPr>
                <a:t> ABCD </a:t>
              </a:r>
              <a:r>
                <a:rPr lang="en-US" err="1">
                  <a:solidFill>
                    <a:schemeClr val="bg1"/>
                  </a:solidFill>
                </a:rPr>
                <a:t>yaitu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i="1">
                  <a:solidFill>
                    <a:schemeClr val="bg1"/>
                  </a:solidFill>
                </a:rPr>
                <a:t>Audience, </a:t>
              </a:r>
              <a:r>
                <a:rPr lang="en-US" i="1" err="1">
                  <a:solidFill>
                    <a:schemeClr val="bg1"/>
                  </a:solidFill>
                </a:rPr>
                <a:t>Behaviour</a:t>
              </a:r>
              <a:r>
                <a:rPr lang="en-US" i="1">
                  <a:solidFill>
                    <a:schemeClr val="bg1"/>
                  </a:solidFill>
                </a:rPr>
                <a:t>, Competence </a:t>
              </a:r>
              <a:r>
                <a:rPr lang="en-US" i="1" err="1">
                  <a:solidFill>
                    <a:schemeClr val="bg1"/>
                  </a:solidFill>
                </a:rPr>
                <a:t>dan</a:t>
              </a:r>
              <a:r>
                <a:rPr lang="en-US" i="1">
                  <a:solidFill>
                    <a:schemeClr val="bg1"/>
                  </a:solidFill>
                </a:rPr>
                <a:t> Degree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594267" y="4365527"/>
              <a:ext cx="2126993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err="1">
                  <a:solidFill>
                    <a:schemeClr val="bg1"/>
                  </a:solidFill>
                </a:rPr>
                <a:t>Melakukan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uji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publik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66010" y="5069698"/>
              <a:ext cx="1813445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err="1">
                  <a:solidFill>
                    <a:schemeClr val="bg1"/>
                  </a:solidFill>
                </a:rPr>
                <a:t>Melakukan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en-US" err="1">
                  <a:solidFill>
                    <a:schemeClr val="bg1"/>
                  </a:solidFill>
                </a:rPr>
                <a:t>revisi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676643" y="5843436"/>
              <a:ext cx="3962239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err="1">
                  <a:solidFill>
                    <a:schemeClr val="bg1"/>
                  </a:solidFill>
                </a:rPr>
                <a:t>Menetapkan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r>
                <a:rPr lang="id-ID">
                  <a:solidFill>
                    <a:schemeClr val="bg1"/>
                  </a:solidFill>
                </a:rPr>
                <a:t>dan mengesahkan </a:t>
              </a:r>
              <a:r>
                <a:rPr lang="en-US" err="1">
                  <a:solidFill>
                    <a:schemeClr val="bg1"/>
                  </a:solidFill>
                </a:rPr>
                <a:t>Standar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4572000" y="1594462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4572000" y="2305762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4590967" y="3081488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4572000" y="4038600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4586967" y="4757888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4586967" y="5486400"/>
              <a:ext cx="171532" cy="2713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801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3581400" y="152400"/>
            <a:ext cx="5562600" cy="98095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err="1" smtClean="0">
                <a:solidFill>
                  <a:srgbClr val="C00000"/>
                </a:solidFill>
                <a:latin typeface="+mn-lt"/>
              </a:rPr>
              <a:t>Contoh</a:t>
            </a:r>
            <a:r>
              <a:rPr lang="en-US" sz="2800" b="1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b="1" err="1" smtClean="0">
                <a:solidFill>
                  <a:srgbClr val="C00000"/>
                </a:solidFill>
                <a:latin typeface="+mn-lt"/>
              </a:rPr>
              <a:t>penetapan</a:t>
            </a:r>
            <a:r>
              <a:rPr lang="en-US" sz="2800" b="1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b="1" err="1" smtClean="0">
                <a:solidFill>
                  <a:srgbClr val="C00000"/>
                </a:solidFill>
                <a:latin typeface="+mn-lt"/>
              </a:rPr>
              <a:t>standar</a:t>
            </a:r>
            <a:r>
              <a:rPr lang="en-US" sz="2800" b="1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b="1" smtClean="0">
                <a:solidFill>
                  <a:srgbClr val="C00000"/>
                </a:solidFill>
                <a:latin typeface="+mn-lt"/>
              </a:rPr>
              <a:t>Proses </a:t>
            </a:r>
            <a:r>
              <a:rPr lang="en-US" sz="2800" b="1" err="1" smtClean="0">
                <a:solidFill>
                  <a:srgbClr val="C00000"/>
                </a:solidFill>
                <a:latin typeface="+mn-lt"/>
              </a:rPr>
              <a:t>Pembelajaran</a:t>
            </a:r>
            <a:r>
              <a:rPr lang="en-US" sz="2800" b="1" smtClean="0">
                <a:solidFill>
                  <a:srgbClr val="C00000"/>
                </a:solidFill>
                <a:latin typeface="+mn-lt"/>
              </a:rPr>
              <a:t> 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1295400"/>
            <a:ext cx="8001000" cy="4953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D" sz="24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762000" y="1447800"/>
            <a:ext cx="8001000" cy="4953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400" smtClean="0">
                <a:solidFill>
                  <a:srgbClr val="C00000"/>
                </a:solidFill>
                <a:latin typeface="+mn-lt"/>
              </a:rPr>
              <a:t>Isi </a:t>
            </a:r>
            <a:r>
              <a:rPr lang="en-US" sz="2400" err="1" smtClean="0">
                <a:solidFill>
                  <a:srgbClr val="C00000"/>
                </a:solidFill>
                <a:latin typeface="+mn-lt"/>
              </a:rPr>
              <a:t>standar</a:t>
            </a:r>
            <a:r>
              <a:rPr lang="en-US" sz="2400" smtClean="0">
                <a:solidFill>
                  <a:srgbClr val="C00000"/>
                </a:solidFill>
                <a:latin typeface="+mn-lt"/>
              </a:rPr>
              <a:t> :</a:t>
            </a:r>
          </a:p>
          <a:p>
            <a:pPr algn="just"/>
            <a:endParaRPr lang="en-US" sz="2400">
              <a:latin typeface="+mn-lt"/>
            </a:endParaRPr>
          </a:p>
          <a:p>
            <a:pPr algn="just"/>
            <a:r>
              <a:rPr lang="en-US" sz="2400" smtClean="0">
                <a:latin typeface="+mn-lt"/>
              </a:rPr>
              <a:t>“</a:t>
            </a:r>
            <a:r>
              <a:rPr lang="en-US" sz="2400" err="1" smtClean="0">
                <a:latin typeface="+mn-lt"/>
              </a:rPr>
              <a:t>Setiap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dosen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harus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hadir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memberi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kuliah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untuk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mata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kuliah</a:t>
            </a:r>
            <a:r>
              <a:rPr lang="en-US" sz="2400" smtClean="0">
                <a:latin typeface="+mn-lt"/>
              </a:rPr>
              <a:t> yang </a:t>
            </a:r>
            <a:r>
              <a:rPr lang="en-US" sz="2400" err="1" smtClean="0">
                <a:latin typeface="+mn-lt"/>
              </a:rPr>
              <a:t>diasuhnya</a:t>
            </a:r>
            <a:r>
              <a:rPr lang="en-US" sz="2400" smtClean="0">
                <a:latin typeface="+mn-lt"/>
              </a:rPr>
              <a:t> minimal 14 kali </a:t>
            </a:r>
            <a:r>
              <a:rPr lang="en-US" sz="2400" err="1" smtClean="0">
                <a:latin typeface="+mn-lt"/>
              </a:rPr>
              <a:t>dalam</a:t>
            </a:r>
            <a:r>
              <a:rPr lang="en-US" sz="2400" smtClean="0">
                <a:latin typeface="+mn-lt"/>
              </a:rPr>
              <a:t> </a:t>
            </a:r>
            <a:r>
              <a:rPr lang="en-US" sz="2400" err="1" smtClean="0">
                <a:latin typeface="+mn-lt"/>
              </a:rPr>
              <a:t>tiap</a:t>
            </a:r>
            <a:r>
              <a:rPr lang="en-US" sz="2400" smtClean="0">
                <a:latin typeface="+mn-lt"/>
              </a:rPr>
              <a:t> semester</a:t>
            </a:r>
            <a:endParaRPr lang="id-ID" sz="2400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400" smtClean="0">
              <a:latin typeface="+mn-lt"/>
            </a:endParaRPr>
          </a:p>
          <a:p>
            <a:r>
              <a:rPr lang="en-ID" sz="2400" smtClean="0">
                <a:latin typeface="+mn-lt"/>
              </a:rPr>
              <a:t>Audience : </a:t>
            </a:r>
            <a:r>
              <a:rPr lang="en-US" sz="2400" err="1"/>
              <a:t>Setiap</a:t>
            </a:r>
            <a:r>
              <a:rPr lang="en-US" sz="2400"/>
              <a:t> </a:t>
            </a:r>
            <a:r>
              <a:rPr lang="en-US" sz="2400" err="1"/>
              <a:t>dosen</a:t>
            </a:r>
            <a:r>
              <a:rPr lang="en-US" sz="2400"/>
              <a:t> </a:t>
            </a:r>
            <a:endParaRPr lang="en-US" sz="2400" smtClean="0"/>
          </a:p>
          <a:p>
            <a:r>
              <a:rPr lang="en-ID" sz="2400" err="1" smtClean="0">
                <a:latin typeface="+mn-lt"/>
              </a:rPr>
              <a:t>Behavior</a:t>
            </a:r>
            <a:r>
              <a:rPr lang="en-ID" sz="2400" smtClean="0">
                <a:latin typeface="+mn-lt"/>
              </a:rPr>
              <a:t> : </a:t>
            </a:r>
            <a:r>
              <a:rPr lang="en-US" sz="2400" err="1"/>
              <a:t>harus</a:t>
            </a:r>
            <a:r>
              <a:rPr lang="en-US" sz="2400"/>
              <a:t> </a:t>
            </a:r>
            <a:r>
              <a:rPr lang="en-US" sz="2400" err="1"/>
              <a:t>hadir</a:t>
            </a:r>
            <a:r>
              <a:rPr lang="en-US" sz="2400"/>
              <a:t> </a:t>
            </a:r>
            <a:r>
              <a:rPr lang="en-US" sz="2400" err="1"/>
              <a:t>memberi</a:t>
            </a:r>
            <a:r>
              <a:rPr lang="en-US" sz="2400"/>
              <a:t> </a:t>
            </a:r>
            <a:r>
              <a:rPr lang="en-US" sz="2400" err="1"/>
              <a:t>kuliah</a:t>
            </a:r>
            <a:r>
              <a:rPr lang="en-US" sz="2400"/>
              <a:t> </a:t>
            </a:r>
            <a:endParaRPr lang="en-ID" sz="2400" smtClean="0">
              <a:latin typeface="+mn-lt"/>
            </a:endParaRPr>
          </a:p>
          <a:p>
            <a:r>
              <a:rPr lang="en-ID" sz="2400" smtClean="0">
                <a:latin typeface="+mn-lt"/>
              </a:rPr>
              <a:t>Competence : </a:t>
            </a:r>
            <a:r>
              <a:rPr lang="en-US" sz="2400" smtClean="0"/>
              <a:t>minimal </a:t>
            </a:r>
            <a:r>
              <a:rPr lang="en-US" sz="2400"/>
              <a:t>14 kali </a:t>
            </a:r>
            <a:endParaRPr lang="en-US" sz="2400" smtClean="0"/>
          </a:p>
          <a:p>
            <a:r>
              <a:rPr lang="en-ID" sz="2400" smtClean="0">
                <a:latin typeface="+mn-lt"/>
              </a:rPr>
              <a:t>Degree : </a:t>
            </a:r>
            <a:r>
              <a:rPr lang="en-US" sz="2400" err="1"/>
              <a:t>dalam</a:t>
            </a:r>
            <a:r>
              <a:rPr lang="en-US" sz="2400"/>
              <a:t> </a:t>
            </a:r>
            <a:r>
              <a:rPr lang="en-US" sz="2400" err="1"/>
              <a:t>tiap</a:t>
            </a:r>
            <a:r>
              <a:rPr lang="en-US" sz="2400"/>
              <a:t> semester</a:t>
            </a:r>
            <a:endParaRPr lang="en-ID" sz="2400" b="1" smtClean="0">
              <a:latin typeface="+mn-lt"/>
            </a:endParaRPr>
          </a:p>
          <a:p>
            <a:endParaRPr lang="en-ID" sz="2400" b="1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212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3581400" y="152400"/>
            <a:ext cx="5562600" cy="98095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b="1" smtClean="0">
                <a:solidFill>
                  <a:srgbClr val="C00000"/>
                </a:solidFill>
                <a:latin typeface="+mn-lt"/>
              </a:rPr>
              <a:t>Pelaksanaan </a:t>
            </a:r>
            <a:r>
              <a:rPr lang="id-ID" sz="2800" b="1" smtClean="0">
                <a:solidFill>
                  <a:srgbClr val="C00000"/>
                </a:solidFill>
                <a:latin typeface="+mn-lt"/>
              </a:rPr>
              <a:t>Standar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1131294"/>
            <a:ext cx="8001000" cy="557430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Pihak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yang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menjadi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subjek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(audience)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mulai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melaksanakan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isi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 smtClean="0">
                <a:solidFill>
                  <a:schemeClr val="accent6">
                    <a:lumMod val="50000"/>
                  </a:schemeClr>
                </a:solidFill>
              </a:rPr>
              <a:t>standar</a:t>
            </a:r>
            <a:endParaRPr lang="en-US" sz="240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40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1" err="1" smtClean="0">
                <a:latin typeface="+mn-lt"/>
              </a:rPr>
              <a:t>Langkah-langkah</a:t>
            </a:r>
            <a:r>
              <a:rPr lang="en-US" sz="2000" b="1" smtClean="0">
                <a:latin typeface="+mn-lt"/>
              </a:rPr>
              <a:t> :</a:t>
            </a:r>
          </a:p>
          <a:p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L</a:t>
            </a:r>
            <a:r>
              <a:rPr lang="id-ID" sz="2000" b="1" err="1" smtClean="0">
                <a:latin typeface="+mn-lt"/>
              </a:rPr>
              <a:t>akukan</a:t>
            </a:r>
            <a:r>
              <a:rPr lang="id-ID" sz="2000" b="1" smtClean="0">
                <a:latin typeface="+mn-lt"/>
              </a:rPr>
              <a:t> persiapan teknik/administratif sesuai dengan isi standar </a:t>
            </a:r>
            <a:r>
              <a:rPr lang="id-ID" sz="2000" b="1" err="1" smtClean="0">
                <a:latin typeface="+mn-lt"/>
              </a:rPr>
              <a:t>spmi</a:t>
            </a: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S</a:t>
            </a:r>
            <a:r>
              <a:rPr lang="id-ID" sz="2000" b="1" err="1" smtClean="0">
                <a:latin typeface="+mn-lt"/>
              </a:rPr>
              <a:t>osialisasi</a:t>
            </a:r>
            <a:r>
              <a:rPr lang="id-ID" sz="2000" b="1" smtClean="0">
                <a:latin typeface="+mn-lt"/>
              </a:rPr>
              <a:t> isi standar SPMI ke seluruh dosen, tenaga kependidikan, dan mahasiswa secara periodik dan konsisten</a:t>
            </a: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M</a:t>
            </a:r>
            <a:r>
              <a:rPr lang="id-ID" sz="2000" b="1" err="1" smtClean="0">
                <a:latin typeface="+mn-lt"/>
              </a:rPr>
              <a:t>enyiapkan</a:t>
            </a:r>
            <a:r>
              <a:rPr lang="id-ID" sz="2000" b="1" smtClean="0">
                <a:latin typeface="+mn-lt"/>
              </a:rPr>
              <a:t> dan mendokumentasikan : prosedur kerja atau sop, instruksi kerja atau sejenisnya sesuai dengan isi standar SPMI</a:t>
            </a: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id-ID" sz="2000" b="1" smtClean="0">
                <a:latin typeface="+mn-lt"/>
              </a:rPr>
              <a:t>Melaksanakan kegiatan penyelenggaraan pendidikan dengan menggunakan standar SPMI sebagai tolok ukur pencapaian</a:t>
            </a:r>
          </a:p>
          <a:p>
            <a:endParaRPr lang="en-ID" sz="2400" b="1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05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9600" y="76200"/>
            <a:ext cx="38985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err="1">
                <a:solidFill>
                  <a:srgbClr val="C00000"/>
                </a:solidFill>
              </a:rPr>
              <a:t>Contoh</a:t>
            </a:r>
            <a:r>
              <a:rPr lang="en-US" sz="2400" b="1">
                <a:solidFill>
                  <a:srgbClr val="C00000"/>
                </a:solidFill>
              </a:rPr>
              <a:t> </a:t>
            </a:r>
            <a:r>
              <a:rPr lang="en-US" sz="2400" b="1" err="1" smtClean="0">
                <a:solidFill>
                  <a:srgbClr val="C00000"/>
                </a:solidFill>
              </a:rPr>
              <a:t>pelaksanaan</a:t>
            </a:r>
            <a:r>
              <a:rPr lang="en-US" sz="2400" b="1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b="1" err="1" smtClean="0">
                <a:solidFill>
                  <a:srgbClr val="C00000"/>
                </a:solidFill>
              </a:rPr>
              <a:t>standar</a:t>
            </a:r>
            <a:r>
              <a:rPr lang="en-US" sz="2400" b="1" smtClean="0">
                <a:solidFill>
                  <a:srgbClr val="C00000"/>
                </a:solidFill>
              </a:rPr>
              <a:t> proses </a:t>
            </a:r>
            <a:r>
              <a:rPr lang="en-US" sz="2400" b="1" err="1" smtClean="0">
                <a:solidFill>
                  <a:srgbClr val="C00000"/>
                </a:solidFill>
              </a:rPr>
              <a:t>pembelajaran</a:t>
            </a:r>
            <a:endParaRPr lang="en-ID" sz="2400" b="1">
              <a:solidFill>
                <a:srgbClr val="C0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920701"/>
            <a:ext cx="8001000" cy="5638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>
                <a:solidFill>
                  <a:srgbClr val="CC3300"/>
                </a:solidFill>
              </a:rPr>
              <a:t>Isi </a:t>
            </a:r>
            <a:r>
              <a:rPr lang="en-US" sz="2400" err="1">
                <a:solidFill>
                  <a:srgbClr val="CC3300"/>
                </a:solidFill>
              </a:rPr>
              <a:t>standar</a:t>
            </a:r>
            <a:r>
              <a:rPr lang="en-US" sz="2400">
                <a:solidFill>
                  <a:srgbClr val="CC3300"/>
                </a:solidFill>
              </a:rPr>
              <a:t> </a:t>
            </a:r>
            <a:r>
              <a:rPr lang="en-US" sz="2400" smtClean="0">
                <a:solidFill>
                  <a:srgbClr val="CC3300"/>
                </a:solidFill>
              </a:rPr>
              <a:t>:</a:t>
            </a:r>
          </a:p>
          <a:p>
            <a:r>
              <a:rPr lang="en-US" sz="2000" smtClean="0">
                <a:latin typeface="+mn-lt"/>
              </a:rPr>
              <a:t>“</a:t>
            </a:r>
            <a:r>
              <a:rPr lang="en-US" sz="2000" err="1" smtClean="0">
                <a:latin typeface="+mn-lt"/>
              </a:rPr>
              <a:t>Setiap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>
                <a:latin typeface="+mn-lt"/>
              </a:rPr>
              <a:t>dosen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harus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hadir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memberi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kuliah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untuk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mata</a:t>
            </a:r>
            <a:r>
              <a:rPr lang="en-US" sz="2000">
                <a:latin typeface="+mn-lt"/>
              </a:rPr>
              <a:t> </a:t>
            </a:r>
            <a:r>
              <a:rPr lang="en-US" sz="2000" err="1">
                <a:latin typeface="+mn-lt"/>
              </a:rPr>
              <a:t>kuliah</a:t>
            </a:r>
            <a:r>
              <a:rPr lang="en-US" sz="2000">
                <a:latin typeface="+mn-lt"/>
              </a:rPr>
              <a:t> yang </a:t>
            </a:r>
            <a:r>
              <a:rPr lang="en-US" sz="2000" err="1">
                <a:latin typeface="+mn-lt"/>
              </a:rPr>
              <a:t>diasuhnya</a:t>
            </a:r>
            <a:r>
              <a:rPr lang="en-US" sz="2000">
                <a:latin typeface="+mn-lt"/>
              </a:rPr>
              <a:t> minimal 14 kali </a:t>
            </a:r>
            <a:r>
              <a:rPr lang="en-US" sz="2000" err="1" smtClean="0">
                <a:latin typeface="+mn-lt"/>
              </a:rPr>
              <a:t>pertemuan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dalam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>
                <a:latin typeface="+mn-lt"/>
              </a:rPr>
              <a:t>tiap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semester”</a:t>
            </a:r>
            <a:endParaRPr lang="id-ID" sz="2000">
              <a:latin typeface="+mn-lt"/>
            </a:endParaRPr>
          </a:p>
          <a:p>
            <a:endParaRPr lang="en-US" sz="2400">
              <a:solidFill>
                <a:srgbClr val="C00000"/>
              </a:solidFill>
            </a:endParaRPr>
          </a:p>
          <a:p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</a:t>
            </a:r>
            <a:r>
              <a:rPr lang="id-ID" sz="200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akukan</a:t>
            </a:r>
            <a:r>
              <a:rPr lang="id-ID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persiapan teknik/administratif sesuai dengan isi standar </a:t>
            </a:r>
            <a:r>
              <a:rPr lang="id-ID" sz="200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spmi</a:t>
            </a:r>
            <a:r>
              <a:rPr lang="id-ID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id-ID" sz="2000" smtClean="0">
                <a:latin typeface="+mn-lt"/>
              </a:rPr>
              <a:t>: berita acara perkuliahan, jadwal, presensi mahasiswa, ruang kelas, dan </a:t>
            </a:r>
            <a:r>
              <a:rPr lang="id-ID" sz="2000" err="1" smtClean="0">
                <a:latin typeface="+mn-lt"/>
              </a:rPr>
              <a:t>sarpras</a:t>
            </a:r>
            <a:r>
              <a:rPr lang="id-ID" sz="2000" smtClean="0">
                <a:latin typeface="+mn-lt"/>
              </a:rPr>
              <a:t> lainnya</a:t>
            </a:r>
          </a:p>
          <a:p>
            <a:endParaRPr lang="id-ID" sz="2000" smtClean="0">
              <a:latin typeface="+mn-lt"/>
            </a:endParaRPr>
          </a:p>
          <a:p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r>
              <a:rPr lang="id-ID" sz="200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osialisasi</a:t>
            </a:r>
            <a:r>
              <a:rPr lang="id-ID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isi standar proses pembelajaran ke seluruh dosen, tenaga kependidikan, dan mahasiswa secara periodik dan konsisten </a:t>
            </a:r>
            <a:r>
              <a:rPr lang="id-ID" sz="2000" smtClean="0">
                <a:latin typeface="+mn-lt"/>
              </a:rPr>
              <a:t>: tiap awal semester</a:t>
            </a:r>
          </a:p>
          <a:p>
            <a:endParaRPr lang="id-ID" sz="2000" smtClean="0">
              <a:latin typeface="+mn-lt"/>
            </a:endParaRPr>
          </a:p>
          <a:p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r>
              <a:rPr lang="id-ID" sz="200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enyiapkan</a:t>
            </a:r>
            <a:r>
              <a:rPr lang="id-ID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dan mendokumentasikan : prosedur kerja atau sop, instruksi kerja atau sejenisnya sesuai dengan isi standar : sop penggunaan ruang kuliah</a:t>
            </a:r>
          </a:p>
          <a:p>
            <a:endParaRPr lang="id-ID" sz="2000" smtClean="0">
              <a:latin typeface="+mn-lt"/>
            </a:endParaRPr>
          </a:p>
          <a:p>
            <a:r>
              <a:rPr lang="id-ID" sz="200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Melaksanakan kegiatan penyelenggaraan pendidikan dengan menggunakan standar SPMI sebagai tolok ukur pencapaian : </a:t>
            </a:r>
            <a:r>
              <a:rPr lang="id-ID" sz="2000" smtClean="0">
                <a:latin typeface="+mn-lt"/>
              </a:rPr>
              <a:t>14 kali pertemuan</a:t>
            </a:r>
          </a:p>
          <a:p>
            <a:endParaRPr lang="en-ID" sz="240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237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2819400" y="76201"/>
            <a:ext cx="6248400" cy="8265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b="1" smtClean="0">
                <a:solidFill>
                  <a:srgbClr val="C00000"/>
                </a:solidFill>
                <a:latin typeface="+mn-lt"/>
              </a:rPr>
              <a:t>Evaluasi SN Dikti dan Standar yang ditetapkan oleh PT  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err="1">
                <a:latin typeface="Arial" pitchFamily="34" charset="0"/>
                <a:cs typeface="Arial" pitchFamily="34" charset="0"/>
              </a:rPr>
              <a:t>Evaluasi</a:t>
            </a:r>
            <a:r>
              <a:rPr lang="en-US" b="1">
                <a:latin typeface="Arial" pitchFamily="34" charset="0"/>
                <a:cs typeface="Arial" pitchFamily="34" charset="0"/>
              </a:rPr>
              <a:t>  (</a:t>
            </a:r>
            <a:r>
              <a:rPr lang="en-US" b="1" err="1">
                <a:latin typeface="Arial" pitchFamily="34" charset="0"/>
                <a:cs typeface="Arial" pitchFamily="34" charset="0"/>
              </a:rPr>
              <a:t>Pelaksanaan</a:t>
            </a:r>
            <a:r>
              <a:rPr lang="en-US" b="1">
                <a:latin typeface="Arial" pitchFamily="34" charset="0"/>
                <a:cs typeface="Arial" pitchFamily="34" charset="0"/>
              </a:rPr>
              <a:t>)  </a:t>
            </a:r>
            <a:r>
              <a:rPr lang="en-US" b="1" err="1">
                <a:latin typeface="Arial" pitchFamily="34" charset="0"/>
                <a:cs typeface="Arial" pitchFamily="34" charset="0"/>
              </a:rPr>
              <a:t>Standar</a:t>
            </a:r>
            <a:r>
              <a:rPr lang="en-US" b="1">
                <a:latin typeface="Arial" pitchFamily="34" charset="0"/>
                <a:cs typeface="Arial" pitchFamily="34" charset="0"/>
              </a:rPr>
              <a:t>  </a:t>
            </a:r>
            <a:r>
              <a:rPr lang="en-US" b="1" err="1">
                <a:latin typeface="Arial" pitchFamily="34" charset="0"/>
                <a:cs typeface="Arial" pitchFamily="34" charset="0"/>
              </a:rPr>
              <a:t>Dikti</a:t>
            </a:r>
            <a:r>
              <a:rPr lang="en-US" b="1">
                <a:latin typeface="Arial" pitchFamily="34" charset="0"/>
                <a:cs typeface="Arial" pitchFamily="34" charset="0"/>
              </a:rPr>
              <a:t>  </a:t>
            </a:r>
            <a:r>
              <a:rPr lang="en-US" err="1">
                <a:latin typeface="Arial" pitchFamily="34" charset="0"/>
                <a:cs typeface="Arial" pitchFamily="34" charset="0"/>
              </a:rPr>
              <a:t>dilakukan</a:t>
            </a:r>
            <a:r>
              <a:rPr lang="en-US">
                <a:latin typeface="Arial" pitchFamily="34" charset="0"/>
                <a:cs typeface="Arial" pitchFamily="34" charset="0"/>
              </a:rPr>
              <a:t>  </a:t>
            </a:r>
            <a:r>
              <a:rPr lang="en-US" err="1">
                <a:latin typeface="Arial" pitchFamily="34" charset="0"/>
                <a:cs typeface="Arial" pitchFamily="34" charset="0"/>
              </a:rPr>
              <a:t>dengan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menyelenggarakan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b="1">
                <a:latin typeface="Arial" pitchFamily="34" charset="0"/>
                <a:cs typeface="Arial" pitchFamily="34" charset="0"/>
              </a:rPr>
              <a:t>Audit </a:t>
            </a:r>
            <a:r>
              <a:rPr lang="en-US" b="1" err="1">
                <a:latin typeface="Arial" pitchFamily="34" charset="0"/>
                <a:cs typeface="Arial" pitchFamily="34" charset="0"/>
              </a:rPr>
              <a:t>Mutu</a:t>
            </a:r>
            <a:r>
              <a:rPr lang="en-US" b="1">
                <a:latin typeface="Arial" pitchFamily="34" charset="0"/>
                <a:cs typeface="Arial" pitchFamily="34" charset="0"/>
              </a:rPr>
              <a:t> Internal</a:t>
            </a:r>
            <a:r>
              <a:rPr lang="en-US">
                <a:latin typeface="Arial" pitchFamily="34" charset="0"/>
                <a:cs typeface="Arial" pitchFamily="34" charset="0"/>
              </a:rPr>
              <a:t>, </a:t>
            </a:r>
            <a:r>
              <a:rPr lang="en-US" err="1">
                <a:latin typeface="Arial" pitchFamily="34" charset="0"/>
                <a:cs typeface="Arial" pitchFamily="34" charset="0"/>
              </a:rPr>
              <a:t>yaitu</a:t>
            </a:r>
            <a:r>
              <a:rPr lang="en-US">
                <a:latin typeface="Arial" pitchFamily="34" charset="0"/>
                <a:cs typeface="Arial" pitchFamily="34" charset="0"/>
              </a:rPr>
              <a:t>  </a:t>
            </a:r>
            <a:r>
              <a:rPr lang="en-US" err="1">
                <a:latin typeface="Arial" pitchFamily="34" charset="0"/>
                <a:cs typeface="Arial" pitchFamily="34" charset="0"/>
              </a:rPr>
              <a:t>memeriksa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tentang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pemenuhan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Standar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Dikti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pada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Tahap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Pelaksanaan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Standar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Dikti</a:t>
            </a:r>
            <a:r>
              <a:rPr lang="en-US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518931" y="4572000"/>
            <a:ext cx="80791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i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Audience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dari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setiap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Standar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Dikti</a:t>
            </a:r>
            <a:r>
              <a:rPr lang="en-US">
                <a:latin typeface="Arial" pitchFamily="34" charset="0"/>
                <a:cs typeface="Arial" pitchFamily="34" charset="0"/>
              </a:rPr>
              <a:t> (</a:t>
            </a:r>
            <a:r>
              <a:rPr lang="en-US" i="1">
                <a:latin typeface="Arial" pitchFamily="34" charset="0"/>
                <a:cs typeface="Arial" pitchFamily="34" charset="0"/>
              </a:rPr>
              <a:t>self evaluation</a:t>
            </a:r>
            <a:r>
              <a:rPr lang="en-US">
                <a:latin typeface="Arial" pitchFamily="34" charset="0"/>
                <a:cs typeface="Arial" pitchFamily="34" charset="0"/>
              </a:rPr>
              <a:t>).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Pejabat</a:t>
            </a:r>
            <a:r>
              <a:rPr lang="en-US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struktural</a:t>
            </a:r>
            <a:r>
              <a:rPr lang="en-US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>
                <a:latin typeface="Arial" pitchFamily="34" charset="0"/>
                <a:cs typeface="Arial" pitchFamily="34" charset="0"/>
              </a:rPr>
              <a:t>yang </a:t>
            </a:r>
            <a:r>
              <a:rPr lang="en-US" err="1">
                <a:latin typeface="Arial" pitchFamily="34" charset="0"/>
                <a:cs typeface="Arial" pitchFamily="34" charset="0"/>
              </a:rPr>
              <a:t>merupakan</a:t>
            </a:r>
            <a:r>
              <a:rPr lang="en-US">
                <a:latin typeface="Arial" pitchFamily="34" charset="0"/>
                <a:cs typeface="Arial" pitchFamily="34" charset="0"/>
              </a:rPr>
              <a:t> Audience </a:t>
            </a:r>
            <a:r>
              <a:rPr lang="en-US" err="1">
                <a:latin typeface="Arial" pitchFamily="34" charset="0"/>
                <a:cs typeface="Arial" pitchFamily="34" charset="0"/>
              </a:rPr>
              <a:t>dari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Standar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Dikti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sebagai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bagian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dari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tugas</a:t>
            </a:r>
            <a:r>
              <a:rPr lang="en-US">
                <a:latin typeface="Arial" pitchFamily="34" charset="0"/>
                <a:cs typeface="Arial" pitchFamily="34" charset="0"/>
              </a:rPr>
              <a:t>, </a:t>
            </a:r>
            <a:r>
              <a:rPr lang="en-US" err="1">
                <a:latin typeface="Arial" pitchFamily="34" charset="0"/>
                <a:cs typeface="Arial" pitchFamily="34" charset="0"/>
              </a:rPr>
              <a:t>wewenang</a:t>
            </a:r>
            <a:r>
              <a:rPr lang="en-US">
                <a:latin typeface="Arial" pitchFamily="34" charset="0"/>
                <a:cs typeface="Arial" pitchFamily="34" charset="0"/>
              </a:rPr>
              <a:t>, </a:t>
            </a:r>
            <a:r>
              <a:rPr lang="en-US" err="1">
                <a:latin typeface="Arial" pitchFamily="34" charset="0"/>
                <a:cs typeface="Arial" pitchFamily="34" charset="0"/>
              </a:rPr>
              <a:t>dan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tanggung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jawab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sesuai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struktur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err="1">
                <a:latin typeface="Arial" pitchFamily="34" charset="0"/>
                <a:cs typeface="Arial" pitchFamily="34" charset="0"/>
              </a:rPr>
              <a:t>organisasi</a:t>
            </a:r>
            <a:r>
              <a:rPr lang="en-US">
                <a:latin typeface="Arial" pitchFamily="34" charset="0"/>
                <a:cs typeface="Arial" pitchFamily="34" charset="0"/>
              </a:rPr>
              <a:t> PT.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Auditor Internal.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Asesor</a:t>
            </a:r>
            <a:r>
              <a:rPr lang="en-US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Akreditasi</a:t>
            </a:r>
            <a:r>
              <a:rPr lang="en-US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id-ID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95184" y="4193079"/>
            <a:ext cx="8229600" cy="78581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u="sng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Pihak</a:t>
            </a:r>
            <a:r>
              <a:rPr lang="en-US" sz="2000" b="1" u="sng" smtClean="0">
                <a:solidFill>
                  <a:srgbClr val="C00000"/>
                </a:solidFill>
                <a:latin typeface="+mn-lt"/>
                <a:cs typeface="Arial" pitchFamily="34" charset="0"/>
              </a:rPr>
              <a:t> yang </a:t>
            </a:r>
            <a:r>
              <a:rPr lang="en-US" sz="2000" b="1" u="sng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melakukan</a:t>
            </a:r>
            <a:r>
              <a:rPr lang="en-US" sz="2000" b="1" u="sng" smtClean="0">
                <a:solidFill>
                  <a:srgbClr val="C00000"/>
                </a:solidFill>
                <a:latin typeface="+mn-lt"/>
                <a:cs typeface="Arial" pitchFamily="34" charset="0"/>
              </a:rPr>
              <a:t> </a:t>
            </a:r>
            <a:r>
              <a:rPr lang="en-US" sz="2000" b="1" u="sng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evaluasi</a:t>
            </a:r>
            <a:r>
              <a:rPr lang="id-ID" sz="2000" b="1" u="sng" smtClean="0">
                <a:solidFill>
                  <a:srgbClr val="C00000"/>
                </a:solidFill>
                <a:latin typeface="+mn-lt"/>
                <a:cs typeface="Arial" pitchFamily="34" charset="0"/>
              </a:rPr>
              <a:t> :</a:t>
            </a:r>
            <a:r>
              <a:rPr lang="en-US" sz="2000" b="1" u="sng" smtClean="0">
                <a:solidFill>
                  <a:srgbClr val="C00000"/>
                </a:solidFill>
                <a:latin typeface="+mn-lt"/>
                <a:cs typeface="Arial" pitchFamily="34" charset="0"/>
              </a:rPr>
              <a:t> </a:t>
            </a:r>
            <a:endParaRPr lang="id-ID" sz="2000" b="1" u="sng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2290641"/>
            <a:ext cx="83057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err="1" smtClean="0">
                <a:latin typeface="Arial" pitchFamily="34" charset="0"/>
                <a:cs typeface="Arial" pitchFamily="34" charset="0"/>
              </a:rPr>
              <a:t>Tujuan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Evaluasi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standar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Dikti</a:t>
            </a:r>
            <a:r>
              <a:rPr lang="en-US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err="1" smtClean="0">
                <a:latin typeface="Arial" pitchFamily="34" charset="0"/>
                <a:cs typeface="Arial" pitchFamily="34" charset="0"/>
              </a:rPr>
              <a:t>Memastikan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standar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dilaksanakan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err="1" smtClean="0">
                <a:latin typeface="Arial" pitchFamily="34" charset="0"/>
                <a:cs typeface="Arial" pitchFamily="34" charset="0"/>
              </a:rPr>
              <a:t>Mengantisipasi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mengoreksi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kekeliruan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berpotensi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menggagalkan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pencapaian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standar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err="1" smtClean="0">
                <a:latin typeface="Arial" pitchFamily="34" charset="0"/>
                <a:cs typeface="Arial" pitchFamily="34" charset="0"/>
              </a:rPr>
              <a:t>Mempertahankan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pelaksanaan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standar</a:t>
            </a:r>
            <a:r>
              <a:rPr lang="en-US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jika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ditemukan</a:t>
            </a: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err="1" smtClean="0">
                <a:latin typeface="Arial" pitchFamily="34" charset="0"/>
                <a:cs typeface="Arial" pitchFamily="34" charset="0"/>
              </a:rPr>
              <a:t>kekeliruan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6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3962400" y="228600"/>
            <a:ext cx="4865708" cy="762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>
                <a:solidFill>
                  <a:srgbClr val="C00000"/>
                </a:solidFill>
                <a:latin typeface="+mn-lt"/>
              </a:rPr>
              <a:t>L</a:t>
            </a:r>
            <a:r>
              <a:rPr lang="id-ID" sz="3200" b="1" err="1" smtClean="0">
                <a:solidFill>
                  <a:srgbClr val="C00000"/>
                </a:solidFill>
                <a:latin typeface="+mn-lt"/>
              </a:rPr>
              <a:t>angkah</a:t>
            </a:r>
            <a:r>
              <a:rPr lang="id-ID" sz="3200" b="1" smtClean="0">
                <a:solidFill>
                  <a:srgbClr val="C00000"/>
                </a:solidFill>
                <a:latin typeface="+mn-lt"/>
              </a:rPr>
              <a:t> Evaluasi Standar</a:t>
            </a:r>
          </a:p>
          <a:p>
            <a:endParaRPr lang="en-ID" sz="32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001000" cy="5334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+mj-lt"/>
              <a:buAutoNum type="arabicPeriod"/>
            </a:pPr>
            <a:r>
              <a:rPr lang="en-US" sz="2000" b="1" err="1" smtClean="0">
                <a:latin typeface="+mn-lt"/>
              </a:rPr>
              <a:t>Lakukan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pengukuran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secara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periodik</a:t>
            </a:r>
            <a:r>
              <a:rPr lang="en-US" sz="2000" b="1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terhadap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ketercapaian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isi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semua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standar</a:t>
            </a:r>
            <a:r>
              <a:rPr lang="en-US" sz="2000" b="1" smtClean="0">
                <a:latin typeface="+mn-lt"/>
              </a:rPr>
              <a:t> SPMI</a:t>
            </a: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err="1" smtClean="0">
                <a:latin typeface="+mn-lt"/>
              </a:rPr>
              <a:t>Catat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atau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rekam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semua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temuan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berupa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penyimpangan</a:t>
            </a:r>
            <a:r>
              <a:rPr lang="en-US" sz="2000" b="1" smtClean="0">
                <a:latin typeface="+mn-lt"/>
              </a:rPr>
              <a:t>, </a:t>
            </a:r>
            <a:r>
              <a:rPr lang="en-US" sz="2000" b="1" err="1" smtClean="0">
                <a:latin typeface="+mn-lt"/>
              </a:rPr>
              <a:t>kelalaian</a:t>
            </a:r>
            <a:r>
              <a:rPr lang="en-US" sz="2000" b="1" smtClean="0">
                <a:latin typeface="+mn-lt"/>
              </a:rPr>
              <a:t>, </a:t>
            </a:r>
            <a:r>
              <a:rPr lang="en-US" sz="2000" b="1" err="1" smtClean="0">
                <a:latin typeface="+mn-lt"/>
              </a:rPr>
              <a:t>kesalahan</a:t>
            </a:r>
            <a:r>
              <a:rPr lang="en-US" sz="2000" b="1" smtClean="0">
                <a:latin typeface="+mn-lt"/>
              </a:rPr>
              <a:t>, </a:t>
            </a:r>
            <a:r>
              <a:rPr lang="en-US" sz="2000" b="1" err="1" smtClean="0">
                <a:latin typeface="+mn-lt"/>
              </a:rPr>
              <a:t>atau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sejenisnya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dari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penyelanggaraan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pendidikan</a:t>
            </a:r>
            <a:r>
              <a:rPr lang="en-US" sz="2000" b="1" smtClean="0">
                <a:latin typeface="+mn-lt"/>
              </a:rPr>
              <a:t> yang </a:t>
            </a:r>
            <a:r>
              <a:rPr lang="en-US" sz="2000" b="1" err="1" smtClean="0">
                <a:latin typeface="+mn-lt"/>
              </a:rPr>
              <a:t>tidak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sesuai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dengan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isi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standar</a:t>
            </a: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err="1" smtClean="0">
                <a:latin typeface="+mn-lt"/>
              </a:rPr>
              <a:t>Catat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ketidaklengkapan</a:t>
            </a:r>
            <a:r>
              <a:rPr lang="en-US" sz="2000" b="1" smtClean="0">
                <a:latin typeface="+mn-lt"/>
              </a:rPr>
              <a:t> </a:t>
            </a:r>
            <a:r>
              <a:rPr lang="en-US" sz="2000" b="1" err="1" smtClean="0">
                <a:latin typeface="+mn-lt"/>
              </a:rPr>
              <a:t>dokumen</a:t>
            </a: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P</a:t>
            </a:r>
            <a:r>
              <a:rPr lang="id-ID" sz="2000" b="1" err="1" smtClean="0">
                <a:latin typeface="+mn-lt"/>
              </a:rPr>
              <a:t>eriksa</a:t>
            </a:r>
            <a:r>
              <a:rPr lang="id-ID" sz="2000" b="1" smtClean="0">
                <a:latin typeface="+mn-lt"/>
              </a:rPr>
              <a:t> dan pelajari alasan atau penyebab terjadinya penyimpangan dari isi standar, atau bila isi standar gagal dicapai</a:t>
            </a: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B</a:t>
            </a:r>
            <a:r>
              <a:rPr lang="id-ID" sz="2000" b="1" err="1" smtClean="0">
                <a:latin typeface="+mn-lt"/>
              </a:rPr>
              <a:t>uat</a:t>
            </a:r>
            <a:r>
              <a:rPr lang="id-ID" sz="2000" b="1" smtClean="0">
                <a:latin typeface="+mn-lt"/>
              </a:rPr>
              <a:t> laporan tertulis secara periodik tentang hasil pengukuran</a:t>
            </a: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smtClean="0">
                <a:latin typeface="+mn-lt"/>
              </a:rPr>
              <a:t>L</a:t>
            </a:r>
            <a:r>
              <a:rPr lang="id-ID" sz="2000" b="1" err="1" smtClean="0">
                <a:latin typeface="+mn-lt"/>
              </a:rPr>
              <a:t>aporkan</a:t>
            </a:r>
            <a:r>
              <a:rPr lang="id-ID" sz="2000" b="1" smtClean="0">
                <a:latin typeface="+mn-lt"/>
              </a:rPr>
              <a:t> hasil evaluasi kepada pimpinan</a:t>
            </a:r>
          </a:p>
          <a:p>
            <a:pPr marL="457200" indent="-457200">
              <a:buFont typeface="+mj-lt"/>
              <a:buAutoNum type="arabicPeriod"/>
            </a:pPr>
            <a:endParaRPr lang="id-ID" sz="2000" b="1" smtClean="0">
              <a:latin typeface="+mn-lt"/>
            </a:endParaRPr>
          </a:p>
          <a:p>
            <a:endParaRPr lang="en-ID" sz="2000" b="1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181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80520"/>
            <a:ext cx="8305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Isi </a:t>
            </a:r>
            <a:r>
              <a:rPr lang="en-US" err="1">
                <a:solidFill>
                  <a:srgbClr val="CC3300"/>
                </a:solidFill>
              </a:rPr>
              <a:t>standar</a:t>
            </a:r>
            <a:r>
              <a:rPr lang="en-US">
                <a:solidFill>
                  <a:srgbClr val="CC3300"/>
                </a:solidFill>
              </a:rPr>
              <a:t> :</a:t>
            </a:r>
          </a:p>
          <a:p>
            <a:r>
              <a:rPr lang="en-US"/>
              <a:t>“</a:t>
            </a:r>
            <a:r>
              <a:rPr lang="en-US" err="1"/>
              <a:t>Setiap</a:t>
            </a:r>
            <a:r>
              <a:rPr lang="en-US"/>
              <a:t> </a:t>
            </a:r>
            <a:r>
              <a:rPr lang="en-US" err="1"/>
              <a:t>dosen</a:t>
            </a:r>
            <a:r>
              <a:rPr lang="en-US"/>
              <a:t> </a:t>
            </a:r>
            <a:r>
              <a:rPr lang="en-US" err="1"/>
              <a:t>harus</a:t>
            </a:r>
            <a:r>
              <a:rPr lang="en-US"/>
              <a:t> </a:t>
            </a:r>
            <a:r>
              <a:rPr lang="en-US" err="1"/>
              <a:t>hadir</a:t>
            </a:r>
            <a:r>
              <a:rPr lang="en-US"/>
              <a:t> </a:t>
            </a:r>
            <a:r>
              <a:rPr lang="en-US" err="1"/>
              <a:t>memberi</a:t>
            </a:r>
            <a:r>
              <a:rPr lang="en-US"/>
              <a:t> </a:t>
            </a:r>
            <a:r>
              <a:rPr lang="en-US" err="1"/>
              <a:t>kuliah</a:t>
            </a:r>
            <a:r>
              <a:rPr lang="en-US"/>
              <a:t> </a:t>
            </a:r>
            <a:r>
              <a:rPr lang="en-US" err="1"/>
              <a:t>untuk</a:t>
            </a:r>
            <a:r>
              <a:rPr lang="en-US"/>
              <a:t> </a:t>
            </a:r>
            <a:r>
              <a:rPr lang="en-US" err="1"/>
              <a:t>mata</a:t>
            </a:r>
            <a:r>
              <a:rPr lang="en-US"/>
              <a:t> </a:t>
            </a:r>
            <a:r>
              <a:rPr lang="en-US" err="1"/>
              <a:t>kuliah</a:t>
            </a:r>
            <a:r>
              <a:rPr lang="en-US"/>
              <a:t> yang </a:t>
            </a:r>
            <a:r>
              <a:rPr lang="en-US" err="1"/>
              <a:t>diasuhnya</a:t>
            </a:r>
            <a:r>
              <a:rPr lang="en-US"/>
              <a:t> minimal 14 kali </a:t>
            </a:r>
            <a:r>
              <a:rPr lang="en-US" err="1"/>
              <a:t>pertemuan</a:t>
            </a:r>
            <a:r>
              <a:rPr lang="en-US"/>
              <a:t> </a:t>
            </a:r>
            <a:r>
              <a:rPr lang="en-US" err="1"/>
              <a:t>dalam</a:t>
            </a:r>
            <a:r>
              <a:rPr lang="en-US"/>
              <a:t> </a:t>
            </a:r>
            <a:r>
              <a:rPr lang="en-US" err="1"/>
              <a:t>tiap</a:t>
            </a:r>
            <a:r>
              <a:rPr lang="en-US"/>
              <a:t> semester</a:t>
            </a:r>
            <a:r>
              <a:rPr lang="en-US" smtClean="0"/>
              <a:t>”</a:t>
            </a:r>
          </a:p>
          <a:p>
            <a:endParaRPr lang="en-US" smtClean="0"/>
          </a:p>
          <a:p>
            <a:pPr marL="457200" indent="-457200">
              <a:buFont typeface="+mj-lt"/>
              <a:buAutoNum type="arabicPeriod"/>
            </a:pP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Lakukan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pengukuran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secara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periodik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terhadap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ketercapaian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75000"/>
                  </a:schemeClr>
                </a:solidFill>
              </a:rPr>
              <a:t>standar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proses </a:t>
            </a:r>
            <a:r>
              <a:rPr lang="en-US" err="1" smtClean="0">
                <a:solidFill>
                  <a:schemeClr val="accent6">
                    <a:lumMod val="75000"/>
                  </a:schemeClr>
                </a:solidFill>
              </a:rPr>
              <a:t>pembelajaran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err="1" smtClean="0"/>
              <a:t>tiap</a:t>
            </a:r>
            <a:r>
              <a:rPr lang="en-US" smtClean="0"/>
              <a:t> semester </a:t>
            </a:r>
            <a:r>
              <a:rPr lang="en-US" err="1" smtClean="0"/>
              <a:t>diukur</a:t>
            </a:r>
            <a:r>
              <a:rPr lang="en-US" smtClean="0"/>
              <a:t> </a:t>
            </a:r>
            <a:r>
              <a:rPr lang="en-US" err="1" smtClean="0"/>
              <a:t>sudah</a:t>
            </a:r>
            <a:r>
              <a:rPr lang="en-US" smtClean="0"/>
              <a:t> </a:t>
            </a:r>
            <a:r>
              <a:rPr lang="en-US" err="1" smtClean="0"/>
              <a:t>berapa</a:t>
            </a:r>
            <a:r>
              <a:rPr lang="en-US" smtClean="0"/>
              <a:t> kali </a:t>
            </a:r>
            <a:r>
              <a:rPr lang="en-US" err="1" smtClean="0"/>
              <a:t>pertemuan</a:t>
            </a:r>
            <a:endParaRPr lang="id-ID"/>
          </a:p>
          <a:p>
            <a:pPr marL="457200" indent="-457200">
              <a:buFont typeface="+mj-lt"/>
              <a:buAutoNum type="arabicPeriod"/>
            </a:pPr>
            <a:endParaRPr lang="id-ID"/>
          </a:p>
          <a:p>
            <a:pPr marL="457200" indent="-457200">
              <a:buFont typeface="+mj-lt"/>
              <a:buAutoNum type="arabicPeriod"/>
            </a:pP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Catat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atau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rekam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semua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temuan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berupa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penyimpangan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kelalaian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kesalahan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atau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sejenisnya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dari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75000"/>
                  </a:schemeClr>
                </a:solidFill>
              </a:rPr>
              <a:t>penyelenggaraan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pendidikan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yang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tidak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sesuai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dengan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isi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75000"/>
                  </a:schemeClr>
                </a:solidFill>
              </a:rPr>
              <a:t>standar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: </a:t>
            </a:r>
            <a:r>
              <a:rPr lang="en-US" err="1" smtClean="0"/>
              <a:t>sudah</a:t>
            </a:r>
            <a:r>
              <a:rPr lang="en-US" smtClean="0"/>
              <a:t>/</a:t>
            </a:r>
            <a:r>
              <a:rPr lang="en-US" err="1" smtClean="0"/>
              <a:t>belum</a:t>
            </a:r>
            <a:r>
              <a:rPr lang="en-US" smtClean="0"/>
              <a:t> </a:t>
            </a:r>
            <a:r>
              <a:rPr lang="en-US" err="1" smtClean="0"/>
              <a:t>memenuhi</a:t>
            </a:r>
            <a:r>
              <a:rPr lang="en-US" smtClean="0"/>
              <a:t> </a:t>
            </a:r>
            <a:r>
              <a:rPr lang="en-US" err="1" smtClean="0"/>
              <a:t>jumlah</a:t>
            </a:r>
            <a:r>
              <a:rPr lang="en-US" smtClean="0"/>
              <a:t> </a:t>
            </a:r>
            <a:r>
              <a:rPr lang="en-US" err="1" smtClean="0"/>
              <a:t>pertemuan</a:t>
            </a:r>
            <a:endParaRPr lang="id-ID"/>
          </a:p>
          <a:p>
            <a:pPr marL="457200" indent="-457200">
              <a:buFont typeface="+mj-lt"/>
              <a:buAutoNum type="arabicPeriod"/>
            </a:pPr>
            <a:endParaRPr lang="id-ID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Catat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ketidaklengkapan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75000"/>
                  </a:schemeClr>
                </a:solidFill>
              </a:rPr>
              <a:t>dokumen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mtClean="0"/>
              <a:t>: </a:t>
            </a:r>
            <a:r>
              <a:rPr lang="en-US" err="1" smtClean="0"/>
              <a:t>berita</a:t>
            </a:r>
            <a:r>
              <a:rPr lang="en-US" smtClean="0"/>
              <a:t> acara </a:t>
            </a:r>
            <a:r>
              <a:rPr lang="en-US" err="1" smtClean="0"/>
              <a:t>mengajar</a:t>
            </a:r>
            <a:r>
              <a:rPr lang="en-US" smtClean="0"/>
              <a:t> </a:t>
            </a:r>
            <a:r>
              <a:rPr lang="en-US" err="1" smtClean="0"/>
              <a:t>belum</a:t>
            </a:r>
            <a:r>
              <a:rPr lang="en-US" smtClean="0"/>
              <a:t> </a:t>
            </a:r>
            <a:r>
              <a:rPr lang="en-US" err="1" smtClean="0"/>
              <a:t>ditulis</a:t>
            </a:r>
            <a:r>
              <a:rPr lang="en-US" smtClean="0"/>
              <a:t>, </a:t>
            </a:r>
            <a:r>
              <a:rPr lang="en-US" err="1" smtClean="0"/>
              <a:t>padahal</a:t>
            </a:r>
            <a:r>
              <a:rPr lang="en-US" smtClean="0"/>
              <a:t> </a:t>
            </a:r>
            <a:r>
              <a:rPr lang="en-US" err="1" smtClean="0"/>
              <a:t>presensi</a:t>
            </a:r>
            <a:r>
              <a:rPr lang="en-US" smtClean="0"/>
              <a:t> </a:t>
            </a:r>
            <a:r>
              <a:rPr lang="en-US" err="1" smtClean="0"/>
              <a:t>mahasiswa</a:t>
            </a:r>
            <a:r>
              <a:rPr lang="en-US" smtClean="0"/>
              <a:t> </a:t>
            </a:r>
            <a:r>
              <a:rPr lang="en-US" err="1" smtClean="0"/>
              <a:t>sudah</a:t>
            </a:r>
            <a:endParaRPr lang="id-ID"/>
          </a:p>
          <a:p>
            <a:pPr marL="457200" indent="-457200">
              <a:buFont typeface="+mj-lt"/>
              <a:buAutoNum type="arabicPeriod"/>
            </a:pPr>
            <a:endParaRPr lang="id-ID"/>
          </a:p>
          <a:p>
            <a:pPr marL="457200" indent="-457200">
              <a:buFont typeface="+mj-lt"/>
              <a:buAutoNum type="arabicPeriod"/>
            </a:pP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id-ID" err="1">
                <a:solidFill>
                  <a:schemeClr val="accent6">
                    <a:lumMod val="75000"/>
                  </a:schemeClr>
                </a:solidFill>
              </a:rPr>
              <a:t>eriksa</a:t>
            </a:r>
            <a:r>
              <a:rPr lang="id-ID">
                <a:solidFill>
                  <a:schemeClr val="accent6">
                    <a:lumMod val="75000"/>
                  </a:schemeClr>
                </a:solidFill>
              </a:rPr>
              <a:t> dan pelajari alasan atau penyebab terjadinya penyimpangan dari isi standar, atau bila isi standar gagal </a:t>
            </a:r>
            <a:r>
              <a:rPr lang="id-ID" smtClean="0">
                <a:solidFill>
                  <a:schemeClr val="accent6">
                    <a:lumMod val="75000"/>
                  </a:schemeClr>
                </a:solidFill>
              </a:rPr>
              <a:t>dicapai: mengapa pertemuan belum memenuhi</a:t>
            </a:r>
            <a:endParaRPr lang="id-ID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id-ID"/>
          </a:p>
          <a:p>
            <a:pPr marL="457200" indent="-457200">
              <a:buFont typeface="+mj-lt"/>
              <a:buAutoNum type="arabicPeriod"/>
            </a:pPr>
            <a:r>
              <a:rPr lang="en-US"/>
              <a:t>B</a:t>
            </a:r>
            <a:r>
              <a:rPr lang="id-ID" err="1"/>
              <a:t>uat</a:t>
            </a:r>
            <a:r>
              <a:rPr lang="id-ID"/>
              <a:t> laporan tertulis secara periodik tentang hasil pengukuran</a:t>
            </a:r>
          </a:p>
          <a:p>
            <a:pPr marL="457200" indent="-457200">
              <a:buFont typeface="+mj-lt"/>
              <a:buAutoNum type="arabicPeriod"/>
            </a:pPr>
            <a:endParaRPr lang="id-ID"/>
          </a:p>
          <a:p>
            <a:pPr marL="457200" indent="-457200">
              <a:buFont typeface="+mj-lt"/>
              <a:buAutoNum type="arabicPeriod"/>
            </a:pPr>
            <a:r>
              <a:rPr lang="en-US"/>
              <a:t>L</a:t>
            </a:r>
            <a:r>
              <a:rPr lang="id-ID" err="1"/>
              <a:t>aporkan</a:t>
            </a:r>
            <a:r>
              <a:rPr lang="id-ID"/>
              <a:t> hasil evaluasi kepada pimpinan</a:t>
            </a:r>
          </a:p>
          <a:p>
            <a:endParaRPr lang="id-ID"/>
          </a:p>
        </p:txBody>
      </p:sp>
      <p:sp>
        <p:nvSpPr>
          <p:cNvPr id="3" name="Rectangle 2"/>
          <p:cNvSpPr/>
          <p:nvPr/>
        </p:nvSpPr>
        <p:spPr>
          <a:xfrm>
            <a:off x="4419600" y="76200"/>
            <a:ext cx="39607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err="1">
                <a:solidFill>
                  <a:srgbClr val="C00000"/>
                </a:solidFill>
              </a:rPr>
              <a:t>Contoh</a:t>
            </a:r>
            <a:r>
              <a:rPr lang="en-US" sz="2400" b="1">
                <a:solidFill>
                  <a:srgbClr val="C00000"/>
                </a:solidFill>
              </a:rPr>
              <a:t> </a:t>
            </a:r>
            <a:r>
              <a:rPr lang="en-US" sz="2400" b="1" err="1" smtClean="0">
                <a:solidFill>
                  <a:srgbClr val="C00000"/>
                </a:solidFill>
              </a:rPr>
              <a:t>evaluasi</a:t>
            </a:r>
            <a:r>
              <a:rPr lang="en-US" sz="2400" b="1" smtClean="0">
                <a:solidFill>
                  <a:srgbClr val="C00000"/>
                </a:solidFill>
              </a:rPr>
              <a:t> </a:t>
            </a:r>
            <a:r>
              <a:rPr lang="en-US" sz="2400" b="1" err="1" smtClean="0">
                <a:solidFill>
                  <a:srgbClr val="C00000"/>
                </a:solidFill>
              </a:rPr>
              <a:t>pelaksanaan</a:t>
            </a:r>
            <a:r>
              <a:rPr lang="en-US" sz="2400" b="1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b="1" err="1" smtClean="0">
                <a:solidFill>
                  <a:srgbClr val="C00000"/>
                </a:solidFill>
              </a:rPr>
              <a:t>standar</a:t>
            </a:r>
            <a:r>
              <a:rPr lang="en-US" sz="2400" b="1" smtClean="0">
                <a:solidFill>
                  <a:srgbClr val="C00000"/>
                </a:solidFill>
              </a:rPr>
              <a:t> proses </a:t>
            </a:r>
            <a:r>
              <a:rPr lang="en-US" sz="2400" b="1" err="1" smtClean="0">
                <a:solidFill>
                  <a:srgbClr val="C00000"/>
                </a:solidFill>
              </a:rPr>
              <a:t>pembelajaran</a:t>
            </a:r>
            <a:endParaRPr lang="en-ID" sz="24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68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2819400" y="152400"/>
            <a:ext cx="6400800" cy="9144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b="1" smtClean="0">
                <a:solidFill>
                  <a:srgbClr val="C00000"/>
                </a:solidFill>
                <a:latin typeface="+mn-lt"/>
              </a:rPr>
              <a:t>Pengendalian SN Dikti dan Standar yang ditetapkan oleh PT  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694549"/>
              </p:ext>
            </p:extLst>
          </p:nvPr>
        </p:nvGraphicFramePr>
        <p:xfrm>
          <a:off x="228600" y="1219201"/>
          <a:ext cx="8610600" cy="482158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305300"/>
                <a:gridCol w="4305300"/>
              </a:tblGrid>
              <a:tr h="609599">
                <a:tc>
                  <a:txBody>
                    <a:bodyPr/>
                    <a:lstStyle/>
                    <a:p>
                      <a:pPr algn="ctr"/>
                      <a:r>
                        <a:rPr lang="en-US" sz="2000" err="1" smtClean="0"/>
                        <a:t>Pelaksanaan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endParaRPr lang="id-ID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err="1" smtClean="0"/>
                        <a:t>Pengendalian</a:t>
                      </a:r>
                      <a:r>
                        <a:rPr lang="en-US" sz="2000" smtClean="0"/>
                        <a:t> (</a:t>
                      </a:r>
                      <a:r>
                        <a:rPr lang="en-US" sz="2000" err="1" smtClean="0"/>
                        <a:t>Pelaksanaan</a:t>
                      </a:r>
                      <a:r>
                        <a:rPr lang="en-US" sz="2000" smtClean="0"/>
                        <a:t>) 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Dikti</a:t>
                      </a:r>
                      <a:endParaRPr lang="id-ID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2734">
                <a:tc>
                  <a:txBody>
                    <a:bodyPr/>
                    <a:lstStyle/>
                    <a:p>
                      <a:r>
                        <a:rPr lang="en-US" sz="2000" b="1" err="1" smtClean="0">
                          <a:solidFill>
                            <a:schemeClr val="accent6"/>
                          </a:solidFill>
                        </a:rPr>
                        <a:t>Mencapai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Dikti</a:t>
                      </a:r>
                      <a:r>
                        <a:rPr lang="en-US" sz="2000" smtClean="0"/>
                        <a:t> </a:t>
                      </a:r>
                      <a:endParaRPr lang="id-ID" sz="20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err="1" smtClean="0"/>
                        <a:t>Perguruan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Tinggi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b="1" err="1" smtClean="0">
                          <a:solidFill>
                            <a:schemeClr val="accent6"/>
                          </a:solidFill>
                        </a:rPr>
                        <a:t>mempertahankan</a:t>
                      </a:r>
                      <a:r>
                        <a:rPr lang="en-US" sz="2000" b="1" smtClean="0">
                          <a:solidFill>
                            <a:schemeClr val="accent6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6"/>
                          </a:solidFill>
                        </a:rPr>
                        <a:t>pencapaian</a:t>
                      </a:r>
                      <a:r>
                        <a:rPr lang="en-US" sz="2000" b="1" smtClean="0">
                          <a:solidFill>
                            <a:schemeClr val="accent6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6"/>
                          </a:solidFill>
                        </a:rPr>
                        <a:t>dan</a:t>
                      </a:r>
                      <a:r>
                        <a:rPr lang="en-US" sz="2000" b="1" smtClean="0">
                          <a:solidFill>
                            <a:schemeClr val="accent6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6"/>
                          </a:solidFill>
                        </a:rPr>
                        <a:t>berupaya</a:t>
                      </a:r>
                      <a:r>
                        <a:rPr lang="en-US" sz="2000" b="1" smtClean="0">
                          <a:solidFill>
                            <a:schemeClr val="accent6"/>
                          </a:solidFill>
                        </a:rPr>
                        <a:t> </a:t>
                      </a:r>
                      <a:r>
                        <a:rPr lang="en-US" sz="2000" err="1" smtClean="0"/>
                        <a:t>meningkatkan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endParaRPr lang="id-ID" sz="200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2734">
                <a:tc>
                  <a:txBody>
                    <a:bodyPr/>
                    <a:lstStyle/>
                    <a:p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Melampaui</a:t>
                      </a:r>
                      <a:r>
                        <a:rPr lang="en-US" sz="2000" b="1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Dikti</a:t>
                      </a:r>
                      <a:endParaRPr lang="id-ID" sz="20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err="1" smtClean="0"/>
                        <a:t>Perguruan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Tinggi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mempertahankan</a:t>
                      </a:r>
                      <a:r>
                        <a:rPr lang="en-US" sz="2000" b="1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pelampauan</a:t>
                      </a:r>
                      <a:r>
                        <a:rPr lang="en-US" sz="2000" b="1" baseline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dan</a:t>
                      </a:r>
                      <a:r>
                        <a:rPr lang="en-US" sz="2000" b="1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berupaya</a:t>
                      </a:r>
                      <a:r>
                        <a:rPr lang="en-US" sz="2000" b="1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lebih</a:t>
                      </a:r>
                      <a:r>
                        <a:rPr lang="en-US" sz="2000" b="1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chemeClr val="accent1"/>
                          </a:solidFill>
                        </a:rPr>
                        <a:t>meningkatkan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endParaRPr lang="id-ID" sz="200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150">
                <a:tc>
                  <a:txBody>
                    <a:bodyPr/>
                    <a:lstStyle/>
                    <a:p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Belum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Mencapai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Dikti</a:t>
                      </a:r>
                      <a:r>
                        <a:rPr lang="en-US" sz="2000" smtClean="0"/>
                        <a:t> </a:t>
                      </a:r>
                      <a:endParaRPr lang="id-ID" sz="20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err="1" smtClean="0"/>
                        <a:t>Perguruan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Tinggi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melakukan</a:t>
                      </a:r>
                      <a:r>
                        <a:rPr lang="en-US" sz="2000" b="1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tindakan</a:t>
                      </a:r>
                      <a:r>
                        <a:rPr lang="en-US" sz="2000" b="1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koreksi</a:t>
                      </a:r>
                      <a:r>
                        <a:rPr lang="en-US" sz="2000" b="1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pelaksanan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 </a:t>
                      </a:r>
                      <a:r>
                        <a:rPr lang="en-US" sz="2000" err="1" smtClean="0"/>
                        <a:t>Dikti</a:t>
                      </a:r>
                      <a:r>
                        <a:rPr lang="en-US" sz="2000" smtClean="0"/>
                        <a:t> agar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dapat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dicapai</a:t>
                      </a:r>
                      <a:r>
                        <a:rPr lang="en-US" sz="2000" baseline="0" smtClean="0"/>
                        <a:t>, </a:t>
                      </a:r>
                      <a:r>
                        <a:rPr lang="en-US" sz="2000" baseline="0" err="1" smtClean="0"/>
                        <a:t>atau</a:t>
                      </a:r>
                      <a:r>
                        <a:rPr lang="en-US" sz="2000" baseline="0" smtClean="0"/>
                        <a:t> agar </a:t>
                      </a:r>
                      <a:r>
                        <a:rPr lang="en-US" sz="2000" baseline="0" err="1" smtClean="0"/>
                        <a:t>pelaksanaan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kembali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pada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Standar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baseline="0" err="1" smtClean="0"/>
                        <a:t>Dikti</a:t>
                      </a:r>
                      <a:r>
                        <a:rPr lang="en-US" sz="2000" baseline="0" smtClean="0"/>
                        <a:t>.</a:t>
                      </a:r>
                      <a:endParaRPr lang="id-ID" sz="200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924">
                <a:tc>
                  <a:txBody>
                    <a:bodyPr/>
                    <a:lstStyle/>
                    <a:p>
                      <a:r>
                        <a:rPr lang="en-US" sz="2000" b="1" err="1" smtClean="0">
                          <a:solidFill>
                            <a:srgbClr val="FF0000"/>
                          </a:solidFill>
                        </a:rPr>
                        <a:t>Menyimpang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dari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Standar</a:t>
                      </a:r>
                      <a:r>
                        <a:rPr lang="en-US" sz="2000" smtClean="0"/>
                        <a:t> </a:t>
                      </a:r>
                      <a:r>
                        <a:rPr lang="en-US" sz="2000" err="1" smtClean="0"/>
                        <a:t>Dikti</a:t>
                      </a:r>
                      <a:r>
                        <a:rPr lang="en-US" sz="2000" smtClean="0"/>
                        <a:t> </a:t>
                      </a:r>
                      <a:endParaRPr lang="id-ID" sz="20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 sz="180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75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304800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err="1" smtClean="0">
                <a:solidFill>
                  <a:srgbClr val="C00000"/>
                </a:solidFill>
              </a:rPr>
              <a:t>Dasar</a:t>
            </a:r>
            <a:r>
              <a:rPr lang="en-US" sz="3200" smtClean="0">
                <a:solidFill>
                  <a:srgbClr val="C00000"/>
                </a:solidFill>
              </a:rPr>
              <a:t> </a:t>
            </a:r>
            <a:r>
              <a:rPr lang="en-US" sz="3200" err="1" smtClean="0">
                <a:solidFill>
                  <a:srgbClr val="C00000"/>
                </a:solidFill>
              </a:rPr>
              <a:t>Hukum</a:t>
            </a:r>
            <a:endParaRPr lang="en-US" sz="3200"/>
          </a:p>
        </p:txBody>
      </p:sp>
      <p:sp>
        <p:nvSpPr>
          <p:cNvPr id="3" name="Rectangle 2"/>
          <p:cNvSpPr/>
          <p:nvPr/>
        </p:nvSpPr>
        <p:spPr>
          <a:xfrm>
            <a:off x="1143000" y="1828800"/>
            <a:ext cx="6181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Undang-undang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No.12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Tahun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2012,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Pendidikan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Tinggi (UU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Dikti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3354" y="2475131"/>
            <a:ext cx="64104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Pasal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52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ayat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(3) UU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Dikti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br>
              <a:rPr lang="en-US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menteri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menetapkan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  <a:p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Sistem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Penjaminan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Mutu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Pendidikan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Tinggi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dan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Standar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Nasional </a:t>
            </a:r>
            <a:r>
              <a:rPr lang="en-US" err="1" smtClean="0">
                <a:solidFill>
                  <a:schemeClr val="accent6">
                    <a:lumMod val="50000"/>
                  </a:schemeClr>
                </a:solidFill>
              </a:rPr>
              <a:t>Pendidikan</a:t>
            </a:r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 Tinggi</a:t>
            </a:r>
          </a:p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33354" y="3952459"/>
            <a:ext cx="5038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Permenristekdikti</a:t>
            </a:r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 No. 44 </a:t>
            </a:r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Tahun</a:t>
            </a:r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 2015, SN </a:t>
            </a:r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Dikti</a:t>
            </a:r>
            <a:endParaRPr lang="en-US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Permenristekdikti</a:t>
            </a:r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 No. 62 </a:t>
            </a:r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Tahun</a:t>
            </a:r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 2016, SPM </a:t>
            </a:r>
            <a:r>
              <a:rPr lang="en-US" err="1">
                <a:solidFill>
                  <a:schemeClr val="accent6">
                    <a:lumMod val="50000"/>
                  </a:schemeClr>
                </a:solidFill>
              </a:rPr>
              <a:t>Dikti</a:t>
            </a:r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58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1143000"/>
            <a:ext cx="8001000" cy="5334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buFont typeface="+mj-lt"/>
              <a:buAutoNum type="arabicPeriod"/>
            </a:pPr>
            <a:r>
              <a:rPr lang="en-US" sz="2000" smtClean="0">
                <a:latin typeface="+mn-lt"/>
              </a:rPr>
              <a:t>P</a:t>
            </a:r>
            <a:r>
              <a:rPr lang="id-ID" sz="2000" err="1" smtClean="0">
                <a:latin typeface="+mn-lt"/>
              </a:rPr>
              <a:t>eriksa</a:t>
            </a:r>
            <a:r>
              <a:rPr lang="id-ID" sz="2000" smtClean="0">
                <a:latin typeface="+mn-lt"/>
              </a:rPr>
              <a:t> dan pelajari catatan hasil evaluasi yang dilakukan pada tahap sebelumnya, dan pelajari alasan atau penyebab terjadinya penyimpangan dari isi standar SPMI atau apabila isi standar SPMI gagal dicapai</a:t>
            </a:r>
          </a:p>
          <a:p>
            <a:pPr marL="457200" indent="-457200" algn="just">
              <a:buFont typeface="+mj-lt"/>
              <a:buAutoNum type="arabicPeriod"/>
            </a:pPr>
            <a:endParaRPr lang="id-ID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err="1" smtClean="0">
                <a:latin typeface="+mn-lt"/>
              </a:rPr>
              <a:t>Ambil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tindakan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korektif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terhadap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setiap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penyimpangan</a:t>
            </a:r>
            <a:r>
              <a:rPr lang="en-US" sz="2000" smtClean="0">
                <a:latin typeface="+mn-lt"/>
              </a:rPr>
              <a:t>/</a:t>
            </a:r>
            <a:r>
              <a:rPr lang="en-US" sz="2000" err="1" smtClean="0">
                <a:latin typeface="+mn-lt"/>
              </a:rPr>
              <a:t>kegagalan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ketercapaian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isi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standar</a:t>
            </a:r>
            <a:r>
              <a:rPr lang="en-US" sz="2000" smtClean="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SPMI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err="1" smtClean="0">
                <a:latin typeface="+mn-lt"/>
              </a:rPr>
              <a:t>Catat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atau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rekam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semua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tindakan</a:t>
            </a:r>
            <a:r>
              <a:rPr lang="en-US" sz="2000" smtClean="0">
                <a:latin typeface="+mn-lt"/>
              </a:rPr>
              <a:t> </a:t>
            </a:r>
            <a:r>
              <a:rPr lang="en-US" sz="2000" err="1" smtClean="0">
                <a:latin typeface="+mn-lt"/>
              </a:rPr>
              <a:t>korektif</a:t>
            </a:r>
            <a:r>
              <a:rPr lang="en-US" sz="2000" smtClean="0">
                <a:latin typeface="+mn-lt"/>
              </a:rPr>
              <a:t> yang </a:t>
            </a:r>
            <a:r>
              <a:rPr lang="en-US" sz="2000" err="1" smtClean="0">
                <a:latin typeface="+mn-lt"/>
              </a:rPr>
              <a:t>diambil</a:t>
            </a:r>
            <a:endParaRPr lang="id-ID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endParaRPr lang="id-ID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smtClean="0">
                <a:latin typeface="+mn-lt"/>
              </a:rPr>
              <a:t>P</a:t>
            </a:r>
            <a:r>
              <a:rPr lang="id-ID" sz="2000" err="1" smtClean="0">
                <a:latin typeface="+mn-lt"/>
              </a:rPr>
              <a:t>antau</a:t>
            </a:r>
            <a:r>
              <a:rPr lang="id-ID" sz="2000" smtClean="0">
                <a:latin typeface="+mn-lt"/>
              </a:rPr>
              <a:t> terus menerus efek dari tindakan korektif tersebut</a:t>
            </a:r>
          </a:p>
          <a:p>
            <a:pPr marL="457200" indent="-457200" algn="just">
              <a:buFont typeface="+mj-lt"/>
              <a:buAutoNum type="arabicPeriod"/>
            </a:pPr>
            <a:endParaRPr lang="id-ID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smtClean="0">
                <a:latin typeface="+mn-lt"/>
              </a:rPr>
              <a:t>B</a:t>
            </a:r>
            <a:r>
              <a:rPr lang="id-ID" sz="2000" err="1" smtClean="0">
                <a:latin typeface="+mn-lt"/>
              </a:rPr>
              <a:t>uat</a:t>
            </a:r>
            <a:r>
              <a:rPr lang="id-ID" sz="2000" smtClean="0">
                <a:latin typeface="+mn-lt"/>
              </a:rPr>
              <a:t> laporan tertulis secara periodik semua pengendalian standar</a:t>
            </a:r>
          </a:p>
          <a:p>
            <a:pPr marL="457200" indent="-457200" algn="just">
              <a:buFont typeface="+mj-lt"/>
              <a:buAutoNum type="arabicPeriod"/>
            </a:pPr>
            <a:endParaRPr lang="id-ID" sz="2000" smtClean="0">
              <a:latin typeface="+mn-lt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smtClean="0">
                <a:latin typeface="+mn-lt"/>
              </a:rPr>
              <a:t>L</a:t>
            </a:r>
            <a:r>
              <a:rPr lang="id-ID" sz="2000" err="1" smtClean="0">
                <a:latin typeface="+mn-lt"/>
              </a:rPr>
              <a:t>aporkan</a:t>
            </a:r>
            <a:r>
              <a:rPr lang="id-ID" sz="2000" smtClean="0">
                <a:latin typeface="+mn-lt"/>
              </a:rPr>
              <a:t> hasil pengendalian kepada pimpinan </a:t>
            </a:r>
          </a:p>
          <a:p>
            <a:pPr marL="457200" indent="-457200" algn="just">
              <a:buFont typeface="+mj-lt"/>
              <a:buAutoNum type="arabicPeriod"/>
            </a:pPr>
            <a:endParaRPr lang="id-ID" sz="2000" smtClean="0">
              <a:latin typeface="+mn-lt"/>
            </a:endParaRPr>
          </a:p>
          <a:p>
            <a:pPr algn="just"/>
            <a:endParaRPr lang="en-ID" sz="200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3607443" y="228600"/>
            <a:ext cx="5562600" cy="67615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smtClean="0">
                <a:solidFill>
                  <a:srgbClr val="C00000"/>
                </a:solidFill>
                <a:latin typeface="+mn-lt"/>
              </a:rPr>
              <a:t>L</a:t>
            </a:r>
            <a:r>
              <a:rPr lang="id-ID" sz="2800" b="1" err="1" smtClean="0">
                <a:solidFill>
                  <a:srgbClr val="C00000"/>
                </a:solidFill>
                <a:latin typeface="+mn-lt"/>
              </a:rPr>
              <a:t>angkah</a:t>
            </a:r>
            <a:r>
              <a:rPr lang="id-ID" sz="2800" b="1" smtClean="0">
                <a:solidFill>
                  <a:srgbClr val="C00000"/>
                </a:solidFill>
                <a:latin typeface="+mn-lt"/>
              </a:rPr>
              <a:t> Pengendalian Standar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479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80520"/>
            <a:ext cx="8305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Isi </a:t>
            </a:r>
            <a:r>
              <a:rPr lang="en-US" err="1">
                <a:solidFill>
                  <a:srgbClr val="CC3300"/>
                </a:solidFill>
              </a:rPr>
              <a:t>standar</a:t>
            </a:r>
            <a:r>
              <a:rPr lang="en-US">
                <a:solidFill>
                  <a:srgbClr val="CC3300"/>
                </a:solidFill>
              </a:rPr>
              <a:t> :</a:t>
            </a:r>
          </a:p>
          <a:p>
            <a:r>
              <a:rPr lang="en-US"/>
              <a:t>“</a:t>
            </a:r>
            <a:r>
              <a:rPr lang="en-US" err="1"/>
              <a:t>Setiap</a:t>
            </a:r>
            <a:r>
              <a:rPr lang="en-US"/>
              <a:t> </a:t>
            </a:r>
            <a:r>
              <a:rPr lang="en-US" err="1"/>
              <a:t>dosen</a:t>
            </a:r>
            <a:r>
              <a:rPr lang="en-US"/>
              <a:t> </a:t>
            </a:r>
            <a:r>
              <a:rPr lang="en-US" err="1"/>
              <a:t>harus</a:t>
            </a:r>
            <a:r>
              <a:rPr lang="en-US"/>
              <a:t> </a:t>
            </a:r>
            <a:r>
              <a:rPr lang="en-US" err="1"/>
              <a:t>hadir</a:t>
            </a:r>
            <a:r>
              <a:rPr lang="en-US"/>
              <a:t> </a:t>
            </a:r>
            <a:r>
              <a:rPr lang="en-US" err="1"/>
              <a:t>memberi</a:t>
            </a:r>
            <a:r>
              <a:rPr lang="en-US"/>
              <a:t> </a:t>
            </a:r>
            <a:r>
              <a:rPr lang="en-US" err="1"/>
              <a:t>kuliah</a:t>
            </a:r>
            <a:r>
              <a:rPr lang="en-US"/>
              <a:t> </a:t>
            </a:r>
            <a:r>
              <a:rPr lang="en-US" err="1"/>
              <a:t>untuk</a:t>
            </a:r>
            <a:r>
              <a:rPr lang="en-US"/>
              <a:t> </a:t>
            </a:r>
            <a:r>
              <a:rPr lang="en-US" err="1"/>
              <a:t>mata</a:t>
            </a:r>
            <a:r>
              <a:rPr lang="en-US"/>
              <a:t> </a:t>
            </a:r>
            <a:r>
              <a:rPr lang="en-US" err="1"/>
              <a:t>kuliah</a:t>
            </a:r>
            <a:r>
              <a:rPr lang="en-US"/>
              <a:t> yang </a:t>
            </a:r>
            <a:r>
              <a:rPr lang="en-US" err="1"/>
              <a:t>diasuhnya</a:t>
            </a:r>
            <a:r>
              <a:rPr lang="en-US"/>
              <a:t> minimal 14 kali </a:t>
            </a:r>
            <a:r>
              <a:rPr lang="en-US" err="1"/>
              <a:t>pertemuan</a:t>
            </a:r>
            <a:r>
              <a:rPr lang="en-US"/>
              <a:t> </a:t>
            </a:r>
            <a:r>
              <a:rPr lang="en-US" err="1"/>
              <a:t>dalam</a:t>
            </a:r>
            <a:r>
              <a:rPr lang="en-US"/>
              <a:t> </a:t>
            </a:r>
            <a:r>
              <a:rPr lang="en-US" err="1"/>
              <a:t>tiap</a:t>
            </a:r>
            <a:r>
              <a:rPr lang="en-US"/>
              <a:t> semester</a:t>
            </a:r>
            <a:r>
              <a:rPr lang="en-US" smtClean="0"/>
              <a:t>”</a:t>
            </a:r>
          </a:p>
          <a:p>
            <a:endParaRPr lang="en-US" smtClean="0"/>
          </a:p>
          <a:p>
            <a:pPr marL="457200" indent="-457200" algn="just">
              <a:buFont typeface="+mj-lt"/>
              <a:buAutoNum type="arabicPeriod"/>
            </a:pP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id-ID" err="1">
                <a:solidFill>
                  <a:schemeClr val="accent6">
                    <a:lumMod val="75000"/>
                  </a:schemeClr>
                </a:solidFill>
              </a:rPr>
              <a:t>eriksa</a:t>
            </a:r>
            <a:r>
              <a:rPr lang="id-ID">
                <a:solidFill>
                  <a:schemeClr val="accent6">
                    <a:lumMod val="75000"/>
                  </a:schemeClr>
                </a:solidFill>
              </a:rPr>
              <a:t> dan pelajari catatan hasil evaluasi yang dilakukan pada tahap sebelumnya, dan pelajari alasan atau penyebab terjadinya penyimpangan dari isi standar </a:t>
            </a:r>
            <a:r>
              <a:rPr lang="id-ID" smtClean="0">
                <a:solidFill>
                  <a:schemeClr val="accent6">
                    <a:lumMod val="75000"/>
                  </a:schemeClr>
                </a:solidFill>
              </a:rPr>
              <a:t>proses pembelajaran atau </a:t>
            </a:r>
            <a:r>
              <a:rPr lang="id-ID">
                <a:solidFill>
                  <a:schemeClr val="accent6">
                    <a:lumMod val="75000"/>
                  </a:schemeClr>
                </a:solidFill>
              </a:rPr>
              <a:t>apabila isi standar </a:t>
            </a:r>
            <a:r>
              <a:rPr lang="id-ID" err="1" smtClean="0">
                <a:solidFill>
                  <a:schemeClr val="accent6">
                    <a:lumMod val="75000"/>
                  </a:schemeClr>
                </a:solidFill>
              </a:rPr>
              <a:t>tsb</a:t>
            </a:r>
            <a:r>
              <a:rPr lang="id-ID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d-ID">
                <a:solidFill>
                  <a:schemeClr val="accent6">
                    <a:lumMod val="75000"/>
                  </a:schemeClr>
                </a:solidFill>
              </a:rPr>
              <a:t>gagal </a:t>
            </a:r>
            <a:r>
              <a:rPr lang="id-ID" smtClean="0">
                <a:solidFill>
                  <a:schemeClr val="accent6">
                    <a:lumMod val="75000"/>
                  </a:schemeClr>
                </a:solidFill>
              </a:rPr>
              <a:t>dicapai: pertemuan belum memenuhi</a:t>
            </a:r>
          </a:p>
          <a:p>
            <a:pPr marL="457200" indent="-457200" algn="just">
              <a:buFont typeface="+mj-lt"/>
              <a:buAutoNum type="arabicPeriod"/>
            </a:pPr>
            <a:endParaRPr lang="id-ID"/>
          </a:p>
          <a:p>
            <a:pPr marL="457200" indent="-457200" algn="just">
              <a:buFont typeface="+mj-lt"/>
              <a:buAutoNum type="arabicPeriod"/>
            </a:pP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Ambil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tindakan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korektif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terhadap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setiap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penyimpangan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kegagalan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ketercapaian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isi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</a:rPr>
              <a:t>standar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SPMI </a:t>
            </a:r>
            <a:r>
              <a:rPr lang="en-US" smtClean="0"/>
              <a:t>: </a:t>
            </a:r>
            <a:r>
              <a:rPr lang="en-US" err="1" smtClean="0"/>
              <a:t>harus</a:t>
            </a:r>
            <a:r>
              <a:rPr lang="en-US" smtClean="0"/>
              <a:t> </a:t>
            </a:r>
            <a:r>
              <a:rPr lang="en-US" err="1" smtClean="0"/>
              <a:t>menambah</a:t>
            </a:r>
            <a:r>
              <a:rPr lang="en-US"/>
              <a:t> </a:t>
            </a:r>
            <a:r>
              <a:rPr lang="en-US" err="1" smtClean="0"/>
              <a:t>pertemuan</a:t>
            </a:r>
            <a:endParaRPr lang="en-US"/>
          </a:p>
          <a:p>
            <a:pPr marL="457200" indent="-457200" algn="just">
              <a:buFont typeface="+mj-lt"/>
              <a:buAutoNum type="arabicPeriod"/>
            </a:pPr>
            <a:endParaRPr lang="en-US"/>
          </a:p>
          <a:p>
            <a:pPr marL="457200" indent="-457200" algn="just">
              <a:buFont typeface="+mj-lt"/>
              <a:buAutoNum type="arabicPeriod"/>
            </a:pPr>
            <a:r>
              <a:rPr lang="en-US" err="1"/>
              <a:t>Catat</a:t>
            </a:r>
            <a:r>
              <a:rPr lang="en-US"/>
              <a:t> </a:t>
            </a:r>
            <a:r>
              <a:rPr lang="en-US" err="1"/>
              <a:t>atau</a:t>
            </a:r>
            <a:r>
              <a:rPr lang="en-US"/>
              <a:t> </a:t>
            </a:r>
            <a:r>
              <a:rPr lang="en-US" err="1"/>
              <a:t>rekam</a:t>
            </a:r>
            <a:r>
              <a:rPr lang="en-US"/>
              <a:t> </a:t>
            </a:r>
            <a:r>
              <a:rPr lang="en-US" err="1"/>
              <a:t>semua</a:t>
            </a:r>
            <a:r>
              <a:rPr lang="en-US"/>
              <a:t> </a:t>
            </a:r>
            <a:r>
              <a:rPr lang="en-US" err="1"/>
              <a:t>tindakan</a:t>
            </a:r>
            <a:r>
              <a:rPr lang="en-US"/>
              <a:t> </a:t>
            </a:r>
            <a:r>
              <a:rPr lang="en-US" err="1"/>
              <a:t>korektif</a:t>
            </a:r>
            <a:r>
              <a:rPr lang="en-US"/>
              <a:t> yang </a:t>
            </a:r>
            <a:r>
              <a:rPr lang="en-US" err="1"/>
              <a:t>diambil</a:t>
            </a:r>
            <a:endParaRPr lang="id-ID"/>
          </a:p>
          <a:p>
            <a:pPr marL="457200" indent="-457200" algn="just">
              <a:buFont typeface="+mj-lt"/>
              <a:buAutoNum type="arabicPeriod"/>
            </a:pPr>
            <a:endParaRPr lang="id-ID"/>
          </a:p>
          <a:p>
            <a:pPr marL="457200" indent="-457200" algn="just">
              <a:buFont typeface="+mj-lt"/>
              <a:buAutoNum type="arabicPeriod"/>
            </a:pPr>
            <a:r>
              <a:rPr lang="en-US"/>
              <a:t>P</a:t>
            </a:r>
            <a:r>
              <a:rPr lang="id-ID" err="1"/>
              <a:t>antau</a:t>
            </a:r>
            <a:r>
              <a:rPr lang="id-ID"/>
              <a:t> terus menerus efek dari tindakan korektif tersebut</a:t>
            </a:r>
          </a:p>
          <a:p>
            <a:pPr marL="457200" indent="-457200" algn="just">
              <a:buFont typeface="+mj-lt"/>
              <a:buAutoNum type="arabicPeriod"/>
            </a:pPr>
            <a:endParaRPr lang="id-ID"/>
          </a:p>
          <a:p>
            <a:pPr marL="457200" indent="-457200" algn="just">
              <a:buFont typeface="+mj-lt"/>
              <a:buAutoNum type="arabicPeriod"/>
            </a:pPr>
            <a:r>
              <a:rPr lang="en-US"/>
              <a:t>B</a:t>
            </a:r>
            <a:r>
              <a:rPr lang="id-ID" err="1"/>
              <a:t>uat</a:t>
            </a:r>
            <a:r>
              <a:rPr lang="id-ID"/>
              <a:t> laporan tertulis secara periodik semua pengendalian standar</a:t>
            </a:r>
          </a:p>
          <a:p>
            <a:pPr marL="457200" indent="-457200" algn="just">
              <a:buFont typeface="+mj-lt"/>
              <a:buAutoNum type="arabicPeriod"/>
            </a:pPr>
            <a:endParaRPr lang="id-ID"/>
          </a:p>
          <a:p>
            <a:pPr marL="457200" indent="-457200" algn="just">
              <a:buFont typeface="+mj-lt"/>
              <a:buAutoNum type="arabicPeriod"/>
            </a:pPr>
            <a:r>
              <a:rPr lang="en-US"/>
              <a:t>L</a:t>
            </a:r>
            <a:r>
              <a:rPr lang="id-ID" err="1"/>
              <a:t>aporkan</a:t>
            </a:r>
            <a:r>
              <a:rPr lang="id-ID"/>
              <a:t> hasil pengendalian kepada pimpinan </a:t>
            </a:r>
          </a:p>
          <a:p>
            <a:endParaRPr lang="en-US" smtClean="0"/>
          </a:p>
          <a:p>
            <a:endParaRPr lang="en-US" smtClean="0"/>
          </a:p>
          <a:p>
            <a:endParaRPr lang="id-ID"/>
          </a:p>
        </p:txBody>
      </p:sp>
      <p:sp>
        <p:nvSpPr>
          <p:cNvPr id="3" name="Rectangle 2"/>
          <p:cNvSpPr/>
          <p:nvPr/>
        </p:nvSpPr>
        <p:spPr>
          <a:xfrm>
            <a:off x="4419600" y="76200"/>
            <a:ext cx="39607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err="1">
                <a:solidFill>
                  <a:srgbClr val="C00000"/>
                </a:solidFill>
              </a:rPr>
              <a:t>Contoh</a:t>
            </a:r>
            <a:r>
              <a:rPr lang="en-US" sz="2400" b="1">
                <a:solidFill>
                  <a:srgbClr val="C00000"/>
                </a:solidFill>
              </a:rPr>
              <a:t> </a:t>
            </a:r>
            <a:r>
              <a:rPr lang="en-US" sz="2400" b="1" err="1" smtClean="0">
                <a:solidFill>
                  <a:srgbClr val="C00000"/>
                </a:solidFill>
              </a:rPr>
              <a:t>pengendalian</a:t>
            </a:r>
            <a:endParaRPr lang="en-US" sz="2400" b="1" smtClean="0">
              <a:solidFill>
                <a:srgbClr val="C00000"/>
              </a:solidFill>
            </a:endParaRPr>
          </a:p>
          <a:p>
            <a:r>
              <a:rPr lang="en-US" sz="2400" b="1" err="1" smtClean="0">
                <a:solidFill>
                  <a:srgbClr val="C00000"/>
                </a:solidFill>
              </a:rPr>
              <a:t>standar</a:t>
            </a:r>
            <a:r>
              <a:rPr lang="en-US" sz="2400" b="1" smtClean="0">
                <a:solidFill>
                  <a:srgbClr val="C00000"/>
                </a:solidFill>
              </a:rPr>
              <a:t> proses </a:t>
            </a:r>
            <a:r>
              <a:rPr lang="en-US" sz="2400" b="1" err="1" smtClean="0">
                <a:solidFill>
                  <a:srgbClr val="C00000"/>
                </a:solidFill>
              </a:rPr>
              <a:t>pembelajaran</a:t>
            </a:r>
            <a:endParaRPr lang="en-ID" sz="24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5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2903672" y="76201"/>
            <a:ext cx="6316528" cy="87198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800" b="1" smtClean="0">
                <a:solidFill>
                  <a:srgbClr val="C00000"/>
                </a:solidFill>
                <a:latin typeface="+mn-lt"/>
              </a:rPr>
              <a:t>Peningkatan SN Dikti dan Standar yang ditetapkan oleh PT  </a:t>
            </a:r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28600" y="1219200"/>
            <a:ext cx="8072495" cy="132343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err="1" smtClean="0">
                <a:latin typeface="Calibri" pitchFamily="34" charset="0"/>
                <a:ea typeface="Times New Roman" pitchFamily="18" charset="0"/>
                <a:cs typeface="Arial" charset="0"/>
              </a:rPr>
              <a:t>Manajemen</a:t>
            </a:r>
            <a:r>
              <a:rPr lang="en-US" sz="2000" b="1" smtClean="0">
                <a:latin typeface="Calibri" pitchFamily="34" charset="0"/>
                <a:ea typeface="Times New Roman" pitchFamily="18" charset="0"/>
                <a:cs typeface="Arial" charset="0"/>
              </a:rPr>
              <a:t> SPMI</a:t>
            </a:r>
          </a:p>
          <a:p>
            <a:pPr algn="just"/>
            <a:r>
              <a:rPr lang="en-US" sz="2000" b="1" smtClean="0">
                <a:latin typeface="Calibri" pitchFamily="34" charset="0"/>
                <a:ea typeface="Times New Roman" pitchFamily="18" charset="0"/>
                <a:cs typeface="Arial" charset="0"/>
              </a:rPr>
              <a:t>PPEPP 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(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Perencanaan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,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Pelaksanaan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,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Evaluasi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,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Pengendalian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,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Peningkatan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) </a:t>
            </a:r>
            <a:r>
              <a:rPr lang="id-ID" sz="2000" smtClean="0">
                <a:latin typeface="Calibri" pitchFamily="34" charset="0"/>
                <a:ea typeface="Times New Roman" pitchFamily="18" charset="0"/>
                <a:cs typeface="Arial" charset="0"/>
              </a:rPr>
              <a:t>akan menghasilkan </a:t>
            </a:r>
            <a:r>
              <a:rPr lang="en-US" sz="2000" b="1" i="1" smtClean="0">
                <a:latin typeface="Calibri" pitchFamily="34" charset="0"/>
                <a:ea typeface="Times New Roman" pitchFamily="18" charset="0"/>
                <a:cs typeface="Arial" charset="0"/>
              </a:rPr>
              <a:t>kaizen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id-ID" sz="2000" smtClean="0">
                <a:latin typeface="Calibri" pitchFamily="34" charset="0"/>
                <a:ea typeface="Times New Roman" pitchFamily="18" charset="0"/>
                <a:cs typeface="Arial" charset="0"/>
              </a:rPr>
              <a:t>atau </a:t>
            </a:r>
            <a:r>
              <a:rPr lang="en-US" sz="2000" b="1" i="1" smtClean="0">
                <a:latin typeface="Calibri" pitchFamily="34" charset="0"/>
                <a:ea typeface="Times New Roman" pitchFamily="18" charset="0"/>
                <a:cs typeface="Arial" charset="0"/>
              </a:rPr>
              <a:t>continuous </a:t>
            </a:r>
            <a:r>
              <a:rPr lang="id-ID" sz="2000" b="1" i="1" smtClean="0">
                <a:latin typeface="Calibri" pitchFamily="34" charset="0"/>
                <a:ea typeface="Times New Roman" pitchFamily="18" charset="0"/>
                <a:cs typeface="Arial" charset="0"/>
              </a:rPr>
              <a:t>quality </a:t>
            </a:r>
            <a:r>
              <a:rPr lang="en-US" sz="2000" b="1" i="1" smtClean="0">
                <a:latin typeface="Calibri" pitchFamily="34" charset="0"/>
                <a:ea typeface="Times New Roman" pitchFamily="18" charset="0"/>
                <a:cs typeface="Arial" charset="0"/>
              </a:rPr>
              <a:t>improvement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mutu</a:t>
            </a:r>
            <a:r>
              <a:rPr lang="en-US" sz="2000" b="1" i="1" smtClean="0"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Pendidikan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en-US" sz="2000" err="1" smtClean="0">
                <a:latin typeface="Calibri" pitchFamily="34" charset="0"/>
                <a:ea typeface="Times New Roman" pitchFamily="18" charset="0"/>
                <a:cs typeface="Arial" charset="0"/>
              </a:rPr>
              <a:t>Tinggi</a:t>
            </a:r>
            <a:r>
              <a:rPr lang="en-US" sz="2000" smtClean="0"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id-ID" sz="2000" smtClean="0">
                <a:latin typeface="Calibri" pitchFamily="34" charset="0"/>
                <a:ea typeface="Times New Roman" pitchFamily="18" charset="0"/>
                <a:cs typeface="Arial" charset="0"/>
              </a:rPr>
              <a:t>di Perguruan Tinggi.</a:t>
            </a:r>
            <a:endParaRPr lang="en-US" sz="20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14440" y="2860884"/>
            <a:ext cx="7743774" cy="3692316"/>
            <a:chOff x="614440" y="2860884"/>
            <a:chExt cx="7743774" cy="3692316"/>
          </a:xfrm>
        </p:grpSpPr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1318416" y="6215299"/>
              <a:ext cx="914400" cy="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6" name="Line 9"/>
            <p:cNvSpPr>
              <a:spLocks noChangeShapeType="1"/>
            </p:cNvSpPr>
            <p:nvPr/>
          </p:nvSpPr>
          <p:spPr bwMode="auto">
            <a:xfrm>
              <a:off x="2232816" y="5529499"/>
              <a:ext cx="0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2232816" y="5529499"/>
              <a:ext cx="914400" cy="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3147216" y="4843699"/>
              <a:ext cx="0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147216" y="4843699"/>
              <a:ext cx="914400" cy="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4061616" y="4157899"/>
              <a:ext cx="0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4061616" y="4157899"/>
              <a:ext cx="914400" cy="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4976016" y="3472099"/>
              <a:ext cx="0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242216" y="5940662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2183603" y="5224699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098003" y="4538899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012403" y="3853099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 rot="-5400000">
              <a:off x="1720381" y="5615015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 rot="-5400000">
              <a:off x="2634781" y="4929215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 rot="-5400000">
              <a:off x="3549181" y="4243415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 rot="-5400000">
              <a:off x="4463581" y="3557615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4976016" y="3472099"/>
              <a:ext cx="914400" cy="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4926803" y="3167299"/>
              <a:ext cx="720069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smtClean="0">
                  <a:solidFill>
                    <a:srgbClr val="006600"/>
                  </a:solidFill>
                  <a:latin typeface="Calibri" pitchFamily="34" charset="0"/>
                </a:rPr>
                <a:t>PPEPP</a:t>
              </a:r>
              <a:endParaRPr lang="en-US" sz="1600" b="1">
                <a:solidFill>
                  <a:srgbClr val="006600"/>
                </a:solidFill>
                <a:latin typeface="Calibri" pitchFamily="34" charset="0"/>
              </a:endParaRPr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 flipV="1">
              <a:off x="980255" y="2932323"/>
              <a:ext cx="3643338" cy="2797220"/>
            </a:xfrm>
            <a:prstGeom prst="line">
              <a:avLst/>
            </a:prstGeom>
            <a:noFill/>
            <a:ln w="317500" cap="sq">
              <a:solidFill>
                <a:schemeClr val="accent6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id-ID"/>
            </a:p>
          </p:txBody>
        </p:sp>
        <p:sp>
          <p:nvSpPr>
            <p:cNvPr id="24" name="TextBox 23"/>
            <p:cNvSpPr txBox="1"/>
            <p:nvPr/>
          </p:nvSpPr>
          <p:spPr>
            <a:xfrm rot="19333572">
              <a:off x="614440" y="4280219"/>
              <a:ext cx="403336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700" b="1" smtClean="0">
                  <a:solidFill>
                    <a:schemeClr val="bg1"/>
                  </a:solidFill>
                  <a:latin typeface="Calibri" pitchFamily="34" charset="0"/>
                </a:rPr>
                <a:t>Kaizen/Continuous Quality Improvement</a:t>
              </a:r>
              <a:endParaRPr lang="id-ID" sz="17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643702" y="2860884"/>
              <a:ext cx="1714512" cy="477605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err="1" smtClean="0"/>
                <a:t>Sikap</a:t>
              </a:r>
              <a:r>
                <a:rPr lang="en-US" b="1" smtClean="0"/>
                <a:t> Mental</a:t>
              </a:r>
              <a:endParaRPr lang="id-ID" b="1"/>
            </a:p>
          </p:txBody>
        </p:sp>
        <p:sp>
          <p:nvSpPr>
            <p:cNvPr id="26" name="Rectangle 27"/>
            <p:cNvSpPr>
              <a:spLocks noChangeArrowheads="1"/>
            </p:cNvSpPr>
            <p:nvPr/>
          </p:nvSpPr>
          <p:spPr bwMode="auto">
            <a:xfrm>
              <a:off x="5000628" y="3229213"/>
              <a:ext cx="3286124" cy="332398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square" tIns="0" bIns="0" anchor="ctr">
              <a:spAutoFit/>
            </a:bodyPr>
            <a:lstStyle/>
            <a:p>
              <a:pPr algn="r"/>
              <a:endParaRPr lang="en-US" b="1" i="1">
                <a:solidFill>
                  <a:srgbClr val="002060"/>
                </a:solidFill>
              </a:endParaRP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Quality first </a:t>
              </a:r>
            </a:p>
            <a:p>
              <a:pPr algn="r"/>
              <a:endParaRPr lang="en-US" b="1" i="1">
                <a:solidFill>
                  <a:srgbClr val="002060"/>
                </a:solidFill>
              </a:endParaRP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Stakeholder - in</a:t>
              </a: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 </a:t>
              </a: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The next process is our stakeholder</a:t>
              </a:r>
            </a:p>
            <a:p>
              <a:pPr algn="r"/>
              <a:endParaRPr lang="en-US" b="1" i="1">
                <a:solidFill>
                  <a:srgbClr val="002060"/>
                </a:solidFill>
              </a:endParaRP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Speak with data</a:t>
              </a: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 </a:t>
              </a: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Upstream management</a:t>
              </a:r>
            </a:p>
            <a:p>
              <a:pPr algn="r"/>
              <a:r>
                <a:rPr lang="en-US" b="1" i="1">
                  <a:solidFill>
                    <a:srgbClr val="002060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744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3585258" y="228600"/>
            <a:ext cx="5562600" cy="52375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smtClean="0">
                <a:solidFill>
                  <a:srgbClr val="C00000"/>
                </a:solidFill>
                <a:latin typeface="+mn-lt"/>
              </a:rPr>
              <a:t>L</a:t>
            </a:r>
            <a:r>
              <a:rPr lang="id-ID" sz="2800" b="1" err="1" smtClean="0">
                <a:solidFill>
                  <a:srgbClr val="C00000"/>
                </a:solidFill>
                <a:latin typeface="+mn-lt"/>
              </a:rPr>
              <a:t>angkah</a:t>
            </a:r>
            <a:r>
              <a:rPr lang="id-ID" sz="2800" b="1" smtClean="0">
                <a:solidFill>
                  <a:srgbClr val="C00000"/>
                </a:solidFill>
                <a:latin typeface="+mn-lt"/>
              </a:rPr>
              <a:t> Peningkatan standar</a:t>
            </a:r>
          </a:p>
          <a:p>
            <a:endParaRPr lang="en-ID" sz="2800" b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88170976-2EFE-4E67-817E-1E4FECD40417}"/>
              </a:ext>
            </a:extLst>
          </p:cNvPr>
          <p:cNvSpPr txBox="1">
            <a:spLocks/>
          </p:cNvSpPr>
          <p:nvPr/>
        </p:nvSpPr>
        <p:spPr>
          <a:xfrm>
            <a:off x="609600" y="1143000"/>
            <a:ext cx="8001000" cy="5334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+mj-lt"/>
              <a:buAutoNum type="arabicPeriod"/>
            </a:pPr>
            <a:r>
              <a:rPr lang="en-US" sz="2400" b="1" smtClean="0">
                <a:latin typeface="+mn-lt"/>
              </a:rPr>
              <a:t>P</a:t>
            </a:r>
            <a:r>
              <a:rPr lang="id-ID" sz="2400" b="1" err="1" smtClean="0">
                <a:latin typeface="+mn-lt"/>
              </a:rPr>
              <a:t>elajari</a:t>
            </a:r>
            <a:r>
              <a:rPr lang="id-ID" sz="2400" b="1" smtClean="0">
                <a:latin typeface="+mn-lt"/>
              </a:rPr>
              <a:t> laporan hasil pengendalian standar SPMI</a:t>
            </a:r>
          </a:p>
          <a:p>
            <a:pPr marL="457200" indent="-457200">
              <a:buFont typeface="+mj-lt"/>
              <a:buAutoNum type="arabicPeriod"/>
            </a:pPr>
            <a:endParaRPr lang="id-ID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err="1" smtClean="0">
                <a:latin typeface="+mn-lt"/>
              </a:rPr>
              <a:t>Selenggarakan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rapat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atau</a:t>
            </a:r>
            <a:r>
              <a:rPr lang="en-US" sz="2400" b="1" smtClean="0">
                <a:latin typeface="+mn-lt"/>
              </a:rPr>
              <a:t> forum </a:t>
            </a:r>
            <a:r>
              <a:rPr lang="en-US" sz="2400" b="1" err="1" smtClean="0">
                <a:latin typeface="+mn-lt"/>
              </a:rPr>
              <a:t>untuk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mendiskusikan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hasil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laporan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tersebut</a:t>
            </a:r>
            <a:r>
              <a:rPr lang="en-US" sz="2400" b="1" smtClean="0">
                <a:latin typeface="+mn-lt"/>
              </a:rPr>
              <a:t>, </a:t>
            </a:r>
            <a:r>
              <a:rPr lang="en-US" sz="2400" b="1" err="1" smtClean="0">
                <a:latin typeface="+mn-lt"/>
              </a:rPr>
              <a:t>dengan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mengundang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pejabat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strukturan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dan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dosen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terkait</a:t>
            </a: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err="1" smtClean="0">
                <a:latin typeface="+mn-lt"/>
              </a:rPr>
              <a:t>Evaluasi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isi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standar</a:t>
            </a:r>
            <a:r>
              <a:rPr lang="en-US" sz="2400" b="1" smtClean="0">
                <a:latin typeface="+mn-lt"/>
              </a:rPr>
              <a:t> SPMI</a:t>
            </a:r>
          </a:p>
          <a:p>
            <a:pPr marL="457200" indent="-457200">
              <a:buFont typeface="+mj-lt"/>
              <a:buAutoNum type="arabicPeriod"/>
            </a:pP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err="1" smtClean="0">
                <a:latin typeface="+mn-lt"/>
              </a:rPr>
              <a:t>Lakukan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revisi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isi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standar</a:t>
            </a:r>
            <a:r>
              <a:rPr lang="en-US" sz="2400" b="1" smtClean="0">
                <a:latin typeface="+mn-lt"/>
              </a:rPr>
              <a:t> SPMI </a:t>
            </a:r>
            <a:r>
              <a:rPr lang="en-US" sz="2400" b="1" err="1" smtClean="0">
                <a:latin typeface="+mn-lt"/>
              </a:rPr>
              <a:t>sehingga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menjadi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standar</a:t>
            </a:r>
            <a:r>
              <a:rPr lang="en-US" sz="2400" b="1" smtClean="0">
                <a:latin typeface="+mn-lt"/>
              </a:rPr>
              <a:t> SPMI </a:t>
            </a:r>
            <a:r>
              <a:rPr lang="en-US" sz="2400" b="1" err="1" smtClean="0">
                <a:latin typeface="+mn-lt"/>
              </a:rPr>
              <a:t>baru</a:t>
            </a:r>
            <a:r>
              <a:rPr lang="en-US" sz="2400" b="1" smtClean="0">
                <a:latin typeface="+mn-lt"/>
              </a:rPr>
              <a:t> yang </a:t>
            </a:r>
            <a:r>
              <a:rPr lang="en-US" sz="2400" b="1" err="1" smtClean="0">
                <a:latin typeface="+mn-lt"/>
              </a:rPr>
              <a:t>lebih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tinggi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daripada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standar</a:t>
            </a:r>
            <a:r>
              <a:rPr lang="en-US" sz="2400" b="1" smtClean="0">
                <a:latin typeface="+mn-lt"/>
              </a:rPr>
              <a:t> SPMI </a:t>
            </a:r>
            <a:r>
              <a:rPr lang="en-US" sz="2400" b="1" err="1" smtClean="0">
                <a:latin typeface="+mn-lt"/>
              </a:rPr>
              <a:t>sebelumnya</a:t>
            </a: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err="1" smtClean="0">
                <a:latin typeface="+mn-lt"/>
              </a:rPr>
              <a:t>Tempuh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langkah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atau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prosedur</a:t>
            </a:r>
            <a:r>
              <a:rPr lang="en-US" sz="2400" b="1" smtClean="0">
                <a:latin typeface="+mn-lt"/>
              </a:rPr>
              <a:t> yang </a:t>
            </a:r>
            <a:r>
              <a:rPr lang="en-US" sz="2400" b="1" err="1" smtClean="0">
                <a:latin typeface="+mn-lt"/>
              </a:rPr>
              <a:t>berlaku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dalam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penetapan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b="1" err="1" smtClean="0">
                <a:latin typeface="+mn-lt"/>
              </a:rPr>
              <a:t>standar</a:t>
            </a:r>
            <a:r>
              <a:rPr lang="en-US" sz="2400" b="1" smtClean="0">
                <a:latin typeface="+mn-lt"/>
              </a:rPr>
              <a:t> SPMI yang </a:t>
            </a:r>
            <a:r>
              <a:rPr lang="en-US" sz="2400" b="1" err="1" smtClean="0">
                <a:latin typeface="+mn-lt"/>
              </a:rPr>
              <a:t>baru</a:t>
            </a: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2400" b="1" smtClean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id-ID" sz="2400" b="1" smtClean="0">
              <a:latin typeface="+mn-lt"/>
            </a:endParaRPr>
          </a:p>
          <a:p>
            <a:endParaRPr lang="en-ID" sz="2400" b="1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42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4958" y="1490720"/>
            <a:ext cx="12192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2000" b="1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Contoh</a:t>
            </a:r>
            <a:endParaRPr lang="en-US" sz="2000" b="1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524958" y="1876428"/>
            <a:ext cx="83722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err="1" smtClean="0">
                <a:latin typeface="Calibri" pitchFamily="34" charset="0"/>
              </a:rPr>
              <a:t>Peningkatan</a:t>
            </a:r>
            <a:r>
              <a:rPr lang="en-US" sz="2000" smtClean="0">
                <a:latin typeface="Calibri" pitchFamily="34" charset="0"/>
              </a:rPr>
              <a:t> </a:t>
            </a:r>
            <a:r>
              <a:rPr lang="id-ID" sz="2000" smtClean="0">
                <a:latin typeface="Calibri" pitchFamily="34" charset="0"/>
              </a:rPr>
              <a:t>IPK Lulusan &gt; 3,00 </a:t>
            </a:r>
            <a:r>
              <a:rPr lang="en-US" sz="2000" err="1" smtClean="0">
                <a:latin typeface="Calibri" pitchFamily="34" charset="0"/>
              </a:rPr>
              <a:t>Dalam</a:t>
            </a:r>
            <a:r>
              <a:rPr lang="en-US" sz="2000" smtClean="0">
                <a:latin typeface="Calibri" pitchFamily="34" charset="0"/>
              </a:rPr>
              <a:t> </a:t>
            </a:r>
            <a:r>
              <a:rPr lang="en-US" sz="2000" err="1">
                <a:latin typeface="Calibri" pitchFamily="34" charset="0"/>
              </a:rPr>
              <a:t>Proses</a:t>
            </a:r>
            <a:r>
              <a:rPr lang="en-US" sz="2000">
                <a:latin typeface="Calibri" pitchFamily="34" charset="0"/>
              </a:rPr>
              <a:t> </a:t>
            </a:r>
            <a:r>
              <a:rPr lang="en-US" sz="2000" err="1" smtClean="0">
                <a:latin typeface="Calibri" pitchFamily="34" charset="0"/>
              </a:rPr>
              <a:t>Pembelajaran</a:t>
            </a:r>
            <a:r>
              <a:rPr lang="en-US" sz="2000" smtClean="0">
                <a:latin typeface="Calibri" pitchFamily="34" charset="0"/>
              </a:rPr>
              <a:t> </a:t>
            </a:r>
            <a:r>
              <a:rPr lang="en-US" sz="2000" err="1" smtClean="0">
                <a:latin typeface="Calibri" pitchFamily="34" charset="0"/>
              </a:rPr>
              <a:t>di</a:t>
            </a:r>
            <a:r>
              <a:rPr lang="en-US" sz="2000" smtClean="0">
                <a:latin typeface="Calibri" pitchFamily="34" charset="0"/>
              </a:rPr>
              <a:t> </a:t>
            </a:r>
            <a:r>
              <a:rPr lang="en-US" sz="2000" err="1" smtClean="0">
                <a:latin typeface="Calibri" pitchFamily="34" charset="0"/>
              </a:rPr>
              <a:t>Perguruan</a:t>
            </a:r>
            <a:r>
              <a:rPr lang="en-US" sz="2000" smtClean="0">
                <a:latin typeface="Calibri" pitchFamily="34" charset="0"/>
              </a:rPr>
              <a:t> </a:t>
            </a:r>
            <a:r>
              <a:rPr lang="en-US" sz="2000" err="1" smtClean="0">
                <a:latin typeface="Calibri" pitchFamily="34" charset="0"/>
              </a:rPr>
              <a:t>Tinggi</a:t>
            </a:r>
            <a:endParaRPr lang="en-US" sz="2000">
              <a:latin typeface="Calibri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65275" y="2511655"/>
            <a:ext cx="7240487" cy="3508177"/>
            <a:chOff x="365275" y="2511655"/>
            <a:chExt cx="7240487" cy="3508177"/>
          </a:xfrm>
        </p:grpSpPr>
        <p:sp>
          <p:nvSpPr>
            <p:cNvPr id="3" name="Line 4"/>
            <p:cNvSpPr>
              <a:spLocks noChangeShapeType="1"/>
            </p:cNvSpPr>
            <p:nvPr/>
          </p:nvSpPr>
          <p:spPr bwMode="auto">
            <a:xfrm>
              <a:off x="1277441" y="5712055"/>
              <a:ext cx="914400" cy="1588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4" name="Line 5"/>
            <p:cNvSpPr>
              <a:spLocks noChangeShapeType="1"/>
            </p:cNvSpPr>
            <p:nvPr/>
          </p:nvSpPr>
          <p:spPr bwMode="auto">
            <a:xfrm>
              <a:off x="2191841" y="5026255"/>
              <a:ext cx="1587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191841" y="5026255"/>
              <a:ext cx="914400" cy="1588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3106241" y="4340455"/>
              <a:ext cx="1587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3106241" y="4340455"/>
              <a:ext cx="914400" cy="1588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4020641" y="3654655"/>
              <a:ext cx="1587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4020641" y="3654655"/>
              <a:ext cx="914400" cy="1588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4935041" y="2968855"/>
              <a:ext cx="1587" cy="685800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201241" y="5712055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373688" y="5026255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3309792" y="4340455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4173888" y="3654655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 rot="16200000">
              <a:off x="2004243" y="5279561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 rot="16200000">
              <a:off x="2918644" y="4593761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 rot="16200000">
              <a:off x="3833043" y="3931774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 rot="16200000">
              <a:off x="4747443" y="3222161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4935041" y="2968855"/>
              <a:ext cx="914400" cy="1588"/>
            </a:xfrm>
            <a:prstGeom prst="line">
              <a:avLst/>
            </a:prstGeom>
            <a:noFill/>
            <a:ln w="38100" cap="sq">
              <a:solidFill>
                <a:schemeClr val="hlink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5182000" y="2968855"/>
              <a:ext cx="67999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smtClean="0">
                  <a:solidFill>
                    <a:srgbClr val="00B050"/>
                  </a:solidFill>
                  <a:latin typeface="Lucida Sans Unicode" pitchFamily="34" charset="0"/>
                </a:rPr>
                <a:t>PPEPP</a:t>
              </a:r>
              <a:endParaRPr lang="en-US" sz="1400" b="1">
                <a:solidFill>
                  <a:srgbClr val="00B050"/>
                </a:solidFill>
                <a:latin typeface="Lucida Sans Unicode" pitchFamily="34" charset="0"/>
              </a:endParaRPr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 flipV="1">
              <a:off x="920230" y="2511655"/>
              <a:ext cx="3498873" cy="2652722"/>
            </a:xfrm>
            <a:prstGeom prst="line">
              <a:avLst/>
            </a:prstGeom>
            <a:noFill/>
            <a:ln w="317500" cap="sq">
              <a:solidFill>
                <a:schemeClr val="accent6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22" name="Text Box 23"/>
            <p:cNvSpPr txBox="1">
              <a:spLocks noChangeArrowheads="1"/>
            </p:cNvSpPr>
            <p:nvPr/>
          </p:nvSpPr>
          <p:spPr bwMode="auto">
            <a:xfrm rot="-2269864">
              <a:off x="365275" y="3806053"/>
              <a:ext cx="4265911" cy="3385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600" b="1" i="1" smtClean="0">
                  <a:solidFill>
                    <a:schemeClr val="bg1"/>
                  </a:solidFill>
                  <a:latin typeface="Lucida Sans Unicode" pitchFamily="34" charset="0"/>
                </a:rPr>
                <a:t> Kaizen</a:t>
              </a:r>
              <a:r>
                <a:rPr lang="id-ID" sz="1600" b="1" i="1" smtClean="0">
                  <a:solidFill>
                    <a:schemeClr val="bg1"/>
                  </a:solidFill>
                  <a:latin typeface="Lucida Sans Unicode" pitchFamily="34" charset="0"/>
                </a:rPr>
                <a:t>/c</a:t>
              </a:r>
              <a:r>
                <a:rPr lang="en-US" sz="1600" b="1" i="1" err="1" smtClean="0">
                  <a:solidFill>
                    <a:schemeClr val="bg1"/>
                  </a:solidFill>
                  <a:latin typeface="Lucida Sans Unicode" pitchFamily="34" charset="0"/>
                </a:rPr>
                <a:t>ontinuous</a:t>
              </a:r>
              <a:r>
                <a:rPr lang="id-ID" sz="1600" b="1" i="1" smtClean="0">
                  <a:solidFill>
                    <a:schemeClr val="bg1"/>
                  </a:solidFill>
                  <a:latin typeface="Lucida Sans Unicode" pitchFamily="34" charset="0"/>
                </a:rPr>
                <a:t> quality</a:t>
              </a:r>
              <a:r>
                <a:rPr lang="en-US" sz="1600" b="1" i="1" smtClean="0">
                  <a:solidFill>
                    <a:schemeClr val="bg1"/>
                  </a:solidFill>
                  <a:latin typeface="Lucida Sans Unicode" pitchFamily="34" charset="0"/>
                </a:rPr>
                <a:t> improvement</a:t>
              </a:r>
              <a:endParaRPr lang="en-US" sz="1600" b="1" i="1">
                <a:solidFill>
                  <a:schemeClr val="bg1"/>
                </a:solidFill>
                <a:latin typeface="Lucida Sans Unicode" pitchFamily="34" charset="0"/>
              </a:endParaRPr>
            </a:p>
          </p:txBody>
        </p:sp>
        <p:sp>
          <p:nvSpPr>
            <p:cNvPr id="24" name="Text Box 25"/>
            <p:cNvSpPr txBox="1">
              <a:spLocks noChangeArrowheads="1"/>
            </p:cNvSpPr>
            <p:nvPr/>
          </p:nvSpPr>
          <p:spPr bwMode="auto">
            <a:xfrm>
              <a:off x="1244809" y="5459643"/>
              <a:ext cx="93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IPK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=50 </a:t>
              </a:r>
              <a:r>
                <a:rPr lang="en-US" sz="1200" b="1">
                  <a:solidFill>
                    <a:srgbClr val="002060"/>
                  </a:solidFill>
                  <a:latin typeface="Lucida Sans Unicode" pitchFamily="34" charset="0"/>
                </a:rPr>
                <a:t>% </a:t>
              </a:r>
            </a:p>
          </p:txBody>
        </p: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2173503" y="4751618"/>
              <a:ext cx="93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IPK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=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53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 % 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26" name="Text Box 27"/>
            <p:cNvSpPr txBox="1">
              <a:spLocks noChangeArrowheads="1"/>
            </p:cNvSpPr>
            <p:nvPr/>
          </p:nvSpPr>
          <p:spPr bwMode="auto">
            <a:xfrm>
              <a:off x="3102197" y="4065818"/>
              <a:ext cx="93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IPK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=5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5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 % 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auto">
            <a:xfrm>
              <a:off x="4030891" y="3376626"/>
              <a:ext cx="93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IPK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=5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8 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% 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auto">
            <a:xfrm>
              <a:off x="5031023" y="2662246"/>
              <a:ext cx="8835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IPK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=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60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% 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2247403" y="5712055"/>
              <a:ext cx="4114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3161803" y="5026255"/>
              <a:ext cx="3200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4076203" y="4340455"/>
              <a:ext cx="2286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4990603" y="3654655"/>
              <a:ext cx="1371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5828803" y="2968855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34" name="Text Box 35"/>
            <p:cNvSpPr txBox="1">
              <a:spLocks noChangeArrowheads="1"/>
            </p:cNvSpPr>
            <p:nvPr/>
          </p:nvSpPr>
          <p:spPr bwMode="auto">
            <a:xfrm>
              <a:off x="6346328" y="5483455"/>
              <a:ext cx="110479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Tahun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Ajaran </a:t>
              </a:r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201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5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35" name="Text Box 36"/>
            <p:cNvSpPr txBox="1">
              <a:spLocks noChangeArrowheads="1"/>
            </p:cNvSpPr>
            <p:nvPr/>
          </p:nvSpPr>
          <p:spPr bwMode="auto">
            <a:xfrm>
              <a:off x="6391316" y="4805386"/>
              <a:ext cx="114300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Tahun Ajaran 2016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6362203" y="4111855"/>
              <a:ext cx="1243559" cy="479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T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ahun </a:t>
              </a:r>
            </a:p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Ajaran 2017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37" name="Text Box 38"/>
            <p:cNvSpPr txBox="1">
              <a:spLocks noChangeArrowheads="1"/>
            </p:cNvSpPr>
            <p:nvPr/>
          </p:nvSpPr>
          <p:spPr bwMode="auto">
            <a:xfrm>
              <a:off x="6362203" y="3426055"/>
              <a:ext cx="110479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T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ahun</a:t>
              </a:r>
            </a:p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Ajaran 2018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  <p:sp>
          <p:nvSpPr>
            <p:cNvPr id="38" name="Text Box 39"/>
            <p:cNvSpPr txBox="1">
              <a:spLocks noChangeArrowheads="1"/>
            </p:cNvSpPr>
            <p:nvPr/>
          </p:nvSpPr>
          <p:spPr bwMode="auto">
            <a:xfrm>
              <a:off x="6362203" y="2740255"/>
              <a:ext cx="11528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 smtClean="0">
                  <a:solidFill>
                    <a:srgbClr val="002060"/>
                  </a:solidFill>
                  <a:latin typeface="Lucida Sans Unicode" pitchFamily="34" charset="0"/>
                </a:rPr>
                <a:t>T</a:t>
              </a:r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ahun</a:t>
              </a:r>
            </a:p>
            <a:p>
              <a:pPr eaLnBrk="0" hangingPunct="0"/>
              <a:r>
                <a:rPr lang="id-ID" sz="1200" b="1" smtClean="0">
                  <a:solidFill>
                    <a:srgbClr val="002060"/>
                  </a:solidFill>
                  <a:latin typeface="Lucida Sans Unicode" pitchFamily="34" charset="0"/>
                </a:rPr>
                <a:t> Ajaran 2019</a:t>
              </a:r>
              <a:endParaRPr lang="en-US" sz="1200" b="1">
                <a:solidFill>
                  <a:srgbClr val="002060"/>
                </a:solidFill>
                <a:latin typeface="Lucida Sans Unicode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11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="" xmlns:a16="http://schemas.microsoft.com/office/drawing/2014/main" id="{AB4FD58C-A3E4-4BDC-9121-37EC1586AA15}"/>
              </a:ext>
            </a:extLst>
          </p:cNvPr>
          <p:cNvSpPr txBox="1">
            <a:spLocks/>
          </p:cNvSpPr>
          <p:nvPr/>
        </p:nvSpPr>
        <p:spPr>
          <a:xfrm>
            <a:off x="381000" y="1528465"/>
            <a:ext cx="8610600" cy="449927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err="1" smtClean="0"/>
              <a:t>Semula</a:t>
            </a:r>
            <a:r>
              <a:rPr lang="en-US" smtClean="0"/>
              <a:t> </a:t>
            </a:r>
            <a:r>
              <a:rPr lang="en-US" err="1" smtClean="0"/>
              <a:t>isi</a:t>
            </a:r>
            <a:r>
              <a:rPr lang="en-US" smtClean="0"/>
              <a:t> </a:t>
            </a:r>
            <a:r>
              <a:rPr lang="en-US" err="1" smtClean="0"/>
              <a:t>Standar</a:t>
            </a:r>
            <a:r>
              <a:rPr lang="en-US" smtClean="0"/>
              <a:t> </a:t>
            </a:r>
            <a:r>
              <a:rPr lang="en-US" err="1" smtClean="0"/>
              <a:t>Penilaian</a:t>
            </a:r>
            <a:r>
              <a:rPr lang="en-US" smtClean="0"/>
              <a:t> </a:t>
            </a:r>
            <a:r>
              <a:rPr lang="en-US" err="1" smtClean="0"/>
              <a:t>Pembelajaran</a:t>
            </a:r>
            <a:r>
              <a:rPr lang="en-US" smtClean="0"/>
              <a:t>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Dosen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pengasuh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mata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kuliah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(A)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harus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melaksanakan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penilaian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proses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dan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hasil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belajar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mahasiswa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(B)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dengan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materi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penilaian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yang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mampu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mengukur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capaian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pembelajaran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mata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kuliah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(C ) paling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sedikit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pada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perempat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tengah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dan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err="1" smtClean="0">
                <a:solidFill>
                  <a:schemeClr val="accent5">
                    <a:lumMod val="50000"/>
                  </a:schemeClr>
                </a:solidFill>
              </a:rPr>
              <a:t>akhir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 semester (D)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mtClean="0"/>
          </a:p>
          <a:p>
            <a:r>
              <a:rPr lang="en-US" err="1" smtClean="0"/>
              <a:t>Perubaha</a:t>
            </a:r>
            <a:r>
              <a:rPr lang="id-ID" smtClean="0"/>
              <a:t>n</a:t>
            </a:r>
            <a:r>
              <a:rPr lang="en-US" smtClean="0"/>
              <a:t> </a:t>
            </a:r>
            <a:r>
              <a:rPr lang="en-US" err="1" smtClean="0"/>
              <a:t>setelah</a:t>
            </a:r>
            <a:r>
              <a:rPr lang="en-US" smtClean="0"/>
              <a:t> </a:t>
            </a:r>
            <a:r>
              <a:rPr lang="en-US" err="1" smtClean="0"/>
              <a:t>dilakukan</a:t>
            </a:r>
            <a:r>
              <a:rPr lang="en-US" smtClean="0"/>
              <a:t> </a:t>
            </a:r>
            <a:r>
              <a:rPr lang="en-US" err="1" smtClean="0"/>
              <a:t>peningkatan</a:t>
            </a:r>
            <a:r>
              <a:rPr lang="en-US" smtClean="0"/>
              <a:t> </a:t>
            </a:r>
            <a:r>
              <a:rPr lang="en-US" err="1" smtClean="0"/>
              <a:t>dalam</a:t>
            </a:r>
            <a:r>
              <a:rPr lang="en-US" smtClean="0"/>
              <a:t> </a:t>
            </a:r>
            <a:r>
              <a:rPr lang="en-US" err="1" smtClean="0"/>
              <a:t>aspek</a:t>
            </a:r>
            <a:r>
              <a:rPr lang="en-US" smtClean="0"/>
              <a:t> competence 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Dosen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pengasuh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mata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kuliah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(A)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harus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menyerahkan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materi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penilaian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hasil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belajar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mahasiswa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kepada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Tim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Verifikasi</a:t>
            </a:r>
            <a:r>
              <a:rPr lang="id-ID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Soal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Jurusan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(B) agar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ada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kesesuaian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materi</a:t>
            </a:r>
            <a:r>
              <a:rPr lang="id-ID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penilaian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dengan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CP</a:t>
            </a:r>
            <a:r>
              <a:rPr lang="id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mata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kuliah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(C) paling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lambat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1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minggu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sebelum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melaksanakan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penilaian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proses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dan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hasil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belajar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ID" err="1" smtClean="0">
                <a:solidFill>
                  <a:schemeClr val="accent5">
                    <a:lumMod val="50000"/>
                  </a:schemeClr>
                </a:solidFill>
              </a:rPr>
              <a:t>mahasiswa</a:t>
            </a:r>
            <a:r>
              <a:rPr lang="en-ID" smtClean="0">
                <a:solidFill>
                  <a:schemeClr val="accent5">
                    <a:lumMod val="50000"/>
                  </a:schemeClr>
                </a:solidFill>
              </a:rPr>
              <a:t> (D)</a:t>
            </a:r>
            <a:endParaRPr lang="en-ID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990600"/>
            <a:ext cx="1403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2000" b="1" u="sng" smtClean="0">
                <a:solidFill>
                  <a:srgbClr val="FF0000"/>
                </a:solidFill>
              </a:rPr>
              <a:t>Contoh lain</a:t>
            </a:r>
            <a:endParaRPr lang="en-ID" sz="2000" b="1" u="sng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1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1600200"/>
            <a:ext cx="426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b="1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id-ID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Bulan </a:t>
            </a:r>
            <a:r>
              <a:rPr lang="id-ID" sz="2800" b="1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mei</a:t>
            </a:r>
            <a:r>
              <a:rPr lang="id-ID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bulan puasa</a:t>
            </a:r>
          </a:p>
          <a:p>
            <a:pPr algn="ctr"/>
            <a:r>
              <a:rPr lang="id-ID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jangan lupa membeli buka</a:t>
            </a:r>
          </a:p>
          <a:p>
            <a:pPr algn="ctr"/>
            <a:endParaRPr lang="id-ID" sz="2800" b="1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id-ID" sz="2800" b="1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pmi</a:t>
            </a:r>
            <a:r>
              <a:rPr lang="id-ID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tiada habisnya </a:t>
            </a:r>
          </a:p>
          <a:p>
            <a:pPr algn="ctr"/>
            <a:r>
              <a:rPr lang="id-ID" sz="28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insya Allah kita bisa</a:t>
            </a:r>
            <a:endParaRPr lang="en-ID" sz="2800" b="1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8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8111" y="1869740"/>
            <a:ext cx="20354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Sekian</a:t>
            </a:r>
            <a:endParaRPr lang="en-US" sz="3600" b="1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ID" sz="3600" b="1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46471" y="2766669"/>
            <a:ext cx="51007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</a:t>
            </a:r>
          </a:p>
          <a:p>
            <a:pPr algn="ctr"/>
            <a:endParaRPr lang="en-ID" sz="3600" b="1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1091" y="3680960"/>
            <a:ext cx="25808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Terima</a:t>
            </a:r>
            <a:r>
              <a:rPr lang="en-US" sz="3600" b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600" b="1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kasih</a:t>
            </a:r>
            <a:endParaRPr lang="en-US" sz="3600" b="1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ID" sz="3600" b="1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768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1800" y="228600"/>
            <a:ext cx="617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pc="50" err="1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Sistem</a:t>
            </a:r>
            <a:r>
              <a:rPr lang="en-US" sz="3200" b="1" spc="5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</a:t>
            </a:r>
            <a:r>
              <a:rPr lang="en-US" sz="3200" b="1" spc="50" err="1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Penjaminan</a:t>
            </a:r>
            <a:r>
              <a:rPr lang="en-US" sz="3200" b="1" spc="5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</a:t>
            </a:r>
            <a:r>
              <a:rPr lang="en-US" sz="3200" b="1" spc="50" err="1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Mutu</a:t>
            </a:r>
            <a:r>
              <a:rPr lang="en-US" sz="3200" b="1" spc="5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Internal </a:t>
            </a:r>
            <a:endParaRPr lang="id-ID" sz="3200" b="1" spc="50">
              <a:ln w="9525" cmpd="sng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950BB986-7D5C-45E3-9C58-C0EAB13A4588}"/>
              </a:ext>
            </a:extLst>
          </p:cNvPr>
          <p:cNvSpPr>
            <a:spLocks noGrp="1"/>
          </p:cNvSpPr>
          <p:nvPr/>
        </p:nvSpPr>
        <p:spPr>
          <a:xfrm>
            <a:off x="282990" y="1295400"/>
            <a:ext cx="825141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err="1" smtClean="0">
                <a:solidFill>
                  <a:schemeClr val="accent6">
                    <a:lumMod val="50000"/>
                  </a:schemeClr>
                </a:solidFill>
              </a:rPr>
              <a:t>Menurut</a:t>
            </a:r>
            <a:r>
              <a:rPr lang="en-US" sz="240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 smtClean="0">
                <a:solidFill>
                  <a:schemeClr val="accent6">
                    <a:lumMod val="50000"/>
                  </a:schemeClr>
                </a:solidFill>
              </a:rPr>
              <a:t>permenristekdikti</a:t>
            </a:r>
            <a:r>
              <a:rPr lang="en-US" sz="2400" smtClean="0">
                <a:solidFill>
                  <a:schemeClr val="accent6">
                    <a:lumMod val="50000"/>
                  </a:schemeClr>
                </a:solidFill>
              </a:rPr>
              <a:t> No.62 </a:t>
            </a:r>
            <a:r>
              <a:rPr lang="en-US" sz="2400" err="1" smtClean="0">
                <a:solidFill>
                  <a:schemeClr val="accent6">
                    <a:lumMod val="50000"/>
                  </a:schemeClr>
                </a:solidFill>
              </a:rPr>
              <a:t>Tahun</a:t>
            </a:r>
            <a:r>
              <a:rPr lang="en-US" sz="2400" smtClean="0">
                <a:solidFill>
                  <a:schemeClr val="accent6">
                    <a:lumMod val="50000"/>
                  </a:schemeClr>
                </a:solidFill>
              </a:rPr>
              <a:t> 2016</a:t>
            </a:r>
          </a:p>
          <a:p>
            <a:pPr marL="0" indent="0">
              <a:buNone/>
            </a:pPr>
            <a:endParaRPr lang="en-US" sz="240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400" smtClean="0">
                <a:solidFill>
                  <a:srgbClr val="C00000"/>
                </a:solidFill>
              </a:rPr>
              <a:t>SPMI </a:t>
            </a:r>
            <a:r>
              <a:rPr lang="en-US" sz="2400" err="1">
                <a:solidFill>
                  <a:srgbClr val="C00000"/>
                </a:solidFill>
              </a:rPr>
              <a:t>adalah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kegiatan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sistemik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penjaminan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mutu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Pendidikan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tinggi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oleh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setiap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perguruan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tinggi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secara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otonom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atau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mandiri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untuk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mengendalikan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dan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meningkatkan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penyelanggaraan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Pendidikan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tinggi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secara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berencana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dan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berkelanjutan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40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US" sz="240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400" err="1">
                <a:solidFill>
                  <a:srgbClr val="C00000"/>
                </a:solidFill>
              </a:rPr>
              <a:t>Pasal</a:t>
            </a:r>
            <a:r>
              <a:rPr lang="en-US" sz="2400">
                <a:solidFill>
                  <a:srgbClr val="C00000"/>
                </a:solidFill>
              </a:rPr>
              <a:t> 52 </a:t>
            </a:r>
            <a:r>
              <a:rPr lang="en-US" sz="2400" err="1">
                <a:solidFill>
                  <a:srgbClr val="C00000"/>
                </a:solidFill>
              </a:rPr>
              <a:t>ayat</a:t>
            </a:r>
            <a:r>
              <a:rPr lang="en-US" sz="2400">
                <a:solidFill>
                  <a:srgbClr val="C00000"/>
                </a:solidFill>
              </a:rPr>
              <a:t> (2) UU </a:t>
            </a:r>
            <a:r>
              <a:rPr lang="en-US" sz="2400" err="1">
                <a:solidFill>
                  <a:srgbClr val="C00000"/>
                </a:solidFill>
              </a:rPr>
              <a:t>Dikti</a:t>
            </a:r>
            <a:r>
              <a:rPr lang="en-US" sz="2400">
                <a:solidFill>
                  <a:srgbClr val="C00000"/>
                </a:solidFill>
              </a:rPr>
              <a:t> </a:t>
            </a:r>
            <a:r>
              <a:rPr lang="en-US" sz="2400"/>
              <a:t>: 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5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langkah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yang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harus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ada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dalam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melaksanaksanaka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SPMI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adalah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>
                <a:solidFill>
                  <a:srgbClr val="C00000"/>
                </a:solidFill>
              </a:rPr>
              <a:t>PPEPP</a:t>
            </a:r>
            <a:r>
              <a:rPr lang="en-US" sz="2400"/>
              <a:t> (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Penetapan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Pelaksanaan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Evaluasi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pelaksanaan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),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Pengendalian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pelaksanaan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) dan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Peningkatan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Standar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err="1">
                <a:solidFill>
                  <a:schemeClr val="accent6">
                    <a:lumMod val="50000"/>
                  </a:schemeClr>
                </a:solidFill>
              </a:rPr>
              <a:t>Dikti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) </a:t>
            </a:r>
            <a:endParaRPr lang="en-ID" sz="240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3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4127146F-7D4E-415E-9163-BF59B98517F0}"/>
              </a:ext>
            </a:extLst>
          </p:cNvPr>
          <p:cNvSpPr>
            <a:spLocks noGrp="1"/>
          </p:cNvSpPr>
          <p:nvPr/>
        </p:nvSpPr>
        <p:spPr>
          <a:xfrm>
            <a:off x="304800" y="1295400"/>
            <a:ext cx="8610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err="1"/>
              <a:t>Tujuan</a:t>
            </a:r>
            <a:r>
              <a:rPr lang="en-US" b="1"/>
              <a:t> SPMI </a:t>
            </a:r>
          </a:p>
          <a:p>
            <a:pPr marL="0" indent="0">
              <a:buNone/>
            </a:pPr>
            <a:r>
              <a:rPr lang="en-US" err="1"/>
              <a:t>Menjamin</a:t>
            </a:r>
            <a:r>
              <a:rPr lang="en-US"/>
              <a:t> </a:t>
            </a:r>
            <a:r>
              <a:rPr lang="en-US" err="1"/>
              <a:t>pemenuhan</a:t>
            </a:r>
            <a:r>
              <a:rPr lang="en-US"/>
              <a:t> </a:t>
            </a:r>
            <a:r>
              <a:rPr lang="en-US" err="1"/>
              <a:t>Standar</a:t>
            </a:r>
            <a:r>
              <a:rPr lang="en-US"/>
              <a:t> </a:t>
            </a:r>
            <a:r>
              <a:rPr lang="en-US" err="1"/>
              <a:t>Dikti</a:t>
            </a:r>
            <a:r>
              <a:rPr lang="en-US"/>
              <a:t> </a:t>
            </a:r>
            <a:r>
              <a:rPr lang="en-US" err="1"/>
              <a:t>secara</a:t>
            </a:r>
            <a:r>
              <a:rPr lang="en-US"/>
              <a:t> </a:t>
            </a:r>
            <a:r>
              <a:rPr lang="en-US" err="1"/>
              <a:t>sistematik</a:t>
            </a:r>
            <a:r>
              <a:rPr lang="en-US"/>
              <a:t> dan </a:t>
            </a:r>
            <a:r>
              <a:rPr lang="en-US" err="1"/>
              <a:t>berkelanjutan</a:t>
            </a:r>
            <a:r>
              <a:rPr lang="en-US"/>
              <a:t> </a:t>
            </a:r>
            <a:r>
              <a:rPr lang="en-US" err="1"/>
              <a:t>sehingga</a:t>
            </a:r>
            <a:r>
              <a:rPr lang="en-US"/>
              <a:t> </a:t>
            </a:r>
            <a:r>
              <a:rPr lang="en-US" err="1"/>
              <a:t>tumbuh</a:t>
            </a:r>
            <a:r>
              <a:rPr lang="en-US"/>
              <a:t> dan </a:t>
            </a:r>
            <a:r>
              <a:rPr lang="en-US" err="1"/>
              <a:t>berkembang</a:t>
            </a:r>
            <a:r>
              <a:rPr lang="en-US"/>
              <a:t> </a:t>
            </a:r>
            <a:r>
              <a:rPr lang="en-US" err="1"/>
              <a:t>budaya</a:t>
            </a:r>
            <a:r>
              <a:rPr lang="en-US"/>
              <a:t> </a:t>
            </a:r>
            <a:r>
              <a:rPr lang="en-US" err="1"/>
              <a:t>mutu</a:t>
            </a:r>
            <a:r>
              <a:rPr lang="en-US"/>
              <a:t>.</a:t>
            </a:r>
          </a:p>
          <a:p>
            <a:r>
              <a:rPr lang="en-US" b="1" err="1"/>
              <a:t>Fungsi</a:t>
            </a:r>
            <a:r>
              <a:rPr lang="en-US" b="1"/>
              <a:t> SPMI </a:t>
            </a:r>
          </a:p>
          <a:p>
            <a:pPr marL="0" indent="0">
              <a:buNone/>
            </a:pPr>
            <a:r>
              <a:rPr lang="en-US" err="1"/>
              <a:t>Mengendalikan</a:t>
            </a:r>
            <a:r>
              <a:rPr lang="en-US"/>
              <a:t> </a:t>
            </a:r>
            <a:r>
              <a:rPr lang="en-US" err="1"/>
              <a:t>penyelanggaraan</a:t>
            </a:r>
            <a:r>
              <a:rPr lang="en-US"/>
              <a:t> Pendidikan </a:t>
            </a:r>
            <a:r>
              <a:rPr lang="en-US" err="1"/>
              <a:t>tinggi</a:t>
            </a:r>
            <a:r>
              <a:rPr lang="en-US"/>
              <a:t> oleh </a:t>
            </a:r>
            <a:r>
              <a:rPr lang="en-US" err="1"/>
              <a:t>perguruan</a:t>
            </a:r>
            <a:r>
              <a:rPr lang="en-US"/>
              <a:t> </a:t>
            </a:r>
            <a:r>
              <a:rPr lang="en-US" err="1"/>
              <a:t>tinggi</a:t>
            </a:r>
            <a:r>
              <a:rPr lang="en-US"/>
              <a:t> </a:t>
            </a:r>
            <a:r>
              <a:rPr lang="en-US" err="1"/>
              <a:t>untuk</a:t>
            </a:r>
            <a:r>
              <a:rPr lang="en-US"/>
              <a:t> </a:t>
            </a:r>
            <a:r>
              <a:rPr lang="en-US" err="1"/>
              <a:t>mewujudkan</a:t>
            </a:r>
            <a:r>
              <a:rPr lang="en-US"/>
              <a:t> Pendidikan </a:t>
            </a:r>
            <a:r>
              <a:rPr lang="en-US" err="1"/>
              <a:t>tinggi</a:t>
            </a:r>
            <a:r>
              <a:rPr lang="en-US"/>
              <a:t> yang </a:t>
            </a:r>
            <a:r>
              <a:rPr lang="en-US" err="1"/>
              <a:t>bermutu</a:t>
            </a:r>
            <a:r>
              <a:rPr lang="en-US"/>
              <a:t> </a:t>
            </a:r>
            <a:endParaRPr lang="en-ID"/>
          </a:p>
        </p:txBody>
      </p:sp>
      <p:sp>
        <p:nvSpPr>
          <p:cNvPr id="4" name="Rectangle 3"/>
          <p:cNvSpPr/>
          <p:nvPr/>
        </p:nvSpPr>
        <p:spPr>
          <a:xfrm>
            <a:off x="4114800" y="22860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smtClean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CC33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Tujuan dan Fungsi SPMI </a:t>
            </a:r>
            <a:endParaRPr lang="id-ID" sz="3600" b="1">
              <a:ln w="10160">
                <a:solidFill>
                  <a:srgbClr val="FF0000"/>
                </a:solidFill>
                <a:prstDash val="solid"/>
              </a:ln>
              <a:solidFill>
                <a:srgbClr val="CC33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330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6A7D8F93-1360-4409-A3C1-8DE3AB37B25F}"/>
              </a:ext>
            </a:extLst>
          </p:cNvPr>
          <p:cNvSpPr txBox="1">
            <a:spLocks/>
          </p:cNvSpPr>
          <p:nvPr/>
        </p:nvSpPr>
        <p:spPr>
          <a:xfrm>
            <a:off x="381000" y="1295400"/>
            <a:ext cx="8610600" cy="48768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id-ID" sz="2400" b="1">
                <a:solidFill>
                  <a:schemeClr val="accent1">
                    <a:lumMod val="75000"/>
                  </a:schemeClr>
                </a:solidFill>
              </a:rPr>
              <a:t>Otonom</a:t>
            </a:r>
            <a:r>
              <a:rPr lang="id-ID" sz="2400"/>
              <a:t>: </a:t>
            </a:r>
            <a:r>
              <a:rPr lang="id-ID" sz="2000"/>
              <a:t>SPMI dikembanhgkan dan diimplementasikan secara otonom atau mandiri oleh setiap PT baik pd aras Unit Pengelola Prodi (jurusan, departemen, atau istilah lain), maupun pd aras PT;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b="1">
                <a:solidFill>
                  <a:srgbClr val="C00000"/>
                </a:solidFill>
              </a:rPr>
              <a:t>Terstandar</a:t>
            </a:r>
            <a:r>
              <a:rPr lang="id-ID" sz="2000"/>
              <a:t>: SPMI menggunakan SN-Dikti yg ditetapkan oleh Mendikbud/Mendiktiristek dan SN-Dikti yg ditetapkan oleh PT;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b="1">
                <a:solidFill>
                  <a:srgbClr val="006600"/>
                </a:solidFill>
              </a:rPr>
              <a:t>Akurasi</a:t>
            </a:r>
            <a:r>
              <a:rPr lang="id-ID" sz="2000"/>
              <a:t>: SPMI menggunakan data dan informasi yg akurat pada PD-Dikti;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b="1">
                <a:solidFill>
                  <a:schemeClr val="tx2">
                    <a:lumMod val="75000"/>
                  </a:schemeClr>
                </a:solidFill>
              </a:rPr>
              <a:t>Berencana</a:t>
            </a:r>
            <a:r>
              <a:rPr lang="id-ID" sz="2400"/>
              <a:t> </a:t>
            </a:r>
            <a:r>
              <a:rPr lang="id-ID" sz="2000"/>
              <a:t>dan</a:t>
            </a:r>
            <a:r>
              <a:rPr lang="id-ID" sz="2400"/>
              <a:t> </a:t>
            </a:r>
            <a:r>
              <a:rPr lang="id-ID" sz="2400" b="1">
                <a:solidFill>
                  <a:schemeClr val="tx2">
                    <a:lumMod val="75000"/>
                  </a:schemeClr>
                </a:solidFill>
              </a:rPr>
              <a:t>Berkelanjutan</a:t>
            </a:r>
            <a:r>
              <a:rPr lang="id-ID" sz="2000"/>
              <a:t>: SPMI diimplementasikan dgn menggunakan 5 langkah penjaminan mutu, yaitu: Penetapan, Pelaksanaan, Evaluasi, Pengendalian, dan Peningkatan Standar Dikti yg membentuk siklus;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b="1">
                <a:solidFill>
                  <a:schemeClr val="accent6">
                    <a:lumMod val="50000"/>
                  </a:schemeClr>
                </a:solidFill>
              </a:rPr>
              <a:t>Terdokumentasi</a:t>
            </a:r>
            <a:r>
              <a:rPr lang="id-ID" sz="2000"/>
              <a:t>: seluruh langkah dlm siklus SPMI didokumentasikan secara sistematis.</a:t>
            </a:r>
            <a:endParaRPr lang="id-ID" sz="2400"/>
          </a:p>
        </p:txBody>
      </p:sp>
      <p:sp>
        <p:nvSpPr>
          <p:cNvPr id="5" name="Rectangle 4"/>
          <p:cNvSpPr/>
          <p:nvPr/>
        </p:nvSpPr>
        <p:spPr>
          <a:xfrm>
            <a:off x="4876800" y="2286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Prinsip-Prinsip SPMI </a:t>
            </a:r>
            <a:endParaRPr lang="id-ID" sz="3600" b="1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06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A75141B-7796-4A4F-99C5-B24631E72D14}"/>
              </a:ext>
            </a:extLst>
          </p:cNvPr>
          <p:cNvSpPr txBox="1">
            <a:spLocks/>
          </p:cNvSpPr>
          <p:nvPr/>
        </p:nvSpPr>
        <p:spPr>
          <a:xfrm>
            <a:off x="304800" y="878474"/>
            <a:ext cx="8686800" cy="56747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id-ID" b="1" dirty="0" smtClean="0"/>
              <a:t>1. </a:t>
            </a:r>
            <a:r>
              <a:rPr lang="en-US" b="1" dirty="0" err="1" smtClean="0"/>
              <a:t>Dokumen</a:t>
            </a:r>
            <a:r>
              <a:rPr lang="en-US" b="1" dirty="0" smtClean="0"/>
              <a:t> </a:t>
            </a:r>
            <a:r>
              <a:rPr lang="en-US" b="1" dirty="0" err="1" smtClean="0"/>
              <a:t>Kebijakan</a:t>
            </a:r>
            <a:r>
              <a:rPr lang="en-US" b="1" dirty="0" smtClean="0"/>
              <a:t> SPMI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d-ID" b="1" dirty="0" smtClean="0"/>
              <a:t>2. </a:t>
            </a:r>
            <a:r>
              <a:rPr lang="en-US" b="1" dirty="0" err="1" smtClean="0"/>
              <a:t>Dokumen</a:t>
            </a:r>
            <a:r>
              <a:rPr lang="en-US" b="1" dirty="0" smtClean="0"/>
              <a:t> Manual SPMI </a:t>
            </a:r>
            <a:endParaRPr lang="id-ID" b="1" dirty="0" smtClean="0"/>
          </a:p>
          <a:p>
            <a:pPr marL="449263" lvl="1" indent="-269875" algn="just">
              <a:lnSpc>
                <a:spcPct val="150000"/>
              </a:lnSpc>
            </a:pPr>
            <a:r>
              <a:rPr lang="en-US" sz="2000" dirty="0" err="1"/>
              <a:t>D</a:t>
            </a:r>
            <a:r>
              <a:rPr lang="en-US" sz="2000" dirty="0" err="1" smtClean="0"/>
              <a:t>okumentasi</a:t>
            </a:r>
            <a:r>
              <a:rPr lang="en-US" sz="2000" dirty="0" smtClean="0"/>
              <a:t> </a:t>
            </a:r>
            <a:r>
              <a:rPr lang="en-US" sz="2000" dirty="0" err="1"/>
              <a:t>tertulis</a:t>
            </a:r>
            <a:r>
              <a:rPr lang="en-US" sz="2000" dirty="0"/>
              <a:t> </a:t>
            </a:r>
            <a:r>
              <a:rPr lang="en-US" sz="2000" dirty="0" err="1"/>
              <a:t>berisi</a:t>
            </a:r>
            <a:r>
              <a:rPr lang="en-US" sz="2000" dirty="0"/>
              <a:t> </a:t>
            </a:r>
            <a:r>
              <a:rPr lang="en-US" sz="2000" dirty="0" err="1"/>
              <a:t>petunjuk</a:t>
            </a:r>
            <a:r>
              <a:rPr lang="en-US" sz="2000" dirty="0"/>
              <a:t> </a:t>
            </a:r>
            <a:r>
              <a:rPr lang="en-US" sz="2000" dirty="0" err="1"/>
              <a:t>praktis</a:t>
            </a:r>
            <a:r>
              <a:rPr lang="en-US" sz="2000" dirty="0"/>
              <a:t> </a:t>
            </a:r>
            <a:r>
              <a:rPr lang="en-US" sz="2000" dirty="0" err="1"/>
              <a:t>mengenai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, </a:t>
            </a:r>
            <a:r>
              <a:rPr lang="en-US" sz="2000" dirty="0" err="1"/>
              <a:t>langkah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prosedur</a:t>
            </a:r>
            <a:r>
              <a:rPr lang="en-US" sz="2000" dirty="0"/>
              <a:t> </a:t>
            </a:r>
            <a:r>
              <a:rPr lang="en-US" sz="2000" dirty="0" err="1"/>
              <a:t>tentang</a:t>
            </a:r>
            <a:r>
              <a:rPr lang="en-US" sz="2000" dirty="0"/>
              <a:t> </a:t>
            </a: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Standar</a:t>
            </a:r>
            <a:r>
              <a:rPr lang="en-US" sz="2000" dirty="0"/>
              <a:t> </a:t>
            </a:r>
            <a:r>
              <a:rPr lang="en-US" sz="2000" dirty="0" err="1"/>
              <a:t>Dikti</a:t>
            </a:r>
            <a:r>
              <a:rPr lang="en-US" sz="2000" dirty="0"/>
              <a:t> </a:t>
            </a:r>
            <a:r>
              <a:rPr lang="en-US" sz="2000" dirty="0" err="1"/>
              <a:t>suatu</a:t>
            </a:r>
            <a:r>
              <a:rPr lang="en-US" sz="2000" dirty="0"/>
              <a:t> PT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ditetapkan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dilaksanakan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dievaluasi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pelaksanaannya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dikendalikan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pelaksanaannya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ditingkatkan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err="1"/>
              <a:t>mutunya</a:t>
            </a:r>
            <a:r>
              <a:rPr lang="en-US" sz="2000" dirty="0"/>
              <a:t> </a:t>
            </a:r>
            <a:r>
              <a:rPr lang="en-US" sz="2000" dirty="0" err="1"/>
              <a:t>secara</a:t>
            </a:r>
            <a:r>
              <a:rPr lang="en-US" sz="2000" dirty="0"/>
              <a:t> </a:t>
            </a:r>
            <a:r>
              <a:rPr lang="en-US" sz="2000" dirty="0" err="1"/>
              <a:t>berkelanjutan</a:t>
            </a:r>
            <a:r>
              <a:rPr lang="en-US" sz="2000" dirty="0"/>
              <a:t>,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pihak-pihak</a:t>
            </a:r>
            <a:r>
              <a:rPr lang="en-US" sz="2000" dirty="0"/>
              <a:t> yang </a:t>
            </a:r>
            <a:r>
              <a:rPr lang="en-US" sz="2000" dirty="0" err="1"/>
              <a:t>bertanggung</a:t>
            </a:r>
            <a:r>
              <a:rPr lang="en-US" sz="2000" dirty="0"/>
              <a:t> </a:t>
            </a:r>
            <a:r>
              <a:rPr lang="en-US" sz="2000" dirty="0" err="1"/>
              <a:t>jawab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melaksanakan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semua</a:t>
            </a:r>
            <a:r>
              <a:rPr lang="en-US" sz="2000" dirty="0"/>
              <a:t> </a:t>
            </a:r>
            <a:r>
              <a:rPr lang="en-US" sz="2000" dirty="0" err="1"/>
              <a:t>aras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PT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d-ID" b="1" dirty="0" smtClean="0"/>
              <a:t>3. </a:t>
            </a:r>
            <a:r>
              <a:rPr lang="en-US" b="1" dirty="0" err="1" smtClean="0"/>
              <a:t>Dokumen</a:t>
            </a:r>
            <a:r>
              <a:rPr lang="en-US" b="1" dirty="0" smtClean="0"/>
              <a:t> </a:t>
            </a:r>
            <a:r>
              <a:rPr lang="en-US" b="1" dirty="0" err="1" smtClean="0"/>
              <a:t>Standar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SPMI (</a:t>
            </a:r>
            <a:r>
              <a:rPr lang="en-US" b="1" dirty="0" err="1" smtClean="0"/>
              <a:t>Standar</a:t>
            </a:r>
            <a:r>
              <a:rPr lang="en-US" b="1" dirty="0" smtClean="0"/>
              <a:t> </a:t>
            </a:r>
            <a:r>
              <a:rPr lang="en-US" b="1" dirty="0" err="1" smtClean="0"/>
              <a:t>Dikti</a:t>
            </a:r>
            <a:r>
              <a:rPr lang="en-US" b="1" dirty="0" smtClean="0"/>
              <a:t>)</a:t>
            </a:r>
            <a:endParaRPr lang="id-ID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id-ID" b="1" dirty="0" smtClean="0"/>
              <a:t>4. </a:t>
            </a:r>
            <a:r>
              <a:rPr lang="en-US" b="1" dirty="0" err="1" smtClean="0"/>
              <a:t>Dokumen</a:t>
            </a:r>
            <a:r>
              <a:rPr lang="en-US" b="1" dirty="0" smtClean="0"/>
              <a:t> </a:t>
            </a:r>
            <a:r>
              <a:rPr lang="en-US" b="1" dirty="0" err="1" smtClean="0"/>
              <a:t>Formulir</a:t>
            </a:r>
            <a:r>
              <a:rPr lang="en-US" b="1" dirty="0" smtClean="0"/>
              <a:t> yang </a:t>
            </a:r>
            <a:r>
              <a:rPr lang="en-US" b="1" dirty="0" err="1" smtClean="0"/>
              <a:t>digunakan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SPMI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ID" dirty="0"/>
          </a:p>
        </p:txBody>
      </p:sp>
      <p:sp>
        <p:nvSpPr>
          <p:cNvPr id="4" name="Rectangle 3"/>
          <p:cNvSpPr/>
          <p:nvPr/>
        </p:nvSpPr>
        <p:spPr>
          <a:xfrm>
            <a:off x="5257800" y="2286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smtClean="0">
                <a:ln w="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Dokumen SPMI </a:t>
            </a:r>
            <a:endParaRPr lang="id-ID" sz="3600" b="1">
              <a:ln w="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412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7800" y="2286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smtClean="0">
                <a:ln w="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Manual SPMI </a:t>
            </a:r>
            <a:endParaRPr lang="id-ID" sz="3600" b="1">
              <a:ln w="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2192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err="1"/>
              <a:t>Manfaat</a:t>
            </a:r>
            <a:r>
              <a:rPr lang="en-US" sz="2400"/>
              <a:t> </a:t>
            </a:r>
            <a:r>
              <a:rPr lang="en-US" sz="2400" smtClean="0"/>
              <a:t> : </a:t>
            </a:r>
          </a:p>
          <a:p>
            <a:endParaRPr lang="en-US" sz="2400"/>
          </a:p>
          <a:p>
            <a:pPr marL="457200" indent="-457200">
              <a:buFont typeface="+mj-lt"/>
              <a:buAutoNum type="arabicPeriod"/>
            </a:pPr>
            <a:r>
              <a:rPr lang="en-US" sz="2400" err="1" smtClean="0"/>
              <a:t>Panduan</a:t>
            </a:r>
            <a:r>
              <a:rPr lang="en-US" sz="2400" smtClean="0"/>
              <a:t> </a:t>
            </a:r>
            <a:r>
              <a:rPr lang="en-US" sz="2400" err="1"/>
              <a:t>bagi</a:t>
            </a:r>
            <a:r>
              <a:rPr lang="en-US" sz="2400"/>
              <a:t> para </a:t>
            </a:r>
            <a:r>
              <a:rPr lang="en-US" sz="2400" err="1"/>
              <a:t>pejabat</a:t>
            </a:r>
            <a:r>
              <a:rPr lang="en-US" sz="2400"/>
              <a:t> </a:t>
            </a:r>
            <a:r>
              <a:rPr lang="en-US" sz="2400" err="1"/>
              <a:t>struktural</a:t>
            </a:r>
            <a:r>
              <a:rPr lang="en-US" sz="2400"/>
              <a:t> </a:t>
            </a:r>
            <a:r>
              <a:rPr lang="en-US" sz="2400" err="1"/>
              <a:t>dan</a:t>
            </a:r>
            <a:r>
              <a:rPr lang="en-US" sz="2400"/>
              <a:t>/</a:t>
            </a:r>
            <a:r>
              <a:rPr lang="en-US" sz="2400" err="1"/>
              <a:t>atau</a:t>
            </a:r>
            <a:r>
              <a:rPr lang="en-US" sz="2400"/>
              <a:t> unit </a:t>
            </a:r>
            <a:r>
              <a:rPr lang="en-US" sz="2400" err="1"/>
              <a:t>khusus</a:t>
            </a:r>
            <a:r>
              <a:rPr lang="en-US" sz="2400"/>
              <a:t> </a:t>
            </a:r>
            <a:r>
              <a:rPr lang="en-US" sz="2400" smtClean="0"/>
              <a:t>SPMI, </a:t>
            </a:r>
            <a:r>
              <a:rPr lang="en-US" sz="2400" err="1" smtClean="0"/>
              <a:t>dosen</a:t>
            </a:r>
            <a:r>
              <a:rPr lang="en-US" sz="2400" smtClean="0"/>
              <a:t>, </a:t>
            </a:r>
            <a:r>
              <a:rPr lang="en-US" sz="2400" err="1"/>
              <a:t>serta</a:t>
            </a:r>
            <a:r>
              <a:rPr lang="en-US" sz="2400"/>
              <a:t> non </a:t>
            </a:r>
            <a:r>
              <a:rPr lang="en-US" sz="2400" err="1" smtClean="0"/>
              <a:t>dosen</a:t>
            </a:r>
            <a:r>
              <a:rPr lang="en-US" sz="2400" smtClean="0"/>
              <a:t> (</a:t>
            </a:r>
            <a:r>
              <a:rPr lang="en-US" sz="2400" err="1" smtClean="0"/>
              <a:t>tendik</a:t>
            </a:r>
            <a:r>
              <a:rPr lang="en-US" sz="2400" smtClean="0"/>
              <a:t>), </a:t>
            </a:r>
            <a:r>
              <a:rPr lang="en-US" sz="2400" err="1"/>
              <a:t>dalam</a:t>
            </a:r>
            <a:r>
              <a:rPr lang="en-US" sz="2400"/>
              <a:t> </a:t>
            </a:r>
            <a:r>
              <a:rPr lang="en-US" sz="2400" err="1" smtClean="0"/>
              <a:t>mengimplementasikan</a:t>
            </a:r>
            <a:r>
              <a:rPr lang="en-US" sz="2400" smtClean="0"/>
              <a:t> PPEPP SPMI di </a:t>
            </a:r>
            <a:r>
              <a:rPr lang="en-US" sz="2400" err="1" smtClean="0"/>
              <a:t>Perguruan</a:t>
            </a:r>
            <a:r>
              <a:rPr lang="en-US" sz="2400" smtClean="0"/>
              <a:t> Tinggi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err="1" smtClean="0"/>
              <a:t>Petunjuk</a:t>
            </a:r>
            <a:r>
              <a:rPr lang="en-US" sz="2400" smtClean="0"/>
              <a:t> </a:t>
            </a:r>
            <a:r>
              <a:rPr lang="en-US" sz="2400" err="1"/>
              <a:t>bagaimana</a:t>
            </a:r>
            <a:r>
              <a:rPr lang="en-US" sz="2400"/>
              <a:t> </a:t>
            </a:r>
            <a:r>
              <a:rPr lang="en-US" sz="2400" err="1" smtClean="0"/>
              <a:t>standar</a:t>
            </a:r>
            <a:r>
              <a:rPr lang="en-US" sz="2400" smtClean="0"/>
              <a:t> </a:t>
            </a:r>
            <a:r>
              <a:rPr lang="en-US" sz="2400" err="1" smtClean="0"/>
              <a:t>dalam</a:t>
            </a:r>
            <a:r>
              <a:rPr lang="en-US" sz="2400" smtClean="0"/>
              <a:t> SPMI (</a:t>
            </a:r>
            <a:r>
              <a:rPr lang="en-US" sz="2400" err="1" smtClean="0"/>
              <a:t>Standar</a:t>
            </a:r>
            <a:r>
              <a:rPr lang="en-US" sz="2400" smtClean="0"/>
              <a:t> </a:t>
            </a:r>
            <a:r>
              <a:rPr lang="en-US" sz="2400" err="1" smtClean="0"/>
              <a:t>Dikti</a:t>
            </a:r>
            <a:r>
              <a:rPr lang="en-US" sz="2400" smtClean="0"/>
              <a:t>) </a:t>
            </a:r>
            <a:r>
              <a:rPr lang="en-US" sz="2400" err="1" smtClean="0"/>
              <a:t>dapat</a:t>
            </a:r>
            <a:r>
              <a:rPr lang="en-US" sz="2400" smtClean="0"/>
              <a:t> </a:t>
            </a:r>
            <a:r>
              <a:rPr lang="en-US" sz="2400" err="1" smtClean="0"/>
              <a:t>dipenuhi</a:t>
            </a:r>
            <a:r>
              <a:rPr lang="en-US" sz="2400" smtClean="0"/>
              <a:t> </a:t>
            </a:r>
            <a:r>
              <a:rPr lang="en-US" sz="2400" err="1" smtClean="0"/>
              <a:t>dan</a:t>
            </a:r>
            <a:r>
              <a:rPr lang="en-US" sz="2400" smtClean="0"/>
              <a:t> </a:t>
            </a:r>
            <a:r>
              <a:rPr lang="en-US" sz="2400" err="1" smtClean="0"/>
              <a:t>ditingkatkan</a:t>
            </a:r>
            <a:r>
              <a:rPr lang="en-US" sz="2400" smtClean="0"/>
              <a:t> </a:t>
            </a:r>
            <a:r>
              <a:rPr lang="en-US" sz="2400" err="1" smtClean="0"/>
              <a:t>secara</a:t>
            </a:r>
            <a:r>
              <a:rPr lang="en-US" sz="2400" smtClean="0"/>
              <a:t> </a:t>
            </a:r>
            <a:r>
              <a:rPr lang="en-US" sz="2400" err="1"/>
              <a:t>berkelanjutan</a:t>
            </a:r>
            <a:r>
              <a:rPr lang="en-US" sz="240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err="1"/>
              <a:t>Bukti</a:t>
            </a:r>
            <a:r>
              <a:rPr lang="en-US" sz="2400"/>
              <a:t> </a:t>
            </a:r>
            <a:r>
              <a:rPr lang="en-US" sz="2400" err="1"/>
              <a:t>tertulis</a:t>
            </a:r>
            <a:r>
              <a:rPr lang="en-US" sz="2400"/>
              <a:t> </a:t>
            </a:r>
            <a:r>
              <a:rPr lang="en-US" sz="2400" err="1"/>
              <a:t>bahwa</a:t>
            </a:r>
            <a:r>
              <a:rPr lang="en-US" sz="2400"/>
              <a:t> SPMI </a:t>
            </a:r>
            <a:r>
              <a:rPr lang="en-US" sz="2400" err="1"/>
              <a:t>pada</a:t>
            </a:r>
            <a:r>
              <a:rPr lang="en-US" sz="2400"/>
              <a:t> PT yang </a:t>
            </a:r>
            <a:r>
              <a:rPr lang="en-US" sz="2400" err="1"/>
              <a:t>bersangkutan</a:t>
            </a:r>
            <a:r>
              <a:rPr lang="en-US" sz="2400"/>
              <a:t> </a:t>
            </a:r>
            <a:r>
              <a:rPr lang="en-US" sz="2400" err="1"/>
              <a:t>memang</a:t>
            </a:r>
            <a:r>
              <a:rPr lang="en-US" sz="2400"/>
              <a:t> </a:t>
            </a:r>
            <a:r>
              <a:rPr lang="en-US" sz="2400" err="1"/>
              <a:t>benar</a:t>
            </a:r>
            <a:r>
              <a:rPr lang="en-US" sz="2400"/>
              <a:t> </a:t>
            </a:r>
            <a:r>
              <a:rPr lang="en-US" sz="2400" err="1"/>
              <a:t>dapat</a:t>
            </a:r>
            <a:r>
              <a:rPr lang="en-US" sz="2400"/>
              <a:t> (</a:t>
            </a:r>
            <a:r>
              <a:rPr lang="en-US" sz="2400" err="1"/>
              <a:t>telah</a:t>
            </a:r>
            <a:r>
              <a:rPr lang="en-US" sz="2400"/>
              <a:t> </a:t>
            </a:r>
            <a:r>
              <a:rPr lang="en-US" sz="2400" err="1"/>
              <a:t>siap</a:t>
            </a:r>
            <a:r>
              <a:rPr lang="en-US" sz="2400"/>
              <a:t>) </a:t>
            </a:r>
            <a:r>
              <a:rPr lang="en-US" sz="2400" err="1"/>
              <a:t>dilaksanakan</a:t>
            </a:r>
            <a:r>
              <a:rPr 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82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="" xmlns:a16="http://schemas.microsoft.com/office/drawing/2014/main" id="{7C06F3E8-C516-4CD5-AC49-63A0B48B26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01" t="27483" r="25002" b="25007"/>
          <a:stretch/>
        </p:blipFill>
        <p:spPr>
          <a:xfrm>
            <a:off x="1295400" y="2514600"/>
            <a:ext cx="5931726" cy="30948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24400" y="2286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smtClean="0">
                <a:ln w="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Implementasi SPMI </a:t>
            </a:r>
            <a:endParaRPr lang="id-ID" sz="3600" b="1">
              <a:ln w="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238934"/>
            <a:ext cx="739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</a:t>
            </a:r>
            <a:r>
              <a:rPr lang="id-ID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asal 3 ayat (2) </a:t>
            </a:r>
            <a:r>
              <a:rPr lang="id-ID" sz="2000" b="1" dirty="0" err="1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permenristekdikti</a:t>
            </a:r>
            <a:r>
              <a:rPr lang="id-ID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No. 62 Tahun 2016 : </a:t>
            </a:r>
            <a:r>
              <a:rPr lang="id-ID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just"/>
            <a:r>
              <a:rPr lang="id-ID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SPMI di perguruan tinggi </a:t>
            </a:r>
            <a:r>
              <a:rPr lang="id-ID" sz="2000" b="1" dirty="0" smtClean="0">
                <a:ln w="0">
                  <a:noFill/>
                </a:ln>
                <a:solidFill>
                  <a:srgbClr val="CC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direncanakan, dilaksanakan, dievaluasi, dikendalikan, dikembangkan </a:t>
            </a:r>
            <a:r>
              <a:rPr lang="id-ID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oleh Perguruan Tinggi</a:t>
            </a:r>
            <a:endParaRPr lang="id-ID" sz="2000" b="1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834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819" r="12500"/>
          <a:stretch/>
        </p:blipFill>
        <p:spPr bwMode="auto">
          <a:xfrm>
            <a:off x="2133600" y="2672166"/>
            <a:ext cx="5181600" cy="327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76800" y="152400"/>
            <a:ext cx="32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4000" b="1" smtClean="0">
                <a:ln w="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SIKLUS PPEPP</a:t>
            </a:r>
            <a:endParaRPr lang="id-ID" sz="4000" b="1">
              <a:ln w="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284034"/>
            <a:ext cx="723900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d-ID" sz="2000" smtClean="0">
                <a:ln w="0"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Implementasi Standar dalam SPMI terdiri atas sebuah siklus yang mencakup Penetapan, pelaksanaan, Evaluasi, pengendalian, dan peningkatan.</a:t>
            </a:r>
          </a:p>
        </p:txBody>
      </p:sp>
    </p:spTree>
    <p:extLst>
      <p:ext uri="{BB962C8B-B14F-4D97-AF65-F5344CB8AC3E}">
        <p14:creationId xmlns:p14="http://schemas.microsoft.com/office/powerpoint/2010/main" val="175592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4931</TotalTime>
  <Words>1730</Words>
  <Application>Microsoft Macintosh PowerPoint</Application>
  <PresentationFormat>On-screen Show (4:3)</PresentationFormat>
  <Paragraphs>254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Arial,Bold</vt:lpstr>
      <vt:lpstr>Calibri</vt:lpstr>
      <vt:lpstr>Calibri Light</vt:lpstr>
      <vt:lpstr>Franklin Gothic Demi</vt:lpstr>
      <vt:lpstr>Geometr212 BkCn BT</vt:lpstr>
      <vt:lpstr>Lucida Sans Unicode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UMy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RAPAT KERJA TENGAH TAHUNAN UMY  TAHUN 2008/2009</dc:title>
  <dc:creator>gatot</dc:creator>
  <cp:lastModifiedBy>Microsoft Office User</cp:lastModifiedBy>
  <cp:revision>289</cp:revision>
  <cp:lastPrinted>2017-07-19T04:24:42Z</cp:lastPrinted>
  <dcterms:created xsi:type="dcterms:W3CDTF">2009-01-13T03:31:40Z</dcterms:created>
  <dcterms:modified xsi:type="dcterms:W3CDTF">2019-05-17T15:06:46Z</dcterms:modified>
</cp:coreProperties>
</file>