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handoutMasterIdLst>
    <p:handoutMasterId r:id="rId18"/>
  </p:handoutMasterIdLst>
  <p:sldIdLst>
    <p:sldId id="256" r:id="rId2"/>
    <p:sldId id="257" r:id="rId3"/>
    <p:sldId id="259" r:id="rId4"/>
    <p:sldId id="260" r:id="rId5"/>
    <p:sldId id="261" r:id="rId6"/>
    <p:sldId id="262" r:id="rId7"/>
    <p:sldId id="271" r:id="rId8"/>
    <p:sldId id="263" r:id="rId9"/>
    <p:sldId id="264" r:id="rId10"/>
    <p:sldId id="270" r:id="rId11"/>
    <p:sldId id="269" r:id="rId12"/>
    <p:sldId id="265" r:id="rId13"/>
    <p:sldId id="266" r:id="rId14"/>
    <p:sldId id="267" r:id="rId15"/>
    <p:sldId id="268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9" autoAdjust="0"/>
    <p:restoredTop sz="94660"/>
  </p:normalViewPr>
  <p:slideViewPr>
    <p:cSldViewPr snapToGrid="0">
      <p:cViewPr varScale="1">
        <p:scale>
          <a:sx n="61" d="100"/>
          <a:sy n="61" d="100"/>
        </p:scale>
        <p:origin x="416" y="2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handoutMaster" Target="handoutMasters/handout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58B3C-F145-4ED7-804E-3AE7255CCEB1}" type="datetimeFigureOut">
              <a:rPr lang="id-ID" smtClean="0"/>
              <a:t>23/05/19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9527A-3FAD-4A81-B62B-A83BFAEF26B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4616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498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3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904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008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37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39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78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3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28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0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39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61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444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10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18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6167FA8-F87C-478A-8E1C-4525FCCC814A}" type="datetimeFigureOut">
              <a:rPr lang="en-US" smtClean="0"/>
              <a:t>5/23/19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03367DA-F487-4F1A-945A-235C519BC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8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>
              <a:latin typeface="Segoe UI Black" pitchFamily="34" charset="0"/>
              <a:ea typeface="Segoe UI Black" pitchFamily="34" charset="0"/>
              <a:cs typeface="Segoe UI Black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8000" dirty="0" smtClean="0"/>
              <a:t>DOKUMEN SPMI</a:t>
            </a:r>
          </a:p>
          <a:p>
            <a:pPr marL="0" indent="0" algn="ctr">
              <a:buNone/>
            </a:pPr>
            <a:r>
              <a:rPr lang="en-US" sz="3600" dirty="0" err="1" smtClean="0"/>
              <a:t>Oleh</a:t>
            </a:r>
            <a:r>
              <a:rPr lang="en-US" sz="3600" dirty="0" smtClean="0"/>
              <a:t>: Anna </a:t>
            </a:r>
            <a:r>
              <a:rPr lang="en-US" sz="3600" dirty="0" err="1" smtClean="0"/>
              <a:t>Nur</a:t>
            </a:r>
            <a:r>
              <a:rPr lang="en-US" sz="3600" dirty="0" smtClean="0"/>
              <a:t> </a:t>
            </a:r>
            <a:r>
              <a:rPr lang="en-US" sz="3600" dirty="0" err="1" smtClean="0"/>
              <a:t>Nazilah</a:t>
            </a:r>
            <a:r>
              <a:rPr lang="en-US" sz="3600" dirty="0" smtClean="0"/>
              <a:t> </a:t>
            </a:r>
            <a:r>
              <a:rPr lang="en-US" sz="3600" dirty="0" err="1" smtClean="0"/>
              <a:t>Chamim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68012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err="1" smtClean="0"/>
              <a:t>Pernyataan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standar</a:t>
            </a:r>
            <a:r>
              <a:rPr lang="en-US" sz="3200" b="1" dirty="0" smtClean="0"/>
              <a:t> yang </a:t>
            </a:r>
            <a:r>
              <a:rPr lang="en-US" sz="3200" b="1" dirty="0" err="1" smtClean="0"/>
              <a:t>baik</a:t>
            </a:r>
            <a:r>
              <a:rPr lang="en-US" sz="3200" b="1" dirty="0" smtClean="0"/>
              <a:t>: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81101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err="1" smtClean="0"/>
              <a:t>Idealnya</a:t>
            </a:r>
            <a:r>
              <a:rPr lang="en-US" sz="2800" dirty="0" smtClean="0"/>
              <a:t> </a:t>
            </a:r>
            <a:r>
              <a:rPr lang="en-US" sz="2800" dirty="0" err="1" smtClean="0"/>
              <a:t>memenuhi</a:t>
            </a:r>
            <a:r>
              <a:rPr lang="en-US" sz="2800" dirty="0" smtClean="0"/>
              <a:t> </a:t>
            </a:r>
            <a:r>
              <a:rPr lang="en-US" sz="2800" dirty="0" err="1" smtClean="0"/>
              <a:t>unsur</a:t>
            </a:r>
            <a:r>
              <a:rPr lang="en-US" sz="2800" dirty="0" smtClean="0"/>
              <a:t> :</a:t>
            </a:r>
          </a:p>
          <a:p>
            <a:r>
              <a:rPr lang="en-US" sz="2800" dirty="0" smtClean="0"/>
              <a:t>A (Audience): </a:t>
            </a:r>
            <a:r>
              <a:rPr lang="en-US" sz="2800" dirty="0" err="1" smtClean="0"/>
              <a:t>subjek</a:t>
            </a:r>
            <a:r>
              <a:rPr lang="en-US" sz="2800" dirty="0" smtClean="0"/>
              <a:t> yang </a:t>
            </a:r>
            <a:r>
              <a:rPr lang="en-US" sz="2800" dirty="0" err="1" smtClean="0"/>
              <a:t>harus</a:t>
            </a:r>
            <a:r>
              <a:rPr lang="en-US" sz="2800" dirty="0" smtClean="0"/>
              <a:t> </a:t>
            </a:r>
            <a:r>
              <a:rPr lang="en-US" sz="2800" dirty="0" err="1" smtClean="0"/>
              <a:t>melakukan</a:t>
            </a:r>
            <a:r>
              <a:rPr lang="en-US" sz="2800" dirty="0" smtClean="0"/>
              <a:t> </a:t>
            </a:r>
            <a:r>
              <a:rPr lang="en-US" sz="2800" dirty="0" err="1" smtClean="0"/>
              <a:t>sesuatu</a:t>
            </a:r>
            <a:r>
              <a:rPr lang="en-US" sz="2800" dirty="0" smtClean="0"/>
              <a:t>,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pihak</a:t>
            </a:r>
            <a:r>
              <a:rPr lang="en-US" sz="2800" dirty="0" smtClean="0"/>
              <a:t> yang </a:t>
            </a:r>
            <a:r>
              <a:rPr lang="en-US" sz="2800" dirty="0" err="1" smtClean="0"/>
              <a:t>harus</a:t>
            </a:r>
            <a:r>
              <a:rPr lang="en-US" sz="2800" dirty="0" smtClean="0"/>
              <a:t> </a:t>
            </a:r>
            <a:r>
              <a:rPr lang="en-US" sz="2800" dirty="0" err="1" smtClean="0"/>
              <a:t>melaksanakan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mencapai</a:t>
            </a:r>
            <a:r>
              <a:rPr lang="en-US" sz="2800" dirty="0" smtClean="0"/>
              <a:t> </a:t>
            </a:r>
            <a:r>
              <a:rPr lang="en-US" sz="2800" dirty="0" err="1" smtClean="0"/>
              <a:t>isi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endParaRPr lang="en-US" sz="2800" dirty="0" smtClean="0"/>
          </a:p>
          <a:p>
            <a:r>
              <a:rPr lang="en-US" sz="2800" dirty="0" smtClean="0"/>
              <a:t> B (</a:t>
            </a:r>
            <a:r>
              <a:rPr lang="en-US" sz="2800" dirty="0" err="1" smtClean="0"/>
              <a:t>Behaviour</a:t>
            </a:r>
            <a:r>
              <a:rPr lang="en-US" sz="2800" dirty="0" smtClean="0"/>
              <a:t>): </a:t>
            </a:r>
            <a:r>
              <a:rPr lang="en-US" sz="2800" dirty="0" err="1" smtClean="0"/>
              <a:t>apa</a:t>
            </a:r>
            <a:r>
              <a:rPr lang="en-US" sz="2800" dirty="0" smtClean="0"/>
              <a:t> yang </a:t>
            </a:r>
            <a:r>
              <a:rPr lang="en-US" sz="2800" dirty="0" err="1" smtClean="0"/>
              <a:t>harus</a:t>
            </a:r>
            <a:r>
              <a:rPr lang="en-US" sz="2800" dirty="0" smtClean="0"/>
              <a:t> </a:t>
            </a:r>
            <a:r>
              <a:rPr lang="en-US" sz="2800" dirty="0" err="1" smtClean="0"/>
              <a:t>dilakukan</a:t>
            </a:r>
            <a:r>
              <a:rPr lang="en-US" sz="2800" dirty="0" smtClean="0"/>
              <a:t>, </a:t>
            </a:r>
            <a:r>
              <a:rPr lang="en-US" sz="2800" dirty="0" err="1" smtClean="0"/>
              <a:t>diukur</a:t>
            </a:r>
            <a:r>
              <a:rPr lang="en-US" sz="2800" dirty="0" smtClean="0"/>
              <a:t>/</a:t>
            </a:r>
            <a:r>
              <a:rPr lang="en-US" sz="2800" dirty="0" err="1" smtClean="0"/>
              <a:t>dicapai</a:t>
            </a:r>
            <a:r>
              <a:rPr lang="en-US" sz="2800" dirty="0" smtClean="0"/>
              <a:t>/</a:t>
            </a:r>
            <a:r>
              <a:rPr lang="en-US" sz="2800" dirty="0" err="1" smtClean="0"/>
              <a:t>dibuktikan</a:t>
            </a:r>
            <a:endParaRPr lang="en-US" sz="2800" dirty="0" smtClean="0"/>
          </a:p>
          <a:p>
            <a:r>
              <a:rPr lang="en-US" sz="2800" dirty="0" smtClean="0"/>
              <a:t>C (Competence) : </a:t>
            </a:r>
            <a:r>
              <a:rPr lang="en-US" sz="2800" dirty="0" err="1" smtClean="0"/>
              <a:t>kompetensi</a:t>
            </a:r>
            <a:r>
              <a:rPr lang="en-US" sz="2800" dirty="0" smtClean="0"/>
              <a:t>/</a:t>
            </a:r>
            <a:r>
              <a:rPr lang="en-US" sz="2800" dirty="0" err="1" smtClean="0"/>
              <a:t>kemampuan</a:t>
            </a:r>
            <a:r>
              <a:rPr lang="en-US" sz="2800" dirty="0" smtClean="0"/>
              <a:t>/</a:t>
            </a:r>
            <a:r>
              <a:rPr lang="en-US" sz="2800" dirty="0" err="1" smtClean="0"/>
              <a:t>spesifikasi</a:t>
            </a:r>
            <a:r>
              <a:rPr lang="en-US" sz="2800" dirty="0" smtClean="0"/>
              <a:t>/target/</a:t>
            </a:r>
            <a:r>
              <a:rPr lang="en-US" sz="2800" dirty="0" err="1" smtClean="0"/>
              <a:t>kriteria</a:t>
            </a:r>
            <a:r>
              <a:rPr lang="en-US" sz="2800" dirty="0" smtClean="0"/>
              <a:t> yang </a:t>
            </a:r>
            <a:r>
              <a:rPr lang="en-US" sz="2800" dirty="0" err="1" smtClean="0"/>
              <a:t>harus</a:t>
            </a:r>
            <a:r>
              <a:rPr lang="en-US" sz="2800" dirty="0" smtClean="0"/>
              <a:t> </a:t>
            </a:r>
            <a:r>
              <a:rPr lang="en-US" sz="2800" dirty="0" err="1" smtClean="0"/>
              <a:t>dicapai</a:t>
            </a:r>
            <a:endParaRPr lang="en-US" sz="2800" dirty="0" smtClean="0"/>
          </a:p>
          <a:p>
            <a:r>
              <a:rPr lang="en-US" sz="2800" dirty="0" smtClean="0"/>
              <a:t>D (Degree) : </a:t>
            </a:r>
            <a:r>
              <a:rPr lang="en-US" sz="2800" dirty="0" err="1" smtClean="0"/>
              <a:t>tingkat</a:t>
            </a:r>
            <a:r>
              <a:rPr lang="en-US" sz="2800" dirty="0" smtClean="0"/>
              <a:t>/</a:t>
            </a:r>
            <a:r>
              <a:rPr lang="en-US" sz="2800" dirty="0" err="1" smtClean="0"/>
              <a:t>periode</a:t>
            </a:r>
            <a:r>
              <a:rPr lang="en-US" sz="2800" dirty="0" smtClean="0"/>
              <a:t>/</a:t>
            </a:r>
            <a:r>
              <a:rPr lang="en-US" sz="2800" dirty="0" err="1" smtClean="0"/>
              <a:t>frekuensi</a:t>
            </a:r>
            <a:r>
              <a:rPr lang="en-US" sz="2800" dirty="0" smtClean="0"/>
              <a:t>/</a:t>
            </a:r>
            <a:r>
              <a:rPr lang="en-US" sz="2800" dirty="0" err="1" smtClean="0"/>
              <a:t>waktu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11800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 smtClean="0"/>
              <a:t>CONTOH :</a:t>
            </a:r>
          </a:p>
          <a:p>
            <a:r>
              <a:rPr lang="en-US" sz="2800" dirty="0" err="1" smtClean="0"/>
              <a:t>Setiap</a:t>
            </a:r>
            <a:r>
              <a:rPr lang="en-US" sz="2800" dirty="0" smtClean="0"/>
              <a:t> </a:t>
            </a:r>
            <a:r>
              <a:rPr lang="en-US" sz="2800" dirty="0" err="1" smtClean="0"/>
              <a:t>dosen</a:t>
            </a:r>
            <a:r>
              <a:rPr lang="en-US" sz="2800" dirty="0" smtClean="0"/>
              <a:t> </a:t>
            </a:r>
            <a:r>
              <a:rPr lang="en-US" sz="2800" dirty="0" err="1" smtClean="0"/>
              <a:t>harus</a:t>
            </a:r>
            <a:r>
              <a:rPr lang="en-US" sz="2800" dirty="0" smtClean="0"/>
              <a:t> </a:t>
            </a:r>
            <a:r>
              <a:rPr lang="en-US" sz="2800" dirty="0" err="1" smtClean="0"/>
              <a:t>hadir</a:t>
            </a:r>
            <a:r>
              <a:rPr lang="en-US" sz="2800" dirty="0" smtClean="0"/>
              <a:t> </a:t>
            </a:r>
            <a:r>
              <a:rPr lang="en-US" sz="2800" dirty="0" err="1" smtClean="0"/>
              <a:t>memberi</a:t>
            </a:r>
            <a:r>
              <a:rPr lang="en-US" sz="2800" dirty="0" smtClean="0"/>
              <a:t> </a:t>
            </a:r>
            <a:r>
              <a:rPr lang="en-US" sz="2800" dirty="0" err="1" smtClean="0"/>
              <a:t>kuliah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matakuliah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diasuhnya</a:t>
            </a:r>
            <a:r>
              <a:rPr lang="en-US" sz="2800" dirty="0" smtClean="0"/>
              <a:t> minimal 12 X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setiap</a:t>
            </a:r>
            <a:r>
              <a:rPr lang="en-US" sz="2800" dirty="0" smtClean="0"/>
              <a:t> semester</a:t>
            </a:r>
          </a:p>
          <a:p>
            <a:r>
              <a:rPr lang="en-US" sz="2800" dirty="0" err="1" smtClean="0"/>
              <a:t>Setiap</a:t>
            </a:r>
            <a:r>
              <a:rPr lang="en-US" sz="2800" dirty="0" smtClean="0"/>
              <a:t> </a:t>
            </a:r>
            <a:r>
              <a:rPr lang="en-US" sz="2800" dirty="0" err="1" smtClean="0"/>
              <a:t>fakultas</a:t>
            </a:r>
            <a:r>
              <a:rPr lang="en-US" sz="2800" dirty="0" smtClean="0"/>
              <a:t>, paling </a:t>
            </a:r>
            <a:r>
              <a:rPr lang="en-US" sz="2800" dirty="0" err="1" smtClean="0"/>
              <a:t>lambat</a:t>
            </a:r>
            <a:r>
              <a:rPr lang="en-US" sz="2800" dirty="0" smtClean="0"/>
              <a:t> </a:t>
            </a:r>
            <a:r>
              <a:rPr lang="en-US" sz="2800" dirty="0" err="1" smtClean="0"/>
              <a:t>tahun</a:t>
            </a:r>
            <a:r>
              <a:rPr lang="en-US" sz="2800" dirty="0" smtClean="0"/>
              <a:t> 2020 </a:t>
            </a:r>
            <a:r>
              <a:rPr lang="en-US" sz="2800" dirty="0" err="1" smtClean="0"/>
              <a:t>harus</a:t>
            </a:r>
            <a:r>
              <a:rPr lang="en-US" sz="2800" dirty="0" smtClean="0"/>
              <a:t> </a:t>
            </a:r>
            <a:r>
              <a:rPr lang="en-US" sz="2800" dirty="0" err="1" smtClean="0"/>
              <a:t>memiliki</a:t>
            </a:r>
            <a:r>
              <a:rPr lang="en-US" sz="2800" dirty="0" smtClean="0"/>
              <a:t> </a:t>
            </a:r>
            <a:r>
              <a:rPr lang="en-US" sz="2800" dirty="0" err="1" smtClean="0"/>
              <a:t>dosen</a:t>
            </a:r>
            <a:r>
              <a:rPr lang="en-US" sz="2800" dirty="0" smtClean="0"/>
              <a:t> </a:t>
            </a:r>
            <a:r>
              <a:rPr lang="en-US" sz="2800" dirty="0" err="1" smtClean="0"/>
              <a:t>tetap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kualifikasi</a:t>
            </a:r>
            <a:r>
              <a:rPr lang="en-US" sz="2800" dirty="0" smtClean="0"/>
              <a:t> </a:t>
            </a:r>
            <a:r>
              <a:rPr lang="en-US" sz="2800" dirty="0" err="1" smtClean="0"/>
              <a:t>akademik</a:t>
            </a:r>
            <a:r>
              <a:rPr lang="en-US" sz="2800" dirty="0" smtClean="0"/>
              <a:t> minimal </a:t>
            </a:r>
            <a:r>
              <a:rPr lang="en-US" sz="2800" dirty="0" err="1" smtClean="0"/>
              <a:t>Doktor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berjabatan</a:t>
            </a:r>
            <a:r>
              <a:rPr lang="en-US" sz="2800" dirty="0" smtClean="0"/>
              <a:t> </a:t>
            </a:r>
            <a:r>
              <a:rPr lang="en-US" sz="2800" dirty="0" err="1" smtClean="0"/>
              <a:t>fungsional</a:t>
            </a:r>
            <a:r>
              <a:rPr lang="en-US" sz="2800" dirty="0" smtClean="0"/>
              <a:t> </a:t>
            </a:r>
            <a:r>
              <a:rPr lang="en-US" sz="2800" dirty="0" err="1" smtClean="0"/>
              <a:t>Lektor</a:t>
            </a:r>
            <a:r>
              <a:rPr lang="en-US" sz="2800" dirty="0" smtClean="0"/>
              <a:t>, minimal 80 %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jumlah</a:t>
            </a:r>
            <a:r>
              <a:rPr lang="en-US" sz="2800" dirty="0" smtClean="0"/>
              <a:t> total </a:t>
            </a:r>
            <a:r>
              <a:rPr lang="en-US" sz="2800" dirty="0" err="1" smtClean="0"/>
              <a:t>dosen</a:t>
            </a:r>
            <a:r>
              <a:rPr lang="en-US" sz="2800" dirty="0" smtClean="0"/>
              <a:t> </a:t>
            </a:r>
            <a:r>
              <a:rPr lang="en-US" sz="2800" dirty="0" err="1" smtClean="0"/>
              <a:t>tetap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35072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err="1" smtClean="0"/>
              <a:t>Formulir</a:t>
            </a:r>
            <a:r>
              <a:rPr lang="en-US" sz="3200" b="1" dirty="0" smtClean="0"/>
              <a:t>/</a:t>
            </a:r>
            <a:r>
              <a:rPr lang="en-US" sz="3200" b="1" dirty="0" err="1" smtClean="0"/>
              <a:t>Borang</a:t>
            </a:r>
            <a:r>
              <a:rPr lang="en-US" sz="3200" b="1" dirty="0" smtClean="0"/>
              <a:t>/</a:t>
            </a:r>
            <a:r>
              <a:rPr lang="en-US" sz="3200" b="1" dirty="0" err="1" smtClean="0"/>
              <a:t>Instrumen</a:t>
            </a:r>
            <a:r>
              <a:rPr lang="en-US" sz="3200" b="1" dirty="0" smtClean="0"/>
              <a:t> SPMI-PT (Quality Documents)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Merupakan</a:t>
            </a:r>
            <a:r>
              <a:rPr lang="en-US" sz="2800" dirty="0" smtClean="0"/>
              <a:t> </a:t>
            </a:r>
            <a:r>
              <a:rPr lang="en-US" sz="2800" dirty="0" err="1" smtClean="0"/>
              <a:t>dokumen</a:t>
            </a:r>
            <a:r>
              <a:rPr lang="en-US" sz="2800" dirty="0" smtClean="0"/>
              <a:t> </a:t>
            </a:r>
            <a:r>
              <a:rPr lang="en-US" sz="2800" dirty="0" err="1" smtClean="0"/>
              <a:t>tertulis</a:t>
            </a:r>
            <a:r>
              <a:rPr lang="en-US" sz="2800" dirty="0" smtClean="0"/>
              <a:t> yang </a:t>
            </a:r>
            <a:r>
              <a:rPr lang="en-US" sz="2800" dirty="0" err="1" smtClean="0"/>
              <a:t>berfungsi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mencatat</a:t>
            </a:r>
            <a:r>
              <a:rPr lang="en-US" sz="2800" dirty="0" smtClean="0"/>
              <a:t>/</a:t>
            </a:r>
            <a:r>
              <a:rPr lang="en-US" sz="2800" dirty="0" err="1" smtClean="0"/>
              <a:t>merekam</a:t>
            </a:r>
            <a:r>
              <a:rPr lang="en-US" sz="2800" dirty="0" smtClean="0"/>
              <a:t> </a:t>
            </a:r>
            <a:r>
              <a:rPr lang="en-US" sz="2800" dirty="0" err="1" smtClean="0"/>
              <a:t>hal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informasi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kegiatan</a:t>
            </a:r>
            <a:r>
              <a:rPr lang="en-US" sz="2800" dirty="0" smtClean="0"/>
              <a:t> </a:t>
            </a:r>
            <a:r>
              <a:rPr lang="en-US" sz="2800" dirty="0" err="1" smtClean="0"/>
              <a:t>tertentu</a:t>
            </a:r>
            <a:r>
              <a:rPr lang="en-US" sz="2800" dirty="0" smtClean="0"/>
              <a:t>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bagian</a:t>
            </a:r>
            <a:r>
              <a:rPr lang="en-US" sz="2800" dirty="0" smtClean="0"/>
              <a:t> </a:t>
            </a:r>
            <a:r>
              <a:rPr lang="en-US" sz="2800" dirty="0" err="1" smtClean="0"/>
              <a:t>tak</a:t>
            </a:r>
            <a:r>
              <a:rPr lang="en-US" sz="2800" dirty="0" smtClean="0"/>
              <a:t> </a:t>
            </a:r>
            <a:r>
              <a:rPr lang="en-US" sz="2800" dirty="0" err="1" smtClean="0"/>
              <a:t>terpisahkan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 </a:t>
            </a:r>
            <a:r>
              <a:rPr lang="en-US" sz="2800" dirty="0" err="1" smtClean="0"/>
              <a:t>Mutu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Manual </a:t>
            </a:r>
            <a:r>
              <a:rPr lang="en-US" sz="2800" dirty="0" err="1" smtClean="0"/>
              <a:t>Mutu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87208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err="1" smtClean="0"/>
              <a:t>Keterkaitan</a:t>
            </a:r>
            <a:r>
              <a:rPr lang="en-US" sz="3200" b="1" dirty="0" smtClean="0"/>
              <a:t> 4 </a:t>
            </a:r>
            <a:r>
              <a:rPr lang="en-US" sz="3200" b="1" dirty="0" err="1" smtClean="0"/>
              <a:t>dokumen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dalam</a:t>
            </a:r>
            <a:r>
              <a:rPr lang="en-US" sz="3200" b="1" dirty="0" smtClean="0"/>
              <a:t> SPMI-PT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71727" cy="4910026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Kebijakan</a:t>
            </a:r>
            <a:r>
              <a:rPr lang="en-US" sz="2400" dirty="0" smtClean="0"/>
              <a:t> </a:t>
            </a:r>
            <a:r>
              <a:rPr lang="en-US" sz="2400" dirty="0" err="1" smtClean="0"/>
              <a:t>mutu</a:t>
            </a:r>
            <a:r>
              <a:rPr lang="en-US" sz="2400" dirty="0" smtClean="0"/>
              <a:t> </a:t>
            </a:r>
            <a:r>
              <a:rPr lang="en-US" sz="2400" dirty="0" err="1" smtClean="0"/>
              <a:t>Universitas</a:t>
            </a:r>
            <a:r>
              <a:rPr lang="en-US" sz="2400" dirty="0" smtClean="0"/>
              <a:t> X </a:t>
            </a:r>
          </a:p>
          <a:p>
            <a:pPr marL="457200" lvl="1" indent="0">
              <a:buNone/>
            </a:pPr>
            <a:r>
              <a:rPr lang="en-US" sz="2400" dirty="0" smtClean="0"/>
              <a:t>“SPMI </a:t>
            </a:r>
            <a:r>
              <a:rPr lang="en-US" sz="2400" dirty="0" err="1" smtClean="0"/>
              <a:t>Universitas</a:t>
            </a:r>
            <a:r>
              <a:rPr lang="en-US" sz="2400" dirty="0" smtClean="0"/>
              <a:t> X </a:t>
            </a:r>
            <a:r>
              <a:rPr lang="en-US" sz="2400" dirty="0" err="1" smtClean="0"/>
              <a:t>dilaksanakan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aktivitas</a:t>
            </a:r>
            <a:r>
              <a:rPr lang="en-US" sz="2400" dirty="0" smtClean="0"/>
              <a:t> </a:t>
            </a:r>
            <a:r>
              <a:rPr lang="en-US" sz="2400" dirty="0" err="1" smtClean="0"/>
              <a:t>penyelenggaraan</a:t>
            </a:r>
            <a:r>
              <a:rPr lang="en-US" sz="2400" dirty="0" smtClean="0"/>
              <a:t> </a:t>
            </a:r>
            <a:r>
              <a:rPr lang="en-US" sz="2400" dirty="0" err="1" smtClean="0"/>
              <a:t>pendidikan</a:t>
            </a:r>
            <a:r>
              <a:rPr lang="en-US" sz="2400" dirty="0" smtClean="0"/>
              <a:t> </a:t>
            </a:r>
            <a:r>
              <a:rPr lang="en-US" sz="2400" dirty="0" err="1" smtClean="0"/>
              <a:t>tinggi</a:t>
            </a:r>
            <a:r>
              <a:rPr lang="en-US" sz="2400" dirty="0" smtClean="0"/>
              <a:t> </a:t>
            </a:r>
            <a:r>
              <a:rPr lang="en-US" sz="2400" dirty="0" err="1" smtClean="0"/>
              <a:t>yaitu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kegiatan</a:t>
            </a:r>
            <a:r>
              <a:rPr lang="en-US" sz="2400" dirty="0" smtClean="0"/>
              <a:t> </a:t>
            </a:r>
            <a:r>
              <a:rPr lang="en-US" sz="2400" dirty="0" err="1" smtClean="0"/>
              <a:t>akademik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mencakup</a:t>
            </a:r>
            <a:r>
              <a:rPr lang="en-US" sz="2400" dirty="0" smtClean="0"/>
              <a:t> </a:t>
            </a:r>
            <a:r>
              <a:rPr lang="en-US" sz="2400" dirty="0" err="1" smtClean="0"/>
              <a:t>pembelajaran</a:t>
            </a:r>
            <a:r>
              <a:rPr lang="en-US" sz="2400" dirty="0" smtClean="0"/>
              <a:t>, </a:t>
            </a:r>
            <a:r>
              <a:rPr lang="en-US" sz="2400" dirty="0" err="1" smtClean="0"/>
              <a:t>penelitian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pengabdian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masyarakat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kegiatan</a:t>
            </a:r>
            <a:r>
              <a:rPr lang="en-US" sz="2400" dirty="0" smtClean="0"/>
              <a:t> non </a:t>
            </a:r>
            <a:r>
              <a:rPr lang="en-US" sz="2400" dirty="0" err="1" smtClean="0"/>
              <a:t>akademik</a:t>
            </a:r>
            <a:r>
              <a:rPr lang="en-US" sz="2400" dirty="0" smtClean="0"/>
              <a:t> </a:t>
            </a:r>
            <a:r>
              <a:rPr lang="en-US" sz="2400" dirty="0" err="1" smtClean="0"/>
              <a:t>yitu</a:t>
            </a:r>
            <a:r>
              <a:rPr lang="en-US" sz="2400" dirty="0" smtClean="0"/>
              <a:t> </a:t>
            </a:r>
            <a:r>
              <a:rPr lang="en-US" sz="2400" dirty="0" err="1" smtClean="0"/>
              <a:t>ntara</a:t>
            </a:r>
            <a:r>
              <a:rPr lang="en-US" sz="2400" dirty="0" smtClean="0"/>
              <a:t> lain </a:t>
            </a:r>
            <a:r>
              <a:rPr lang="en-US" sz="2400" dirty="0" err="1" smtClean="0"/>
              <a:t>kepegawaian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kerjasama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institusi</a:t>
            </a:r>
            <a:r>
              <a:rPr lang="en-US" sz="2400" dirty="0" smtClean="0"/>
              <a:t> </a:t>
            </a:r>
            <a:r>
              <a:rPr lang="en-US" sz="2400" dirty="0" err="1" smtClean="0"/>
              <a:t>pendidikan</a:t>
            </a:r>
            <a:r>
              <a:rPr lang="en-US" sz="2400" dirty="0" smtClean="0"/>
              <a:t> </a:t>
            </a:r>
            <a:r>
              <a:rPr lang="en-US" sz="2400" dirty="0" err="1" smtClean="0"/>
              <a:t>luar</a:t>
            </a:r>
            <a:r>
              <a:rPr lang="en-US" sz="2400" dirty="0" smtClean="0"/>
              <a:t> </a:t>
            </a:r>
            <a:r>
              <a:rPr lang="en-US" sz="2400" dirty="0" err="1" smtClean="0"/>
              <a:t>negeri</a:t>
            </a:r>
            <a:r>
              <a:rPr lang="en-US" sz="2400" dirty="0" smtClean="0"/>
              <a:t>”</a:t>
            </a:r>
          </a:p>
          <a:p>
            <a:r>
              <a:rPr lang="en-US" sz="2400" dirty="0" err="1" smtClean="0"/>
              <a:t>Standar</a:t>
            </a:r>
            <a:r>
              <a:rPr lang="en-US" sz="2400" dirty="0" smtClean="0"/>
              <a:t> </a:t>
            </a:r>
            <a:r>
              <a:rPr lang="en-US" sz="2400" dirty="0" err="1" smtClean="0"/>
              <a:t>Mutu</a:t>
            </a:r>
            <a:r>
              <a:rPr lang="en-US" sz="2400" dirty="0" smtClean="0"/>
              <a:t> </a:t>
            </a:r>
            <a:r>
              <a:rPr lang="en-US" sz="2400" dirty="0" err="1" smtClean="0"/>
              <a:t>Universitas</a:t>
            </a:r>
            <a:r>
              <a:rPr lang="en-US" sz="2400" dirty="0" smtClean="0"/>
              <a:t> X : </a:t>
            </a:r>
            <a:r>
              <a:rPr lang="en-US" sz="2400" dirty="0" err="1" smtClean="0"/>
              <a:t>Standar</a:t>
            </a:r>
            <a:r>
              <a:rPr lang="en-US" sz="2400" dirty="0" smtClean="0"/>
              <a:t> </a:t>
            </a:r>
            <a:r>
              <a:rPr lang="en-US" sz="2400" dirty="0" err="1" smtClean="0"/>
              <a:t>Rekruitasi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Seleksi</a:t>
            </a:r>
            <a:r>
              <a:rPr lang="en-US" sz="2400" dirty="0" smtClean="0"/>
              <a:t> </a:t>
            </a:r>
            <a:r>
              <a:rPr lang="en-US" sz="2400" dirty="0" err="1" smtClean="0"/>
              <a:t>Karyawan</a:t>
            </a:r>
            <a:endParaRPr lang="en-US" sz="2400" dirty="0" smtClean="0"/>
          </a:p>
          <a:p>
            <a:pPr marL="457200" lvl="1" indent="0">
              <a:buNone/>
            </a:pPr>
            <a:r>
              <a:rPr lang="en-US" sz="2400" dirty="0" err="1" smtClean="0"/>
              <a:t>Setiap</a:t>
            </a:r>
            <a:r>
              <a:rPr lang="en-US" sz="2400" dirty="0" smtClean="0"/>
              <a:t> </a:t>
            </a:r>
            <a:r>
              <a:rPr lang="en-US" sz="2400" dirty="0" err="1" smtClean="0"/>
              <a:t>calon</a:t>
            </a:r>
            <a:r>
              <a:rPr lang="en-US" sz="2400" dirty="0" smtClean="0"/>
              <a:t> </a:t>
            </a:r>
            <a:r>
              <a:rPr lang="en-US" sz="2400" dirty="0" err="1" smtClean="0"/>
              <a:t>karyawan</a:t>
            </a:r>
            <a:r>
              <a:rPr lang="en-US" sz="2400" dirty="0" smtClean="0"/>
              <a:t>, </a:t>
            </a:r>
            <a:r>
              <a:rPr lang="en-US" sz="2400" dirty="0" err="1" smtClean="0"/>
              <a:t>dosen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tenaga</a:t>
            </a:r>
            <a:r>
              <a:rPr lang="en-US" sz="2400" dirty="0" smtClean="0"/>
              <a:t> </a:t>
            </a:r>
            <a:r>
              <a:rPr lang="en-US" sz="2400" dirty="0" err="1" smtClean="0"/>
              <a:t>kependidikan</a:t>
            </a:r>
            <a:r>
              <a:rPr lang="en-US" sz="2400" dirty="0" smtClean="0"/>
              <a:t>,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mengikuti</a:t>
            </a:r>
            <a:r>
              <a:rPr lang="en-US" sz="2400" dirty="0" smtClean="0"/>
              <a:t> test </a:t>
            </a:r>
            <a:r>
              <a:rPr lang="en-US" sz="2400" dirty="0" err="1" smtClean="0"/>
              <a:t>wawancara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sebuah</a:t>
            </a:r>
            <a:r>
              <a:rPr lang="en-US" sz="2400" dirty="0" smtClean="0"/>
              <a:t> </a:t>
            </a:r>
            <a:r>
              <a:rPr lang="en-US" sz="2400" dirty="0" err="1" smtClean="0"/>
              <a:t>tim</a:t>
            </a:r>
            <a:r>
              <a:rPr lang="en-US" sz="2400" dirty="0" smtClean="0"/>
              <a:t> </a:t>
            </a:r>
            <a:r>
              <a:rPr lang="en-US" sz="2400" dirty="0" err="1" smtClean="0"/>
              <a:t>seleksi</a:t>
            </a:r>
            <a:r>
              <a:rPr lang="en-US" sz="2400" dirty="0" smtClean="0"/>
              <a:t> di </a:t>
            </a:r>
            <a:r>
              <a:rPr lang="en-US" sz="2400" dirty="0" err="1" smtClean="0"/>
              <a:t>bawah</a:t>
            </a:r>
            <a:r>
              <a:rPr lang="en-US" sz="2400" dirty="0" smtClean="0"/>
              <a:t> </a:t>
            </a:r>
            <a:r>
              <a:rPr lang="en-US" sz="2400" dirty="0" err="1" smtClean="0"/>
              <a:t>koordinasi</a:t>
            </a:r>
            <a:r>
              <a:rPr lang="en-US" sz="2400" dirty="0" smtClean="0"/>
              <a:t> </a:t>
            </a:r>
            <a:r>
              <a:rPr lang="en-US" sz="2400" dirty="0" err="1" smtClean="0"/>
              <a:t>Kepala</a:t>
            </a:r>
            <a:r>
              <a:rPr lang="en-US" sz="2400" dirty="0" smtClean="0"/>
              <a:t> Biro </a:t>
            </a:r>
            <a:r>
              <a:rPr lang="en-US" sz="2400" dirty="0" err="1" smtClean="0"/>
              <a:t>Sumber</a:t>
            </a:r>
            <a:r>
              <a:rPr lang="en-US" sz="2400" dirty="0" smtClean="0"/>
              <a:t> </a:t>
            </a:r>
            <a:r>
              <a:rPr lang="en-US" sz="2400" dirty="0" err="1" smtClean="0"/>
              <a:t>Daya</a:t>
            </a:r>
            <a:r>
              <a:rPr lang="en-US" sz="2400" dirty="0" smtClean="0"/>
              <a:t> </a:t>
            </a:r>
            <a:r>
              <a:rPr lang="en-US" sz="2400" dirty="0" err="1" smtClean="0"/>
              <a:t>Manusia</a:t>
            </a:r>
            <a:r>
              <a:rPr lang="en-US" sz="2400" dirty="0" smtClean="0"/>
              <a:t> (SDM).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6236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Manual </a:t>
            </a:r>
            <a:r>
              <a:rPr lang="en-US" sz="2000" dirty="0" err="1"/>
              <a:t>Prosedur</a:t>
            </a:r>
            <a:r>
              <a:rPr lang="en-US" sz="2000" dirty="0"/>
              <a:t> : </a:t>
            </a:r>
            <a:r>
              <a:rPr lang="en-US" sz="2000" dirty="0" err="1"/>
              <a:t>menampung</a:t>
            </a:r>
            <a:r>
              <a:rPr lang="en-US" sz="2000" dirty="0"/>
              <a:t> </a:t>
            </a:r>
            <a:r>
              <a:rPr lang="en-US" sz="2000" dirty="0" err="1"/>
              <a:t>bagan</a:t>
            </a:r>
            <a:r>
              <a:rPr lang="en-US" sz="2000" dirty="0"/>
              <a:t> </a:t>
            </a:r>
            <a:r>
              <a:rPr lang="en-US" sz="2000" dirty="0" err="1"/>
              <a:t>alir</a:t>
            </a:r>
            <a:r>
              <a:rPr lang="en-US" sz="2000" dirty="0"/>
              <a:t> (flow chart)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mekanisme</a:t>
            </a:r>
            <a:endParaRPr lang="en-US" sz="2000" dirty="0"/>
          </a:p>
          <a:p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7389" y="2434107"/>
            <a:ext cx="5431964" cy="354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776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Formulir</a:t>
            </a:r>
            <a:r>
              <a:rPr lang="en-US" sz="2800" dirty="0" smtClean="0"/>
              <a:t> SPMI : </a:t>
            </a:r>
            <a:r>
              <a:rPr lang="en-US" sz="2800" dirty="0" err="1" smtClean="0"/>
              <a:t>berisi</a:t>
            </a:r>
            <a:r>
              <a:rPr lang="en-US" sz="2800" dirty="0" smtClean="0"/>
              <a:t> logo, </a:t>
            </a:r>
            <a:r>
              <a:rPr lang="en-US" sz="2800" dirty="0" err="1" smtClean="0"/>
              <a:t>nomor</a:t>
            </a:r>
            <a:r>
              <a:rPr lang="en-US" sz="2800" dirty="0" smtClean="0"/>
              <a:t>, </a:t>
            </a:r>
            <a:r>
              <a:rPr lang="en-US" sz="2800" dirty="0" err="1" smtClean="0"/>
              <a:t>alamat</a:t>
            </a:r>
            <a:r>
              <a:rPr lang="en-US" sz="2800" dirty="0" smtClean="0"/>
              <a:t>, </a:t>
            </a:r>
            <a:r>
              <a:rPr lang="en-US" sz="2800" dirty="0" err="1" smtClean="0"/>
              <a:t>nama</a:t>
            </a:r>
            <a:r>
              <a:rPr lang="en-US" sz="2800" dirty="0" smtClean="0"/>
              <a:t>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identitas</a:t>
            </a:r>
            <a:r>
              <a:rPr lang="en-US" sz="2800" dirty="0" smtClean="0"/>
              <a:t> </a:t>
            </a:r>
            <a:r>
              <a:rPr lang="en-US" sz="2800" dirty="0" err="1" smtClean="0"/>
              <a:t>lainnya</a:t>
            </a:r>
            <a:r>
              <a:rPr lang="en-US" sz="2800" dirty="0" smtClean="0"/>
              <a:t> </a:t>
            </a:r>
            <a:r>
              <a:rPr lang="en-US" sz="2800" dirty="0" err="1" smtClean="0"/>
              <a:t>calon</a:t>
            </a:r>
            <a:r>
              <a:rPr lang="en-US" sz="2800" dirty="0" smtClean="0"/>
              <a:t> </a:t>
            </a:r>
            <a:r>
              <a:rPr lang="en-US" sz="2800" dirty="0" err="1" smtClean="0"/>
              <a:t>karyawan</a:t>
            </a:r>
            <a:r>
              <a:rPr lang="en-US" sz="2800" dirty="0" smtClean="0"/>
              <a:t>, </a:t>
            </a:r>
            <a:r>
              <a:rPr lang="en-US" sz="2800" dirty="0" err="1" smtClean="0"/>
              <a:t>nama</a:t>
            </a:r>
            <a:r>
              <a:rPr lang="en-US" sz="2800" dirty="0" smtClean="0"/>
              <a:t> </a:t>
            </a:r>
            <a:r>
              <a:rPr lang="en-US" sz="2800" dirty="0" err="1" smtClean="0"/>
              <a:t>kepala</a:t>
            </a:r>
            <a:r>
              <a:rPr lang="en-US" sz="2800" dirty="0" smtClean="0"/>
              <a:t> BSDM, checklist yang </a:t>
            </a:r>
            <a:r>
              <a:rPr lang="en-US" sz="2800" dirty="0" err="1" smtClean="0"/>
              <a:t>harus</a:t>
            </a:r>
            <a:r>
              <a:rPr lang="en-US" sz="2800" dirty="0" smtClean="0"/>
              <a:t> </a:t>
            </a:r>
            <a:r>
              <a:rPr lang="en-US" sz="2800" dirty="0" err="1" smtClean="0"/>
              <a:t>diisi</a:t>
            </a:r>
            <a:r>
              <a:rPr lang="en-US" sz="2800" dirty="0" smtClean="0"/>
              <a:t> </a:t>
            </a:r>
            <a:r>
              <a:rPr lang="en-US" sz="2800" dirty="0" err="1" smtClean="0"/>
              <a:t>tim</a:t>
            </a:r>
            <a:r>
              <a:rPr lang="en-US" sz="2800" dirty="0" smtClean="0"/>
              <a:t> </a:t>
            </a:r>
            <a:r>
              <a:rPr lang="en-US" sz="2800" dirty="0" err="1" smtClean="0"/>
              <a:t>seleksi</a:t>
            </a:r>
            <a:r>
              <a:rPr lang="en-US" sz="2800" dirty="0" smtClean="0"/>
              <a:t> </a:t>
            </a:r>
            <a:r>
              <a:rPr lang="en-US" sz="2800" dirty="0" err="1" smtClean="0"/>
              <a:t>dll</a:t>
            </a:r>
            <a:r>
              <a:rPr lang="en-US" sz="2800" dirty="0" smtClean="0"/>
              <a:t> </a:t>
            </a:r>
            <a:r>
              <a:rPr lang="en-US" sz="2800" dirty="0" err="1" smtClean="0"/>
              <a:t>sesuai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 </a:t>
            </a:r>
            <a:r>
              <a:rPr lang="en-US" sz="2800" dirty="0" err="1" smtClean="0"/>
              <a:t>Rekruitasi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Seleksi</a:t>
            </a:r>
            <a:r>
              <a:rPr lang="en-US" sz="2800" dirty="0" smtClean="0"/>
              <a:t> </a:t>
            </a:r>
            <a:r>
              <a:rPr lang="en-US" sz="2800" dirty="0" err="1" smtClean="0"/>
              <a:t>Karyawan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1585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Referensi</a:t>
            </a:r>
            <a:r>
              <a:rPr lang="en-US" dirty="0" smtClean="0"/>
              <a:t>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Bahan</a:t>
            </a:r>
            <a:r>
              <a:rPr lang="en-US" sz="2800" dirty="0" smtClean="0"/>
              <a:t> </a:t>
            </a:r>
            <a:r>
              <a:rPr lang="en-US" sz="2800" dirty="0" err="1" smtClean="0"/>
              <a:t>Pelatihan</a:t>
            </a:r>
            <a:r>
              <a:rPr lang="en-US" sz="2800" dirty="0" smtClean="0"/>
              <a:t> SPMI-PT, Tim </a:t>
            </a:r>
            <a:r>
              <a:rPr lang="en-US" sz="2800" dirty="0" err="1" smtClean="0"/>
              <a:t>Pengembang</a:t>
            </a:r>
            <a:r>
              <a:rPr lang="en-US" sz="2800" dirty="0" smtClean="0"/>
              <a:t> SPMI-PT, </a:t>
            </a:r>
            <a:r>
              <a:rPr lang="en-US" sz="2800" dirty="0" err="1" smtClean="0"/>
              <a:t>Direktorat</a:t>
            </a:r>
            <a:r>
              <a:rPr lang="en-US" sz="2800" dirty="0" smtClean="0"/>
              <a:t> </a:t>
            </a:r>
            <a:r>
              <a:rPr lang="en-US" sz="2800" dirty="0" err="1" smtClean="0"/>
              <a:t>Akademik</a:t>
            </a:r>
            <a:r>
              <a:rPr lang="en-US" sz="2800" dirty="0" smtClean="0"/>
              <a:t> </a:t>
            </a:r>
            <a:r>
              <a:rPr lang="en-US" sz="2800" dirty="0" err="1" smtClean="0"/>
              <a:t>Direktorat</a:t>
            </a:r>
            <a:r>
              <a:rPr lang="en-US" sz="2800" dirty="0" smtClean="0"/>
              <a:t> </a:t>
            </a:r>
            <a:r>
              <a:rPr lang="en-US" sz="2800" dirty="0" err="1" smtClean="0"/>
              <a:t>Jendral</a:t>
            </a:r>
            <a:r>
              <a:rPr lang="en-US" sz="2800" dirty="0" smtClean="0"/>
              <a:t> </a:t>
            </a:r>
            <a:r>
              <a:rPr lang="en-US" sz="2800" dirty="0" err="1" smtClean="0"/>
              <a:t>Pendidikan</a:t>
            </a:r>
            <a:r>
              <a:rPr lang="en-US" sz="2800" dirty="0" smtClean="0"/>
              <a:t> Tinggi, 2010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834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/>
              <a:t>Dokumen</a:t>
            </a:r>
            <a:r>
              <a:rPr lang="en-US" dirty="0"/>
              <a:t> SPMI-PT </a:t>
            </a:r>
            <a:r>
              <a:rPr lang="en-US" dirty="0" err="1"/>
              <a:t>itu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err="1" smtClean="0"/>
              <a:t>Dokumentasi</a:t>
            </a:r>
            <a:r>
              <a:rPr lang="en-US" sz="3600" dirty="0" smtClean="0"/>
              <a:t> SPMI-PT </a:t>
            </a:r>
            <a:r>
              <a:rPr lang="en-US" sz="3600" dirty="0" err="1" smtClean="0"/>
              <a:t>terdiri</a:t>
            </a:r>
            <a:r>
              <a:rPr lang="en-US" sz="3600" dirty="0" smtClean="0"/>
              <a:t> </a:t>
            </a:r>
            <a:r>
              <a:rPr lang="en-US" sz="3600" dirty="0" err="1" smtClean="0"/>
              <a:t>dari</a:t>
            </a:r>
            <a:r>
              <a:rPr lang="en-US" sz="3600" dirty="0" smtClean="0"/>
              <a:t> </a:t>
            </a:r>
            <a:r>
              <a:rPr lang="en-US" sz="3600" dirty="0" err="1" smtClean="0"/>
              <a:t>dari</a:t>
            </a:r>
            <a:r>
              <a:rPr lang="en-US" sz="3600" dirty="0" smtClean="0"/>
              <a:t> 4 </a:t>
            </a:r>
            <a:r>
              <a:rPr lang="en-US" sz="3600" dirty="0" err="1" smtClean="0"/>
              <a:t>komponen</a:t>
            </a:r>
            <a:r>
              <a:rPr lang="en-US" sz="3600" dirty="0" smtClean="0"/>
              <a:t> </a:t>
            </a:r>
            <a:r>
              <a:rPr lang="en-US" sz="3600" dirty="0" err="1" smtClean="0"/>
              <a:t>utama</a:t>
            </a:r>
            <a:r>
              <a:rPr lang="en-US" sz="3600" dirty="0" smtClean="0"/>
              <a:t>, </a:t>
            </a:r>
            <a:r>
              <a:rPr lang="en-US" sz="3600" dirty="0" err="1" smtClean="0"/>
              <a:t>yaitu</a:t>
            </a:r>
            <a:r>
              <a:rPr lang="en-US" sz="3600" dirty="0" smtClean="0"/>
              <a:t> :</a:t>
            </a:r>
          </a:p>
          <a:p>
            <a:pPr marL="0" indent="0">
              <a:buNone/>
            </a:pPr>
            <a:r>
              <a:rPr lang="en-US" sz="3600" dirty="0" smtClean="0"/>
              <a:t>	1. </a:t>
            </a:r>
            <a:r>
              <a:rPr lang="en-US" sz="3600" dirty="0" err="1" smtClean="0"/>
              <a:t>Kebijakan</a:t>
            </a:r>
            <a:r>
              <a:rPr lang="en-US" sz="3600" dirty="0" smtClean="0"/>
              <a:t> SPMI</a:t>
            </a:r>
          </a:p>
          <a:p>
            <a:pPr marL="0" indent="0">
              <a:buNone/>
            </a:pPr>
            <a:r>
              <a:rPr lang="en-US" sz="3600" dirty="0" smtClean="0"/>
              <a:t>	2. Manual SPMI</a:t>
            </a:r>
          </a:p>
          <a:p>
            <a:pPr marL="0" indent="0">
              <a:buNone/>
            </a:pPr>
            <a:r>
              <a:rPr lang="en-US" sz="3600" dirty="0" smtClean="0"/>
              <a:t>	3. </a:t>
            </a:r>
            <a:r>
              <a:rPr lang="en-US" sz="3600" dirty="0" err="1" smtClean="0"/>
              <a:t>Standar</a:t>
            </a:r>
            <a:r>
              <a:rPr lang="en-US" sz="3600" dirty="0" smtClean="0"/>
              <a:t> SPMI</a:t>
            </a:r>
          </a:p>
          <a:p>
            <a:pPr marL="0" indent="0">
              <a:buNone/>
            </a:pPr>
            <a:r>
              <a:rPr lang="en-US" sz="3600" dirty="0" smtClean="0"/>
              <a:t>	4. </a:t>
            </a:r>
            <a:r>
              <a:rPr lang="en-US" sz="3600" dirty="0" err="1" smtClean="0"/>
              <a:t>Formulir</a:t>
            </a:r>
            <a:r>
              <a:rPr lang="en-US" sz="3600" dirty="0" smtClean="0"/>
              <a:t> SPMI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34359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err="1" smtClean="0"/>
              <a:t>Kebijakan</a:t>
            </a:r>
            <a:r>
              <a:rPr lang="en-US" sz="3200" b="1" dirty="0" smtClean="0"/>
              <a:t> SPMI-PT </a:t>
            </a:r>
            <a:r>
              <a:rPr lang="en-US" sz="3200" b="1" dirty="0" err="1" smtClean="0"/>
              <a:t>atau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Kebijakan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Mutu</a:t>
            </a:r>
            <a:r>
              <a:rPr lang="en-US" sz="3200" b="1" dirty="0" smtClean="0"/>
              <a:t> (Quality Policy)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65717"/>
            <a:ext cx="8596668" cy="3880773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dokumentasi</a:t>
            </a:r>
            <a:r>
              <a:rPr lang="en-US" sz="2400" dirty="0" smtClean="0"/>
              <a:t> </a:t>
            </a:r>
            <a:r>
              <a:rPr lang="en-US" sz="2400" dirty="0" err="1" smtClean="0"/>
              <a:t>tertulis</a:t>
            </a:r>
            <a:r>
              <a:rPr lang="en-US" sz="2400" dirty="0" smtClean="0"/>
              <a:t> </a:t>
            </a:r>
            <a:r>
              <a:rPr lang="en-US" sz="2400" dirty="0" err="1" smtClean="0"/>
              <a:t>bersisi</a:t>
            </a:r>
            <a:r>
              <a:rPr lang="en-US" sz="2400" dirty="0" smtClean="0"/>
              <a:t> </a:t>
            </a:r>
            <a:r>
              <a:rPr lang="en-US" sz="2400" dirty="0" err="1" smtClean="0"/>
              <a:t>garis</a:t>
            </a:r>
            <a:r>
              <a:rPr lang="en-US" sz="2400" dirty="0" smtClean="0"/>
              <a:t> </a:t>
            </a:r>
            <a:r>
              <a:rPr lang="en-US" sz="2400" dirty="0" err="1" smtClean="0"/>
              <a:t>besar</a:t>
            </a:r>
            <a:r>
              <a:rPr lang="en-US" sz="2400" dirty="0" smtClean="0"/>
              <a:t> </a:t>
            </a:r>
            <a:r>
              <a:rPr lang="en-US" sz="2400" dirty="0" err="1" smtClean="0"/>
              <a:t>penjelasan</a:t>
            </a:r>
            <a:r>
              <a:rPr lang="en-US" sz="2400" dirty="0" smtClean="0"/>
              <a:t> </a:t>
            </a:r>
            <a:r>
              <a:rPr lang="en-US" sz="2400" dirty="0" err="1" smtClean="0"/>
              <a:t>tentang</a:t>
            </a:r>
            <a:r>
              <a:rPr lang="en-US" sz="2400" dirty="0" smtClean="0"/>
              <a:t> </a:t>
            </a:r>
            <a:r>
              <a:rPr lang="en-US" sz="2400" dirty="0" err="1" smtClean="0"/>
              <a:t>bagaimana</a:t>
            </a:r>
            <a:r>
              <a:rPr lang="en-US" sz="2400" dirty="0" smtClean="0"/>
              <a:t> </a:t>
            </a:r>
            <a:r>
              <a:rPr lang="en-US" sz="2400" dirty="0" err="1" smtClean="0"/>
              <a:t>suatu</a:t>
            </a:r>
            <a:r>
              <a:rPr lang="en-US" sz="2400" dirty="0" smtClean="0"/>
              <a:t> PT </a:t>
            </a:r>
            <a:r>
              <a:rPr lang="en-US" sz="2400" dirty="0" err="1" smtClean="0"/>
              <a:t>memahami</a:t>
            </a:r>
            <a:r>
              <a:rPr lang="en-US" sz="2400" dirty="0" smtClean="0"/>
              <a:t>, </a:t>
            </a:r>
            <a:r>
              <a:rPr lang="en-US" sz="2400" dirty="0" err="1" smtClean="0"/>
              <a:t>merancang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melaksanakan</a:t>
            </a:r>
            <a:r>
              <a:rPr lang="en-US" sz="2400" dirty="0" smtClean="0"/>
              <a:t> SPMI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penyelenggaraan</a:t>
            </a:r>
            <a:r>
              <a:rPr lang="en-US" sz="2400" dirty="0" smtClean="0"/>
              <a:t> </a:t>
            </a:r>
            <a:r>
              <a:rPr lang="en-US" sz="2400" dirty="0" err="1" smtClean="0"/>
              <a:t>pelayanan</a:t>
            </a:r>
            <a:r>
              <a:rPr lang="en-US" sz="2400" dirty="0" smtClean="0"/>
              <a:t> </a:t>
            </a:r>
            <a:r>
              <a:rPr lang="en-US" sz="2400" dirty="0" err="1" smtClean="0"/>
              <a:t>pendidikan</a:t>
            </a:r>
            <a:r>
              <a:rPr lang="en-US" sz="2400" dirty="0" smtClean="0"/>
              <a:t> </a:t>
            </a:r>
            <a:r>
              <a:rPr lang="en-US" sz="2400" dirty="0" err="1" smtClean="0"/>
              <a:t>tinggi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masyarakat</a:t>
            </a:r>
            <a:r>
              <a:rPr lang="en-US" sz="2400" dirty="0" smtClean="0"/>
              <a:t> </a:t>
            </a:r>
            <a:r>
              <a:rPr lang="en-US" sz="2400" dirty="0" err="1" smtClean="0"/>
              <a:t>sehingga</a:t>
            </a:r>
            <a:r>
              <a:rPr lang="en-US" sz="2400" dirty="0" smtClean="0"/>
              <a:t> </a:t>
            </a:r>
            <a:r>
              <a:rPr lang="en-US" sz="2400" dirty="0" err="1" smtClean="0"/>
              <a:t>terwujud</a:t>
            </a:r>
            <a:r>
              <a:rPr lang="en-US" sz="2400" dirty="0" smtClean="0"/>
              <a:t> </a:t>
            </a:r>
            <a:r>
              <a:rPr lang="en-US" sz="2400" dirty="0" err="1" smtClean="0"/>
              <a:t>budaya</a:t>
            </a:r>
            <a:r>
              <a:rPr lang="en-US" sz="2400" dirty="0" smtClean="0"/>
              <a:t> </a:t>
            </a:r>
            <a:r>
              <a:rPr lang="en-US" sz="2400" dirty="0" err="1" smtClean="0"/>
              <a:t>mutu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PT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Dokumen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penjelasan</a:t>
            </a:r>
            <a:r>
              <a:rPr lang="en-US" sz="2400" dirty="0" smtClean="0"/>
              <a:t> </a:t>
            </a:r>
            <a:r>
              <a:rPr lang="en-US" sz="2400" dirty="0" err="1" smtClean="0"/>
              <a:t>mengenai</a:t>
            </a:r>
            <a:r>
              <a:rPr lang="en-US" sz="2400" dirty="0" smtClean="0"/>
              <a:t> </a:t>
            </a:r>
            <a:r>
              <a:rPr lang="en-US" sz="2400" dirty="0" err="1" smtClean="0"/>
              <a:t>latar</a:t>
            </a:r>
            <a:r>
              <a:rPr lang="en-US" sz="2400" dirty="0" smtClean="0"/>
              <a:t> </a:t>
            </a:r>
            <a:r>
              <a:rPr lang="en-US" sz="2400" dirty="0" err="1" smtClean="0"/>
              <a:t>belakang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alasan</a:t>
            </a:r>
            <a:r>
              <a:rPr lang="en-US" sz="2400" dirty="0" smtClean="0"/>
              <a:t>, </a:t>
            </a:r>
            <a:r>
              <a:rPr lang="en-US" sz="2400" dirty="0" err="1" smtClean="0"/>
              <a:t>tujuan</a:t>
            </a:r>
            <a:r>
              <a:rPr lang="en-US" sz="2400" dirty="0" smtClean="0"/>
              <a:t>, </a:t>
            </a:r>
            <a:r>
              <a:rPr lang="en-US" sz="2400" dirty="0" err="1" smtClean="0"/>
              <a:t>strategi</a:t>
            </a:r>
            <a:r>
              <a:rPr lang="en-US" sz="2400" dirty="0" smtClean="0"/>
              <a:t>, </a:t>
            </a:r>
            <a:r>
              <a:rPr lang="en-US" sz="2400" dirty="0" err="1" smtClean="0"/>
              <a:t>prinsip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arah</a:t>
            </a:r>
            <a:r>
              <a:rPr lang="en-US" sz="2400" dirty="0" smtClean="0"/>
              <a:t> PT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menjamin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meningkatkan</a:t>
            </a:r>
            <a:r>
              <a:rPr lang="en-US" sz="2400" dirty="0" smtClean="0"/>
              <a:t> </a:t>
            </a:r>
            <a:r>
              <a:rPr lang="en-US" sz="2400" dirty="0" err="1" smtClean="0"/>
              <a:t>mutu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setiap</a:t>
            </a:r>
            <a:r>
              <a:rPr lang="en-US" sz="2400" dirty="0" smtClean="0"/>
              <a:t> </a:t>
            </a:r>
            <a:r>
              <a:rPr lang="en-US" sz="2400" dirty="0" err="1" smtClean="0"/>
              <a:t>kegiatannya</a:t>
            </a:r>
            <a:r>
              <a:rPr lang="en-US" sz="2400" dirty="0" smtClean="0"/>
              <a:t>. </a:t>
            </a:r>
          </a:p>
          <a:p>
            <a:r>
              <a:rPr lang="en-US" sz="2400" dirty="0" err="1" smtClean="0"/>
              <a:t>Dibuat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ditetapkan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pimpinan</a:t>
            </a:r>
            <a:r>
              <a:rPr lang="en-US" sz="2400" dirty="0" smtClean="0"/>
              <a:t> PT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4185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err="1" smtClean="0"/>
              <a:t>Manfaat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dokumen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kebijakan</a:t>
            </a:r>
            <a:r>
              <a:rPr lang="en-US" sz="3600" b="1" dirty="0" smtClean="0"/>
              <a:t> SPMI-PT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err="1" smtClean="0"/>
              <a:t>Menjelaskan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para </a:t>
            </a:r>
            <a:r>
              <a:rPr lang="en-US" sz="2800" dirty="0" err="1" smtClean="0"/>
              <a:t>pemangku</a:t>
            </a:r>
            <a:r>
              <a:rPr lang="en-US" sz="2800" dirty="0" smtClean="0"/>
              <a:t> </a:t>
            </a:r>
            <a:r>
              <a:rPr lang="en-US" sz="2800" dirty="0" err="1" smtClean="0"/>
              <a:t>kepentingan</a:t>
            </a:r>
            <a:r>
              <a:rPr lang="en-US" sz="2800" dirty="0" smtClean="0"/>
              <a:t> PT </a:t>
            </a:r>
            <a:r>
              <a:rPr lang="en-US" sz="2800" dirty="0" err="1" smtClean="0"/>
              <a:t>tentang</a:t>
            </a:r>
            <a:r>
              <a:rPr lang="en-US" sz="2800" dirty="0" smtClean="0"/>
              <a:t> SPMI-PT yang </a:t>
            </a:r>
            <a:r>
              <a:rPr lang="en-US" sz="2800" dirty="0" err="1" smtClean="0"/>
              <a:t>bersangkutan</a:t>
            </a:r>
            <a:r>
              <a:rPr lang="en-US" sz="2800" dirty="0" smtClean="0"/>
              <a:t> </a:t>
            </a:r>
            <a:r>
              <a:rPr lang="en-US" sz="2800" dirty="0" err="1" smtClean="0"/>
              <a:t>secara</a:t>
            </a:r>
            <a:r>
              <a:rPr lang="en-US" sz="2800" dirty="0" smtClean="0"/>
              <a:t> </a:t>
            </a:r>
            <a:r>
              <a:rPr lang="en-US" sz="2800" dirty="0" err="1" smtClean="0"/>
              <a:t>ringkas</a:t>
            </a:r>
            <a:r>
              <a:rPr lang="en-US" sz="2800" dirty="0" smtClean="0"/>
              <a:t> </a:t>
            </a:r>
            <a:r>
              <a:rPr lang="en-US" sz="2800" dirty="0" err="1" smtClean="0"/>
              <a:t>padat</a:t>
            </a:r>
            <a:r>
              <a:rPr lang="en-US" sz="2800" dirty="0" smtClean="0"/>
              <a:t> </a:t>
            </a:r>
            <a:r>
              <a:rPr lang="en-US" sz="2800" dirty="0" err="1" smtClean="0"/>
              <a:t>namun</a:t>
            </a:r>
            <a:r>
              <a:rPr lang="en-US" sz="2800" dirty="0" smtClean="0"/>
              <a:t> </a:t>
            </a:r>
            <a:r>
              <a:rPr lang="en-US" sz="2800" dirty="0" err="1" smtClean="0"/>
              <a:t>utuh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menyeluruh</a:t>
            </a:r>
            <a:endParaRPr lang="en-US" sz="2800" dirty="0" smtClean="0"/>
          </a:p>
          <a:p>
            <a:r>
              <a:rPr lang="en-US" sz="2800" dirty="0" err="1" smtClean="0"/>
              <a:t>Menjadi</a:t>
            </a:r>
            <a:r>
              <a:rPr lang="en-US" sz="2800" dirty="0" smtClean="0"/>
              <a:t> </a:t>
            </a:r>
            <a:r>
              <a:rPr lang="en-US" sz="2800" dirty="0" err="1" smtClean="0"/>
              <a:t>dasar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payung</a:t>
            </a:r>
            <a:r>
              <a:rPr lang="en-US" sz="2800" dirty="0" smtClean="0"/>
              <a:t> </a:t>
            </a:r>
            <a:r>
              <a:rPr lang="en-US" sz="2800" dirty="0" err="1" smtClean="0"/>
              <a:t>bagi</a:t>
            </a:r>
            <a:r>
              <a:rPr lang="en-US" sz="2800" dirty="0" smtClean="0"/>
              <a:t> </a:t>
            </a:r>
            <a:r>
              <a:rPr lang="en-US" sz="2800" dirty="0" err="1" smtClean="0"/>
              <a:t>seluruh</a:t>
            </a:r>
            <a:r>
              <a:rPr lang="en-US" sz="2800" dirty="0" smtClean="0"/>
              <a:t> manual,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formulir</a:t>
            </a:r>
            <a:r>
              <a:rPr lang="en-US" sz="2800" dirty="0" smtClean="0"/>
              <a:t> SPMI-PT</a:t>
            </a:r>
          </a:p>
          <a:p>
            <a:r>
              <a:rPr lang="en-US" sz="2800" dirty="0" err="1" smtClean="0"/>
              <a:t>Membuktikan</a:t>
            </a:r>
            <a:r>
              <a:rPr lang="en-US" sz="2800" dirty="0" smtClean="0"/>
              <a:t> </a:t>
            </a:r>
            <a:r>
              <a:rPr lang="en-US" sz="2800" dirty="0" err="1" smtClean="0"/>
              <a:t>bahwa</a:t>
            </a:r>
            <a:r>
              <a:rPr lang="en-US" sz="2800" dirty="0" smtClean="0"/>
              <a:t> SPMI-PT yang </a:t>
            </a:r>
            <a:r>
              <a:rPr lang="en-US" sz="2800" dirty="0" err="1" smtClean="0"/>
              <a:t>bersangkutan</a:t>
            </a:r>
            <a:r>
              <a:rPr lang="en-US" sz="2800" dirty="0" smtClean="0"/>
              <a:t> </a:t>
            </a:r>
            <a:r>
              <a:rPr lang="en-US" sz="2800" dirty="0" err="1" smtClean="0"/>
              <a:t>terdokumentasikan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51170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b="1" dirty="0" smtClean="0"/>
              <a:t>Manual SPMI-PT </a:t>
            </a:r>
            <a:r>
              <a:rPr lang="en-US" sz="3200" b="1" dirty="0" err="1" smtClean="0"/>
              <a:t>atau</a:t>
            </a:r>
            <a:r>
              <a:rPr lang="en-US" sz="3200" b="1" dirty="0" smtClean="0"/>
              <a:t> Manual </a:t>
            </a:r>
            <a:r>
              <a:rPr lang="en-US" sz="3200" b="1" dirty="0" err="1" smtClean="0"/>
              <a:t>Mutu</a:t>
            </a:r>
            <a:r>
              <a:rPr lang="en-US" sz="3200" b="1" dirty="0" smtClean="0"/>
              <a:t> (Quality Manual)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Merupakan</a:t>
            </a:r>
            <a:r>
              <a:rPr lang="en-US" sz="2800" dirty="0" smtClean="0"/>
              <a:t> </a:t>
            </a:r>
            <a:r>
              <a:rPr lang="en-US" sz="2800" dirty="0" err="1" smtClean="0"/>
              <a:t>dokumentasi</a:t>
            </a:r>
            <a:r>
              <a:rPr lang="en-US" sz="2800" dirty="0" smtClean="0"/>
              <a:t> </a:t>
            </a:r>
            <a:r>
              <a:rPr lang="en-US" sz="2800" dirty="0" err="1" smtClean="0"/>
              <a:t>tertulis</a:t>
            </a:r>
            <a:r>
              <a:rPr lang="en-US" sz="2800" dirty="0" smtClean="0"/>
              <a:t> </a:t>
            </a:r>
            <a:r>
              <a:rPr lang="en-US" sz="2800" dirty="0" err="1" smtClean="0"/>
              <a:t>berisi</a:t>
            </a:r>
            <a:r>
              <a:rPr lang="en-US" sz="2800" dirty="0" smtClean="0"/>
              <a:t> </a:t>
            </a:r>
            <a:r>
              <a:rPr lang="en-US" sz="2800" dirty="0" err="1" smtClean="0"/>
              <a:t>petunjuk</a:t>
            </a:r>
            <a:r>
              <a:rPr lang="en-US" sz="2800" dirty="0" smtClean="0"/>
              <a:t> </a:t>
            </a:r>
            <a:r>
              <a:rPr lang="en-US" sz="2800" dirty="0" err="1" smtClean="0"/>
              <a:t>praktis</a:t>
            </a:r>
            <a:r>
              <a:rPr lang="en-US" sz="2800" dirty="0" smtClean="0"/>
              <a:t> </a:t>
            </a:r>
            <a:r>
              <a:rPr lang="en-US" sz="2800" dirty="0" err="1" smtClean="0"/>
              <a:t>mengenai</a:t>
            </a:r>
            <a:r>
              <a:rPr lang="en-US" sz="2800" dirty="0" smtClean="0"/>
              <a:t> </a:t>
            </a:r>
            <a:r>
              <a:rPr lang="en-US" sz="2800" dirty="0" err="1" smtClean="0"/>
              <a:t>cara</a:t>
            </a:r>
            <a:r>
              <a:rPr lang="en-US" sz="2800" dirty="0" smtClean="0"/>
              <a:t>, </a:t>
            </a:r>
            <a:r>
              <a:rPr lang="en-US" sz="2800" dirty="0" err="1" smtClean="0"/>
              <a:t>langkah</a:t>
            </a:r>
            <a:r>
              <a:rPr lang="en-US" sz="2800" dirty="0" smtClean="0"/>
              <a:t>,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prosedur</a:t>
            </a:r>
            <a:r>
              <a:rPr lang="en-US" sz="2800" dirty="0" smtClean="0"/>
              <a:t> </a:t>
            </a:r>
            <a:r>
              <a:rPr lang="en-US" sz="2800" dirty="0" err="1" smtClean="0"/>
              <a:t>tentang</a:t>
            </a:r>
            <a:r>
              <a:rPr lang="en-US" sz="2800" dirty="0" smtClean="0"/>
              <a:t> </a:t>
            </a:r>
            <a:r>
              <a:rPr lang="en-US" sz="2800" dirty="0" err="1" smtClean="0"/>
              <a:t>bagaimana</a:t>
            </a:r>
            <a:r>
              <a:rPr lang="en-US" sz="2800" dirty="0" smtClean="0"/>
              <a:t> SPMI-PT </a:t>
            </a:r>
            <a:r>
              <a:rPr lang="en-US" sz="2800" dirty="0" err="1" smtClean="0"/>
              <a:t>dilaksanakan</a:t>
            </a:r>
            <a:r>
              <a:rPr lang="en-US" sz="2800" dirty="0" smtClean="0"/>
              <a:t>, </a:t>
            </a:r>
            <a:r>
              <a:rPr lang="en-US" sz="2800" dirty="0" err="1" smtClean="0"/>
              <a:t>dievaluasi</a:t>
            </a:r>
            <a:r>
              <a:rPr lang="en-US" sz="2800" dirty="0" smtClean="0"/>
              <a:t>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ditingkatkan</a:t>
            </a:r>
            <a:r>
              <a:rPr lang="en-US" sz="2800" dirty="0" smtClean="0"/>
              <a:t> </a:t>
            </a:r>
            <a:r>
              <a:rPr lang="en-US" sz="2800" dirty="0" err="1" smtClean="0"/>
              <a:t>mutunya</a:t>
            </a:r>
            <a:r>
              <a:rPr lang="en-US" sz="2800" dirty="0" smtClean="0"/>
              <a:t> </a:t>
            </a:r>
            <a:r>
              <a:rPr lang="en-US" sz="2800" dirty="0" err="1" smtClean="0"/>
              <a:t>secara</a:t>
            </a:r>
            <a:r>
              <a:rPr lang="en-US" sz="2800" dirty="0" smtClean="0"/>
              <a:t> </a:t>
            </a:r>
            <a:r>
              <a:rPr lang="en-US" sz="2800" dirty="0" err="1" smtClean="0"/>
              <a:t>berkelanjutan</a:t>
            </a:r>
            <a:r>
              <a:rPr lang="en-US" sz="2800" dirty="0" smtClean="0"/>
              <a:t>, </a:t>
            </a:r>
            <a:r>
              <a:rPr lang="en-US" sz="2800" dirty="0" err="1" smtClean="0"/>
              <a:t>oleh</a:t>
            </a:r>
            <a:r>
              <a:rPr lang="en-US" sz="2800" dirty="0" smtClean="0"/>
              <a:t> </a:t>
            </a:r>
            <a:r>
              <a:rPr lang="en-US" sz="2800" dirty="0" err="1" smtClean="0"/>
              <a:t>pihak-pihak</a:t>
            </a:r>
            <a:r>
              <a:rPr lang="en-US" sz="2800" dirty="0" smtClean="0"/>
              <a:t> yang </a:t>
            </a:r>
            <a:r>
              <a:rPr lang="en-US" sz="2800" dirty="0" err="1" smtClean="0"/>
              <a:t>bertanggungjawab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melaksanakannya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semua</a:t>
            </a:r>
            <a:r>
              <a:rPr lang="en-US" sz="2800" dirty="0" smtClean="0"/>
              <a:t> </a:t>
            </a:r>
            <a:r>
              <a:rPr lang="en-US" sz="2800" dirty="0" err="1" smtClean="0"/>
              <a:t>aras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PT.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8644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44708"/>
            <a:ext cx="8596668" cy="1320800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Manfaat</a:t>
            </a:r>
            <a:r>
              <a:rPr lang="en-US" sz="3200" b="1" dirty="0" smtClean="0"/>
              <a:t> Manual  SPMI 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111278"/>
            <a:ext cx="8916371" cy="3880773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pemandu</a:t>
            </a:r>
            <a:r>
              <a:rPr lang="en-US" sz="2800" dirty="0" smtClean="0"/>
              <a:t> </a:t>
            </a:r>
            <a:r>
              <a:rPr lang="en-US" sz="2800" dirty="0" err="1" smtClean="0"/>
              <a:t>bagi</a:t>
            </a:r>
            <a:r>
              <a:rPr lang="en-US" sz="2800" dirty="0" smtClean="0"/>
              <a:t> para </a:t>
            </a:r>
            <a:r>
              <a:rPr lang="en-US" sz="2800" dirty="0" err="1" smtClean="0"/>
              <a:t>pejabat</a:t>
            </a:r>
            <a:r>
              <a:rPr lang="en-US" sz="2800" dirty="0" smtClean="0"/>
              <a:t> structural </a:t>
            </a:r>
            <a:r>
              <a:rPr lang="en-US" sz="2800" dirty="0" err="1" smtClean="0"/>
              <a:t>dan</a:t>
            </a:r>
            <a:r>
              <a:rPr lang="en-US" sz="2800" dirty="0" smtClean="0"/>
              <a:t>/</a:t>
            </a:r>
            <a:r>
              <a:rPr lang="en-US" sz="2800" dirty="0" err="1" smtClean="0"/>
              <a:t>atau</a:t>
            </a:r>
            <a:r>
              <a:rPr lang="en-US" sz="2800" dirty="0" smtClean="0"/>
              <a:t> unit </a:t>
            </a:r>
            <a:r>
              <a:rPr lang="en-US" sz="2800" dirty="0" err="1" smtClean="0"/>
              <a:t>khusus</a:t>
            </a:r>
            <a:r>
              <a:rPr lang="en-US" sz="2800" dirty="0" smtClean="0"/>
              <a:t> SPMI-PT </a:t>
            </a:r>
            <a:r>
              <a:rPr lang="en-US" sz="2800" dirty="0" err="1" smtClean="0"/>
              <a:t>maupun</a:t>
            </a:r>
            <a:r>
              <a:rPr lang="en-US" sz="2800" dirty="0" smtClean="0"/>
              <a:t> </a:t>
            </a:r>
            <a:r>
              <a:rPr lang="en-US" sz="2800" dirty="0" err="1" smtClean="0"/>
              <a:t>dosen</a:t>
            </a:r>
            <a:r>
              <a:rPr lang="en-US" sz="2800" dirty="0" smtClean="0"/>
              <a:t> </a:t>
            </a:r>
            <a:r>
              <a:rPr lang="en-US" sz="2800" dirty="0" err="1" smtClean="0"/>
              <a:t>serta</a:t>
            </a:r>
            <a:r>
              <a:rPr lang="en-US" sz="2800" dirty="0" smtClean="0"/>
              <a:t> </a:t>
            </a:r>
            <a:r>
              <a:rPr lang="en-US" sz="2800" dirty="0" err="1" smtClean="0"/>
              <a:t>tenaga</a:t>
            </a:r>
            <a:r>
              <a:rPr lang="en-US" sz="2800" dirty="0" smtClean="0"/>
              <a:t> </a:t>
            </a:r>
            <a:r>
              <a:rPr lang="en-US" sz="2800" dirty="0" err="1" smtClean="0"/>
              <a:t>kependidikan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melaksanakan</a:t>
            </a:r>
            <a:r>
              <a:rPr lang="en-US" sz="2800" dirty="0" smtClean="0"/>
              <a:t> SPMI </a:t>
            </a:r>
            <a:r>
              <a:rPr lang="en-US" sz="2800" dirty="0" err="1" smtClean="0"/>
              <a:t>sesuai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wewenang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tugas</a:t>
            </a:r>
            <a:r>
              <a:rPr lang="en-US" sz="2800" dirty="0" smtClean="0"/>
              <a:t> </a:t>
            </a:r>
            <a:r>
              <a:rPr lang="en-US" sz="2800" dirty="0" err="1" smtClean="0"/>
              <a:t>masing-masing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mewujudkan</a:t>
            </a:r>
            <a:r>
              <a:rPr lang="en-US" sz="2800" dirty="0" smtClean="0"/>
              <a:t> </a:t>
            </a:r>
            <a:r>
              <a:rPr lang="en-US" sz="2800" dirty="0" err="1" smtClean="0"/>
              <a:t>terciptanya</a:t>
            </a:r>
            <a:r>
              <a:rPr lang="en-US" sz="2800" dirty="0" smtClean="0"/>
              <a:t> </a:t>
            </a:r>
            <a:r>
              <a:rPr lang="en-US" sz="2800" dirty="0" err="1" smtClean="0"/>
              <a:t>budaya</a:t>
            </a:r>
            <a:r>
              <a:rPr lang="en-US" sz="2800" dirty="0" smtClean="0"/>
              <a:t> </a:t>
            </a:r>
            <a:r>
              <a:rPr lang="en-US" sz="2800" dirty="0" err="1" smtClean="0"/>
              <a:t>mutu</a:t>
            </a:r>
            <a:endParaRPr lang="en-US" sz="2800" dirty="0" smtClean="0"/>
          </a:p>
          <a:p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petunjuk</a:t>
            </a:r>
            <a:r>
              <a:rPr lang="en-US" sz="2800" dirty="0" smtClean="0"/>
              <a:t> </a:t>
            </a:r>
            <a:r>
              <a:rPr lang="en-US" sz="2800" dirty="0" err="1" smtClean="0"/>
              <a:t>bagaimana</a:t>
            </a:r>
            <a:r>
              <a:rPr lang="en-US" sz="2800" dirty="0" smtClean="0"/>
              <a:t> </a:t>
            </a:r>
            <a:r>
              <a:rPr lang="en-US" sz="2800" dirty="0" err="1" smtClean="0"/>
              <a:t>kriteria</a:t>
            </a:r>
            <a:r>
              <a:rPr lang="en-US" sz="2800" dirty="0" smtClean="0"/>
              <a:t>,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, </a:t>
            </a:r>
            <a:r>
              <a:rPr lang="en-US" sz="2800" dirty="0" err="1" smtClean="0"/>
              <a:t>tujuan</a:t>
            </a:r>
            <a:r>
              <a:rPr lang="en-US" sz="2800" dirty="0" smtClean="0"/>
              <a:t>,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cita-cita</a:t>
            </a:r>
            <a:r>
              <a:rPr lang="en-US" sz="2800" dirty="0" smtClean="0"/>
              <a:t> PT yang </a:t>
            </a:r>
            <a:r>
              <a:rPr lang="en-US" sz="2800" dirty="0" err="1" smtClean="0"/>
              <a:t>ditetapkan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berbagai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 </a:t>
            </a:r>
            <a:r>
              <a:rPr lang="en-US" sz="2800" dirty="0" err="1" smtClean="0"/>
              <a:t>mutu</a:t>
            </a:r>
            <a:r>
              <a:rPr lang="en-US" sz="2800" dirty="0" smtClean="0"/>
              <a:t> </a:t>
            </a:r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dicapai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ditingkatkan</a:t>
            </a:r>
            <a:r>
              <a:rPr lang="en-US" sz="2800" dirty="0" smtClean="0"/>
              <a:t> </a:t>
            </a:r>
            <a:r>
              <a:rPr lang="en-US" sz="2800" dirty="0" err="1" smtClean="0"/>
              <a:t>mutunya</a:t>
            </a:r>
            <a:r>
              <a:rPr lang="en-US" sz="2800" dirty="0" smtClean="0"/>
              <a:t> </a:t>
            </a:r>
            <a:r>
              <a:rPr lang="en-US" sz="2800" dirty="0" err="1" smtClean="0"/>
              <a:t>secara</a:t>
            </a:r>
            <a:r>
              <a:rPr lang="en-US" sz="2800" dirty="0" smtClean="0"/>
              <a:t> </a:t>
            </a:r>
            <a:r>
              <a:rPr lang="en-US" sz="2800" dirty="0" err="1" smtClean="0"/>
              <a:t>berkelanjutan</a:t>
            </a:r>
            <a:endParaRPr lang="en-US" sz="2800" dirty="0" smtClean="0"/>
          </a:p>
          <a:p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bukti</a:t>
            </a:r>
            <a:r>
              <a:rPr lang="en-US" sz="2800" dirty="0" smtClean="0"/>
              <a:t> </a:t>
            </a:r>
            <a:r>
              <a:rPr lang="en-US" sz="2800" dirty="0" err="1" smtClean="0"/>
              <a:t>tertulis</a:t>
            </a:r>
            <a:r>
              <a:rPr lang="en-US" sz="2800" dirty="0" smtClean="0"/>
              <a:t> </a:t>
            </a:r>
            <a:r>
              <a:rPr lang="en-US" sz="2800" dirty="0" err="1" smtClean="0"/>
              <a:t>bahwa</a:t>
            </a:r>
            <a:r>
              <a:rPr lang="en-US" sz="2800" dirty="0" smtClean="0"/>
              <a:t> SPMI </a:t>
            </a:r>
            <a:r>
              <a:rPr lang="en-US" sz="2800" dirty="0" err="1" smtClean="0"/>
              <a:t>pada</a:t>
            </a:r>
            <a:r>
              <a:rPr lang="en-US" sz="2800" dirty="0" smtClean="0"/>
              <a:t> PT yang </a:t>
            </a:r>
            <a:r>
              <a:rPr lang="en-US" sz="2800" dirty="0" err="1" smtClean="0"/>
              <a:t>bersangkutan</a:t>
            </a:r>
            <a:r>
              <a:rPr lang="en-US" sz="2800" dirty="0" smtClean="0"/>
              <a:t> </a:t>
            </a:r>
            <a:r>
              <a:rPr lang="en-US" sz="2800" dirty="0" err="1" smtClean="0"/>
              <a:t>memang</a:t>
            </a:r>
            <a:r>
              <a:rPr lang="en-US" sz="2800" dirty="0" smtClean="0"/>
              <a:t> </a:t>
            </a:r>
            <a:r>
              <a:rPr lang="en-US" sz="2800" dirty="0" err="1" smtClean="0"/>
              <a:t>benar</a:t>
            </a:r>
            <a:r>
              <a:rPr lang="en-US" sz="2800" dirty="0" smtClean="0"/>
              <a:t> </a:t>
            </a:r>
            <a:r>
              <a:rPr lang="en-US" sz="2800" dirty="0" err="1" smtClean="0"/>
              <a:t>dapat</a:t>
            </a:r>
            <a:r>
              <a:rPr lang="en-US" sz="2800" dirty="0" smtClean="0"/>
              <a:t> (</a:t>
            </a:r>
            <a:r>
              <a:rPr lang="en-US" sz="2800" dirty="0" err="1" smtClean="0"/>
              <a:t>telah</a:t>
            </a:r>
            <a:r>
              <a:rPr lang="en-US" sz="2800" dirty="0" smtClean="0"/>
              <a:t> </a:t>
            </a:r>
            <a:r>
              <a:rPr lang="en-US" sz="2800" dirty="0" err="1" smtClean="0"/>
              <a:t>siap</a:t>
            </a:r>
            <a:r>
              <a:rPr lang="en-US" sz="2800" dirty="0" smtClean="0"/>
              <a:t>) </a:t>
            </a:r>
            <a:r>
              <a:rPr lang="en-US" sz="2800" dirty="0" err="1" smtClean="0"/>
              <a:t>dilaksanakan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3031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69" y="324787"/>
            <a:ext cx="10565289" cy="1320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Manual SPMI-PT </a:t>
            </a:r>
            <a:r>
              <a:rPr lang="en-US" sz="2800" b="1" dirty="0" err="1" smtClean="0"/>
              <a:t>sebaiknya</a:t>
            </a:r>
            <a:r>
              <a:rPr lang="en-US" sz="2800" b="1" dirty="0"/>
              <a:t> </a:t>
            </a:r>
            <a:r>
              <a:rPr lang="en-US" sz="2800" b="1" dirty="0" err="1" smtClean="0"/>
              <a:t>berisi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petunjuk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praktis</a:t>
            </a:r>
            <a:r>
              <a:rPr lang="id-ID" sz="2800" b="1" dirty="0" smtClean="0"/>
              <a:t> </a:t>
            </a:r>
            <a:r>
              <a:rPr lang="en-US" sz="2800" b="1" dirty="0" err="1" smtClean="0"/>
              <a:t>tentang</a:t>
            </a:r>
            <a:r>
              <a:rPr lang="en-US" sz="2800" b="1" dirty="0" smtClean="0"/>
              <a:t> :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14" y="1138090"/>
            <a:ext cx="8596668" cy="3880773"/>
          </a:xfrm>
        </p:spPr>
        <p:txBody>
          <a:bodyPr>
            <a:noAutofit/>
          </a:bodyPr>
          <a:lstStyle/>
          <a:p>
            <a:r>
              <a:rPr lang="en-US" sz="2400" dirty="0" smtClean="0"/>
              <a:t>Cara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langkah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menetapkan</a:t>
            </a:r>
            <a:r>
              <a:rPr lang="en-US" sz="2400" dirty="0" smtClean="0"/>
              <a:t> (</a:t>
            </a:r>
            <a:r>
              <a:rPr lang="en-US" sz="2400" dirty="0" err="1" smtClean="0"/>
              <a:t>merancang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merumuskan</a:t>
            </a:r>
            <a:r>
              <a:rPr lang="en-US" sz="2400" dirty="0" smtClean="0"/>
              <a:t>) </a:t>
            </a:r>
            <a:r>
              <a:rPr lang="en-US" sz="2400" dirty="0" err="1" smtClean="0"/>
              <a:t>standar</a:t>
            </a:r>
            <a:r>
              <a:rPr lang="en-US" sz="2400" dirty="0" smtClean="0"/>
              <a:t>, </a:t>
            </a:r>
            <a:r>
              <a:rPr lang="en-US" sz="2400" dirty="0" err="1" smtClean="0"/>
              <a:t>melaksanakan</a:t>
            </a:r>
            <a:r>
              <a:rPr lang="en-US" sz="2400" dirty="0" smtClean="0"/>
              <a:t> </a:t>
            </a:r>
            <a:r>
              <a:rPr lang="en-US" sz="2400" dirty="0" err="1" smtClean="0"/>
              <a:t>standar</a:t>
            </a:r>
            <a:r>
              <a:rPr lang="en-US" sz="2400" dirty="0" smtClean="0"/>
              <a:t> </a:t>
            </a:r>
            <a:r>
              <a:rPr lang="en-US" sz="2400" dirty="0" err="1" smtClean="0"/>
              <a:t>agaru</a:t>
            </a:r>
            <a:r>
              <a:rPr lang="en-US" sz="2400" dirty="0" smtClean="0"/>
              <a:t> </a:t>
            </a:r>
            <a:r>
              <a:rPr lang="en-US" sz="2400" dirty="0" err="1" smtClean="0"/>
              <a:t>tercapai</a:t>
            </a:r>
            <a:r>
              <a:rPr lang="en-US" sz="2400" dirty="0" smtClean="0"/>
              <a:t> </a:t>
            </a:r>
            <a:r>
              <a:rPr lang="en-US" sz="2400" dirty="0" err="1" smtClean="0"/>
              <a:t>tujuannya</a:t>
            </a:r>
            <a:r>
              <a:rPr lang="en-US" sz="2400" dirty="0" smtClean="0"/>
              <a:t>, </a:t>
            </a:r>
            <a:r>
              <a:rPr lang="en-US" sz="2400" dirty="0" err="1" smtClean="0"/>
              <a:t>mengendalikan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mengontrol</a:t>
            </a:r>
            <a:r>
              <a:rPr lang="en-US" sz="2400" dirty="0" smtClean="0"/>
              <a:t> </a:t>
            </a:r>
            <a:r>
              <a:rPr lang="en-US" sz="2400" dirty="0" err="1" smtClean="0"/>
              <a:t>pelaksanaan</a:t>
            </a:r>
            <a:r>
              <a:rPr lang="en-US" sz="2400" dirty="0" smtClean="0"/>
              <a:t> </a:t>
            </a:r>
            <a:r>
              <a:rPr lang="en-US" sz="2400" dirty="0" err="1" smtClean="0"/>
              <a:t>standar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mengevaluasi</a:t>
            </a:r>
            <a:r>
              <a:rPr lang="en-US" sz="2400" dirty="0" smtClean="0"/>
              <a:t>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meningkatkan</a:t>
            </a:r>
            <a:r>
              <a:rPr lang="en-US" sz="2400" dirty="0" smtClean="0"/>
              <a:t> </a:t>
            </a:r>
            <a:r>
              <a:rPr lang="en-US" sz="2400" dirty="0" err="1" smtClean="0"/>
              <a:t>mutu</a:t>
            </a:r>
            <a:r>
              <a:rPr lang="en-US" sz="2400" dirty="0" smtClean="0"/>
              <a:t> </a:t>
            </a:r>
            <a:r>
              <a:rPr lang="en-US" sz="2400" dirty="0" err="1" smtClean="0"/>
              <a:t>standar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berkelanjutan</a:t>
            </a:r>
            <a:r>
              <a:rPr lang="en-US" sz="2400" dirty="0" smtClean="0"/>
              <a:t> (PPEPP : </a:t>
            </a:r>
            <a:r>
              <a:rPr lang="en-US" sz="2400" dirty="0" err="1" smtClean="0"/>
              <a:t>Penetapan</a:t>
            </a:r>
            <a:r>
              <a:rPr lang="en-US" sz="2400" dirty="0" smtClean="0"/>
              <a:t>, </a:t>
            </a:r>
            <a:r>
              <a:rPr lang="en-US" sz="2400" dirty="0" err="1" smtClean="0"/>
              <a:t>Pelaksanaan</a:t>
            </a:r>
            <a:r>
              <a:rPr lang="en-US" sz="2400" dirty="0" smtClean="0"/>
              <a:t>, </a:t>
            </a:r>
            <a:r>
              <a:rPr lang="en-US" sz="2400" dirty="0" err="1" smtClean="0"/>
              <a:t>Evaluasi</a:t>
            </a:r>
            <a:r>
              <a:rPr lang="en-US" sz="2400" dirty="0" smtClean="0"/>
              <a:t>, </a:t>
            </a:r>
            <a:r>
              <a:rPr lang="en-US" sz="2400" dirty="0" err="1" smtClean="0"/>
              <a:t>Pengendalian</a:t>
            </a:r>
            <a:r>
              <a:rPr lang="en-US" sz="2400" dirty="0" smtClean="0"/>
              <a:t>, </a:t>
            </a:r>
            <a:r>
              <a:rPr lang="en-US" sz="2400" dirty="0" err="1" smtClean="0"/>
              <a:t>Peningkatan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Bagaimana</a:t>
            </a:r>
            <a:r>
              <a:rPr lang="en-US" sz="2400" dirty="0" smtClean="0"/>
              <a:t>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pejabat</a:t>
            </a:r>
            <a:r>
              <a:rPr lang="en-US" sz="2400" dirty="0" smtClean="0"/>
              <a:t> structural </a:t>
            </a:r>
            <a:r>
              <a:rPr lang="en-US" sz="2400" dirty="0" err="1" smtClean="0"/>
              <a:t>atau</a:t>
            </a:r>
            <a:r>
              <a:rPr lang="en-US" sz="2400" dirty="0" smtClean="0"/>
              <a:t> unit </a:t>
            </a:r>
            <a:r>
              <a:rPr lang="en-US" sz="2400" dirty="0" err="1" smtClean="0"/>
              <a:t>khusus</a:t>
            </a:r>
            <a:r>
              <a:rPr lang="en-US" sz="2400" dirty="0" smtClean="0"/>
              <a:t> SPMI-PT </a:t>
            </a:r>
            <a:r>
              <a:rPr lang="en-US" sz="2400" dirty="0" err="1" smtClean="0"/>
              <a:t>menjalankan</a:t>
            </a:r>
            <a:r>
              <a:rPr lang="en-US" sz="2400" dirty="0" smtClean="0"/>
              <a:t> SPMI-PT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sistemik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 </a:t>
            </a:r>
            <a:r>
              <a:rPr lang="en-US" sz="2400" dirty="0" err="1" smtClean="0"/>
              <a:t>siklus</a:t>
            </a:r>
            <a:r>
              <a:rPr lang="en-US" sz="2400" dirty="0" smtClean="0"/>
              <a:t> </a:t>
            </a:r>
            <a:r>
              <a:rPr lang="en-US" sz="2400" dirty="0" err="1" smtClean="0"/>
              <a:t>utuh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aras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PT.</a:t>
            </a:r>
          </a:p>
          <a:p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dokumentasi</a:t>
            </a:r>
            <a:r>
              <a:rPr lang="en-US" sz="2400" dirty="0" smtClean="0"/>
              <a:t> </a:t>
            </a:r>
            <a:r>
              <a:rPr lang="en-US" sz="2400" dirty="0" err="1" smtClean="0"/>
              <a:t>tertulis</a:t>
            </a:r>
            <a:r>
              <a:rPr lang="en-US" sz="2400" dirty="0" smtClean="0"/>
              <a:t> Manual SPMI-PT </a:t>
            </a:r>
            <a:r>
              <a:rPr lang="en-US" sz="2400" dirty="0" err="1" smtClean="0"/>
              <a:t>memuat</a:t>
            </a:r>
            <a:r>
              <a:rPr lang="en-US" sz="2400" dirty="0" smtClean="0"/>
              <a:t> </a:t>
            </a:r>
            <a:r>
              <a:rPr lang="en-US" sz="2400" dirty="0" err="1" smtClean="0"/>
              <a:t>petunjuk</a:t>
            </a:r>
            <a:r>
              <a:rPr lang="en-US" sz="2400" dirty="0" smtClean="0"/>
              <a:t> </a:t>
            </a:r>
            <a:r>
              <a:rPr lang="en-US" sz="2400" dirty="0" err="1" smtClean="0"/>
              <a:t>praktis</a:t>
            </a:r>
            <a:r>
              <a:rPr lang="en-US" sz="2400" dirty="0" smtClean="0"/>
              <a:t> </a:t>
            </a:r>
            <a:r>
              <a:rPr lang="en-US" sz="2400" dirty="0" err="1" smtClean="0"/>
              <a:t>tentang</a:t>
            </a:r>
            <a:r>
              <a:rPr lang="en-US" sz="2400" dirty="0" smtClean="0"/>
              <a:t> </a:t>
            </a:r>
            <a:r>
              <a:rPr lang="en-US" sz="2400" dirty="0" err="1" smtClean="0"/>
              <a:t>bagaimana</a:t>
            </a:r>
            <a:r>
              <a:rPr lang="en-US" sz="2400" dirty="0" smtClean="0"/>
              <a:t>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sesuatu</a:t>
            </a:r>
            <a:r>
              <a:rPr lang="en-US" sz="2400" dirty="0" smtClean="0"/>
              <a:t>, yang </a:t>
            </a:r>
            <a:r>
              <a:rPr lang="en-US" sz="2400" dirty="0" err="1" smtClean="0"/>
              <a:t>tertuang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format </a:t>
            </a:r>
            <a:r>
              <a:rPr lang="en-US" sz="2400" dirty="0" err="1" smtClean="0">
                <a:solidFill>
                  <a:schemeClr val="tx1"/>
                </a:solidFill>
              </a:rPr>
              <a:t>prosedur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kerja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/>
              <a:t>instruksi</a:t>
            </a:r>
            <a:r>
              <a:rPr lang="en-US" sz="2400" dirty="0" smtClean="0"/>
              <a:t> </a:t>
            </a:r>
            <a:r>
              <a:rPr lang="en-US" sz="2400" dirty="0" err="1" smtClean="0"/>
              <a:t>kerja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prosedur</a:t>
            </a:r>
            <a:r>
              <a:rPr lang="en-US" sz="2400" dirty="0" smtClean="0"/>
              <a:t> (</a:t>
            </a:r>
            <a:r>
              <a:rPr lang="en-US" sz="2400" dirty="0" err="1" smtClean="0"/>
              <a:t>SoP</a:t>
            </a:r>
            <a:r>
              <a:rPr lang="en-US" sz="2400" dirty="0" smtClean="0"/>
              <a:t>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34545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b="1" dirty="0" err="1" smtClean="0"/>
              <a:t>Standar</a:t>
            </a:r>
            <a:r>
              <a:rPr lang="en-US" sz="3200" b="1" dirty="0" smtClean="0"/>
              <a:t> SPMI-PT </a:t>
            </a:r>
            <a:r>
              <a:rPr lang="en-US" sz="3200" b="1" dirty="0" err="1" smtClean="0"/>
              <a:t>atau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Standar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Mutu</a:t>
            </a:r>
            <a:r>
              <a:rPr lang="en-US" sz="3200" b="1" dirty="0" smtClean="0"/>
              <a:t> (Quality Standard)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90766"/>
            <a:ext cx="8596668" cy="3880773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Merupakan</a:t>
            </a:r>
            <a:r>
              <a:rPr lang="en-US" sz="2800" dirty="0" smtClean="0"/>
              <a:t> </a:t>
            </a:r>
            <a:r>
              <a:rPr lang="en-US" sz="2800" dirty="0" err="1" smtClean="0"/>
              <a:t>dokumen</a:t>
            </a:r>
            <a:r>
              <a:rPr lang="en-US" sz="2800" dirty="0" smtClean="0"/>
              <a:t> </a:t>
            </a:r>
            <a:r>
              <a:rPr lang="en-US" sz="2800" dirty="0" err="1" smtClean="0"/>
              <a:t>tertulis</a:t>
            </a:r>
            <a:r>
              <a:rPr lang="en-US" sz="2800" dirty="0" smtClean="0"/>
              <a:t> </a:t>
            </a:r>
            <a:r>
              <a:rPr lang="en-US" sz="2800" dirty="0" err="1" smtClean="0"/>
              <a:t>berisi</a:t>
            </a:r>
            <a:r>
              <a:rPr lang="en-US" sz="2800" dirty="0" smtClean="0"/>
              <a:t> </a:t>
            </a:r>
            <a:r>
              <a:rPr lang="en-US" sz="2800" dirty="0" err="1" smtClean="0"/>
              <a:t>berbagai</a:t>
            </a:r>
            <a:r>
              <a:rPr lang="en-US" sz="2800" dirty="0" smtClean="0"/>
              <a:t> </a:t>
            </a:r>
            <a:r>
              <a:rPr lang="en-US" sz="2800" dirty="0" err="1" smtClean="0"/>
              <a:t>kriteria</a:t>
            </a:r>
            <a:r>
              <a:rPr lang="en-US" sz="2800" dirty="0" smtClean="0"/>
              <a:t> </a:t>
            </a:r>
            <a:r>
              <a:rPr lang="en-US" sz="2800" dirty="0" err="1" smtClean="0"/>
              <a:t>ukuran</a:t>
            </a:r>
            <a:r>
              <a:rPr lang="en-US" sz="2800" dirty="0" smtClean="0"/>
              <a:t> </a:t>
            </a:r>
            <a:r>
              <a:rPr lang="en-US" sz="2800" dirty="0" err="1" smtClean="0"/>
              <a:t>patokan</a:t>
            </a:r>
            <a:r>
              <a:rPr lang="en-US" sz="2800" dirty="0" smtClean="0"/>
              <a:t>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spesifikasi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seluruh</a:t>
            </a:r>
            <a:r>
              <a:rPr lang="en-US" sz="2800" dirty="0" smtClean="0"/>
              <a:t> </a:t>
            </a:r>
            <a:r>
              <a:rPr lang="en-US" sz="2800" dirty="0" err="1" smtClean="0"/>
              <a:t>kegiatan</a:t>
            </a:r>
            <a:r>
              <a:rPr lang="en-US" sz="2800" dirty="0" smtClean="0"/>
              <a:t> </a:t>
            </a:r>
            <a:r>
              <a:rPr lang="en-US" sz="2800" dirty="0" err="1" smtClean="0"/>
              <a:t>penyelenggaraan</a:t>
            </a:r>
            <a:r>
              <a:rPr lang="en-US" sz="2800" dirty="0" smtClean="0"/>
              <a:t> </a:t>
            </a:r>
            <a:r>
              <a:rPr lang="en-US" sz="2800" dirty="0" err="1" smtClean="0"/>
              <a:t>pendidikan</a:t>
            </a:r>
            <a:r>
              <a:rPr lang="en-US" sz="2800" dirty="0" smtClean="0"/>
              <a:t> </a:t>
            </a:r>
            <a:r>
              <a:rPr lang="en-US" sz="2800" dirty="0" err="1" smtClean="0"/>
              <a:t>tinggi</a:t>
            </a:r>
            <a:r>
              <a:rPr lang="en-US" sz="2800" dirty="0" smtClean="0"/>
              <a:t> </a:t>
            </a:r>
            <a:r>
              <a:rPr lang="en-US" sz="2800" dirty="0" err="1" smtClean="0"/>
              <a:t>suatu</a:t>
            </a:r>
            <a:r>
              <a:rPr lang="en-US" sz="2800" dirty="0" smtClean="0"/>
              <a:t> PT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mewujudkan</a:t>
            </a:r>
            <a:r>
              <a:rPr lang="en-US" sz="2800" dirty="0" smtClean="0"/>
              <a:t> </a:t>
            </a:r>
            <a:r>
              <a:rPr lang="en-US" sz="2800" dirty="0" err="1" smtClean="0"/>
              <a:t>visi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misinya</a:t>
            </a:r>
            <a:r>
              <a:rPr lang="en-US" sz="2800" dirty="0" smtClean="0"/>
              <a:t>, agar </a:t>
            </a:r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dinilai</a:t>
            </a:r>
            <a:r>
              <a:rPr lang="en-US" sz="2800" dirty="0" smtClean="0"/>
              <a:t> </a:t>
            </a:r>
            <a:r>
              <a:rPr lang="en-US" sz="2800" dirty="0" err="1" smtClean="0"/>
              <a:t>bermutu</a:t>
            </a:r>
            <a:r>
              <a:rPr lang="en-US" sz="2800" dirty="0" smtClean="0"/>
              <a:t> </a:t>
            </a:r>
            <a:r>
              <a:rPr lang="en-US" sz="2800" dirty="0" err="1" smtClean="0"/>
              <a:t>sesuai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ketentuan</a:t>
            </a:r>
            <a:r>
              <a:rPr lang="en-US" sz="2800" dirty="0" smtClean="0"/>
              <a:t> </a:t>
            </a:r>
            <a:r>
              <a:rPr lang="en-US" sz="2800" dirty="0" err="1" smtClean="0"/>
              <a:t>perundang-undangan</a:t>
            </a:r>
            <a:r>
              <a:rPr lang="en-US" sz="2800" dirty="0" smtClean="0"/>
              <a:t> </a:t>
            </a:r>
            <a:r>
              <a:rPr lang="en-US" sz="2800" dirty="0" err="1" smtClean="0"/>
              <a:t>sehingga</a:t>
            </a:r>
            <a:r>
              <a:rPr lang="en-US" sz="2800" dirty="0" smtClean="0"/>
              <a:t> </a:t>
            </a:r>
            <a:r>
              <a:rPr lang="en-US" sz="2800" dirty="0" err="1" smtClean="0"/>
              <a:t>memuaskan</a:t>
            </a:r>
            <a:r>
              <a:rPr lang="en-US" sz="2800" dirty="0" smtClean="0"/>
              <a:t> para </a:t>
            </a:r>
            <a:r>
              <a:rPr lang="en-US" sz="2800" dirty="0" err="1" smtClean="0"/>
              <a:t>pemangku</a:t>
            </a:r>
            <a:r>
              <a:rPr lang="en-US" sz="2800" dirty="0" smtClean="0"/>
              <a:t> </a:t>
            </a:r>
            <a:r>
              <a:rPr lang="en-US" sz="2800" dirty="0" err="1" smtClean="0"/>
              <a:t>kepentingan</a:t>
            </a:r>
            <a:r>
              <a:rPr lang="en-US" sz="2800" dirty="0" smtClean="0"/>
              <a:t> internal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eksternal</a:t>
            </a:r>
            <a:r>
              <a:rPr lang="en-US" sz="2800" dirty="0" smtClean="0"/>
              <a:t> PT</a:t>
            </a:r>
          </a:p>
          <a:p>
            <a:r>
              <a:rPr lang="en-US" sz="2800" dirty="0" err="1" smtClean="0"/>
              <a:t>Standar</a:t>
            </a:r>
            <a:r>
              <a:rPr lang="en-US" sz="2800" dirty="0" smtClean="0"/>
              <a:t> SPMI-PT </a:t>
            </a:r>
            <a:r>
              <a:rPr lang="en-US" sz="2800" dirty="0" err="1" smtClean="0"/>
              <a:t>harus</a:t>
            </a:r>
            <a:r>
              <a:rPr lang="en-US" sz="2800" dirty="0" smtClean="0"/>
              <a:t> </a:t>
            </a:r>
            <a:r>
              <a:rPr lang="en-US" sz="2800" dirty="0" err="1" smtClean="0"/>
              <a:t>memenuhi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dapat</a:t>
            </a:r>
            <a:r>
              <a:rPr lang="en-US" sz="2800" dirty="0" smtClean="0"/>
              <a:t> </a:t>
            </a:r>
            <a:r>
              <a:rPr lang="en-US" sz="2800" dirty="0" err="1" smtClean="0"/>
              <a:t>melampaui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r>
              <a:rPr lang="en-US" sz="2800" dirty="0" smtClean="0"/>
              <a:t> Nasional </a:t>
            </a:r>
            <a:r>
              <a:rPr lang="en-US" sz="2800" dirty="0" err="1" smtClean="0"/>
              <a:t>Pendidikan</a:t>
            </a:r>
            <a:r>
              <a:rPr lang="en-US" sz="2800" dirty="0" smtClean="0"/>
              <a:t>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78349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294806"/>
            <a:ext cx="8596668" cy="1320800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Fungsi</a:t>
            </a:r>
            <a:r>
              <a:rPr lang="en-US" sz="3200" b="1" dirty="0" smtClean="0"/>
              <a:t>/</a:t>
            </a:r>
            <a:r>
              <a:rPr lang="en-US" sz="3200" b="1" dirty="0" err="1" smtClean="0"/>
              <a:t>manfaat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Standar</a:t>
            </a:r>
            <a:r>
              <a:rPr lang="en-US" sz="3200" b="1" dirty="0" smtClean="0"/>
              <a:t> SPMI-PT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295" y="1081298"/>
            <a:ext cx="8596668" cy="3880773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Alat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mewujudkan</a:t>
            </a:r>
            <a:r>
              <a:rPr lang="en-US" sz="2800" dirty="0" smtClean="0"/>
              <a:t> </a:t>
            </a:r>
            <a:r>
              <a:rPr lang="en-US" sz="2800" dirty="0" err="1" smtClean="0"/>
              <a:t>visi</a:t>
            </a:r>
            <a:r>
              <a:rPr lang="en-US" sz="2800" dirty="0" smtClean="0"/>
              <a:t>, </a:t>
            </a:r>
            <a:r>
              <a:rPr lang="en-US" sz="2800" dirty="0" err="1" smtClean="0"/>
              <a:t>misi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tujuan</a:t>
            </a:r>
            <a:r>
              <a:rPr lang="en-US" sz="2800" dirty="0" smtClean="0"/>
              <a:t> PT</a:t>
            </a:r>
          </a:p>
          <a:p>
            <a:r>
              <a:rPr lang="en-US" sz="2800" dirty="0" err="1" smtClean="0"/>
              <a:t>Indikator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menunjukkan</a:t>
            </a:r>
            <a:r>
              <a:rPr lang="en-US" sz="2800" dirty="0" smtClean="0"/>
              <a:t> </a:t>
            </a:r>
            <a:r>
              <a:rPr lang="en-US" sz="2800" dirty="0" err="1" smtClean="0"/>
              <a:t>tingkat</a:t>
            </a:r>
            <a:r>
              <a:rPr lang="en-US" sz="2800" dirty="0" smtClean="0"/>
              <a:t> (</a:t>
            </a:r>
            <a:r>
              <a:rPr lang="en-US" sz="2800" dirty="0" err="1" smtClean="0"/>
              <a:t>leVel</a:t>
            </a:r>
            <a:r>
              <a:rPr lang="en-US" sz="2800" dirty="0" smtClean="0"/>
              <a:t>) </a:t>
            </a:r>
            <a:r>
              <a:rPr lang="en-US" sz="2800" dirty="0" err="1" smtClean="0"/>
              <a:t>mutu</a:t>
            </a:r>
            <a:r>
              <a:rPr lang="en-US" sz="2800" dirty="0" smtClean="0"/>
              <a:t> PT</a:t>
            </a:r>
          </a:p>
          <a:p>
            <a:r>
              <a:rPr lang="en-US" sz="2800" dirty="0" err="1" smtClean="0"/>
              <a:t>Tolok</a:t>
            </a:r>
            <a:r>
              <a:rPr lang="en-US" sz="2800" dirty="0" smtClean="0"/>
              <a:t> </a:t>
            </a:r>
            <a:r>
              <a:rPr lang="en-US" sz="2800" dirty="0" err="1" smtClean="0"/>
              <a:t>ukur</a:t>
            </a:r>
            <a:r>
              <a:rPr lang="en-US" sz="2800" dirty="0" smtClean="0"/>
              <a:t> yang </a:t>
            </a:r>
            <a:r>
              <a:rPr lang="en-US" sz="2800" dirty="0" err="1" smtClean="0"/>
              <a:t>harus</a:t>
            </a:r>
            <a:r>
              <a:rPr lang="en-US" sz="2800" dirty="0" smtClean="0"/>
              <a:t> </a:t>
            </a:r>
            <a:r>
              <a:rPr lang="en-US" sz="2800" dirty="0" err="1" smtClean="0"/>
              <a:t>dicapai</a:t>
            </a:r>
            <a:r>
              <a:rPr lang="en-US" sz="2800" dirty="0" smtClean="0"/>
              <a:t> </a:t>
            </a:r>
            <a:r>
              <a:rPr lang="en-US" sz="2800" dirty="0" err="1" smtClean="0"/>
              <a:t>oleh</a:t>
            </a:r>
            <a:r>
              <a:rPr lang="en-US" sz="2800" dirty="0" smtClean="0"/>
              <a:t> </a:t>
            </a:r>
            <a:r>
              <a:rPr lang="en-US" sz="2800" dirty="0" err="1" smtClean="0"/>
              <a:t>semua</a:t>
            </a:r>
            <a:r>
              <a:rPr lang="en-US" sz="2800" dirty="0" smtClean="0"/>
              <a:t> di </a:t>
            </a:r>
            <a:r>
              <a:rPr lang="en-US" sz="2800" dirty="0" err="1" smtClean="0"/>
              <a:t>dalam</a:t>
            </a:r>
            <a:r>
              <a:rPr lang="en-US" sz="2800" dirty="0" smtClean="0"/>
              <a:t> PT </a:t>
            </a:r>
            <a:r>
              <a:rPr lang="en-US" sz="2800" dirty="0" err="1" smtClean="0"/>
              <a:t>sehingga</a:t>
            </a:r>
            <a:r>
              <a:rPr lang="en-US" sz="2800" dirty="0" smtClean="0"/>
              <a:t> </a:t>
            </a:r>
            <a:r>
              <a:rPr lang="en-US" sz="2800" dirty="0" err="1" smtClean="0"/>
              <a:t>menjadi</a:t>
            </a:r>
            <a:r>
              <a:rPr lang="en-US" sz="2800" dirty="0" smtClean="0"/>
              <a:t> factor </a:t>
            </a:r>
            <a:r>
              <a:rPr lang="en-US" sz="2800" dirty="0" err="1" smtClean="0"/>
              <a:t>pendorong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bekerja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, </a:t>
            </a:r>
            <a:r>
              <a:rPr lang="en-US" sz="2800" dirty="0" err="1" smtClean="0"/>
              <a:t>atau</a:t>
            </a:r>
            <a:r>
              <a:rPr lang="en-US" sz="2800" dirty="0" smtClean="0"/>
              <a:t> </a:t>
            </a:r>
            <a:r>
              <a:rPr lang="en-US" sz="2800" dirty="0" err="1" smtClean="0"/>
              <a:t>bahkan</a:t>
            </a:r>
            <a:r>
              <a:rPr lang="en-US" sz="2800" dirty="0" smtClean="0"/>
              <a:t> </a:t>
            </a:r>
            <a:r>
              <a:rPr lang="en-US" sz="2800" dirty="0" err="1" smtClean="0"/>
              <a:t>melebihi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endParaRPr lang="en-US" sz="2800" dirty="0" smtClean="0"/>
          </a:p>
          <a:p>
            <a:r>
              <a:rPr lang="en-US" sz="2800" dirty="0" err="1" smtClean="0"/>
              <a:t>Bukti</a:t>
            </a:r>
            <a:r>
              <a:rPr lang="en-US" sz="2800" dirty="0" smtClean="0"/>
              <a:t> </a:t>
            </a:r>
            <a:r>
              <a:rPr lang="en-US" sz="2800" dirty="0" err="1" smtClean="0"/>
              <a:t>otentik</a:t>
            </a:r>
            <a:r>
              <a:rPr lang="en-US" sz="2800" dirty="0" smtClean="0"/>
              <a:t> </a:t>
            </a:r>
            <a:r>
              <a:rPr lang="en-US" sz="2800" dirty="0" err="1" smtClean="0"/>
              <a:t>kepatuhan</a:t>
            </a:r>
            <a:r>
              <a:rPr lang="en-US" sz="2800" dirty="0" smtClean="0"/>
              <a:t> PT </a:t>
            </a:r>
            <a:r>
              <a:rPr lang="en-US" sz="2800" dirty="0" err="1" smtClean="0"/>
              <a:t>terhadap</a:t>
            </a:r>
            <a:r>
              <a:rPr lang="en-US" sz="2800" dirty="0" smtClean="0"/>
              <a:t> </a:t>
            </a:r>
            <a:r>
              <a:rPr lang="en-US" sz="2800" dirty="0" err="1" smtClean="0"/>
              <a:t>peraturan</a:t>
            </a:r>
            <a:r>
              <a:rPr lang="en-US" sz="2800" dirty="0" smtClean="0"/>
              <a:t> </a:t>
            </a:r>
            <a:r>
              <a:rPr lang="en-US" sz="2800" dirty="0" err="1" smtClean="0"/>
              <a:t>perundang-undangan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bukti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public </a:t>
            </a:r>
            <a:r>
              <a:rPr lang="en-US" sz="2800" dirty="0" err="1" smtClean="0"/>
              <a:t>bahwa</a:t>
            </a:r>
            <a:r>
              <a:rPr lang="en-US" sz="2800" dirty="0" smtClean="0"/>
              <a:t> PT yang </a:t>
            </a:r>
            <a:r>
              <a:rPr lang="en-US" sz="2800" dirty="0" err="1" smtClean="0"/>
              <a:t>bersangkutan</a:t>
            </a:r>
            <a:r>
              <a:rPr lang="en-US" sz="2800" dirty="0" smtClean="0"/>
              <a:t> </a:t>
            </a:r>
            <a:r>
              <a:rPr lang="en-US" sz="2800" dirty="0" err="1" smtClean="0"/>
              <a:t>benar-benar</a:t>
            </a:r>
            <a:r>
              <a:rPr lang="en-US" sz="2800" dirty="0" smtClean="0"/>
              <a:t> </a:t>
            </a:r>
            <a:r>
              <a:rPr lang="en-US" sz="2800" dirty="0" err="1" smtClean="0"/>
              <a:t>memiliki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memberikan</a:t>
            </a:r>
            <a:r>
              <a:rPr lang="en-US" sz="2800" dirty="0" smtClean="0"/>
              <a:t> </a:t>
            </a:r>
            <a:r>
              <a:rPr lang="en-US" sz="2800" dirty="0" err="1" smtClean="0"/>
              <a:t>layanan</a:t>
            </a:r>
            <a:r>
              <a:rPr lang="en-US" sz="2800" dirty="0" smtClean="0"/>
              <a:t> </a:t>
            </a:r>
            <a:r>
              <a:rPr lang="en-US" sz="2800" dirty="0" err="1" smtClean="0"/>
              <a:t>pendidikan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menggunakan</a:t>
            </a:r>
            <a:r>
              <a:rPr lang="en-US" sz="2800" dirty="0" smtClean="0"/>
              <a:t> </a:t>
            </a:r>
            <a:r>
              <a:rPr lang="en-US" sz="2800" dirty="0" err="1" smtClean="0"/>
              <a:t>standar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218615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271</TotalTime>
  <Words>776</Words>
  <Application>Microsoft Macintosh PowerPoint</Application>
  <PresentationFormat>Widescreen</PresentationFormat>
  <Paragraphs>56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Calibri</vt:lpstr>
      <vt:lpstr>Century Gothic</vt:lpstr>
      <vt:lpstr>Segoe UI Black</vt:lpstr>
      <vt:lpstr>Wingdings 3</vt:lpstr>
      <vt:lpstr>Arial</vt:lpstr>
      <vt:lpstr>Ion Boardroom</vt:lpstr>
      <vt:lpstr>PowerPoint Presentation</vt:lpstr>
      <vt:lpstr>Apakah Dokumen SPMI-PT itu </vt:lpstr>
      <vt:lpstr>Kebijakan SPMI-PT atau Kebijakan Mutu (Quality Policy)</vt:lpstr>
      <vt:lpstr>Manfaat dokumen kebijakan SPMI-PT</vt:lpstr>
      <vt:lpstr>Manual SPMI-PT atau Manual Mutu (Quality Manual)</vt:lpstr>
      <vt:lpstr>Manfaat Manual  SPMI </vt:lpstr>
      <vt:lpstr>Manual SPMI-PT sebaiknya berisi petunjuk praktis tentang :</vt:lpstr>
      <vt:lpstr>Standar SPMI-PT atau Standar Mutu (Quality Standard)</vt:lpstr>
      <vt:lpstr>Fungsi/manfaat Standar SPMI-PT</vt:lpstr>
      <vt:lpstr>Pernyataan standar yang baik:</vt:lpstr>
      <vt:lpstr>PowerPoint Presentation</vt:lpstr>
      <vt:lpstr>Formulir/Borang/Instrumen SPMI-PT (Quality Documents)</vt:lpstr>
      <vt:lpstr>Keterkaitan 4 dokumen dalam SPMI-PT</vt:lpstr>
      <vt:lpstr>PowerPoint Presentation</vt:lpstr>
      <vt:lpstr>PowerPoint Presentation</vt:lpstr>
      <vt:lpstr>Referensi :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KRI-L13</dc:creator>
  <cp:lastModifiedBy>Microsoft Office User</cp:lastModifiedBy>
  <cp:revision>23</cp:revision>
  <dcterms:created xsi:type="dcterms:W3CDTF">2015-11-14T07:35:41Z</dcterms:created>
  <dcterms:modified xsi:type="dcterms:W3CDTF">2019-05-23T07:40:42Z</dcterms:modified>
</cp:coreProperties>
</file>