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98" r:id="rId1"/>
  </p:sldMasterIdLst>
  <p:notesMasterIdLst>
    <p:notesMasterId r:id="rId34"/>
  </p:notesMasterIdLst>
  <p:handoutMasterIdLst>
    <p:handoutMasterId r:id="rId35"/>
  </p:handoutMasterIdLst>
  <p:sldIdLst>
    <p:sldId id="276" r:id="rId2"/>
    <p:sldId id="26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5" r:id="rId21"/>
    <p:sldId id="294" r:id="rId22"/>
    <p:sldId id="296" r:id="rId23"/>
    <p:sldId id="297" r:id="rId24"/>
    <p:sldId id="298" r:id="rId25"/>
    <p:sldId id="299" r:id="rId26"/>
    <p:sldId id="306" r:id="rId27"/>
    <p:sldId id="300" r:id="rId28"/>
    <p:sldId id="301" r:id="rId29"/>
    <p:sldId id="302" r:id="rId30"/>
    <p:sldId id="305" r:id="rId31"/>
    <p:sldId id="303" r:id="rId32"/>
    <p:sldId id="304" r:id="rId33"/>
  </p:sldIdLst>
  <p:sldSz cx="9144000" cy="6858000" type="screen4x3"/>
  <p:notesSz cx="6797675" cy="992505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102" d="100"/>
          <a:sy n="102" d="100"/>
        </p:scale>
        <p:origin x="354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71" y="0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B9803B6-820A-4A80-9A9E-D9EE2A21229F}" type="datetimeFigureOut">
              <a:rPr lang="en-US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6423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71" y="9426423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AC4C4B4A-887A-4196-8CCE-7B025CE8C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02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0271" y="0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A4D916E-E297-4D93-96CC-982786C79998}" type="datetimeFigureOut">
              <a:rPr lang="en-US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460" y="4714909"/>
            <a:ext cx="5438756" cy="446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26423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0271" y="9426423"/>
            <a:ext cx="2945864" cy="49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DBFAB27A-30A9-494B-9451-92F39BCC6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82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FE138-9D6B-4552-ADDC-DE7DB39211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50964B-4F5E-4A4E-9B8C-DB0531A10A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C470E-F6C7-4E5B-9535-6EDCC2033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AC4CFD-74A3-431C-8D5D-598C7D2E9B41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BAD29-A0ED-476E-A3E9-823660B5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25742-CB74-495B-965F-77B29936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02C8AF-1D2B-438E-9E28-FBBBB8FD2C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22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&#10;&#10;Description generated with very high confidence">
            <a:extLst>
              <a:ext uri="{FF2B5EF4-FFF2-40B4-BE49-F238E27FC236}">
                <a16:creationId xmlns:a16="http://schemas.microsoft.com/office/drawing/2014/main" id="{D9E197EC-AE43-44E4-B4C1-9B7AA76AF1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" y="0"/>
            <a:ext cx="913847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C33024-6E58-4F23-AAF7-55266F651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A9EEC-0E5F-4166-9D8D-F8F3E6AB4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CF7C6-3621-4B41-B120-0CD963D9C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777D7-5999-4B60-B5AE-3AAA5719D60D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1CF15-5D18-4568-AAD8-0093D72A0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7DF17-1BEB-41B2-AF85-C00AEEC51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C301B-85FE-4A53-B219-AD6B87A9EC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4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E50225-9FB3-4A29-98FF-A346C8FD86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E9E450-0132-4761-A8EE-37B899FF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A3C41-3C2D-448D-91B2-77EF4B6A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BFF03D-EC2E-4ECD-BA65-913FCFC50E39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96613-B043-49CD-B745-7BE68D0EC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073B0-72CB-4B4D-9474-EA63C2076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7234-89CB-4CB2-9EBD-F193C64BAF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4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4B1A2-EE31-4E8A-8111-518AC5349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5DEE0-1E0B-47FE-A9C2-8F1C48EB8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F18B-E935-453B-B3F2-906865EB2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2E9917-D26C-4DF4-AA52-DC3BB9DE697D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ECED2-5891-4A41-8496-7A76908F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578DD-14D5-4D79-9B7A-978CDB7E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DA26E-2675-4489-AFC6-157068B1D8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0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2C04A-43EE-4F73-9D06-E104B657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71E37-AB8D-4591-97B2-FE990BA03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B6507-0B8C-40CA-AED2-FA3832571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3AE342-E5E7-4684-9040-5F609E8A7CB4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C6620-52EF-4B59-8257-C1396D211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4011F-4FDD-4F4F-98DF-596AA7A4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79442-1B23-4A91-A011-DF83DCCC87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8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7C78D-8E03-4291-A678-5000EFBDA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4595A-E71F-4D30-B2F0-68FE39DDCD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C2C64C-4F6C-43F4-8521-436C527FD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9894D-D535-40C0-9360-228A8BF19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24839D-8CFE-4934-9A23-7400020210AA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18E6FC-8CF8-4DFD-8298-E4EE686B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48E4B-2857-4443-850F-AA444C6B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E6ED2-9BD0-4AAD-ACBA-AFA8F0BE3E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25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B24E-BF49-45A4-A521-C66CCDF1C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ED3AF9-B4BA-4370-97B9-0A50BC958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D2332A-2289-405C-AD67-3EB59DF612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742BB2-9C8F-48DC-8B92-0A8492A7C7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F6D076-BA4D-46F7-B66D-10C9591F86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06D8E9-FD79-467A-976E-6AB6FF76C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4E19D0-2B70-4F84-AA4A-2CE71037B151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367604-BCDE-4F45-AA28-90E4E5072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1BB4B9-09F2-47E5-B492-BEC5D08E6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37852-7C42-46EB-B5CE-CB34E68FC5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2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9E379-6C1E-40F0-B176-15A67C64D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71B56F-05D7-4859-AEFA-636468871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67997-C431-4D78-9DC3-88A3100DFDAB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57D06C-5E3C-4B75-B7C9-0DE5E08F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C491F-44F5-4DA5-B9D2-C27563729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AFA56-E039-485F-B1AF-A4699C8203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5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shot&#10;&#10;Description generated with very high confidence">
            <a:extLst>
              <a:ext uri="{FF2B5EF4-FFF2-40B4-BE49-F238E27FC236}">
                <a16:creationId xmlns:a16="http://schemas.microsoft.com/office/drawing/2014/main" id="{E391F32C-96F0-4E21-B9B3-B8F7E6A995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" y="0"/>
            <a:ext cx="9138478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A92B1D-FC5A-4668-AA84-76A7115D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F49AE2-A697-4B40-902F-1542A210EC69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E25F6-88F8-4821-B822-518247B8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3ECCD-2D41-4EEC-BACA-0DCA1304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587DC-6367-4EB1-874E-416B153E7C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3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890EF-AA04-4B03-80E5-D650A614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66169-646C-42FF-9BCF-B9FCAC3ED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65C905-D9F9-4638-B838-7101973D3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A2762-7F29-492B-8B25-10DB58951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6D234-E3D5-4C99-AC26-6BE6F290C166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C957F-6A14-4A6A-A2AE-491953104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DD4BA-97A2-4EDC-95D7-666705DA8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EA02BB-B498-43C8-AD25-29C471C122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79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B52D5-EFE6-4222-B9CF-BD0C87156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933F9D-6FF3-4DDF-A61A-4172E4766B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830B8-AAB4-4BE1-BE59-5499774E2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C1FB71-0A28-41D0-867F-9C371C0F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2596F1-37EA-48F3-8A89-79EB83E5ABCA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DA963-D57D-492D-9972-7043595FE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00E7A-3437-4C55-8F63-D87D6A161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EABF3-AB3A-4637-A068-DC35E7F01C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F43208-BADF-4166-A69F-0C86F6A73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C65990-934A-46B1-8CA0-456A9A1CC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8D206-C3C7-4FD2-874C-B25CEF0BE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B0053C-E30E-4383-B863-8AE26BE22E12}" type="datetimeFigureOut">
              <a:rPr lang="en-US" smtClean="0"/>
              <a:pPr>
                <a:defRPr/>
              </a:pPr>
              <a:t>5/23/2019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07B86-E1A3-43E6-81F7-8A1E6FD2B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B03CD-61B6-4358-9E36-1C3B269A6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C629AD-04CC-42AA-B39B-DF1CCC14F1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5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#_Toc221112275"/><Relationship Id="rId3" Type="http://schemas.openxmlformats.org/officeDocument/2006/relationships/hyperlink" Target="#_Toc221112270"/><Relationship Id="rId7" Type="http://schemas.openxmlformats.org/officeDocument/2006/relationships/hyperlink" Target="#_Toc221112274"/><Relationship Id="rId2" Type="http://schemas.openxmlformats.org/officeDocument/2006/relationships/hyperlink" Target="#_Toc221112269"/><Relationship Id="rId1" Type="http://schemas.openxmlformats.org/officeDocument/2006/relationships/slideLayout" Target="../slideLayouts/slideLayout7.xml"/><Relationship Id="rId6" Type="http://schemas.openxmlformats.org/officeDocument/2006/relationships/hyperlink" Target="#_Toc221112273"/><Relationship Id="rId11" Type="http://schemas.openxmlformats.org/officeDocument/2006/relationships/hyperlink" Target="#_Toc221112278"/><Relationship Id="rId5" Type="http://schemas.openxmlformats.org/officeDocument/2006/relationships/hyperlink" Target="#_Toc221112272"/><Relationship Id="rId10" Type="http://schemas.openxmlformats.org/officeDocument/2006/relationships/hyperlink" Target="#_Toc221112277"/><Relationship Id="rId4" Type="http://schemas.openxmlformats.org/officeDocument/2006/relationships/hyperlink" Target="#_Toc221112271"/><Relationship Id="rId9" Type="http://schemas.openxmlformats.org/officeDocument/2006/relationships/hyperlink" Target="#_Toc221112276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#_Toc221112280"/><Relationship Id="rId7" Type="http://schemas.openxmlformats.org/officeDocument/2006/relationships/hyperlink" Target="#_Toc221112284"/><Relationship Id="rId2" Type="http://schemas.openxmlformats.org/officeDocument/2006/relationships/hyperlink" Target="#_Toc221112279"/><Relationship Id="rId1" Type="http://schemas.openxmlformats.org/officeDocument/2006/relationships/slideLayout" Target="../slideLayouts/slideLayout7.xml"/><Relationship Id="rId6" Type="http://schemas.openxmlformats.org/officeDocument/2006/relationships/hyperlink" Target="#_Toc221112283"/><Relationship Id="rId5" Type="http://schemas.openxmlformats.org/officeDocument/2006/relationships/hyperlink" Target="#_Toc221112282"/><Relationship Id="rId4" Type="http://schemas.openxmlformats.org/officeDocument/2006/relationships/hyperlink" Target="#_Toc221112281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#_Toc221112286"/><Relationship Id="rId2" Type="http://schemas.openxmlformats.org/officeDocument/2006/relationships/hyperlink" Target="#_Toc221112285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#_Toc221112288"/><Relationship Id="rId2" Type="http://schemas.openxmlformats.org/officeDocument/2006/relationships/hyperlink" Target="#_Toc221112287"/><Relationship Id="rId1" Type="http://schemas.openxmlformats.org/officeDocument/2006/relationships/slideLayout" Target="../slideLayouts/slideLayout7.xml"/><Relationship Id="rId5" Type="http://schemas.openxmlformats.org/officeDocument/2006/relationships/hyperlink" Target="#_Toc221112290"/><Relationship Id="rId4" Type="http://schemas.openxmlformats.org/officeDocument/2006/relationships/hyperlink" Target="#_Toc221112289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15D7431-6112-4393-9ABF-99F9D622DB1B}"/>
              </a:ext>
            </a:extLst>
          </p:cNvPr>
          <p:cNvSpPr/>
          <p:nvPr/>
        </p:nvSpPr>
        <p:spPr>
          <a:xfrm>
            <a:off x="1981200" y="1981200"/>
            <a:ext cx="510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PENYUSUNAN EVALUASI DIRI PROGRAM STUDI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50C956-996F-4E0B-B11C-8A6FC10063D0}"/>
              </a:ext>
            </a:extLst>
          </p:cNvPr>
          <p:cNvSpPr/>
          <p:nvPr/>
        </p:nvSpPr>
        <p:spPr>
          <a:xfrm>
            <a:off x="1219200" y="3657600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PELATIHAN PENYUSUNAN BORANG PRODI DAN BORANG INSTITUSI </a:t>
            </a:r>
          </a:p>
          <a:p>
            <a:pPr algn="ctr"/>
            <a:r>
              <a:rPr lang="en-US" dirty="0"/>
              <a:t>UNIVERSITAS MUHAMMADIYAH YOGYAKARTA</a:t>
            </a:r>
          </a:p>
          <a:p>
            <a:pPr algn="ctr"/>
            <a:r>
              <a:rPr lang="en-US" dirty="0"/>
              <a:t>27-29 SEPTEMBER 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EC466D-626F-49FE-A888-BC3A569D71F7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15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017EB7-85BE-4315-91B2-AABD3F90E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06679"/>
            <a:ext cx="8001000" cy="570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omponen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B.  Tata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Pamong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Kepemimpinan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Sistem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Pengelolaan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Penjaminan</a:t>
            </a:r>
            <a:r>
              <a:rPr kumimoji="0" lang="en-US" altLang="en-US" sz="14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err="1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Mutu</a:t>
            </a:r>
            <a:endParaRPr kumimoji="0" lang="en-US" altLang="en-US" sz="1400" b="1" i="0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sv-SE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Personil beserta fungsi dan tugas pokoknya.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sv-SE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 kepemimpinan, dan pengalihan </a:t>
            </a:r>
            <a:r>
              <a:rPr kumimoji="0" lang="sv-SE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(deputizing)</a:t>
            </a:r>
            <a:r>
              <a:rPr kumimoji="0" lang="sv-SE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serta akuntabilitas pelaksanaan tugas.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sv-SE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Partisipasi </a:t>
            </a:r>
            <a:r>
              <a:rPr kumimoji="0" lang="sv-SE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civitas academica</a:t>
            </a:r>
            <a:r>
              <a:rPr kumimoji="0" lang="sv-SE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dalam pengembangan kebijakan, serta pengelolaan dan koordinasi pelaksanaan program.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sv-SE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Perencanaan program jangka panjang (Renstra) dan monitoring pelaksanaannya sesuai dengan visi, misi, sasaran dan tujuan program.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Efisiensi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efektivitas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kepemimpinan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Evaluasi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program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pelacakan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lulusan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Perencanaan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pengembangan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program,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dengan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memanfaatkan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evaluasi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internal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eksternal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Dampak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evaluasi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program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pengalaman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pembelajaran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mahasiswa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Pengelolaan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secara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internal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tingkat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program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studi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misalnya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kajian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kurikulum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monitoring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mekanisme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balikan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bagi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mahasiswa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dosen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penguji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eksternal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Hubungan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dengan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penjaminan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tingkat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lembaga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Dampak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proses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penjaminan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pengalaman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belajar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mahasiswa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Metodologi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baku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mutu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(benchmarking)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Pengembangan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penilaian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pranata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kelembagaan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Evaluasi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internal yang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berkelanjutan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Pemanfaatan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evaluasi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internal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eksternal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akreditasi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dalam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perbaikan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pengembangan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program.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Kerjasama dan kemitraan instansi terkait dalam pengendalian mutu.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131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Sumber informasi</a:t>
            </a:r>
            <a:r>
              <a:rPr kumimoji="0" lang="fi-FI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antara lain: Statuta, Renstra, laporan tahunan, risalah rapat pimpinan, hasil studi pelacakan, rencana pengembangan program, hasil evaluasi internal, hasil akreditasi, pedoman pelaksanaan penjaminan mutu internal, peraturan perundang-undangan terkait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875E8E-C9DA-43F9-9F52-981790AC1252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5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8AA7B1-8501-470D-8C16-3EDE9A95F36A}"/>
              </a:ext>
            </a:extLst>
          </p:cNvPr>
          <p:cNvSpPr/>
          <p:nvPr/>
        </p:nvSpPr>
        <p:spPr>
          <a:xfrm>
            <a:off x="533400" y="840968"/>
            <a:ext cx="8229600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Komponen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 C.  </a:t>
            </a:r>
            <a:r>
              <a:rPr lang="en-US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Mahasiswa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dan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Lulusan</a:t>
            </a:r>
            <a:endParaRPr lang="en-US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nl-NL" sz="1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sz="1600" b="1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nb-NO" sz="1400" dirty="0">
                <a:latin typeface="Arial" panose="020B0604020202020204" pitchFamily="34" charset="0"/>
                <a:ea typeface="Times New Roman" panose="02020603050405020304" pitchFamily="18" charset="0"/>
              </a:rPr>
              <a:t>Sistem rekrutmen dan seleksi calon mahasiswa.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nb-NO" sz="1400" dirty="0">
                <a:latin typeface="Arial" panose="020B0604020202020204" pitchFamily="34" charset="0"/>
                <a:ea typeface="Times New Roman" panose="02020603050405020304" pitchFamily="18" charset="0"/>
              </a:rPr>
              <a:t>Profil mahasiswa: akademik, sosio-ekonomi, pribadi (termasuk kemandirian dan kreativitas).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nb-NO" sz="1400" dirty="0">
                <a:latin typeface="Arial" panose="020B0604020202020204" pitchFamily="34" charset="0"/>
                <a:ea typeface="Times New Roman" panose="02020603050405020304" pitchFamily="18" charset="0"/>
              </a:rPr>
              <a:t>Keterlibatan mahasiswa dalam berbagai komisi yang relevan.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ekstra-kurikuler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penerimaan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(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minat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calon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kebutuhan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Bantuan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tutorial yang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bersifat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bimbingan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karir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Konseling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pribadi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sosial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Kompetensi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etika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diharapkan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Kompetensi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dicapai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dibandingkan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diharapkan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Kesesuaian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kompetensi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dicapai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tuntutan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kebutuhan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Data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tentang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kemajuan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keberhasilan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kurun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waktu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penyelesaian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(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termasuk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IPK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yudisium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Kepuasan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Kepuasan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penyerapan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berupa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model-model,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karya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inovatif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paten,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prosedur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fisik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sebagai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57860" marR="0" algn="just">
              <a:spcBef>
                <a:spcPts val="0"/>
              </a:spcBef>
              <a:spcAft>
                <a:spcPts val="0"/>
              </a:spcAft>
            </a:pPr>
            <a:r>
              <a:rPr lang="en-GB" sz="1400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4530" marR="0" algn="just">
              <a:spcBef>
                <a:spcPts val="0"/>
              </a:spcBef>
              <a:spcAft>
                <a:spcPts val="0"/>
              </a:spcAft>
            </a:pPr>
            <a:r>
              <a:rPr lang="en-GB" sz="14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GB" sz="1400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lain: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Statuta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Renstra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buku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pedoman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rekrutmen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seleksi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calon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pedoman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layanan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pelacakan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wisuda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tengah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transkrip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belajar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para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direktori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pelacakan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perundang-undangan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terkait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9D0D4F-7B08-4749-998E-5862E0557439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45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3A1A17-BFA1-4A4E-B4D9-4C7DC88F36F5}"/>
              </a:ext>
            </a:extLst>
          </p:cNvPr>
          <p:cNvSpPr/>
          <p:nvPr/>
        </p:nvSpPr>
        <p:spPr>
          <a:xfrm>
            <a:off x="914400" y="1066800"/>
            <a:ext cx="7696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Komponen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D. 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Sumber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Daya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Manusia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rekrutmen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seleksi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dosen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tenaga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kependidikan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Pengelolaan dosen dan tenaga kependidikan.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Profil dosen dan tenaga pendukung: mutu, kualifikasi, pengalaman, ketersediaan (kecukupan, kesesuaian, dan rasio dosen-mahasiswa).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Karya akademik dosen (hasil penelitian, karya lainnya).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kode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etik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staf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0" lvl="2" indent="-35083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pengadaan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pemanfaatannya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75640" marR="0">
              <a:spcBef>
                <a:spcPts val="0"/>
              </a:spcBef>
              <a:spcAft>
                <a:spcPts val="0"/>
              </a:spcAft>
            </a:pPr>
            <a:r>
              <a:rPr lang="en-GB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75640" marR="0">
              <a:spcBef>
                <a:spcPts val="0"/>
              </a:spcBef>
              <a:spcAft>
                <a:spcPts val="0"/>
              </a:spcAft>
            </a:pPr>
            <a:r>
              <a:rPr lang="en-GB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GB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lain: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Statuta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Renstra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tahunan,buku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pedoman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rekrutmen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seleksi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calon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dosen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tenaga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pendukung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direktori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staf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pimpinan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perguruan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tinggi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/program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perundang-undangan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terkait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303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193619-4DD6-43B0-A2FA-F13A6CC47DF4}"/>
              </a:ext>
            </a:extLst>
          </p:cNvPr>
          <p:cNvSpPr/>
          <p:nvPr/>
        </p:nvSpPr>
        <p:spPr>
          <a:xfrm>
            <a:off x="685800" y="838200"/>
            <a:ext cx="82296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>
                <a:solidFill>
                  <a:srgbClr val="000000"/>
                </a:solidFill>
                <a:latin typeface="Arial" panose="020B0604020202020204" pitchFamily="34" charset="0"/>
              </a:rPr>
              <a:t>Komponen</a:t>
            </a: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 E. 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</a:rPr>
              <a:t>Kurikulum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Pembelajaran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</a:rPr>
              <a:t>dan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</a:rPr>
              <a:t>Suasana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</a:rPr>
              <a:t>Akademik</a:t>
            </a: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sz="1400" b="1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Kesesuaian dengan visi, misi, tujuan, dan sasaran.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nb-NO" sz="1200" dirty="0">
                <a:latin typeface="Arial" panose="020B0604020202020204" pitchFamily="34" charset="0"/>
                <a:ea typeface="Times New Roman" panose="02020603050405020304" pitchFamily="18" charset="0"/>
              </a:rPr>
              <a:t>Relevansi dengan tuntutan dan kebutuhan </a:t>
            </a:r>
            <a:r>
              <a:rPr lang="nb-NO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stakeholders</a:t>
            </a:r>
            <a:r>
              <a:rPr lang="nb-NO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Struktur dan isi kurikulum (keluasan, kedalaman, koherensi, penataan/ organisasi).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Derajat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integrasi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materi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(intra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disiplin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ilmu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Kurikulum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lokal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sesuai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kebutuhan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terdekat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kepentingan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internal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lembaga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Mata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kuliah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pilihan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merujuk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pada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harapan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kebutuhan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secara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individual/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kelompok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tertentu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bagi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mengembangkan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diri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melanjutkan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mengembangkan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pribadi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memperoleh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pengetahuan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pemahaman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materi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khusus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sesuai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bidang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studinya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mengembangkan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keterampilan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dapat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dialihkan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(transferable skills)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terorientasikan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arah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karir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pemerolehan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pekerjaan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pelatihan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kompetensi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diharapkan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Efisiensi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internal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eksternal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0188" marR="0" lvl="0" indent="-230188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200" b="1" dirty="0" err="1">
                <a:latin typeface="Arial" panose="020B0604020202020204" pitchFamily="34" charset="0"/>
              </a:rPr>
              <a:t>Mengajar</a:t>
            </a:r>
            <a:r>
              <a:rPr lang="en-GB" sz="1200" b="1" dirty="0">
                <a:latin typeface="Arial" panose="020B0604020202020204" pitchFamily="34" charset="0"/>
              </a:rPr>
              <a:t>:  </a:t>
            </a:r>
            <a:endParaRPr lang="en-US" sz="1200" b="1" i="1" dirty="0">
              <a:latin typeface="Arial" panose="020B0604020202020204" pitchFamily="34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Kesesuaian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strategi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metode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tujuan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Kesesuaian materi pembelajaran dengan tujuan mata kuliah.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Efisiensi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produktivitas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Struktur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rentang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mengajar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Penggunaan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teknologi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sz="1200" b="1" dirty="0" err="1">
                <a:latin typeface="Arial" panose="020B0604020202020204" pitchFamily="34" charset="0"/>
              </a:rPr>
              <a:t>Belajar</a:t>
            </a:r>
            <a:r>
              <a:rPr lang="en-GB" sz="1200" b="1" dirty="0">
                <a:latin typeface="Arial" panose="020B0604020202020204" pitchFamily="34" charset="0"/>
              </a:rPr>
              <a:t>:</a:t>
            </a:r>
            <a:endParaRPr lang="en-US" sz="1200" b="1" i="1" dirty="0">
              <a:latin typeface="Arial" panose="020B0604020202020204" pitchFamily="34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Keterlibatan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Bimbingan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skripsi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tesis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disertasi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6875" marR="0" lvl="1" indent="-16668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bagi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mengembangkan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 indent="-288925" algn="just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1) 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pengetahuan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pemahaman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materi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khusus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sesuai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bidangnya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 indent="-288925" algn="just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2) 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keterampilan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umum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dapat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dialihkan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(transferable)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 indent="-288925" algn="just">
              <a:spcBef>
                <a:spcPts val="0"/>
              </a:spcBef>
              <a:spcAft>
                <a:spcPts val="0"/>
              </a:spcAf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3)  pemahaman dan pemanfaatan kemampuannya sendiri,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 indent="-288925" algn="just">
              <a:spcBef>
                <a:spcPts val="0"/>
              </a:spcBef>
              <a:spcAft>
                <a:spcPts val="0"/>
              </a:spcAf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4)  kemampuan belajar mandiri,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 indent="-288925" algn="just">
              <a:spcBef>
                <a:spcPts val="0"/>
              </a:spcBef>
              <a:spcAft>
                <a:spcPts val="0"/>
              </a:spcAf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5)  nilai, motivasi dan sikap.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0D2674-DF5C-4453-A923-D39D52FC5B28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00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114A6A8-A5A3-40DC-B803-B9DDC8E9F354}"/>
              </a:ext>
            </a:extLst>
          </p:cNvPr>
          <p:cNvSpPr/>
          <p:nvPr/>
        </p:nvSpPr>
        <p:spPr>
          <a:xfrm>
            <a:off x="990600" y="1295400"/>
            <a:ext cx="746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fi-FI" sz="1600" b="1" dirty="0">
                <a:latin typeface="Arial" panose="020B0604020202020204" pitchFamily="34" charset="0"/>
              </a:rPr>
              <a:t>11. Penilaian kemajuan dan keberhasilan belajar:</a:t>
            </a:r>
            <a:endParaRPr lang="en-US" sz="1600" b="1" i="1" dirty="0">
              <a:latin typeface="Arial" panose="020B0604020202020204" pitchFamily="34" charset="0"/>
            </a:endParaRPr>
          </a:p>
          <a:p>
            <a:pPr marL="628650" marR="0" lvl="0" indent="-287338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fi-FI" sz="1600" dirty="0">
                <a:latin typeface="Arial" panose="020B0604020202020204" pitchFamily="34" charset="0"/>
                <a:ea typeface="Times New Roman" panose="02020603050405020304" pitchFamily="18" charset="0"/>
              </a:rPr>
              <a:t>Peraturan mengenai penilaian kemajuan dan penyelesaian studi mahasiswa.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28650" marR="0" lvl="0" indent="-287338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nl-NL" sz="1600" dirty="0">
                <a:latin typeface="Arial" panose="020B0604020202020204" pitchFamily="34" charset="0"/>
                <a:ea typeface="Times New Roman" panose="02020603050405020304" pitchFamily="18" charset="0"/>
              </a:rPr>
              <a:t>Strategi dan metode penilaian kemajuan dan keberhasilan mahasiswa.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28650" marR="0" lvl="0" indent="-28733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nl-NL" sz="1600" dirty="0">
                <a:latin typeface="Arial" panose="020B0604020202020204" pitchFamily="34" charset="0"/>
                <a:ea typeface="Times New Roman" panose="02020603050405020304" pitchFamily="18" charset="0"/>
              </a:rPr>
              <a:t>Penentuan yudisium </a:t>
            </a:r>
            <a:r>
              <a:rPr lang="nl-NL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(pernyataan kualitatif dari hasil belajar seorang mahasiswa pada akhir jenjang pendidikan)</a:t>
            </a:r>
            <a:r>
              <a:rPr lang="nl-NL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28650" marR="0" lvl="0" indent="-28733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Penelaahan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mengenai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kepuasan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 algn="just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Sarana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tersedia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memelihara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interaksi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dosen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baik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di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maupun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di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luar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kampus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menciptakan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iklim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mendorong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perkembangan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profesional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13.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kuantitas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interaksi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dosen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civitas </a:t>
            </a:r>
            <a:r>
              <a:rPr lang="en-GB" sz="16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academica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lainnya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14.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Rancangan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menyeluruh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mengembangkan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suasana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kondusif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/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15.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Keikutsertaan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civitas </a:t>
            </a:r>
            <a:r>
              <a:rPr lang="en-GB" sz="16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academica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(seminar,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simposium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diskusi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eksibisi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) di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kampus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16.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kepribadian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ilmiah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E7ADA1-4659-441D-8AA5-0D62F6330DB0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52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8C5B4D-1D54-46A3-82D9-8932E000364A}"/>
              </a:ext>
            </a:extLst>
          </p:cNvPr>
          <p:cNvSpPr/>
          <p:nvPr/>
        </p:nvSpPr>
        <p:spPr>
          <a:xfrm>
            <a:off x="533400" y="1143000"/>
            <a:ext cx="80772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b="1" dirty="0">
                <a:latin typeface="Arial" panose="020B0604020202020204" pitchFamily="34" charset="0"/>
              </a:rPr>
              <a:t>17. </a:t>
            </a:r>
            <a:r>
              <a:rPr lang="en-GB" sz="1600" b="1" dirty="0" err="1">
                <a:latin typeface="Arial" panose="020B0604020202020204" pitchFamily="34" charset="0"/>
              </a:rPr>
              <a:t>Hasil</a:t>
            </a:r>
            <a:r>
              <a:rPr lang="en-GB" sz="1600" b="1" dirty="0">
                <a:latin typeface="Arial" panose="020B0604020202020204" pitchFamily="34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</a:rPr>
              <a:t>pembelajaran</a:t>
            </a:r>
            <a:r>
              <a:rPr lang="en-GB" sz="1600" b="1" dirty="0">
                <a:latin typeface="Arial" panose="020B0604020202020204" pitchFamily="34" charset="0"/>
              </a:rPr>
              <a:t>:</a:t>
            </a:r>
            <a:endParaRPr lang="en-US" sz="1600" b="1" i="1" dirty="0">
              <a:latin typeface="Arial" panose="020B0604020202020204" pitchFamily="34" charset="0"/>
            </a:endParaRPr>
          </a:p>
          <a:p>
            <a:pPr marL="628650" marR="0" lvl="0" indent="-28733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Kompetensi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dicapai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dibandingkan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diharapkan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28650" marR="0" lvl="0" indent="-287338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Kesesuaian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kompetensi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dicapai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tuntutan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kebutuhan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28650" marR="0" lvl="0" indent="-287338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Data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tentang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kemajuan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keberhasilan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kurun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waktu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penyelesaian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(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termasuk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IPK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yudisium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28650" marR="0" lvl="0" indent="-287338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Kepuasan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marR="0" algn="just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18.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penyerapan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1313" marR="0" lvl="0" indent="-341313" algn="just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19.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Produk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berupa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model-model,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karya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inovatif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hak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paten,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prosedur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produk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fisik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sebagai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57860" marR="0" algn="just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4530" marR="0" algn="just">
              <a:spcBef>
                <a:spcPts val="0"/>
              </a:spcBef>
              <a:spcAft>
                <a:spcPts val="0"/>
              </a:spcAft>
            </a:pPr>
            <a:r>
              <a:rPr lang="en-GB" sz="16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GB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lain: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Statuta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Renstra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buku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pedoman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kurikulum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pelacakan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kebijakan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pimpinan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kebijakan-kebijakan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mengenai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pedoman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evaluasi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pedoman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pengamatan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berlaku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wisuda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tengah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transkrip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belajar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para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direktori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pelacakan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perundang-undangan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terkait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74471A-7D3B-4070-8DEC-689A4F82A2FD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17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5E155B-F23A-464B-9CB9-76764E67B6C3}"/>
              </a:ext>
            </a:extLst>
          </p:cNvPr>
          <p:cNvSpPr/>
          <p:nvPr/>
        </p:nvSpPr>
        <p:spPr>
          <a:xfrm>
            <a:off x="685800" y="914400"/>
            <a:ext cx="822960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57910" marR="0" indent="-1057910">
              <a:spcBef>
                <a:spcPts val="0"/>
              </a:spcBef>
              <a:spcAft>
                <a:spcPts val="0"/>
              </a:spcAft>
            </a:pP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Komponen</a:t>
            </a:r>
            <a:r>
              <a:rPr lang="es-ES" sz="1700" b="1" dirty="0">
                <a:solidFill>
                  <a:srgbClr val="000000"/>
                </a:solidFill>
                <a:latin typeface="Arial" panose="020B0604020202020204" pitchFamily="34" charset="0"/>
              </a:rPr>
              <a:t> F.  </a:t>
            </a: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Pembiayaan</a:t>
            </a:r>
            <a:r>
              <a:rPr lang="es-ES" sz="1700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Sarana</a:t>
            </a:r>
            <a:r>
              <a:rPr lang="es-ES" sz="1700" b="1" dirty="0">
                <a:solidFill>
                  <a:srgbClr val="000000"/>
                </a:solidFill>
                <a:latin typeface="Arial" panose="020B0604020202020204" pitchFamily="34" charset="0"/>
              </a:rPr>
              <a:t> dan </a:t>
            </a: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Prasarana</a:t>
            </a:r>
            <a:r>
              <a:rPr lang="es-ES" sz="1700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serta</a:t>
            </a:r>
            <a:r>
              <a:rPr lang="es-ES" sz="17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Sistem</a:t>
            </a:r>
            <a:r>
              <a:rPr lang="es-ES" sz="17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s-ES" sz="17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Informasi</a:t>
            </a:r>
            <a:endParaRPr lang="en-US" sz="17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alokasi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dana.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i-FI" sz="1700" dirty="0">
                <a:latin typeface="Arial" panose="020B0604020202020204" pitchFamily="34" charset="0"/>
                <a:ea typeface="Times New Roman" panose="02020603050405020304" pitchFamily="18" charset="0"/>
              </a:rPr>
              <a:t>Pengelolaan dan akuntabilitas penggunaan dana.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pengadaan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pemanfaatannya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Pengelolaan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pemeliharaan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sarana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prasarana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Ketersediaan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gedung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ruang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kuliah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laboratorium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perpustakaan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dll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Fasilitas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komputer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pendukung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Kesesuaian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kecukupan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sarana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prasarana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pengadaan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pemeliharaan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pemanfaatannya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Rancangan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Kecukupan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kesesuaian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daya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sarana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prasarana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pendukung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pemberdayaan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FR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Efisiensi</a:t>
            </a:r>
            <a:r>
              <a:rPr lang="fr-FR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lang="fr-FR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efektivitas</a:t>
            </a:r>
            <a:r>
              <a:rPr lang="fr-FR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</a:t>
            </a:r>
            <a:r>
              <a:rPr lang="fr-FR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fr-FR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Keberadaan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</a:t>
            </a:r>
            <a:r>
              <a:rPr lang="en-GB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 on-campus connectivity devices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(intranet).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Keberadaan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</a:t>
            </a:r>
            <a:r>
              <a:rPr lang="es-ES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 global </a:t>
            </a:r>
            <a:r>
              <a:rPr lang="es-ES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connectivity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devices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(internet).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4530" marR="0" algn="just">
              <a:spcBef>
                <a:spcPts val="0"/>
              </a:spcBef>
              <a:spcAft>
                <a:spcPts val="0"/>
              </a:spcAft>
            </a:pPr>
            <a:r>
              <a:rPr lang="es-ES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75640" marR="0" algn="just">
              <a:spcBef>
                <a:spcPts val="0"/>
              </a:spcBef>
              <a:spcAft>
                <a:spcPts val="0"/>
              </a:spcAft>
            </a:pPr>
            <a:r>
              <a:rPr lang="es-ES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s-ES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antara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lain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Statuta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Renstra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keuangan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tahunan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rencana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lembaga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fi-FI" sz="1700" dirty="0">
                <a:latin typeface="Arial" panose="020B0604020202020204" pitchFamily="34" charset="0"/>
                <a:ea typeface="Times New Roman" panose="02020603050405020304" pitchFamily="18" charset="0"/>
              </a:rPr>
              <a:t>laporan khusus unit pelayanan informasi, pengamatan pemanfaatan sistem informasi,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perundang-undangan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terkait</a:t>
            </a:r>
            <a:r>
              <a:rPr lang="es-ES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5A9EAD-29CA-498C-AB4A-52ABFB13E128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90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BB38AE-6E52-4A41-BE71-B98DF894F9D3}"/>
              </a:ext>
            </a:extLst>
          </p:cNvPr>
          <p:cNvSpPr/>
          <p:nvPr/>
        </p:nvSpPr>
        <p:spPr>
          <a:xfrm>
            <a:off x="304800" y="990600"/>
            <a:ext cx="86106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135" marR="0" indent="-1080135">
              <a:spcBef>
                <a:spcPts val="0"/>
              </a:spcBef>
              <a:spcAft>
                <a:spcPts val="0"/>
              </a:spcAft>
            </a:pPr>
            <a:r>
              <a:rPr lang="fi-FI" sz="1400" b="1" dirty="0">
                <a:solidFill>
                  <a:srgbClr val="000000"/>
                </a:solidFill>
                <a:latin typeface="Arial" panose="020B0604020202020204" pitchFamily="34" charset="0"/>
              </a:rPr>
              <a:t>Komponen G.  Penelitian, Pelayanan/Pengabdian kepada Masyarakat, dan Kerjasama </a:t>
            </a:r>
          </a:p>
          <a:p>
            <a:pPr marL="1080135" marR="0" indent="-1080135">
              <a:spcBef>
                <a:spcPts val="0"/>
              </a:spcBef>
              <a:spcAft>
                <a:spcPts val="0"/>
              </a:spcAft>
            </a:pPr>
            <a:endParaRPr lang="en-US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i-FI" sz="9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produktivitas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relevansi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sasaran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efisiensi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pemanfaatan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 dana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Agenda,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keberlanjutan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diseminasi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/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bersama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dosen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Banyak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mtu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dilakukan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oleh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Hubungan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pengajaran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Banyak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publikasi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dosen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Hubungan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kerjasama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kemitraan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lembaga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luar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negeri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kurun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waktu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penyelesaian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skripsi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tesis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disertasi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(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termasuk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proses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penulisan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tesis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pembimbingannya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Publikasi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karya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inovatif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rangkuman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skripsi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tesis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disertasi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Kerjasama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instansi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relevan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i-FI" sz="1400" dirty="0">
                <a:latin typeface="Arial" panose="020B0604020202020204" pitchFamily="34" charset="0"/>
                <a:ea typeface="Times New Roman" panose="02020603050405020304" pitchFamily="18" charset="0"/>
              </a:rPr>
              <a:t>Monitoring dan evaluasi pelaksanaan kerjasama.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nb-NO" sz="1400" dirty="0">
                <a:latin typeface="Arial" panose="020B0604020202020204" pitchFamily="34" charset="0"/>
                <a:ea typeface="Times New Roman" panose="02020603050405020304" pitchFamily="18" charset="0"/>
              </a:rPr>
              <a:t>Hasil kerjasama yang saling menguntungkan.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Kepuasan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pihak-pihak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bekerja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sama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0" marR="0">
              <a:spcBef>
                <a:spcPts val="0"/>
              </a:spcBef>
              <a:spcAft>
                <a:spcPts val="0"/>
              </a:spcAft>
            </a:pPr>
            <a:r>
              <a:rPr lang="en-GB" sz="1400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0" marR="0" algn="just">
              <a:spcBef>
                <a:spcPts val="0"/>
              </a:spcBef>
              <a:spcAft>
                <a:spcPts val="0"/>
              </a:spcAft>
            </a:pPr>
            <a:r>
              <a:rPr lang="en-GB" sz="14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GB" sz="1400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lain: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statuta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Renstra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rancangan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daftar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tugas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pembimbingan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mahasiswa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catatan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mengenai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penyelesaian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tesis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daftar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tesis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naskah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MoU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kerjasama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perundang-undangan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terkait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B9688C-45E4-4781-A672-48AD07A026B5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4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DD08F8-58EA-4DA1-AA91-5C79BBE77492}"/>
              </a:ext>
            </a:extLst>
          </p:cNvPr>
          <p:cNvSpPr/>
          <p:nvPr/>
        </p:nvSpPr>
        <p:spPr>
          <a:xfrm>
            <a:off x="914400" y="1600200"/>
            <a:ext cx="76962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Langkah-langkah</a:t>
            </a:r>
            <a:r>
              <a:rPr lang="en-US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Pelaksanaan</a:t>
            </a:r>
            <a:r>
              <a:rPr lang="en-US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Analisis</a:t>
            </a:r>
            <a:r>
              <a:rPr lang="en-US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SWOT</a:t>
            </a:r>
            <a:endParaRPr lang="en-US" sz="2000" b="1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Analisis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SWOT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dilakuman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melalui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langkah-langkah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seperti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berikut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10260" marR="0" indent="-810260" algn="just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31925" marR="0" indent="-1431925" algn="just">
              <a:spcBef>
                <a:spcPts val="0"/>
              </a:spcBef>
              <a:spcAft>
                <a:spcPts val="0"/>
              </a:spcAft>
            </a:pP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1:   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Identifikasi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kelemahan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ancaman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yang paling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mendesak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untuk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diatasi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secara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umum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pada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semua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komponen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31925" marR="0" indent="-1431925" algn="just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31925" marR="0" indent="-1431925" algn="just">
              <a:spcBef>
                <a:spcPts val="0"/>
              </a:spcBef>
              <a:spcAft>
                <a:spcPts val="0"/>
              </a:spcAft>
            </a:pP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2:  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Identifikasi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kekuatan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peluang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yang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diperkirakan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cocok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untuk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mengatasi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kelemahan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ancaman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yang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telah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diidentifikasi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lebih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dahulu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pada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1.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31925" marR="0" indent="-1431925" algn="just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31925" marR="0" indent="-1431925" algn="just">
              <a:spcBef>
                <a:spcPts val="0"/>
              </a:spcBef>
              <a:spcAft>
                <a:spcPts val="0"/>
              </a:spcAft>
            </a:pP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3: Masukkan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butir-butir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hasil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identifikasi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(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1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2)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ke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dalam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Pola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Analisis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SWOT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seperti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dirty="0" err="1">
                <a:latin typeface="Arial" panose="020B0604020202020204" pitchFamily="34" charset="0"/>
                <a:ea typeface="MS Mincho" panose="02020609040205080304" pitchFamily="49" charset="-128"/>
              </a:rPr>
              <a:t>berikut</a:t>
            </a:r>
            <a:r>
              <a:rPr lang="en-GB" dirty="0">
                <a:latin typeface="Arial" panose="020B0604020202020204" pitchFamily="34" charset="0"/>
                <a:ea typeface="MS Mincho" panose="02020609040205080304" pitchFamily="49" charset="-128"/>
              </a:rPr>
              <a:t>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903BA7-B7EB-4DED-AFDD-C35CAF048D13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37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06EF7DD-47C4-4A96-AF1C-F86C09489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91F9A77-8832-419B-840F-C27D8B101B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410195"/>
              </p:ext>
            </p:extLst>
          </p:nvPr>
        </p:nvGraphicFramePr>
        <p:xfrm>
          <a:off x="1905000" y="1752600"/>
          <a:ext cx="5105400" cy="382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Slide" r:id="rId3" imgW="4510966" imgH="3384689" progId="PowerPoint.Slide.12">
                  <p:embed/>
                </p:oleObj>
              </mc:Choice>
              <mc:Fallback>
                <p:oleObj name="Slide" r:id="rId3" imgW="4510966" imgH="3384689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752600"/>
                        <a:ext cx="5105400" cy="3829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F6EC5F-5CBD-434C-81E8-E396C43BF11E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57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95769D-F140-4375-8878-CC5ECAEE7029}"/>
              </a:ext>
            </a:extLst>
          </p:cNvPr>
          <p:cNvSpPr/>
          <p:nvPr/>
        </p:nvSpPr>
        <p:spPr>
          <a:xfrm>
            <a:off x="1600200" y="2690336"/>
            <a:ext cx="525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MUJIYANA</a:t>
            </a:r>
          </a:p>
          <a:p>
            <a:pPr algn="ctr"/>
            <a:r>
              <a:rPr lang="en-US" dirty="0"/>
              <a:t>KEPALA BIDANG PENJAMINAN MUTU EKSTERNAL </a:t>
            </a:r>
          </a:p>
          <a:p>
            <a:pPr algn="ctr"/>
            <a:r>
              <a:rPr lang="en-US" dirty="0"/>
              <a:t>BADAN PENJAMINAN MUTU  UNIVERSITAS MUHAMMADIYAH YOGYGKARTA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AB3AC2-9030-4F41-81C3-45D030E5B276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AF0AE1-9CAD-45C0-9DD0-A69C8D5A9CE5}"/>
              </a:ext>
            </a:extLst>
          </p:cNvPr>
          <p:cNvSpPr/>
          <p:nvPr/>
        </p:nvSpPr>
        <p:spPr>
          <a:xfrm>
            <a:off x="457200" y="762000"/>
            <a:ext cx="83820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spcBef>
                <a:spcPts val="0"/>
              </a:spcBef>
              <a:spcAft>
                <a:spcPts val="0"/>
              </a:spcAft>
            </a:pP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Pada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waktu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mengidentifikasikan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kekuatan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kelemahan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ancaman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perlu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diingat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bahwa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kekuatan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kelemahan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merupakan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faktor</a:t>
            </a:r>
            <a:r>
              <a:rPr lang="en-GB" sz="1700" b="1" dirty="0">
                <a:latin typeface="Arial" panose="020B0604020202020204" pitchFamily="34" charset="0"/>
                <a:ea typeface="Times New Roman" panose="02020603050405020304" pitchFamily="18" charset="0"/>
              </a:rPr>
              <a:t> internal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perlu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diidentifikasikan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di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organisasi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program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bersangkutan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sedangkan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ancaman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merupakan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faktor</a:t>
            </a:r>
            <a:r>
              <a:rPr lang="en-GB" sz="17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eksternal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harus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diidentifikasikan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lingkungan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eksternal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organisasi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program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bersangkutan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Lingkungan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eksternal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suatu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dapat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berupa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pemerintah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masyarakat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luas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industri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lulusan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SLTA,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pasar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i="1" dirty="0">
                <a:latin typeface="Arial" panose="020B0604020202020204" pitchFamily="34" charset="0"/>
                <a:ea typeface="Times New Roman" panose="02020603050405020304" pitchFamily="18" charset="0"/>
              </a:rPr>
              <a:t>stakeholder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internal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eksternal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serta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pesaing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R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algn="just">
              <a:spcBef>
                <a:spcPts val="0"/>
              </a:spcBef>
              <a:spcAft>
                <a:spcPts val="0"/>
              </a:spcAft>
            </a:pP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ini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dapat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dilakukan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secara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keseluruhan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atau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jika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terlalu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banyak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dapat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dipilah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menjadi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analisis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SWOT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untuk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komponen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masukan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proses,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keluaran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. </a:t>
            </a:r>
          </a:p>
          <a:p>
            <a:pPr marR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18415" algn="just">
              <a:spcBef>
                <a:spcPts val="0"/>
              </a:spcBef>
              <a:spcAft>
                <a:spcPts val="0"/>
              </a:spcAft>
            </a:pPr>
            <a:r>
              <a:rPr lang="en-GB" sz="1700" b="1" i="1" dirty="0" err="1">
                <a:latin typeface="Arial" panose="020B0604020202020204" pitchFamily="34" charset="0"/>
                <a:ea typeface="MS Mincho" panose="02020609040205080304" pitchFamily="49" charset="-128"/>
              </a:rPr>
              <a:t>Masukan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termasuk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mahasiswa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sumber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daya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manusia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kurikulum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pembiayaan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sarana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prasarana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. </a:t>
            </a:r>
            <a:r>
              <a:rPr lang="fi-FI" sz="1700" dirty="0">
                <a:latin typeface="Arial" panose="020B0604020202020204" pitchFamily="34" charset="0"/>
                <a:ea typeface="MS Mincho" panose="02020609040205080304" pitchFamily="49" charset="-128"/>
              </a:rPr>
              <a:t>(Kalau perlu visi, misi, sasaran, dan tujuan dijadikan masukan lingkungan).</a:t>
            </a:r>
          </a:p>
          <a:p>
            <a:pPr marL="461963" marR="18415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18415" algn="just">
              <a:spcBef>
                <a:spcPts val="0"/>
              </a:spcBef>
              <a:spcAft>
                <a:spcPts val="0"/>
              </a:spcAft>
            </a:pPr>
            <a:r>
              <a:rPr lang="fi-FI" sz="1700" b="1" i="1" dirty="0">
                <a:latin typeface="Arial" panose="020B0604020202020204" pitchFamily="34" charset="0"/>
                <a:ea typeface="MS Mincho" panose="02020609040205080304" pitchFamily="49" charset="-128"/>
              </a:rPr>
              <a:t>Proses</a:t>
            </a:r>
            <a:r>
              <a:rPr lang="fi-FI" sz="1700" dirty="0">
                <a:latin typeface="Arial" panose="020B0604020202020204" pitchFamily="34" charset="0"/>
                <a:ea typeface="MS Mincho" panose="02020609040205080304" pitchFamily="49" charset="-128"/>
              </a:rPr>
              <a:t> termasuk tata pamong, kepemimpinan, pengelolaan program, proses pembelajaran, suasana akademik, sistem informasi, penjaminan mutu, penelitian dan pelayanan/ pengabdian kepada masyarakat, dan kerjasama. </a:t>
            </a:r>
          </a:p>
          <a:p>
            <a:pPr marL="461963" marR="18415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61963" marR="18415" algn="just">
              <a:spcBef>
                <a:spcPts val="0"/>
              </a:spcBef>
              <a:spcAft>
                <a:spcPts val="0"/>
              </a:spcAft>
            </a:pPr>
            <a:r>
              <a:rPr lang="fi-FI" sz="1700" b="1" i="1" dirty="0">
                <a:latin typeface="Arial" panose="020B0604020202020204" pitchFamily="34" charset="0"/>
                <a:ea typeface="MS Mincho" panose="02020609040205080304" pitchFamily="49" charset="-128"/>
              </a:rPr>
              <a:t>Keluaran</a:t>
            </a:r>
            <a:r>
              <a:rPr lang="fi-FI" sz="1700" dirty="0">
                <a:latin typeface="Arial" panose="020B0604020202020204" pitchFamily="34" charset="0"/>
                <a:ea typeface="MS Mincho" panose="02020609040205080304" pitchFamily="49" charset="-128"/>
              </a:rPr>
              <a:t> termasuk lulusan dan keluaran lainnya yang mencakup skripsi, model-model, publikasi, hasil pelayanan/ pengabdian kepada masyarakat. </a:t>
            </a: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B79FFC-97CD-4E44-B85A-54DFB359D828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31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889D55-C806-4AFE-93EE-C186E9267ABF}"/>
              </a:ext>
            </a:extLst>
          </p:cNvPr>
          <p:cNvSpPr/>
          <p:nvPr/>
        </p:nvSpPr>
        <p:spPr>
          <a:xfrm>
            <a:off x="419100" y="1143000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0" marR="0" indent="-822960" algn="just">
              <a:spcBef>
                <a:spcPts val="0"/>
              </a:spcBef>
              <a:spcAft>
                <a:spcPts val="0"/>
              </a:spcAft>
            </a:pPr>
            <a:r>
              <a:rPr lang="fi-FI" dirty="0">
                <a:latin typeface="Arial" panose="020B0604020202020204" pitchFamily="34" charset="0"/>
                <a:ea typeface="MS Mincho" panose="02020609040205080304" pitchFamily="49" charset="-128"/>
              </a:rPr>
              <a:t>Langkah 4: Rumuskan strategi atau strategi-strategi yang direkomendasikan untuk menangani kelemahan dan ancaman, termasuk pemecahan masalah, perbaikan, dan pengembangan program secara berkelanjutan. 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Analisis untuk pengembangan strategi pemecahan masalah dan perbaikan/pengembangan program itu digambarkan pada Gambar 4.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E38FF8-265D-4465-B609-EF7A73BE0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5999" y="3047999"/>
            <a:ext cx="1054155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08E83CC-C5C0-4D67-A479-6184719463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253051"/>
              </p:ext>
            </p:extLst>
          </p:nvPr>
        </p:nvGraphicFramePr>
        <p:xfrm>
          <a:off x="2286000" y="3048000"/>
          <a:ext cx="5029200" cy="3480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Slide" r:id="rId3" imgW="4940823" imgH="3419700" progId="PowerPoint.Slide.8">
                  <p:embed/>
                </p:oleObj>
              </mc:Choice>
              <mc:Fallback>
                <p:oleObj name="Slide" r:id="rId3" imgW="4940823" imgH="3419700" progId="PowerPoint.Slid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048000"/>
                        <a:ext cx="5029200" cy="34809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07355A0-8E98-4305-90FD-142B0FEC79EF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55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802A15-553A-43AB-A1FD-F5F456A80D2B}"/>
              </a:ext>
            </a:extLst>
          </p:cNvPr>
          <p:cNvSpPr/>
          <p:nvPr/>
        </p:nvSpPr>
        <p:spPr>
          <a:xfrm>
            <a:off x="1066800" y="1676400"/>
            <a:ext cx="7239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11275" marR="0" indent="-1311275" algn="just">
              <a:spcBef>
                <a:spcPts val="0"/>
              </a:spcBef>
              <a:spcAft>
                <a:spcPts val="0"/>
              </a:spcAft>
            </a:pP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Langkah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5: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Tentukan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prioritas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penanganan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kelemahan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ancaman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itu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susunlah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suatu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rencana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tindakan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untuk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melaksanakan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 program </a:t>
            </a:r>
            <a:r>
              <a:rPr lang="en-GB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penanganan</a:t>
            </a:r>
            <a:r>
              <a:rPr lang="en-GB" sz="1700" dirty="0">
                <a:latin typeface="Arial" panose="020B0604020202020204" pitchFamily="34" charset="0"/>
                <a:ea typeface="MS Mincho" panose="02020609040205080304" pitchFamily="49" charset="-128"/>
              </a:rPr>
              <a:t>. </a:t>
            </a:r>
          </a:p>
          <a:p>
            <a:pPr marL="822960" marR="0" indent="-82296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Hasil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analisis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SWOT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dimanfaatkan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menyusun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strategi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pemecahan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masalah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serta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atau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perbaikan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secara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berkelanjutan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Jika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kekuatan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lebih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besar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kelemahan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lebih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baik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ancaman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maka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strategi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sebaiknya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diarahkan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perluasan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program,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sedangkan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jika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kekuatan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lebih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kecil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kelemahan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lebih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kecil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ancaman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maka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seyogianya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strategi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lebih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ditekankan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upaya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konsolidasi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melakukan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penataan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organisasi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secara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internal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memanfaatkan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kekuatan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peluang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ada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mereduksi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kelemahan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di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ancaman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700" dirty="0" err="1">
                <a:latin typeface="Arial" panose="020B0604020202020204" pitchFamily="34" charset="0"/>
                <a:ea typeface="Times New Roman" panose="02020603050405020304" pitchFamily="18" charset="0"/>
              </a:rPr>
              <a:t>luar</a:t>
            </a:r>
            <a:r>
              <a:rPr lang="en-GB" sz="1700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n-US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Analisis</a:t>
            </a:r>
            <a:r>
              <a:rPr lang="en-US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US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itu</a:t>
            </a:r>
            <a:r>
              <a:rPr lang="en-US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US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dapat</a:t>
            </a:r>
            <a:r>
              <a:rPr lang="en-US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US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digambarkan</a:t>
            </a:r>
            <a:r>
              <a:rPr lang="en-US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US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sebagai</a:t>
            </a:r>
            <a:r>
              <a:rPr lang="en-US" sz="1700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en-US" sz="1700" dirty="0" err="1">
                <a:latin typeface="Arial" panose="020B0604020202020204" pitchFamily="34" charset="0"/>
                <a:ea typeface="MS Mincho" panose="02020609040205080304" pitchFamily="49" charset="-128"/>
              </a:rPr>
              <a:t>berikut</a:t>
            </a:r>
            <a:r>
              <a:rPr lang="en-US" sz="1700" dirty="0">
                <a:latin typeface="Arial" panose="020B0604020202020204" pitchFamily="34" charset="0"/>
                <a:ea typeface="MS Mincho" panose="02020609040205080304" pitchFamily="49" charset="-128"/>
              </a:rPr>
              <a:t>.</a:t>
            </a:r>
            <a:endParaRPr lang="en-US" sz="17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DA0D1D-9E5C-42A6-9DA4-CC96D976AD93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39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1DDF68B-5066-4072-ACB0-6A2A43A3ED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292283"/>
              </p:ext>
            </p:extLst>
          </p:nvPr>
        </p:nvGraphicFramePr>
        <p:xfrm>
          <a:off x="1828800" y="1676400"/>
          <a:ext cx="5846648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Slide" r:id="rId3" imgW="4953147" imgH="3428876" progId="PowerPoint.Slide.12">
                  <p:embed/>
                </p:oleObj>
              </mc:Choice>
              <mc:Fallback>
                <p:oleObj name="Slide" r:id="rId3" imgW="4953147" imgH="3428876" progId="PowerPoint.Slide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71AF840-D01E-4B09-AD1F-8774281287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676400"/>
                        <a:ext cx="5846648" cy="4038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4">
            <a:extLst>
              <a:ext uri="{FF2B5EF4-FFF2-40B4-BE49-F238E27FC236}">
                <a16:creationId xmlns:a16="http://schemas.microsoft.com/office/drawing/2014/main" id="{C0F0B1AA-CC7B-4AB0-8B65-639519C05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ADAA6FE-7547-4474-9E17-D0552DD69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124" y="563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Gambar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5. </a:t>
            </a: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Analisis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SWOT </a:t>
            </a: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Prioritas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Pengembangan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271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53D021-D84D-40A8-9A9B-74F8F43430DE}"/>
              </a:ext>
            </a:extLst>
          </p:cNvPr>
          <p:cNvSpPr/>
          <p:nvPr/>
        </p:nvSpPr>
        <p:spPr>
          <a:xfrm>
            <a:off x="971550" y="1905000"/>
            <a:ext cx="72009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400" b="1" dirty="0">
                <a:latin typeface="Tahoma" panose="020B0604030504040204" pitchFamily="34" charset="0"/>
                <a:cs typeface="Tahoma" panose="020B0604030504040204" pitchFamily="34" charset="0"/>
              </a:rPr>
              <a:t>Format Laporan Hasil Evaluasi-diri</a:t>
            </a:r>
            <a:endParaRPr lang="en-US" sz="2800" b="1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sz="2400" dirty="0">
                <a:latin typeface="Arial" panose="020B0604020202020204" pitchFamily="34" charset="0"/>
                <a:ea typeface="Times New Roman" panose="02020603050405020304" pitchFamily="18" charset="0"/>
              </a:rPr>
              <a:t>Sebenarnya, tidak ada format baku mengenai laporan hasil evaluasi-diri itu. Namun demikian, untuk memudahkan pengkajian dan asesmen terhadap laporan evaluasi-diri dalam rangka akreditasi oleh BAN-PT, maka </a:t>
            </a:r>
            <a:r>
              <a:rPr lang="it-IT" sz="2400" i="1" dirty="0">
                <a:latin typeface="Arial" panose="020B0604020202020204" pitchFamily="34" charset="0"/>
                <a:ea typeface="Times New Roman" panose="02020603050405020304" pitchFamily="18" charset="0"/>
              </a:rPr>
              <a:t>dianjurkan</a:t>
            </a:r>
            <a:r>
              <a:rPr lang="it-IT" sz="2400" dirty="0">
                <a:latin typeface="Arial" panose="020B0604020202020204" pitchFamily="34" charset="0"/>
                <a:ea typeface="Times New Roman" panose="02020603050405020304" pitchFamily="18" charset="0"/>
              </a:rPr>
              <a:t> bahwa laporan hasil evaluasi-diri itu disusun dengan format dan sistematika yang mencakup materi sebagai berikut: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D37004-C47A-4D6E-8168-E9A0002EC546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77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16AF71-BA4C-4433-B172-706BDF9BFA6F}"/>
              </a:ext>
            </a:extLst>
          </p:cNvPr>
          <p:cNvSpPr/>
          <p:nvPr/>
        </p:nvSpPr>
        <p:spPr>
          <a:xfrm>
            <a:off x="533400" y="1295400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JUDUL LAPORAN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KATA PENGANTAR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DAFTAR ISI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RANGKUMAN EKSEKUTIF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SUSUNAN TIM PENYUSUN DAN DESKRIPSI TUGASNYA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I. DESKRIPSI SWOT SETIAP KOMPONEN: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A.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Visi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Tujuan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Sasaran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serta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Strategi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Pencapaiannya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B.  Tata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Pamong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Kepemimpinan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Pengelolaan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Penjaminan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Mutu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C.  Mahasiswa dan Lulusan.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fi-FI" sz="1200" dirty="0">
                <a:latin typeface="Arial" panose="020B0604020202020204" pitchFamily="34" charset="0"/>
                <a:ea typeface="Times New Roman" panose="02020603050405020304" pitchFamily="18" charset="0"/>
              </a:rPr>
              <a:t>D.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Daya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Manusia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E.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Kurikulum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Pembelajaran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Suasana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Akademik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F.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Pembiayaan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Sarana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Prasarana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serta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G.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Penelitian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Pelayanan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Pengabdian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Masyarakat,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Kerjasama</a:t>
            </a:r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7525" marR="0" lvl="2" indent="-176213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 startAt="2"/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ANALISIS SWOT program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secara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keseluruhan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merujuk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kepada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deskripsi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SWOT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setiap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komponen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8575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1.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Analisis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antarkomponen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8575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2.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Strategi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pengembangan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011555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REFERENSI: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Sumber-sumber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utama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digunakan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proses 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pelaporan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evaluasi-diri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LAMPIRAN:    Format-format yang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berisi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rangkuman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data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pendukung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Kopi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dokumen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perlu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dicantumkan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Dokumen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lain yang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dirasa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perlu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dilampirkan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D9FA1-65AF-4032-911E-3E755ED45783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35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16AF71-BA4C-4433-B172-706BDF9BFA6F}"/>
              </a:ext>
            </a:extLst>
          </p:cNvPr>
          <p:cNvSpPr/>
          <p:nvPr/>
        </p:nvSpPr>
        <p:spPr>
          <a:xfrm>
            <a:off x="2133600" y="1371600"/>
            <a:ext cx="3657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RANGKUMAN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LAPORAN EVALUASI DIRI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D9FA1-65AF-4032-911E-3E755ED45783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6E514A-2952-4B9B-A78A-E7C3A236AA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737867"/>
              </p:ext>
            </p:extLst>
          </p:nvPr>
        </p:nvGraphicFramePr>
        <p:xfrm>
          <a:off x="1600200" y="2011680"/>
          <a:ext cx="6096000" cy="370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5612035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81419098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6390876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223391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KOMPOEN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KETERANGAN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26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/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A.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Visi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Misi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Tujuan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Sasaran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serta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Strategi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Pencapaiannya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058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/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B. Tata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Pamong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Kepemimpinan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Sistem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Pengelolaan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Penjaminan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Mutu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14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C. Mahasiswa dan Lulusan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691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/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D.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Sumber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Daya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Manusia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959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/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E.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Kurikulum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Pembelajaran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Suasana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Akademik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6342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/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F.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Pembiayaan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Sarana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Prasarana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serta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Sistem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Informasi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7102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/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G.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Penelitian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Pelayanan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/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Pengabdian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kepada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Masyarakat,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Kerjasama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469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15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92670D-E7A6-44B7-A3F1-E0A3A52DB96B}"/>
              </a:ext>
            </a:extLst>
          </p:cNvPr>
          <p:cNvSpPr/>
          <p:nvPr/>
        </p:nvSpPr>
        <p:spPr>
          <a:xfrm>
            <a:off x="457200" y="1143000"/>
            <a:ext cx="82296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Perwajahan</a:t>
            </a:r>
            <a:r>
              <a:rPr lang="en-US" b="1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Laporan</a:t>
            </a:r>
            <a:endParaRPr lang="en-US" sz="2000" b="1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Perwajahan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atau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</a:rPr>
              <a:t>layout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seperti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halnya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format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tidak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ada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baku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. Yang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penting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hal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ini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bahwa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perwajahan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itu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konsisten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merujuk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pada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digunakan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ditulis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secara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jelas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bagi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pembaca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Namun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demikian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sepanjang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berkaitan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BAN-PT,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maka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perwajahan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itu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mengikuti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ketentuan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sebagai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berikut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Kertas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A-4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Spasi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: 1.5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Bentuk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huruf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</a:rPr>
              <a:t>(Font): Times New Roman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atau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</a:rPr>
              <a:t> Arial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Ukuran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huruf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: 12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Sistematis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Perwajahan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tata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tulis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konsisten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Bahasa Indonesia yang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baik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&amp;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benar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D08D8A-7BD3-422E-ADD6-37B04FD9558D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87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405770C-5B13-4014-8EF9-431C7DC6A8C2}"/>
              </a:ext>
            </a:extLst>
          </p:cNvPr>
          <p:cNvSpPr/>
          <p:nvPr/>
        </p:nvSpPr>
        <p:spPr>
          <a:xfrm>
            <a:off x="533400" y="838200"/>
            <a:ext cx="83058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532765" algn="just">
              <a:spcBef>
                <a:spcPts val="0"/>
              </a:spcBef>
              <a:spcAft>
                <a:spcPts val="0"/>
              </a:spcAft>
            </a:pPr>
            <a:r>
              <a:rPr lang="en-GB" sz="32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Catatan</a:t>
            </a:r>
            <a:r>
              <a:rPr lang="en-GB" sz="3200" b="1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28600" marR="532765" algn="just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6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532765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Uraian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mengenai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masing-masing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komponen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dalam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laporan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sedapat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mungkin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mencakup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marR="532765"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Keadaan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sekarang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US" sz="2000" b="1" dirty="0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800100" marR="532765"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pendukung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marR="532765"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Deskripsi kekuatan, kelemahan, peluang, dan ancaman,</a:t>
            </a:r>
          </a:p>
          <a:p>
            <a:pPr marL="800100" marR="532765"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532765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i-FI" sz="1600" dirty="0">
                <a:latin typeface="Arial" panose="020B0604020202020204" pitchFamily="34" charset="0"/>
                <a:ea typeface="Times New Roman" panose="02020603050405020304" pitchFamily="18" charset="0"/>
              </a:rPr>
              <a:t>Dalam menyajikan data dan informasi hasil evaluasi-diri dapat digunakan format-format yang telah disediakan oleh BAN-PT, dapat juga digunakan format-format yang telah biasa digunakan oleh program studi/perguruan tinggi sendiri.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marR="532765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532765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Data dan informasi yang dihasilkan dalam evaluasi-diri disiapkan pula oleh program studi/perguruan tinggi sebagai bukti-bukti yang disajikan pada saat asesmen lapangan BAN-PT di tempat program studi/perguruan tinggi dalam rangka verifikasi, validasi, dan pelengkapan data dan informasi yang telah disajikan dalam borang dan atau portfolio yang telah disampaikan kepada BAN-PT.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marR="532765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532765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Deskripsi kekuatan, kelemahan, peluang dan ancaman adalah pernyataan singkat dan jelas mengenai keadaan yang sebenarnya berkenaan dengan setiap komponen evaluasi-diri program studi/perguruan tinggi.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532765" algn="just">
              <a:spcBef>
                <a:spcPts val="0"/>
              </a:spcBef>
              <a:spcAft>
                <a:spcPts val="0"/>
              </a:spcAft>
            </a:pP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532765" algn="just">
              <a:spcBef>
                <a:spcPts val="0"/>
              </a:spcBef>
              <a:spcAft>
                <a:spcPts val="0"/>
              </a:spcAft>
            </a:pPr>
            <a:r>
              <a:rPr lang="fi-FI" sz="1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FAB8C-E539-4BE6-95EE-4ABE4B189D0A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87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EA080-5139-4A33-B750-B2DAA8DC5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066801"/>
            <a:ext cx="82296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GB" altLang="en-US" sz="16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AFTAR RUJUKAN</a:t>
            </a:r>
            <a:endParaRPr kumimoji="0" lang="en-GB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Accreditation Commission for Senior Colleges and Universities, 2001.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Handbook of Accreditation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Alameda, CA: Western Association of Schools and Colleges.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BAN-PT, 2000.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Guidelines for External Accreditation of Higher Education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Jakarta: BAN-PT.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BAN-PT, 2000.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Guidelines for Internal Quality Assessment of Higher Education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Jakarta: BAN-PT.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BAN-PT, 2001. </a:t>
            </a:r>
            <a:r>
              <a:rPr kumimoji="0" lang="sv-SE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 Akreditasi Program Studi S1</a:t>
            </a:r>
            <a:r>
              <a:rPr kumimoji="0" lang="sv-SE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Jakarta: BAN-PT..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BAN-PT, 2005. </a:t>
            </a:r>
            <a:r>
              <a:rPr kumimoji="0" lang="it-IT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Pedoman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it-IT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Evaluasi-diri Program Studi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Jakarta: BAN-PT.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McKinnon, K.R., Walker, S.H. &amp; Davis, D., 2000.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Benchmarking: A Manual for Australian Universities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Canberra: Department of Education, Training and Youth Affairs, Higher Education Division.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National Council for Accreditation of Teacher Education, 1997.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Standards, Procedures, and Policies for the Accreditation of Professional Education Units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Washington, DC: NCATE.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 Assurance Agency for Higher Education, 1998.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 Assurance in UK Higher Education: A brief guide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Gloucester: QAA, http:/www.qaa.ac.uk.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Tadjudin, M.K., 2002. Asesmen Institusi untuk Penentuan Kelayakan Perolehan Status Lembaga yang Mengakreditasi Diri bagi Perguruan Tinggi: Dari Akreditasi Program Studi ke </a:t>
            </a:r>
            <a:r>
              <a:rPr kumimoji="0" lang="pt-BR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Audit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Lembaga Perguruan Tinggi.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Jakarta: BAN-PT.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628650" marR="0" lvl="0" indent="-6286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Technological and Professional Skills Development Sector Project, 2001. </a:t>
            </a:r>
            <a:r>
              <a:rPr kumimoji="0" lang="en-GB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Guidelines for Self-evaluation Report Submission, Batch II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Jakarta: Directorate General of Higher Education, Ministry of National Education.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1FE41A-8D0B-466D-AD3B-1114C8A07B8A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81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F9C87D-9C92-4837-9E11-4EE46B773B4B}"/>
              </a:ext>
            </a:extLst>
          </p:cNvPr>
          <p:cNvSpPr/>
          <p:nvPr/>
        </p:nvSpPr>
        <p:spPr>
          <a:xfrm>
            <a:off x="990600" y="2136338"/>
            <a:ext cx="6477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BAHAN-BAHAN PENYUSUNAN EVALUASI DIRI PRODI 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BUKU PEDOMAN PENYUSUNAN EVALUASI DIRI PRODI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STATUTA UMY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RENSTRA UMY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STANDAR MUTU UNIVERSITAS MUHAMMADIYAH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RENSTRA &amp; RENOP FAKULTAS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RENSTRA &amp; RENOP PRODI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BORANG PRODI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D8DBE-2096-42A8-8C2A-46DBC50D82A6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8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F92D1E-49C5-4306-823C-C33310DFEA55}"/>
              </a:ext>
            </a:extLst>
          </p:cNvPr>
          <p:cNvSpPr/>
          <p:nvPr/>
        </p:nvSpPr>
        <p:spPr>
          <a:xfrm>
            <a:off x="1600200" y="2459504"/>
            <a:ext cx="563179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/>
              <a:t>PENILAIAN EVALUASI DIRI </a:t>
            </a:r>
          </a:p>
          <a:p>
            <a:pPr algn="ctr"/>
            <a:r>
              <a:rPr lang="en-US" sz="4000" dirty="0"/>
              <a:t>PROGRAM STUDI</a:t>
            </a:r>
          </a:p>
          <a:p>
            <a:pPr algn="ctr"/>
            <a:r>
              <a:rPr lang="en-US" sz="4000" dirty="0"/>
              <a:t>Excel BAN PT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5AEA41-CC9F-4E02-8A9A-1195961E50C3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35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2091267-1ED1-4663-BCF5-1EC90E41A2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012983"/>
              </p:ext>
            </p:extLst>
          </p:nvPr>
        </p:nvGraphicFramePr>
        <p:xfrm>
          <a:off x="457200" y="990600"/>
          <a:ext cx="8382000" cy="5368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1238">
                  <a:extLst>
                    <a:ext uri="{9D8B030D-6E8A-4147-A177-3AD203B41FA5}">
                      <a16:colId xmlns:a16="http://schemas.microsoft.com/office/drawing/2014/main" val="3350347021"/>
                    </a:ext>
                  </a:extLst>
                </a:gridCol>
                <a:gridCol w="5192362">
                  <a:extLst>
                    <a:ext uri="{9D8B030D-6E8A-4147-A177-3AD203B41FA5}">
                      <a16:colId xmlns:a16="http://schemas.microsoft.com/office/drawing/2014/main" val="99121007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8830291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1703746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27662662"/>
                    </a:ext>
                  </a:extLst>
                </a:gridCol>
              </a:tblGrid>
              <a:tr h="158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No.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Aspek Penilaian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Bobot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Nilai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Informasi dari Laporan Ev. Di.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20231204"/>
                  </a:ext>
                </a:extLst>
              </a:tr>
              <a:tr h="51899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Akurasi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kelengkapan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data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serta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informasi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digunakan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untuk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menyusun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laporan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evaluasi-diri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36463604"/>
                  </a:ext>
                </a:extLst>
              </a:tr>
              <a:tr h="69199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Cara  program </a:t>
                      </a:r>
                      <a:r>
                        <a:rPr lang="en-US" sz="1600" u="none" strike="noStrike" dirty="0" err="1">
                          <a:effectLst/>
                        </a:rPr>
                        <a:t>studi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mengemukakan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fakta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tentang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situasi</a:t>
                      </a:r>
                      <a:r>
                        <a:rPr lang="en-US" sz="1600" u="none" strike="noStrike" dirty="0">
                          <a:effectLst/>
                        </a:rPr>
                        <a:t> program </a:t>
                      </a:r>
                      <a:r>
                        <a:rPr lang="en-US" sz="1600" u="none" strike="noStrike" dirty="0" err="1">
                          <a:effectLst/>
                        </a:rPr>
                        <a:t>studi</a:t>
                      </a:r>
                      <a:r>
                        <a:rPr lang="en-US" sz="1600" u="none" strike="noStrike" dirty="0">
                          <a:effectLst/>
                        </a:rPr>
                        <a:t>, </a:t>
                      </a:r>
                      <a:r>
                        <a:rPr lang="en-US" sz="1600" u="none" strike="noStrike" dirty="0" err="1">
                          <a:effectLst/>
                        </a:rPr>
                        <a:t>pada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semua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komponen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evaluasi-diri</a:t>
                      </a:r>
                      <a:r>
                        <a:rPr lang="en-US" sz="1600" u="none" strike="noStrike" dirty="0">
                          <a:effectLst/>
                        </a:rPr>
                        <a:t>, </a:t>
                      </a:r>
                      <a:r>
                        <a:rPr lang="en-US" sz="1600" u="none" strike="noStrike" dirty="0" err="1">
                          <a:effectLst/>
                        </a:rPr>
                        <a:t>a.l</a:t>
                      </a:r>
                      <a:r>
                        <a:rPr lang="en-US" sz="1600" u="none" strike="noStrike" dirty="0">
                          <a:effectLst/>
                        </a:rPr>
                        <a:t>. </a:t>
                      </a:r>
                      <a:r>
                        <a:rPr lang="en-US" sz="1600" u="none" strike="noStrike" dirty="0" err="1">
                          <a:effectLst/>
                        </a:rPr>
                        <a:t>kelengkapan</a:t>
                      </a:r>
                      <a:r>
                        <a:rPr lang="en-US" sz="1600" u="none" strike="noStrike" dirty="0">
                          <a:effectLst/>
                        </a:rPr>
                        <a:t> data, </a:t>
                      </a:r>
                      <a:r>
                        <a:rPr lang="en-US" sz="1600" u="none" strike="noStrike" dirty="0" err="1">
                          <a:effectLst/>
                        </a:rPr>
                        <a:t>kurun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waktu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cukup</a:t>
                      </a:r>
                      <a:r>
                        <a:rPr lang="en-US" sz="1600" u="none" strike="noStrike" dirty="0">
                          <a:effectLst/>
                        </a:rPr>
                        <a:t>, cross-reference.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>
                          <a:effectLst/>
                        </a:rPr>
                        <a:t>Fakta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dikemukakan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dengan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cara</a:t>
                      </a:r>
                      <a:r>
                        <a:rPr lang="en-US" sz="1400" u="none" strike="noStrike" dirty="0">
                          <a:effectLst/>
                        </a:rPr>
                        <a:t> yang </a:t>
                      </a:r>
                      <a:r>
                        <a:rPr lang="en-US" sz="1400" u="none" strike="noStrike" dirty="0" err="1">
                          <a:effectLst/>
                        </a:rPr>
                        <a:t>sangat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jelas</a:t>
                      </a:r>
                      <a:r>
                        <a:rPr lang="en-US" sz="1400" u="none" strike="noStrike" dirty="0">
                          <a:effectLst/>
                        </a:rPr>
                        <a:t> …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39078093"/>
                  </a:ext>
                </a:extLst>
              </a:tr>
              <a:tr h="77025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err="1">
                          <a:effectLst/>
                        </a:rPr>
                        <a:t>Pengolahan</a:t>
                      </a:r>
                      <a:r>
                        <a:rPr lang="en-US" sz="1600" u="none" strike="noStrike" dirty="0">
                          <a:effectLst/>
                        </a:rPr>
                        <a:t> data </a:t>
                      </a:r>
                      <a:r>
                        <a:rPr lang="en-US" sz="1600" u="none" strike="noStrike" dirty="0" err="1">
                          <a:effectLst/>
                        </a:rPr>
                        <a:t>menjadi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informasi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bermanfaat</a:t>
                      </a:r>
                      <a:r>
                        <a:rPr lang="en-US" sz="1600" u="none" strike="noStrike" dirty="0">
                          <a:effectLst/>
                        </a:rPr>
                        <a:t>, </a:t>
                      </a:r>
                      <a:r>
                        <a:rPr lang="en-US" sz="1600" u="none" strike="noStrike" dirty="0" err="1">
                          <a:effectLst/>
                        </a:rPr>
                        <a:t>a.l</a:t>
                      </a:r>
                      <a:r>
                        <a:rPr lang="en-US" sz="1600" u="none" strike="noStrike" dirty="0">
                          <a:effectLst/>
                        </a:rPr>
                        <a:t>. </a:t>
                      </a:r>
                      <a:r>
                        <a:rPr lang="en-US" sz="1600" u="none" strike="noStrike" dirty="0" err="1">
                          <a:effectLst/>
                        </a:rPr>
                        <a:t>menggunakan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metode-metode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kuantitatif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tepat</a:t>
                      </a:r>
                      <a:r>
                        <a:rPr lang="en-US" sz="1600" u="none" strike="noStrike" dirty="0">
                          <a:effectLst/>
                        </a:rPr>
                        <a:t>, </a:t>
                      </a:r>
                      <a:r>
                        <a:rPr lang="en-US" sz="1600" u="none" strike="noStrike" dirty="0" err="1">
                          <a:effectLst/>
                        </a:rPr>
                        <a:t>serta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teknik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representasi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relevan</a:t>
                      </a:r>
                      <a:r>
                        <a:rPr lang="en-US" sz="1600" u="none" strike="noStrike" dirty="0">
                          <a:effectLst/>
                        </a:rPr>
                        <a:t>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8810761"/>
                  </a:ext>
                </a:extLst>
              </a:tr>
              <a:tr h="51899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Kualitas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analisis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digunakan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untuk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mengidentifikasi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merumuskan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masalah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pada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semua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komponen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evaluasi-diri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60876761"/>
                  </a:ext>
                </a:extLst>
              </a:tr>
              <a:tr h="267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Identifikasi dan perumusan masalah dilakukan dengan baik. 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86329684"/>
                  </a:ext>
                </a:extLst>
              </a:tr>
              <a:tr h="51899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Ketepatan dalam melakukan appraisal, judgment, evaluasi, asesmen atas fakta tentang situasi di program studi.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11739422"/>
                  </a:ext>
                </a:extLst>
              </a:tr>
              <a:tr h="3006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Permasalahan dan kelemahan yang ada dirumuskan dengan baik.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34471823"/>
                  </a:ext>
                </a:extLst>
              </a:tr>
              <a:tr h="60549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v-SE" sz="1600" u="none" strike="noStrike">
                          <a:effectLst/>
                        </a:rPr>
                        <a:t>Deskripsi/Analisis SWOT berkenaan dengan ketepatan penempatan aspek dalam komponen SWOT, tumpuan penekanan analisis.</a:t>
                      </a:r>
                      <a:endParaRPr lang="sv-SE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6400448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C837AC0-4BBC-4C31-B548-CB4709CB8A99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1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78DD63B-3C4C-4722-99CE-C8223CBCC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08052"/>
              </p:ext>
            </p:extLst>
          </p:nvPr>
        </p:nvGraphicFramePr>
        <p:xfrm>
          <a:off x="457200" y="990600"/>
          <a:ext cx="8305800" cy="55443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4408">
                  <a:extLst>
                    <a:ext uri="{9D8B030D-6E8A-4147-A177-3AD203B41FA5}">
                      <a16:colId xmlns:a16="http://schemas.microsoft.com/office/drawing/2014/main" val="1505175636"/>
                    </a:ext>
                  </a:extLst>
                </a:gridCol>
                <a:gridCol w="5427792">
                  <a:extLst>
                    <a:ext uri="{9D8B030D-6E8A-4147-A177-3AD203B41FA5}">
                      <a16:colId xmlns:a16="http://schemas.microsoft.com/office/drawing/2014/main" val="22803868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426976354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8771896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432305461"/>
                    </a:ext>
                  </a:extLst>
                </a:gridCol>
              </a:tblGrid>
              <a:tr h="47261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3.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Strategi</a:t>
                      </a:r>
                      <a:r>
                        <a:rPr lang="en-US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pengembangan</a:t>
                      </a:r>
                      <a:r>
                        <a:rPr lang="en-US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dan</a:t>
                      </a:r>
                      <a:r>
                        <a:rPr lang="en-US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perbaikan</a:t>
                      </a:r>
                      <a:r>
                        <a:rPr lang="en-US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program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27631421"/>
                  </a:ext>
                </a:extLst>
              </a:tr>
              <a:tr h="6844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>
                          <a:effectLst/>
                        </a:rPr>
                        <a:t>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 err="1">
                          <a:effectLst/>
                        </a:rPr>
                        <a:t>Ketepatan</a:t>
                      </a:r>
                      <a:r>
                        <a:rPr lang="en-US" sz="2400" u="none" strike="noStrike" dirty="0">
                          <a:effectLst/>
                        </a:rPr>
                        <a:t> program </a:t>
                      </a:r>
                      <a:r>
                        <a:rPr lang="en-US" sz="2400" u="none" strike="noStrike" dirty="0" err="1">
                          <a:effectLst/>
                        </a:rPr>
                        <a:t>studi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memilih</a:t>
                      </a:r>
                      <a:r>
                        <a:rPr lang="en-US" sz="2400" u="none" strike="noStrike" dirty="0">
                          <a:effectLst/>
                        </a:rPr>
                        <a:t>/ </a:t>
                      </a:r>
                      <a:r>
                        <a:rPr lang="en-US" sz="2400" u="none" strike="noStrike" dirty="0" err="1">
                          <a:effectLst/>
                        </a:rPr>
                        <a:t>menentukan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rencana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perbaikan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dari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kekurangan</a:t>
                      </a:r>
                      <a:r>
                        <a:rPr lang="en-US" sz="2400" u="none" strike="noStrike" dirty="0">
                          <a:effectLst/>
                        </a:rPr>
                        <a:t> yang </a:t>
                      </a:r>
                      <a:r>
                        <a:rPr lang="en-US" sz="2400" u="none" strike="noStrike" dirty="0" err="1">
                          <a:effectLst/>
                        </a:rPr>
                        <a:t>ada</a:t>
                      </a:r>
                      <a:r>
                        <a:rPr lang="en-US" sz="2400" u="none" strike="noStrike" dirty="0">
                          <a:effectLst/>
                        </a:rPr>
                        <a:t>.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400726"/>
                  </a:ext>
                </a:extLst>
              </a:tr>
              <a:tr h="6844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>
                          <a:effectLst/>
                        </a:rPr>
                        <a:t>b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 err="1">
                          <a:effectLst/>
                        </a:rPr>
                        <a:t>Kejelasan</a:t>
                      </a:r>
                      <a:r>
                        <a:rPr lang="en-US" sz="2400" u="none" strike="noStrike" dirty="0">
                          <a:effectLst/>
                        </a:rPr>
                        <a:t> program </a:t>
                      </a:r>
                      <a:r>
                        <a:rPr lang="en-US" sz="2400" u="none" strike="noStrike" dirty="0" err="1">
                          <a:effectLst/>
                        </a:rPr>
                        <a:t>studi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menunjukkan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cara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untuk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mengatasi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masalah</a:t>
                      </a:r>
                      <a:r>
                        <a:rPr lang="en-US" sz="2400" u="none" strike="noStrike" dirty="0">
                          <a:effectLst/>
                        </a:rPr>
                        <a:t> yang </a:t>
                      </a:r>
                      <a:r>
                        <a:rPr lang="en-US" sz="2400" u="none" strike="noStrike" dirty="0" err="1">
                          <a:effectLst/>
                        </a:rPr>
                        <a:t>ada</a:t>
                      </a:r>
                      <a:r>
                        <a:rPr lang="en-US" sz="2400" u="none" strike="noStrike" dirty="0">
                          <a:effectLst/>
                        </a:rPr>
                        <a:t>.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62559830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 err="1">
                          <a:effectLst/>
                        </a:rPr>
                        <a:t>Kelayakan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dan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kerealistikan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strategi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dan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sasaran</a:t>
                      </a:r>
                      <a:r>
                        <a:rPr lang="en-US" sz="2400" u="none" strike="noStrike" dirty="0">
                          <a:effectLst/>
                        </a:rPr>
                        <a:t> yang </a:t>
                      </a:r>
                      <a:r>
                        <a:rPr lang="en-US" sz="2400" u="none" strike="noStrike" dirty="0" err="1">
                          <a:effectLst/>
                        </a:rPr>
                        <a:t>ingin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err="1">
                          <a:effectLst/>
                        </a:rPr>
                        <a:t>dicapai</a:t>
                      </a:r>
                      <a:r>
                        <a:rPr lang="en-US" sz="2400" u="none" strike="noStrike" dirty="0">
                          <a:effectLst/>
                        </a:rPr>
                        <a:t>.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32038595"/>
                  </a:ext>
                </a:extLst>
              </a:tr>
              <a:tr h="578549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Keterpaduan dan keterkaitan antar komponen evaluasi-diri</a:t>
                      </a:r>
                      <a:endParaRPr lang="nl-NL" sz="2400" b="1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2520464"/>
                  </a:ext>
                </a:extLst>
              </a:tr>
              <a:tr h="4237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>
                          <a:effectLst/>
                        </a:rPr>
                        <a:t>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u="none" strike="noStrike">
                          <a:effectLst/>
                        </a:rPr>
                        <a:t>Komprehensif (dalam, luas dan terpadu).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62634285"/>
                  </a:ext>
                </a:extLst>
              </a:tr>
              <a:tr h="5948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>
                          <a:effectLst/>
                        </a:rPr>
                        <a:t>b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2400" u="none" strike="noStrike">
                          <a:effectLst/>
                        </a:rPr>
                        <a:t>Kejelasan analisis intra dan antar komponen evaluasi-diri.</a:t>
                      </a:r>
                      <a:endParaRPr lang="es-ES" sz="24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12.5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40338495"/>
                  </a:ext>
                </a:extLst>
              </a:tr>
              <a:tr h="187417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Jumlah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2646201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A6CB9AD-00A7-44F5-A1D2-08C4CA4B4842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91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id="{584195F8-3307-4688-BFDF-6D61276CB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">
            <a:extLst>
              <a:ext uri="{FF2B5EF4-FFF2-40B4-BE49-F238E27FC236}">
                <a16:creationId xmlns:a16="http://schemas.microsoft.com/office/drawing/2014/main" id="{45F312BF-6D97-4050-BEAF-81C418E6DA27}"/>
              </a:ext>
            </a:extLst>
          </p:cNvPr>
          <p:cNvGrpSpPr>
            <a:grpSpLocks/>
          </p:cNvGrpSpPr>
          <p:nvPr/>
        </p:nvGrpSpPr>
        <p:grpSpPr bwMode="auto">
          <a:xfrm>
            <a:off x="4105808" y="1524000"/>
            <a:ext cx="1411287" cy="1371600"/>
            <a:chOff x="2879" y="367"/>
            <a:chExt cx="698" cy="48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F0EB430-9F26-45B2-91A0-228506B937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9" y="425"/>
              <a:ext cx="698" cy="431"/>
              <a:chOff x="1961" y="1679"/>
              <a:chExt cx="1838" cy="1023"/>
            </a:xfrm>
          </p:grpSpPr>
          <p:sp>
            <p:nvSpPr>
              <p:cNvPr id="6" name="Freeform 18">
                <a:extLst>
                  <a:ext uri="{FF2B5EF4-FFF2-40B4-BE49-F238E27FC236}">
                    <a16:creationId xmlns:a16="http://schemas.microsoft.com/office/drawing/2014/main" id="{F80F9003-BF6A-4BDB-A527-DB66D6417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" y="1679"/>
                <a:ext cx="1838" cy="980"/>
              </a:xfrm>
              <a:custGeom>
                <a:avLst/>
                <a:gdLst>
                  <a:gd name="T0" fmla="*/ 1178 w 2136"/>
                  <a:gd name="T1" fmla="*/ 2379 h 2385"/>
                  <a:gd name="T2" fmla="*/ 1336 w 2136"/>
                  <a:gd name="T3" fmla="*/ 2347 h 2385"/>
                  <a:gd name="T4" fmla="*/ 1484 w 2136"/>
                  <a:gd name="T5" fmla="*/ 2292 h 2385"/>
                  <a:gd name="T6" fmla="*/ 1622 w 2136"/>
                  <a:gd name="T7" fmla="*/ 2213 h 2385"/>
                  <a:gd name="T8" fmla="*/ 1747 w 2136"/>
                  <a:gd name="T9" fmla="*/ 2113 h 2385"/>
                  <a:gd name="T10" fmla="*/ 1859 w 2136"/>
                  <a:gd name="T11" fmla="*/ 1994 h 2385"/>
                  <a:gd name="T12" fmla="*/ 1953 w 2136"/>
                  <a:gd name="T13" fmla="*/ 1860 h 2385"/>
                  <a:gd name="T14" fmla="*/ 2030 w 2136"/>
                  <a:gd name="T15" fmla="*/ 1710 h 2385"/>
                  <a:gd name="T16" fmla="*/ 2088 w 2136"/>
                  <a:gd name="T17" fmla="*/ 1548 h 2385"/>
                  <a:gd name="T18" fmla="*/ 2124 w 2136"/>
                  <a:gd name="T19" fmla="*/ 1376 h 2385"/>
                  <a:gd name="T20" fmla="*/ 2136 w 2136"/>
                  <a:gd name="T21" fmla="*/ 1194 h 2385"/>
                  <a:gd name="T22" fmla="*/ 2124 w 2136"/>
                  <a:gd name="T23" fmla="*/ 1012 h 2385"/>
                  <a:gd name="T24" fmla="*/ 2088 w 2136"/>
                  <a:gd name="T25" fmla="*/ 838 h 2385"/>
                  <a:gd name="T26" fmla="*/ 2030 w 2136"/>
                  <a:gd name="T27" fmla="*/ 676 h 2385"/>
                  <a:gd name="T28" fmla="*/ 1953 w 2136"/>
                  <a:gd name="T29" fmla="*/ 526 h 2385"/>
                  <a:gd name="T30" fmla="*/ 1859 w 2136"/>
                  <a:gd name="T31" fmla="*/ 391 h 2385"/>
                  <a:gd name="T32" fmla="*/ 1747 w 2136"/>
                  <a:gd name="T33" fmla="*/ 273 h 2385"/>
                  <a:gd name="T34" fmla="*/ 1622 w 2136"/>
                  <a:gd name="T35" fmla="*/ 173 h 2385"/>
                  <a:gd name="T36" fmla="*/ 1484 w 2136"/>
                  <a:gd name="T37" fmla="*/ 93 h 2385"/>
                  <a:gd name="T38" fmla="*/ 1336 w 2136"/>
                  <a:gd name="T39" fmla="*/ 38 h 2385"/>
                  <a:gd name="T40" fmla="*/ 1178 w 2136"/>
                  <a:gd name="T41" fmla="*/ 6 h 2385"/>
                  <a:gd name="T42" fmla="*/ 1014 w 2136"/>
                  <a:gd name="T43" fmla="*/ 1 h 2385"/>
                  <a:gd name="T44" fmla="*/ 853 w 2136"/>
                  <a:gd name="T45" fmla="*/ 25 h 2385"/>
                  <a:gd name="T46" fmla="*/ 701 w 2136"/>
                  <a:gd name="T47" fmla="*/ 73 h 2385"/>
                  <a:gd name="T48" fmla="*/ 559 w 2136"/>
                  <a:gd name="T49" fmla="*/ 144 h 2385"/>
                  <a:gd name="T50" fmla="*/ 429 w 2136"/>
                  <a:gd name="T51" fmla="*/ 237 h 2385"/>
                  <a:gd name="T52" fmla="*/ 314 w 2136"/>
                  <a:gd name="T53" fmla="*/ 349 h 2385"/>
                  <a:gd name="T54" fmla="*/ 212 w 2136"/>
                  <a:gd name="T55" fmla="*/ 479 h 2385"/>
                  <a:gd name="T56" fmla="*/ 129 w 2136"/>
                  <a:gd name="T57" fmla="*/ 625 h 2385"/>
                  <a:gd name="T58" fmla="*/ 65 w 2136"/>
                  <a:gd name="T59" fmla="*/ 783 h 2385"/>
                  <a:gd name="T60" fmla="*/ 22 w 2136"/>
                  <a:gd name="T61" fmla="*/ 953 h 2385"/>
                  <a:gd name="T62" fmla="*/ 1 w 2136"/>
                  <a:gd name="T63" fmla="*/ 1132 h 2385"/>
                  <a:gd name="T64" fmla="*/ 6 w 2136"/>
                  <a:gd name="T65" fmla="*/ 1315 h 2385"/>
                  <a:gd name="T66" fmla="*/ 34 w 2136"/>
                  <a:gd name="T67" fmla="*/ 1491 h 2385"/>
                  <a:gd name="T68" fmla="*/ 84 w 2136"/>
                  <a:gd name="T69" fmla="*/ 1657 h 2385"/>
                  <a:gd name="T70" fmla="*/ 155 w 2136"/>
                  <a:gd name="T71" fmla="*/ 1811 h 2385"/>
                  <a:gd name="T72" fmla="*/ 244 w 2136"/>
                  <a:gd name="T73" fmla="*/ 1951 h 2385"/>
                  <a:gd name="T74" fmla="*/ 350 w 2136"/>
                  <a:gd name="T75" fmla="*/ 2075 h 2385"/>
                  <a:gd name="T76" fmla="*/ 471 w 2136"/>
                  <a:gd name="T77" fmla="*/ 2181 h 2385"/>
                  <a:gd name="T78" fmla="*/ 606 w 2136"/>
                  <a:gd name="T79" fmla="*/ 2267 h 2385"/>
                  <a:gd name="T80" fmla="*/ 751 w 2136"/>
                  <a:gd name="T81" fmla="*/ 2331 h 2385"/>
                  <a:gd name="T82" fmla="*/ 906 w 2136"/>
                  <a:gd name="T83" fmla="*/ 2371 h 2385"/>
                  <a:gd name="T84" fmla="*/ 1069 w 2136"/>
                  <a:gd name="T85" fmla="*/ 2385 h 2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36" h="2385">
                    <a:moveTo>
                      <a:pt x="1069" y="2385"/>
                    </a:moveTo>
                    <a:lnTo>
                      <a:pt x="1124" y="2384"/>
                    </a:lnTo>
                    <a:lnTo>
                      <a:pt x="1178" y="2379"/>
                    </a:lnTo>
                    <a:lnTo>
                      <a:pt x="1232" y="2371"/>
                    </a:lnTo>
                    <a:lnTo>
                      <a:pt x="1284" y="2360"/>
                    </a:lnTo>
                    <a:lnTo>
                      <a:pt x="1336" y="2347"/>
                    </a:lnTo>
                    <a:lnTo>
                      <a:pt x="1386" y="2331"/>
                    </a:lnTo>
                    <a:lnTo>
                      <a:pt x="1436" y="2312"/>
                    </a:lnTo>
                    <a:lnTo>
                      <a:pt x="1484" y="2292"/>
                    </a:lnTo>
                    <a:lnTo>
                      <a:pt x="1532" y="2267"/>
                    </a:lnTo>
                    <a:lnTo>
                      <a:pt x="1578" y="2241"/>
                    </a:lnTo>
                    <a:lnTo>
                      <a:pt x="1622" y="2213"/>
                    </a:lnTo>
                    <a:lnTo>
                      <a:pt x="1666" y="2181"/>
                    </a:lnTo>
                    <a:lnTo>
                      <a:pt x="1708" y="2148"/>
                    </a:lnTo>
                    <a:lnTo>
                      <a:pt x="1747" y="2113"/>
                    </a:lnTo>
                    <a:lnTo>
                      <a:pt x="1786" y="2075"/>
                    </a:lnTo>
                    <a:lnTo>
                      <a:pt x="1823" y="2036"/>
                    </a:lnTo>
                    <a:lnTo>
                      <a:pt x="1859" y="1994"/>
                    </a:lnTo>
                    <a:lnTo>
                      <a:pt x="1893" y="1951"/>
                    </a:lnTo>
                    <a:lnTo>
                      <a:pt x="1924" y="1907"/>
                    </a:lnTo>
                    <a:lnTo>
                      <a:pt x="1953" y="1860"/>
                    </a:lnTo>
                    <a:lnTo>
                      <a:pt x="1982" y="1811"/>
                    </a:lnTo>
                    <a:lnTo>
                      <a:pt x="2007" y="1762"/>
                    </a:lnTo>
                    <a:lnTo>
                      <a:pt x="2030" y="1710"/>
                    </a:lnTo>
                    <a:lnTo>
                      <a:pt x="2052" y="1657"/>
                    </a:lnTo>
                    <a:lnTo>
                      <a:pt x="2071" y="1603"/>
                    </a:lnTo>
                    <a:lnTo>
                      <a:pt x="2088" y="1548"/>
                    </a:lnTo>
                    <a:lnTo>
                      <a:pt x="2102" y="1491"/>
                    </a:lnTo>
                    <a:lnTo>
                      <a:pt x="2114" y="1433"/>
                    </a:lnTo>
                    <a:lnTo>
                      <a:pt x="2124" y="1376"/>
                    </a:lnTo>
                    <a:lnTo>
                      <a:pt x="2130" y="1315"/>
                    </a:lnTo>
                    <a:lnTo>
                      <a:pt x="2135" y="1255"/>
                    </a:lnTo>
                    <a:lnTo>
                      <a:pt x="2136" y="1194"/>
                    </a:lnTo>
                    <a:lnTo>
                      <a:pt x="2135" y="1132"/>
                    </a:lnTo>
                    <a:lnTo>
                      <a:pt x="2130" y="1072"/>
                    </a:lnTo>
                    <a:lnTo>
                      <a:pt x="2124" y="1012"/>
                    </a:lnTo>
                    <a:lnTo>
                      <a:pt x="2114" y="953"/>
                    </a:lnTo>
                    <a:lnTo>
                      <a:pt x="2102" y="895"/>
                    </a:lnTo>
                    <a:lnTo>
                      <a:pt x="2088" y="838"/>
                    </a:lnTo>
                    <a:lnTo>
                      <a:pt x="2071" y="783"/>
                    </a:lnTo>
                    <a:lnTo>
                      <a:pt x="2052" y="729"/>
                    </a:lnTo>
                    <a:lnTo>
                      <a:pt x="2030" y="676"/>
                    </a:lnTo>
                    <a:lnTo>
                      <a:pt x="2007" y="625"/>
                    </a:lnTo>
                    <a:lnTo>
                      <a:pt x="1982" y="575"/>
                    </a:lnTo>
                    <a:lnTo>
                      <a:pt x="1953" y="526"/>
                    </a:lnTo>
                    <a:lnTo>
                      <a:pt x="1924" y="479"/>
                    </a:lnTo>
                    <a:lnTo>
                      <a:pt x="1893" y="434"/>
                    </a:lnTo>
                    <a:lnTo>
                      <a:pt x="1859" y="391"/>
                    </a:lnTo>
                    <a:lnTo>
                      <a:pt x="1823" y="349"/>
                    </a:lnTo>
                    <a:lnTo>
                      <a:pt x="1786" y="310"/>
                    </a:lnTo>
                    <a:lnTo>
                      <a:pt x="1747" y="273"/>
                    </a:lnTo>
                    <a:lnTo>
                      <a:pt x="1708" y="237"/>
                    </a:lnTo>
                    <a:lnTo>
                      <a:pt x="1666" y="204"/>
                    </a:lnTo>
                    <a:lnTo>
                      <a:pt x="1622" y="173"/>
                    </a:lnTo>
                    <a:lnTo>
                      <a:pt x="1578" y="144"/>
                    </a:lnTo>
                    <a:lnTo>
                      <a:pt x="1532" y="118"/>
                    </a:lnTo>
                    <a:lnTo>
                      <a:pt x="1484" y="93"/>
                    </a:lnTo>
                    <a:lnTo>
                      <a:pt x="1436" y="73"/>
                    </a:lnTo>
                    <a:lnTo>
                      <a:pt x="1386" y="54"/>
                    </a:lnTo>
                    <a:lnTo>
                      <a:pt x="1336" y="38"/>
                    </a:lnTo>
                    <a:lnTo>
                      <a:pt x="1284" y="25"/>
                    </a:lnTo>
                    <a:lnTo>
                      <a:pt x="1232" y="14"/>
                    </a:lnTo>
                    <a:lnTo>
                      <a:pt x="1178" y="6"/>
                    </a:lnTo>
                    <a:lnTo>
                      <a:pt x="1124" y="1"/>
                    </a:lnTo>
                    <a:lnTo>
                      <a:pt x="1069" y="0"/>
                    </a:lnTo>
                    <a:lnTo>
                      <a:pt x="1014" y="1"/>
                    </a:lnTo>
                    <a:lnTo>
                      <a:pt x="960" y="6"/>
                    </a:lnTo>
                    <a:lnTo>
                      <a:pt x="906" y="14"/>
                    </a:lnTo>
                    <a:lnTo>
                      <a:pt x="853" y="25"/>
                    </a:lnTo>
                    <a:lnTo>
                      <a:pt x="802" y="38"/>
                    </a:lnTo>
                    <a:lnTo>
                      <a:pt x="751" y="54"/>
                    </a:lnTo>
                    <a:lnTo>
                      <a:pt x="701" y="73"/>
                    </a:lnTo>
                    <a:lnTo>
                      <a:pt x="653" y="93"/>
                    </a:lnTo>
                    <a:lnTo>
                      <a:pt x="606" y="118"/>
                    </a:lnTo>
                    <a:lnTo>
                      <a:pt x="559" y="144"/>
                    </a:lnTo>
                    <a:lnTo>
                      <a:pt x="515" y="173"/>
                    </a:lnTo>
                    <a:lnTo>
                      <a:pt x="471" y="204"/>
                    </a:lnTo>
                    <a:lnTo>
                      <a:pt x="429" y="237"/>
                    </a:lnTo>
                    <a:lnTo>
                      <a:pt x="389" y="273"/>
                    </a:lnTo>
                    <a:lnTo>
                      <a:pt x="350" y="310"/>
                    </a:lnTo>
                    <a:lnTo>
                      <a:pt x="314" y="349"/>
                    </a:lnTo>
                    <a:lnTo>
                      <a:pt x="277" y="391"/>
                    </a:lnTo>
                    <a:lnTo>
                      <a:pt x="244" y="434"/>
                    </a:lnTo>
                    <a:lnTo>
                      <a:pt x="212" y="479"/>
                    </a:lnTo>
                    <a:lnTo>
                      <a:pt x="183" y="526"/>
                    </a:lnTo>
                    <a:lnTo>
                      <a:pt x="155" y="575"/>
                    </a:lnTo>
                    <a:lnTo>
                      <a:pt x="129" y="625"/>
                    </a:lnTo>
                    <a:lnTo>
                      <a:pt x="106" y="676"/>
                    </a:lnTo>
                    <a:lnTo>
                      <a:pt x="84" y="729"/>
                    </a:lnTo>
                    <a:lnTo>
                      <a:pt x="65" y="783"/>
                    </a:lnTo>
                    <a:lnTo>
                      <a:pt x="48" y="838"/>
                    </a:lnTo>
                    <a:lnTo>
                      <a:pt x="34" y="895"/>
                    </a:lnTo>
                    <a:lnTo>
                      <a:pt x="22" y="953"/>
                    </a:lnTo>
                    <a:lnTo>
                      <a:pt x="12" y="1012"/>
                    </a:lnTo>
                    <a:lnTo>
                      <a:pt x="6" y="1072"/>
                    </a:lnTo>
                    <a:lnTo>
                      <a:pt x="1" y="1132"/>
                    </a:lnTo>
                    <a:lnTo>
                      <a:pt x="0" y="1194"/>
                    </a:lnTo>
                    <a:lnTo>
                      <a:pt x="1" y="1255"/>
                    </a:lnTo>
                    <a:lnTo>
                      <a:pt x="6" y="1315"/>
                    </a:lnTo>
                    <a:lnTo>
                      <a:pt x="12" y="1376"/>
                    </a:lnTo>
                    <a:lnTo>
                      <a:pt x="22" y="1433"/>
                    </a:lnTo>
                    <a:lnTo>
                      <a:pt x="34" y="1491"/>
                    </a:lnTo>
                    <a:lnTo>
                      <a:pt x="48" y="1548"/>
                    </a:lnTo>
                    <a:lnTo>
                      <a:pt x="65" y="1603"/>
                    </a:lnTo>
                    <a:lnTo>
                      <a:pt x="84" y="1657"/>
                    </a:lnTo>
                    <a:lnTo>
                      <a:pt x="106" y="1710"/>
                    </a:lnTo>
                    <a:lnTo>
                      <a:pt x="129" y="1762"/>
                    </a:lnTo>
                    <a:lnTo>
                      <a:pt x="155" y="1811"/>
                    </a:lnTo>
                    <a:lnTo>
                      <a:pt x="183" y="1860"/>
                    </a:lnTo>
                    <a:lnTo>
                      <a:pt x="212" y="1907"/>
                    </a:lnTo>
                    <a:lnTo>
                      <a:pt x="244" y="1951"/>
                    </a:lnTo>
                    <a:lnTo>
                      <a:pt x="277" y="1994"/>
                    </a:lnTo>
                    <a:lnTo>
                      <a:pt x="314" y="2036"/>
                    </a:lnTo>
                    <a:lnTo>
                      <a:pt x="350" y="2075"/>
                    </a:lnTo>
                    <a:lnTo>
                      <a:pt x="389" y="2113"/>
                    </a:lnTo>
                    <a:lnTo>
                      <a:pt x="429" y="2148"/>
                    </a:lnTo>
                    <a:lnTo>
                      <a:pt x="471" y="2181"/>
                    </a:lnTo>
                    <a:lnTo>
                      <a:pt x="515" y="2213"/>
                    </a:lnTo>
                    <a:lnTo>
                      <a:pt x="559" y="2241"/>
                    </a:lnTo>
                    <a:lnTo>
                      <a:pt x="606" y="2267"/>
                    </a:lnTo>
                    <a:lnTo>
                      <a:pt x="653" y="2292"/>
                    </a:lnTo>
                    <a:lnTo>
                      <a:pt x="701" y="2312"/>
                    </a:lnTo>
                    <a:lnTo>
                      <a:pt x="751" y="2331"/>
                    </a:lnTo>
                    <a:lnTo>
                      <a:pt x="802" y="2347"/>
                    </a:lnTo>
                    <a:lnTo>
                      <a:pt x="853" y="2360"/>
                    </a:lnTo>
                    <a:lnTo>
                      <a:pt x="906" y="2371"/>
                    </a:lnTo>
                    <a:lnTo>
                      <a:pt x="960" y="2379"/>
                    </a:lnTo>
                    <a:lnTo>
                      <a:pt x="1014" y="2384"/>
                    </a:lnTo>
                    <a:lnTo>
                      <a:pt x="1069" y="23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17">
                <a:extLst>
                  <a:ext uri="{FF2B5EF4-FFF2-40B4-BE49-F238E27FC236}">
                    <a16:creationId xmlns:a16="http://schemas.microsoft.com/office/drawing/2014/main" id="{16B840C6-1EC3-4E7F-A4B0-C95F041F8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" y="1737"/>
                <a:ext cx="1730" cy="857"/>
              </a:xfrm>
              <a:custGeom>
                <a:avLst/>
                <a:gdLst>
                  <a:gd name="T0" fmla="*/ 1178 w 2136"/>
                  <a:gd name="T1" fmla="*/ 2379 h 2385"/>
                  <a:gd name="T2" fmla="*/ 1336 w 2136"/>
                  <a:gd name="T3" fmla="*/ 2347 h 2385"/>
                  <a:gd name="T4" fmla="*/ 1484 w 2136"/>
                  <a:gd name="T5" fmla="*/ 2292 h 2385"/>
                  <a:gd name="T6" fmla="*/ 1622 w 2136"/>
                  <a:gd name="T7" fmla="*/ 2213 h 2385"/>
                  <a:gd name="T8" fmla="*/ 1747 w 2136"/>
                  <a:gd name="T9" fmla="*/ 2113 h 2385"/>
                  <a:gd name="T10" fmla="*/ 1859 w 2136"/>
                  <a:gd name="T11" fmla="*/ 1994 h 2385"/>
                  <a:gd name="T12" fmla="*/ 1953 w 2136"/>
                  <a:gd name="T13" fmla="*/ 1860 h 2385"/>
                  <a:gd name="T14" fmla="*/ 2030 w 2136"/>
                  <a:gd name="T15" fmla="*/ 1710 h 2385"/>
                  <a:gd name="T16" fmla="*/ 2088 w 2136"/>
                  <a:gd name="T17" fmla="*/ 1548 h 2385"/>
                  <a:gd name="T18" fmla="*/ 2124 w 2136"/>
                  <a:gd name="T19" fmla="*/ 1376 h 2385"/>
                  <a:gd name="T20" fmla="*/ 2136 w 2136"/>
                  <a:gd name="T21" fmla="*/ 1194 h 2385"/>
                  <a:gd name="T22" fmla="*/ 2124 w 2136"/>
                  <a:gd name="T23" fmla="*/ 1012 h 2385"/>
                  <a:gd name="T24" fmla="*/ 2088 w 2136"/>
                  <a:gd name="T25" fmla="*/ 838 h 2385"/>
                  <a:gd name="T26" fmla="*/ 2030 w 2136"/>
                  <a:gd name="T27" fmla="*/ 676 h 2385"/>
                  <a:gd name="T28" fmla="*/ 1953 w 2136"/>
                  <a:gd name="T29" fmla="*/ 526 h 2385"/>
                  <a:gd name="T30" fmla="*/ 1859 w 2136"/>
                  <a:gd name="T31" fmla="*/ 391 h 2385"/>
                  <a:gd name="T32" fmla="*/ 1747 w 2136"/>
                  <a:gd name="T33" fmla="*/ 273 h 2385"/>
                  <a:gd name="T34" fmla="*/ 1622 w 2136"/>
                  <a:gd name="T35" fmla="*/ 173 h 2385"/>
                  <a:gd name="T36" fmla="*/ 1484 w 2136"/>
                  <a:gd name="T37" fmla="*/ 93 h 2385"/>
                  <a:gd name="T38" fmla="*/ 1336 w 2136"/>
                  <a:gd name="T39" fmla="*/ 38 h 2385"/>
                  <a:gd name="T40" fmla="*/ 1178 w 2136"/>
                  <a:gd name="T41" fmla="*/ 6 h 2385"/>
                  <a:gd name="T42" fmla="*/ 1014 w 2136"/>
                  <a:gd name="T43" fmla="*/ 1 h 2385"/>
                  <a:gd name="T44" fmla="*/ 853 w 2136"/>
                  <a:gd name="T45" fmla="*/ 25 h 2385"/>
                  <a:gd name="T46" fmla="*/ 701 w 2136"/>
                  <a:gd name="T47" fmla="*/ 73 h 2385"/>
                  <a:gd name="T48" fmla="*/ 559 w 2136"/>
                  <a:gd name="T49" fmla="*/ 144 h 2385"/>
                  <a:gd name="T50" fmla="*/ 429 w 2136"/>
                  <a:gd name="T51" fmla="*/ 237 h 2385"/>
                  <a:gd name="T52" fmla="*/ 314 w 2136"/>
                  <a:gd name="T53" fmla="*/ 349 h 2385"/>
                  <a:gd name="T54" fmla="*/ 212 w 2136"/>
                  <a:gd name="T55" fmla="*/ 479 h 2385"/>
                  <a:gd name="T56" fmla="*/ 129 w 2136"/>
                  <a:gd name="T57" fmla="*/ 625 h 2385"/>
                  <a:gd name="T58" fmla="*/ 65 w 2136"/>
                  <a:gd name="T59" fmla="*/ 783 h 2385"/>
                  <a:gd name="T60" fmla="*/ 22 w 2136"/>
                  <a:gd name="T61" fmla="*/ 953 h 2385"/>
                  <a:gd name="T62" fmla="*/ 1 w 2136"/>
                  <a:gd name="T63" fmla="*/ 1132 h 2385"/>
                  <a:gd name="T64" fmla="*/ 6 w 2136"/>
                  <a:gd name="T65" fmla="*/ 1315 h 2385"/>
                  <a:gd name="T66" fmla="*/ 34 w 2136"/>
                  <a:gd name="T67" fmla="*/ 1491 h 2385"/>
                  <a:gd name="T68" fmla="*/ 84 w 2136"/>
                  <a:gd name="T69" fmla="*/ 1657 h 2385"/>
                  <a:gd name="T70" fmla="*/ 155 w 2136"/>
                  <a:gd name="T71" fmla="*/ 1811 h 2385"/>
                  <a:gd name="T72" fmla="*/ 244 w 2136"/>
                  <a:gd name="T73" fmla="*/ 1951 h 2385"/>
                  <a:gd name="T74" fmla="*/ 350 w 2136"/>
                  <a:gd name="T75" fmla="*/ 2075 h 2385"/>
                  <a:gd name="T76" fmla="*/ 471 w 2136"/>
                  <a:gd name="T77" fmla="*/ 2181 h 2385"/>
                  <a:gd name="T78" fmla="*/ 606 w 2136"/>
                  <a:gd name="T79" fmla="*/ 2267 h 2385"/>
                  <a:gd name="T80" fmla="*/ 751 w 2136"/>
                  <a:gd name="T81" fmla="*/ 2331 h 2385"/>
                  <a:gd name="T82" fmla="*/ 906 w 2136"/>
                  <a:gd name="T83" fmla="*/ 2371 h 2385"/>
                  <a:gd name="T84" fmla="*/ 1069 w 2136"/>
                  <a:gd name="T85" fmla="*/ 2385 h 2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36" h="2385">
                    <a:moveTo>
                      <a:pt x="1069" y="2385"/>
                    </a:moveTo>
                    <a:lnTo>
                      <a:pt x="1124" y="2384"/>
                    </a:lnTo>
                    <a:lnTo>
                      <a:pt x="1178" y="2379"/>
                    </a:lnTo>
                    <a:lnTo>
                      <a:pt x="1232" y="2371"/>
                    </a:lnTo>
                    <a:lnTo>
                      <a:pt x="1284" y="2360"/>
                    </a:lnTo>
                    <a:lnTo>
                      <a:pt x="1336" y="2347"/>
                    </a:lnTo>
                    <a:lnTo>
                      <a:pt x="1386" y="2331"/>
                    </a:lnTo>
                    <a:lnTo>
                      <a:pt x="1436" y="2312"/>
                    </a:lnTo>
                    <a:lnTo>
                      <a:pt x="1484" y="2292"/>
                    </a:lnTo>
                    <a:lnTo>
                      <a:pt x="1532" y="2267"/>
                    </a:lnTo>
                    <a:lnTo>
                      <a:pt x="1578" y="2241"/>
                    </a:lnTo>
                    <a:lnTo>
                      <a:pt x="1622" y="2213"/>
                    </a:lnTo>
                    <a:lnTo>
                      <a:pt x="1666" y="2181"/>
                    </a:lnTo>
                    <a:lnTo>
                      <a:pt x="1708" y="2148"/>
                    </a:lnTo>
                    <a:lnTo>
                      <a:pt x="1747" y="2113"/>
                    </a:lnTo>
                    <a:lnTo>
                      <a:pt x="1786" y="2075"/>
                    </a:lnTo>
                    <a:lnTo>
                      <a:pt x="1823" y="2036"/>
                    </a:lnTo>
                    <a:lnTo>
                      <a:pt x="1859" y="1994"/>
                    </a:lnTo>
                    <a:lnTo>
                      <a:pt x="1893" y="1951"/>
                    </a:lnTo>
                    <a:lnTo>
                      <a:pt x="1924" y="1907"/>
                    </a:lnTo>
                    <a:lnTo>
                      <a:pt x="1953" y="1860"/>
                    </a:lnTo>
                    <a:lnTo>
                      <a:pt x="1982" y="1811"/>
                    </a:lnTo>
                    <a:lnTo>
                      <a:pt x="2007" y="1762"/>
                    </a:lnTo>
                    <a:lnTo>
                      <a:pt x="2030" y="1710"/>
                    </a:lnTo>
                    <a:lnTo>
                      <a:pt x="2052" y="1657"/>
                    </a:lnTo>
                    <a:lnTo>
                      <a:pt x="2071" y="1603"/>
                    </a:lnTo>
                    <a:lnTo>
                      <a:pt x="2088" y="1548"/>
                    </a:lnTo>
                    <a:lnTo>
                      <a:pt x="2102" y="1491"/>
                    </a:lnTo>
                    <a:lnTo>
                      <a:pt x="2114" y="1433"/>
                    </a:lnTo>
                    <a:lnTo>
                      <a:pt x="2124" y="1376"/>
                    </a:lnTo>
                    <a:lnTo>
                      <a:pt x="2130" y="1315"/>
                    </a:lnTo>
                    <a:lnTo>
                      <a:pt x="2135" y="1255"/>
                    </a:lnTo>
                    <a:lnTo>
                      <a:pt x="2136" y="1194"/>
                    </a:lnTo>
                    <a:lnTo>
                      <a:pt x="2135" y="1132"/>
                    </a:lnTo>
                    <a:lnTo>
                      <a:pt x="2130" y="1072"/>
                    </a:lnTo>
                    <a:lnTo>
                      <a:pt x="2124" y="1012"/>
                    </a:lnTo>
                    <a:lnTo>
                      <a:pt x="2114" y="953"/>
                    </a:lnTo>
                    <a:lnTo>
                      <a:pt x="2102" y="895"/>
                    </a:lnTo>
                    <a:lnTo>
                      <a:pt x="2088" y="838"/>
                    </a:lnTo>
                    <a:lnTo>
                      <a:pt x="2071" y="783"/>
                    </a:lnTo>
                    <a:lnTo>
                      <a:pt x="2052" y="729"/>
                    </a:lnTo>
                    <a:lnTo>
                      <a:pt x="2030" y="676"/>
                    </a:lnTo>
                    <a:lnTo>
                      <a:pt x="2007" y="625"/>
                    </a:lnTo>
                    <a:lnTo>
                      <a:pt x="1982" y="575"/>
                    </a:lnTo>
                    <a:lnTo>
                      <a:pt x="1953" y="526"/>
                    </a:lnTo>
                    <a:lnTo>
                      <a:pt x="1924" y="479"/>
                    </a:lnTo>
                    <a:lnTo>
                      <a:pt x="1893" y="434"/>
                    </a:lnTo>
                    <a:lnTo>
                      <a:pt x="1859" y="391"/>
                    </a:lnTo>
                    <a:lnTo>
                      <a:pt x="1823" y="349"/>
                    </a:lnTo>
                    <a:lnTo>
                      <a:pt x="1786" y="310"/>
                    </a:lnTo>
                    <a:lnTo>
                      <a:pt x="1747" y="273"/>
                    </a:lnTo>
                    <a:lnTo>
                      <a:pt x="1708" y="237"/>
                    </a:lnTo>
                    <a:lnTo>
                      <a:pt x="1666" y="204"/>
                    </a:lnTo>
                    <a:lnTo>
                      <a:pt x="1622" y="173"/>
                    </a:lnTo>
                    <a:lnTo>
                      <a:pt x="1578" y="144"/>
                    </a:lnTo>
                    <a:lnTo>
                      <a:pt x="1532" y="118"/>
                    </a:lnTo>
                    <a:lnTo>
                      <a:pt x="1484" y="93"/>
                    </a:lnTo>
                    <a:lnTo>
                      <a:pt x="1436" y="73"/>
                    </a:lnTo>
                    <a:lnTo>
                      <a:pt x="1386" y="54"/>
                    </a:lnTo>
                    <a:lnTo>
                      <a:pt x="1336" y="38"/>
                    </a:lnTo>
                    <a:lnTo>
                      <a:pt x="1284" y="25"/>
                    </a:lnTo>
                    <a:lnTo>
                      <a:pt x="1232" y="14"/>
                    </a:lnTo>
                    <a:lnTo>
                      <a:pt x="1178" y="6"/>
                    </a:lnTo>
                    <a:lnTo>
                      <a:pt x="1124" y="1"/>
                    </a:lnTo>
                    <a:lnTo>
                      <a:pt x="1069" y="0"/>
                    </a:lnTo>
                    <a:lnTo>
                      <a:pt x="1014" y="1"/>
                    </a:lnTo>
                    <a:lnTo>
                      <a:pt x="960" y="6"/>
                    </a:lnTo>
                    <a:lnTo>
                      <a:pt x="906" y="14"/>
                    </a:lnTo>
                    <a:lnTo>
                      <a:pt x="853" y="25"/>
                    </a:lnTo>
                    <a:lnTo>
                      <a:pt x="802" y="38"/>
                    </a:lnTo>
                    <a:lnTo>
                      <a:pt x="751" y="54"/>
                    </a:lnTo>
                    <a:lnTo>
                      <a:pt x="701" y="73"/>
                    </a:lnTo>
                    <a:lnTo>
                      <a:pt x="653" y="93"/>
                    </a:lnTo>
                    <a:lnTo>
                      <a:pt x="606" y="118"/>
                    </a:lnTo>
                    <a:lnTo>
                      <a:pt x="559" y="144"/>
                    </a:lnTo>
                    <a:lnTo>
                      <a:pt x="515" y="173"/>
                    </a:lnTo>
                    <a:lnTo>
                      <a:pt x="471" y="204"/>
                    </a:lnTo>
                    <a:lnTo>
                      <a:pt x="429" y="237"/>
                    </a:lnTo>
                    <a:lnTo>
                      <a:pt x="389" y="273"/>
                    </a:lnTo>
                    <a:lnTo>
                      <a:pt x="350" y="310"/>
                    </a:lnTo>
                    <a:lnTo>
                      <a:pt x="314" y="349"/>
                    </a:lnTo>
                    <a:lnTo>
                      <a:pt x="277" y="391"/>
                    </a:lnTo>
                    <a:lnTo>
                      <a:pt x="244" y="434"/>
                    </a:lnTo>
                    <a:lnTo>
                      <a:pt x="212" y="479"/>
                    </a:lnTo>
                    <a:lnTo>
                      <a:pt x="183" y="526"/>
                    </a:lnTo>
                    <a:lnTo>
                      <a:pt x="155" y="575"/>
                    </a:lnTo>
                    <a:lnTo>
                      <a:pt x="129" y="625"/>
                    </a:lnTo>
                    <a:lnTo>
                      <a:pt x="106" y="676"/>
                    </a:lnTo>
                    <a:lnTo>
                      <a:pt x="84" y="729"/>
                    </a:lnTo>
                    <a:lnTo>
                      <a:pt x="65" y="783"/>
                    </a:lnTo>
                    <a:lnTo>
                      <a:pt x="48" y="838"/>
                    </a:lnTo>
                    <a:lnTo>
                      <a:pt x="34" y="895"/>
                    </a:lnTo>
                    <a:lnTo>
                      <a:pt x="22" y="953"/>
                    </a:lnTo>
                    <a:lnTo>
                      <a:pt x="12" y="1012"/>
                    </a:lnTo>
                    <a:lnTo>
                      <a:pt x="6" y="1072"/>
                    </a:lnTo>
                    <a:lnTo>
                      <a:pt x="1" y="1132"/>
                    </a:lnTo>
                    <a:lnTo>
                      <a:pt x="0" y="1194"/>
                    </a:lnTo>
                    <a:lnTo>
                      <a:pt x="1" y="1255"/>
                    </a:lnTo>
                    <a:lnTo>
                      <a:pt x="6" y="1315"/>
                    </a:lnTo>
                    <a:lnTo>
                      <a:pt x="12" y="1376"/>
                    </a:lnTo>
                    <a:lnTo>
                      <a:pt x="22" y="1433"/>
                    </a:lnTo>
                    <a:lnTo>
                      <a:pt x="34" y="1491"/>
                    </a:lnTo>
                    <a:lnTo>
                      <a:pt x="48" y="1548"/>
                    </a:lnTo>
                    <a:lnTo>
                      <a:pt x="65" y="1603"/>
                    </a:lnTo>
                    <a:lnTo>
                      <a:pt x="84" y="1657"/>
                    </a:lnTo>
                    <a:lnTo>
                      <a:pt x="106" y="1710"/>
                    </a:lnTo>
                    <a:lnTo>
                      <a:pt x="129" y="1762"/>
                    </a:lnTo>
                    <a:lnTo>
                      <a:pt x="155" y="1811"/>
                    </a:lnTo>
                    <a:lnTo>
                      <a:pt x="183" y="1860"/>
                    </a:lnTo>
                    <a:lnTo>
                      <a:pt x="212" y="1907"/>
                    </a:lnTo>
                    <a:lnTo>
                      <a:pt x="244" y="1951"/>
                    </a:lnTo>
                    <a:lnTo>
                      <a:pt x="277" y="1994"/>
                    </a:lnTo>
                    <a:lnTo>
                      <a:pt x="314" y="2036"/>
                    </a:lnTo>
                    <a:lnTo>
                      <a:pt x="350" y="2075"/>
                    </a:lnTo>
                    <a:lnTo>
                      <a:pt x="389" y="2113"/>
                    </a:lnTo>
                    <a:lnTo>
                      <a:pt x="429" y="2148"/>
                    </a:lnTo>
                    <a:lnTo>
                      <a:pt x="471" y="2181"/>
                    </a:lnTo>
                    <a:lnTo>
                      <a:pt x="515" y="2213"/>
                    </a:lnTo>
                    <a:lnTo>
                      <a:pt x="559" y="2241"/>
                    </a:lnTo>
                    <a:lnTo>
                      <a:pt x="606" y="2267"/>
                    </a:lnTo>
                    <a:lnTo>
                      <a:pt x="653" y="2292"/>
                    </a:lnTo>
                    <a:lnTo>
                      <a:pt x="701" y="2312"/>
                    </a:lnTo>
                    <a:lnTo>
                      <a:pt x="751" y="2331"/>
                    </a:lnTo>
                    <a:lnTo>
                      <a:pt x="802" y="2347"/>
                    </a:lnTo>
                    <a:lnTo>
                      <a:pt x="853" y="2360"/>
                    </a:lnTo>
                    <a:lnTo>
                      <a:pt x="906" y="2371"/>
                    </a:lnTo>
                    <a:lnTo>
                      <a:pt x="960" y="2379"/>
                    </a:lnTo>
                    <a:lnTo>
                      <a:pt x="1014" y="2384"/>
                    </a:lnTo>
                    <a:lnTo>
                      <a:pt x="1069" y="2385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6">
                <a:extLst>
                  <a:ext uri="{FF2B5EF4-FFF2-40B4-BE49-F238E27FC236}">
                    <a16:creationId xmlns:a16="http://schemas.microsoft.com/office/drawing/2014/main" id="{2115A835-38DE-42E8-80D9-55F373137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" y="1963"/>
                <a:ext cx="429" cy="173"/>
              </a:xfrm>
              <a:custGeom>
                <a:avLst/>
                <a:gdLst>
                  <a:gd name="T0" fmla="*/ 483 w 483"/>
                  <a:gd name="T1" fmla="*/ 56 h 478"/>
                  <a:gd name="T2" fmla="*/ 461 w 483"/>
                  <a:gd name="T3" fmla="*/ 54 h 478"/>
                  <a:gd name="T4" fmla="*/ 439 w 483"/>
                  <a:gd name="T5" fmla="*/ 51 h 478"/>
                  <a:gd name="T6" fmla="*/ 417 w 483"/>
                  <a:gd name="T7" fmla="*/ 47 h 478"/>
                  <a:gd name="T8" fmla="*/ 395 w 483"/>
                  <a:gd name="T9" fmla="*/ 45 h 478"/>
                  <a:gd name="T10" fmla="*/ 374 w 483"/>
                  <a:gd name="T11" fmla="*/ 41 h 478"/>
                  <a:gd name="T12" fmla="*/ 352 w 483"/>
                  <a:gd name="T13" fmla="*/ 39 h 478"/>
                  <a:gd name="T14" fmla="*/ 330 w 483"/>
                  <a:gd name="T15" fmla="*/ 35 h 478"/>
                  <a:gd name="T16" fmla="*/ 309 w 483"/>
                  <a:gd name="T17" fmla="*/ 31 h 478"/>
                  <a:gd name="T18" fmla="*/ 288 w 483"/>
                  <a:gd name="T19" fmla="*/ 28 h 478"/>
                  <a:gd name="T20" fmla="*/ 266 w 483"/>
                  <a:gd name="T21" fmla="*/ 24 h 478"/>
                  <a:gd name="T22" fmla="*/ 245 w 483"/>
                  <a:gd name="T23" fmla="*/ 20 h 478"/>
                  <a:gd name="T24" fmla="*/ 225 w 483"/>
                  <a:gd name="T25" fmla="*/ 17 h 478"/>
                  <a:gd name="T26" fmla="*/ 204 w 483"/>
                  <a:gd name="T27" fmla="*/ 13 h 478"/>
                  <a:gd name="T28" fmla="*/ 183 w 483"/>
                  <a:gd name="T29" fmla="*/ 8 h 478"/>
                  <a:gd name="T30" fmla="*/ 163 w 483"/>
                  <a:gd name="T31" fmla="*/ 4 h 478"/>
                  <a:gd name="T32" fmla="*/ 142 w 483"/>
                  <a:gd name="T33" fmla="*/ 0 h 478"/>
                  <a:gd name="T34" fmla="*/ 113 w 483"/>
                  <a:gd name="T35" fmla="*/ 54 h 478"/>
                  <a:gd name="T36" fmla="*/ 87 w 483"/>
                  <a:gd name="T37" fmla="*/ 109 h 478"/>
                  <a:gd name="T38" fmla="*/ 65 w 483"/>
                  <a:gd name="T39" fmla="*/ 165 h 478"/>
                  <a:gd name="T40" fmla="*/ 45 w 483"/>
                  <a:gd name="T41" fmla="*/ 226 h 478"/>
                  <a:gd name="T42" fmla="*/ 29 w 483"/>
                  <a:gd name="T43" fmla="*/ 286 h 478"/>
                  <a:gd name="T44" fmla="*/ 15 w 483"/>
                  <a:gd name="T45" fmla="*/ 349 h 478"/>
                  <a:gd name="T46" fmla="*/ 5 w 483"/>
                  <a:gd name="T47" fmla="*/ 413 h 478"/>
                  <a:gd name="T48" fmla="*/ 0 w 483"/>
                  <a:gd name="T49" fmla="*/ 478 h 478"/>
                  <a:gd name="T50" fmla="*/ 446 w 483"/>
                  <a:gd name="T51" fmla="*/ 478 h 478"/>
                  <a:gd name="T52" fmla="*/ 448 w 483"/>
                  <a:gd name="T53" fmla="*/ 424 h 478"/>
                  <a:gd name="T54" fmla="*/ 450 w 483"/>
                  <a:gd name="T55" fmla="*/ 370 h 478"/>
                  <a:gd name="T56" fmla="*/ 454 w 483"/>
                  <a:gd name="T57" fmla="*/ 317 h 478"/>
                  <a:gd name="T58" fmla="*/ 458 w 483"/>
                  <a:gd name="T59" fmla="*/ 263 h 478"/>
                  <a:gd name="T60" fmla="*/ 462 w 483"/>
                  <a:gd name="T61" fmla="*/ 211 h 478"/>
                  <a:gd name="T62" fmla="*/ 469 w 483"/>
                  <a:gd name="T63" fmla="*/ 158 h 478"/>
                  <a:gd name="T64" fmla="*/ 476 w 483"/>
                  <a:gd name="T65" fmla="*/ 106 h 478"/>
                  <a:gd name="T66" fmla="*/ 483 w 483"/>
                  <a:gd name="T67" fmla="*/ 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83" h="478">
                    <a:moveTo>
                      <a:pt x="483" y="56"/>
                    </a:moveTo>
                    <a:lnTo>
                      <a:pt x="461" y="54"/>
                    </a:lnTo>
                    <a:lnTo>
                      <a:pt x="439" y="51"/>
                    </a:lnTo>
                    <a:lnTo>
                      <a:pt x="417" y="47"/>
                    </a:lnTo>
                    <a:lnTo>
                      <a:pt x="395" y="45"/>
                    </a:lnTo>
                    <a:lnTo>
                      <a:pt x="374" y="41"/>
                    </a:lnTo>
                    <a:lnTo>
                      <a:pt x="352" y="39"/>
                    </a:lnTo>
                    <a:lnTo>
                      <a:pt x="330" y="35"/>
                    </a:lnTo>
                    <a:lnTo>
                      <a:pt x="309" y="31"/>
                    </a:lnTo>
                    <a:lnTo>
                      <a:pt x="288" y="28"/>
                    </a:lnTo>
                    <a:lnTo>
                      <a:pt x="266" y="24"/>
                    </a:lnTo>
                    <a:lnTo>
                      <a:pt x="245" y="20"/>
                    </a:lnTo>
                    <a:lnTo>
                      <a:pt x="225" y="17"/>
                    </a:lnTo>
                    <a:lnTo>
                      <a:pt x="204" y="13"/>
                    </a:lnTo>
                    <a:lnTo>
                      <a:pt x="183" y="8"/>
                    </a:lnTo>
                    <a:lnTo>
                      <a:pt x="163" y="4"/>
                    </a:lnTo>
                    <a:lnTo>
                      <a:pt x="142" y="0"/>
                    </a:lnTo>
                    <a:lnTo>
                      <a:pt x="113" y="54"/>
                    </a:lnTo>
                    <a:lnTo>
                      <a:pt x="87" y="109"/>
                    </a:lnTo>
                    <a:lnTo>
                      <a:pt x="65" y="165"/>
                    </a:lnTo>
                    <a:lnTo>
                      <a:pt x="45" y="226"/>
                    </a:lnTo>
                    <a:lnTo>
                      <a:pt x="29" y="286"/>
                    </a:lnTo>
                    <a:lnTo>
                      <a:pt x="15" y="349"/>
                    </a:lnTo>
                    <a:lnTo>
                      <a:pt x="5" y="413"/>
                    </a:lnTo>
                    <a:lnTo>
                      <a:pt x="0" y="478"/>
                    </a:lnTo>
                    <a:lnTo>
                      <a:pt x="446" y="478"/>
                    </a:lnTo>
                    <a:lnTo>
                      <a:pt x="448" y="424"/>
                    </a:lnTo>
                    <a:lnTo>
                      <a:pt x="450" y="370"/>
                    </a:lnTo>
                    <a:lnTo>
                      <a:pt x="454" y="317"/>
                    </a:lnTo>
                    <a:lnTo>
                      <a:pt x="458" y="263"/>
                    </a:lnTo>
                    <a:lnTo>
                      <a:pt x="462" y="211"/>
                    </a:lnTo>
                    <a:lnTo>
                      <a:pt x="469" y="158"/>
                    </a:lnTo>
                    <a:lnTo>
                      <a:pt x="476" y="106"/>
                    </a:lnTo>
                    <a:lnTo>
                      <a:pt x="483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3EB53704-CDF5-4B00-8FC5-EA812FFE8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" y="1805"/>
                <a:ext cx="365" cy="128"/>
              </a:xfrm>
              <a:custGeom>
                <a:avLst/>
                <a:gdLst>
                  <a:gd name="T0" fmla="*/ 412 w 412"/>
                  <a:gd name="T1" fmla="*/ 0 h 359"/>
                  <a:gd name="T2" fmla="*/ 383 w 412"/>
                  <a:gd name="T3" fmla="*/ 11 h 359"/>
                  <a:gd name="T4" fmla="*/ 353 w 412"/>
                  <a:gd name="T5" fmla="*/ 25 h 359"/>
                  <a:gd name="T6" fmla="*/ 325 w 412"/>
                  <a:gd name="T7" fmla="*/ 39 h 359"/>
                  <a:gd name="T8" fmla="*/ 297 w 412"/>
                  <a:gd name="T9" fmla="*/ 55 h 359"/>
                  <a:gd name="T10" fmla="*/ 269 w 412"/>
                  <a:gd name="T11" fmla="*/ 72 h 359"/>
                  <a:gd name="T12" fmla="*/ 241 w 412"/>
                  <a:gd name="T13" fmla="*/ 91 h 359"/>
                  <a:gd name="T14" fmla="*/ 213 w 412"/>
                  <a:gd name="T15" fmla="*/ 109 h 359"/>
                  <a:gd name="T16" fmla="*/ 187 w 412"/>
                  <a:gd name="T17" fmla="*/ 130 h 359"/>
                  <a:gd name="T18" fmla="*/ 161 w 412"/>
                  <a:gd name="T19" fmla="*/ 151 h 359"/>
                  <a:gd name="T20" fmla="*/ 135 w 412"/>
                  <a:gd name="T21" fmla="*/ 173 h 359"/>
                  <a:gd name="T22" fmla="*/ 111 w 412"/>
                  <a:gd name="T23" fmla="*/ 195 h 359"/>
                  <a:gd name="T24" fmla="*/ 87 w 412"/>
                  <a:gd name="T25" fmla="*/ 219 h 359"/>
                  <a:gd name="T26" fmla="*/ 64 w 412"/>
                  <a:gd name="T27" fmla="*/ 243 h 359"/>
                  <a:gd name="T28" fmla="*/ 42 w 412"/>
                  <a:gd name="T29" fmla="*/ 268 h 359"/>
                  <a:gd name="T30" fmla="*/ 20 w 412"/>
                  <a:gd name="T31" fmla="*/ 293 h 359"/>
                  <a:gd name="T32" fmla="*/ 0 w 412"/>
                  <a:gd name="T33" fmla="*/ 317 h 359"/>
                  <a:gd name="T34" fmla="*/ 16 w 412"/>
                  <a:gd name="T35" fmla="*/ 321 h 359"/>
                  <a:gd name="T36" fmla="*/ 34 w 412"/>
                  <a:gd name="T37" fmla="*/ 323 h 359"/>
                  <a:gd name="T38" fmla="*/ 52 w 412"/>
                  <a:gd name="T39" fmla="*/ 327 h 359"/>
                  <a:gd name="T40" fmla="*/ 68 w 412"/>
                  <a:gd name="T41" fmla="*/ 329 h 359"/>
                  <a:gd name="T42" fmla="*/ 86 w 412"/>
                  <a:gd name="T43" fmla="*/ 332 h 359"/>
                  <a:gd name="T44" fmla="*/ 103 w 412"/>
                  <a:gd name="T45" fmla="*/ 336 h 359"/>
                  <a:gd name="T46" fmla="*/ 121 w 412"/>
                  <a:gd name="T47" fmla="*/ 338 h 359"/>
                  <a:gd name="T48" fmla="*/ 139 w 412"/>
                  <a:gd name="T49" fmla="*/ 340 h 359"/>
                  <a:gd name="T50" fmla="*/ 156 w 412"/>
                  <a:gd name="T51" fmla="*/ 343 h 359"/>
                  <a:gd name="T52" fmla="*/ 174 w 412"/>
                  <a:gd name="T53" fmla="*/ 345 h 359"/>
                  <a:gd name="T54" fmla="*/ 191 w 412"/>
                  <a:gd name="T55" fmla="*/ 348 h 359"/>
                  <a:gd name="T56" fmla="*/ 210 w 412"/>
                  <a:gd name="T57" fmla="*/ 350 h 359"/>
                  <a:gd name="T58" fmla="*/ 228 w 412"/>
                  <a:gd name="T59" fmla="*/ 353 h 359"/>
                  <a:gd name="T60" fmla="*/ 246 w 412"/>
                  <a:gd name="T61" fmla="*/ 355 h 359"/>
                  <a:gd name="T62" fmla="*/ 264 w 412"/>
                  <a:gd name="T63" fmla="*/ 356 h 359"/>
                  <a:gd name="T64" fmla="*/ 283 w 412"/>
                  <a:gd name="T65" fmla="*/ 359 h 359"/>
                  <a:gd name="T66" fmla="*/ 295 w 412"/>
                  <a:gd name="T67" fmla="*/ 311 h 359"/>
                  <a:gd name="T68" fmla="*/ 308 w 412"/>
                  <a:gd name="T69" fmla="*/ 262 h 359"/>
                  <a:gd name="T70" fmla="*/ 324 w 412"/>
                  <a:gd name="T71" fmla="*/ 214 h 359"/>
                  <a:gd name="T72" fmla="*/ 340 w 412"/>
                  <a:gd name="T73" fmla="*/ 166 h 359"/>
                  <a:gd name="T74" fmla="*/ 358 w 412"/>
                  <a:gd name="T75" fmla="*/ 120 h 359"/>
                  <a:gd name="T76" fmla="*/ 375 w 412"/>
                  <a:gd name="T77" fmla="*/ 77 h 359"/>
                  <a:gd name="T78" fmla="*/ 394 w 412"/>
                  <a:gd name="T79" fmla="*/ 37 h 359"/>
                  <a:gd name="T80" fmla="*/ 412 w 412"/>
                  <a:gd name="T8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2" h="359">
                    <a:moveTo>
                      <a:pt x="412" y="0"/>
                    </a:moveTo>
                    <a:lnTo>
                      <a:pt x="383" y="11"/>
                    </a:lnTo>
                    <a:lnTo>
                      <a:pt x="353" y="25"/>
                    </a:lnTo>
                    <a:lnTo>
                      <a:pt x="325" y="39"/>
                    </a:lnTo>
                    <a:lnTo>
                      <a:pt x="297" y="55"/>
                    </a:lnTo>
                    <a:lnTo>
                      <a:pt x="269" y="72"/>
                    </a:lnTo>
                    <a:lnTo>
                      <a:pt x="241" y="91"/>
                    </a:lnTo>
                    <a:lnTo>
                      <a:pt x="213" y="109"/>
                    </a:lnTo>
                    <a:lnTo>
                      <a:pt x="187" y="130"/>
                    </a:lnTo>
                    <a:lnTo>
                      <a:pt x="161" y="151"/>
                    </a:lnTo>
                    <a:lnTo>
                      <a:pt x="135" y="173"/>
                    </a:lnTo>
                    <a:lnTo>
                      <a:pt x="111" y="195"/>
                    </a:lnTo>
                    <a:lnTo>
                      <a:pt x="87" y="219"/>
                    </a:lnTo>
                    <a:lnTo>
                      <a:pt x="64" y="243"/>
                    </a:lnTo>
                    <a:lnTo>
                      <a:pt x="42" y="268"/>
                    </a:lnTo>
                    <a:lnTo>
                      <a:pt x="20" y="293"/>
                    </a:lnTo>
                    <a:lnTo>
                      <a:pt x="0" y="317"/>
                    </a:lnTo>
                    <a:lnTo>
                      <a:pt x="16" y="321"/>
                    </a:lnTo>
                    <a:lnTo>
                      <a:pt x="34" y="323"/>
                    </a:lnTo>
                    <a:lnTo>
                      <a:pt x="52" y="327"/>
                    </a:lnTo>
                    <a:lnTo>
                      <a:pt x="68" y="329"/>
                    </a:lnTo>
                    <a:lnTo>
                      <a:pt x="86" y="332"/>
                    </a:lnTo>
                    <a:lnTo>
                      <a:pt x="103" y="336"/>
                    </a:lnTo>
                    <a:lnTo>
                      <a:pt x="121" y="338"/>
                    </a:lnTo>
                    <a:lnTo>
                      <a:pt x="139" y="340"/>
                    </a:lnTo>
                    <a:lnTo>
                      <a:pt x="156" y="343"/>
                    </a:lnTo>
                    <a:lnTo>
                      <a:pt x="174" y="345"/>
                    </a:lnTo>
                    <a:lnTo>
                      <a:pt x="191" y="348"/>
                    </a:lnTo>
                    <a:lnTo>
                      <a:pt x="210" y="350"/>
                    </a:lnTo>
                    <a:lnTo>
                      <a:pt x="228" y="353"/>
                    </a:lnTo>
                    <a:lnTo>
                      <a:pt x="246" y="355"/>
                    </a:lnTo>
                    <a:lnTo>
                      <a:pt x="264" y="356"/>
                    </a:lnTo>
                    <a:lnTo>
                      <a:pt x="283" y="359"/>
                    </a:lnTo>
                    <a:lnTo>
                      <a:pt x="295" y="311"/>
                    </a:lnTo>
                    <a:lnTo>
                      <a:pt x="308" y="262"/>
                    </a:lnTo>
                    <a:lnTo>
                      <a:pt x="324" y="214"/>
                    </a:lnTo>
                    <a:lnTo>
                      <a:pt x="340" y="166"/>
                    </a:lnTo>
                    <a:lnTo>
                      <a:pt x="358" y="120"/>
                    </a:lnTo>
                    <a:lnTo>
                      <a:pt x="375" y="77"/>
                    </a:lnTo>
                    <a:lnTo>
                      <a:pt x="394" y="37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4">
                <a:extLst>
                  <a:ext uri="{FF2B5EF4-FFF2-40B4-BE49-F238E27FC236}">
                    <a16:creationId xmlns:a16="http://schemas.microsoft.com/office/drawing/2014/main" id="{36A72999-9BE0-4858-A95C-8A1AE3E8D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6" y="2388"/>
                <a:ext cx="367" cy="134"/>
              </a:xfrm>
              <a:custGeom>
                <a:avLst/>
                <a:gdLst>
                  <a:gd name="T0" fmla="*/ 0 w 411"/>
                  <a:gd name="T1" fmla="*/ 44 h 378"/>
                  <a:gd name="T2" fmla="*/ 20 w 411"/>
                  <a:gd name="T3" fmla="*/ 69 h 378"/>
                  <a:gd name="T4" fmla="*/ 42 w 411"/>
                  <a:gd name="T5" fmla="*/ 94 h 378"/>
                  <a:gd name="T6" fmla="*/ 64 w 411"/>
                  <a:gd name="T7" fmla="*/ 120 h 378"/>
                  <a:gd name="T8" fmla="*/ 87 w 411"/>
                  <a:gd name="T9" fmla="*/ 144 h 378"/>
                  <a:gd name="T10" fmla="*/ 111 w 411"/>
                  <a:gd name="T11" fmla="*/ 169 h 378"/>
                  <a:gd name="T12" fmla="*/ 136 w 411"/>
                  <a:gd name="T13" fmla="*/ 193 h 378"/>
                  <a:gd name="T14" fmla="*/ 161 w 411"/>
                  <a:gd name="T15" fmla="*/ 217 h 378"/>
                  <a:gd name="T16" fmla="*/ 187 w 411"/>
                  <a:gd name="T17" fmla="*/ 240 h 378"/>
                  <a:gd name="T18" fmla="*/ 213 w 411"/>
                  <a:gd name="T19" fmla="*/ 261 h 378"/>
                  <a:gd name="T20" fmla="*/ 240 w 411"/>
                  <a:gd name="T21" fmla="*/ 282 h 378"/>
                  <a:gd name="T22" fmla="*/ 268 w 411"/>
                  <a:gd name="T23" fmla="*/ 302 h 378"/>
                  <a:gd name="T24" fmla="*/ 297 w 411"/>
                  <a:gd name="T25" fmla="*/ 320 h 378"/>
                  <a:gd name="T26" fmla="*/ 324 w 411"/>
                  <a:gd name="T27" fmla="*/ 337 h 378"/>
                  <a:gd name="T28" fmla="*/ 353 w 411"/>
                  <a:gd name="T29" fmla="*/ 352 h 378"/>
                  <a:gd name="T30" fmla="*/ 383 w 411"/>
                  <a:gd name="T31" fmla="*/ 366 h 378"/>
                  <a:gd name="T32" fmla="*/ 411 w 411"/>
                  <a:gd name="T33" fmla="*/ 378 h 378"/>
                  <a:gd name="T34" fmla="*/ 394 w 411"/>
                  <a:gd name="T35" fmla="*/ 340 h 378"/>
                  <a:gd name="T36" fmla="*/ 376 w 411"/>
                  <a:gd name="T37" fmla="*/ 297 h 378"/>
                  <a:gd name="T38" fmla="*/ 358 w 411"/>
                  <a:gd name="T39" fmla="*/ 251 h 378"/>
                  <a:gd name="T40" fmla="*/ 341 w 411"/>
                  <a:gd name="T41" fmla="*/ 202 h 378"/>
                  <a:gd name="T42" fmla="*/ 324 w 411"/>
                  <a:gd name="T43" fmla="*/ 152 h 378"/>
                  <a:gd name="T44" fmla="*/ 310 w 411"/>
                  <a:gd name="T45" fmla="*/ 100 h 378"/>
                  <a:gd name="T46" fmla="*/ 297 w 411"/>
                  <a:gd name="T47" fmla="*/ 50 h 378"/>
                  <a:gd name="T48" fmla="*/ 285 w 411"/>
                  <a:gd name="T49" fmla="*/ 0 h 378"/>
                  <a:gd name="T50" fmla="*/ 266 w 411"/>
                  <a:gd name="T51" fmla="*/ 3 h 378"/>
                  <a:gd name="T52" fmla="*/ 248 w 411"/>
                  <a:gd name="T53" fmla="*/ 4 h 378"/>
                  <a:gd name="T54" fmla="*/ 229 w 411"/>
                  <a:gd name="T55" fmla="*/ 7 h 378"/>
                  <a:gd name="T56" fmla="*/ 212 w 411"/>
                  <a:gd name="T57" fmla="*/ 9 h 378"/>
                  <a:gd name="T58" fmla="*/ 193 w 411"/>
                  <a:gd name="T59" fmla="*/ 12 h 378"/>
                  <a:gd name="T60" fmla="*/ 176 w 411"/>
                  <a:gd name="T61" fmla="*/ 14 h 378"/>
                  <a:gd name="T62" fmla="*/ 158 w 411"/>
                  <a:gd name="T63" fmla="*/ 16 h 378"/>
                  <a:gd name="T64" fmla="*/ 140 w 411"/>
                  <a:gd name="T65" fmla="*/ 19 h 378"/>
                  <a:gd name="T66" fmla="*/ 123 w 411"/>
                  <a:gd name="T67" fmla="*/ 21 h 378"/>
                  <a:gd name="T68" fmla="*/ 105 w 411"/>
                  <a:gd name="T69" fmla="*/ 24 h 378"/>
                  <a:gd name="T70" fmla="*/ 87 w 411"/>
                  <a:gd name="T71" fmla="*/ 28 h 378"/>
                  <a:gd name="T72" fmla="*/ 70 w 411"/>
                  <a:gd name="T73" fmla="*/ 30 h 378"/>
                  <a:gd name="T74" fmla="*/ 52 w 411"/>
                  <a:gd name="T75" fmla="*/ 34 h 378"/>
                  <a:gd name="T76" fmla="*/ 35 w 411"/>
                  <a:gd name="T77" fmla="*/ 37 h 378"/>
                  <a:gd name="T78" fmla="*/ 18 w 411"/>
                  <a:gd name="T79" fmla="*/ 40 h 378"/>
                  <a:gd name="T80" fmla="*/ 0 w 411"/>
                  <a:gd name="T81" fmla="*/ 4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1" h="378">
                    <a:moveTo>
                      <a:pt x="0" y="44"/>
                    </a:moveTo>
                    <a:lnTo>
                      <a:pt x="20" y="69"/>
                    </a:lnTo>
                    <a:lnTo>
                      <a:pt x="42" y="94"/>
                    </a:lnTo>
                    <a:lnTo>
                      <a:pt x="64" y="120"/>
                    </a:lnTo>
                    <a:lnTo>
                      <a:pt x="87" y="144"/>
                    </a:lnTo>
                    <a:lnTo>
                      <a:pt x="111" y="169"/>
                    </a:lnTo>
                    <a:lnTo>
                      <a:pt x="136" y="193"/>
                    </a:lnTo>
                    <a:lnTo>
                      <a:pt x="161" y="217"/>
                    </a:lnTo>
                    <a:lnTo>
                      <a:pt x="187" y="240"/>
                    </a:lnTo>
                    <a:lnTo>
                      <a:pt x="213" y="261"/>
                    </a:lnTo>
                    <a:lnTo>
                      <a:pt x="240" y="282"/>
                    </a:lnTo>
                    <a:lnTo>
                      <a:pt x="268" y="302"/>
                    </a:lnTo>
                    <a:lnTo>
                      <a:pt x="297" y="320"/>
                    </a:lnTo>
                    <a:lnTo>
                      <a:pt x="324" y="337"/>
                    </a:lnTo>
                    <a:lnTo>
                      <a:pt x="353" y="352"/>
                    </a:lnTo>
                    <a:lnTo>
                      <a:pt x="383" y="366"/>
                    </a:lnTo>
                    <a:lnTo>
                      <a:pt x="411" y="378"/>
                    </a:lnTo>
                    <a:lnTo>
                      <a:pt x="394" y="340"/>
                    </a:lnTo>
                    <a:lnTo>
                      <a:pt x="376" y="297"/>
                    </a:lnTo>
                    <a:lnTo>
                      <a:pt x="358" y="251"/>
                    </a:lnTo>
                    <a:lnTo>
                      <a:pt x="341" y="202"/>
                    </a:lnTo>
                    <a:lnTo>
                      <a:pt x="324" y="152"/>
                    </a:lnTo>
                    <a:lnTo>
                      <a:pt x="310" y="100"/>
                    </a:lnTo>
                    <a:lnTo>
                      <a:pt x="297" y="50"/>
                    </a:lnTo>
                    <a:lnTo>
                      <a:pt x="285" y="0"/>
                    </a:lnTo>
                    <a:lnTo>
                      <a:pt x="266" y="3"/>
                    </a:lnTo>
                    <a:lnTo>
                      <a:pt x="248" y="4"/>
                    </a:lnTo>
                    <a:lnTo>
                      <a:pt x="229" y="7"/>
                    </a:lnTo>
                    <a:lnTo>
                      <a:pt x="212" y="9"/>
                    </a:lnTo>
                    <a:lnTo>
                      <a:pt x="193" y="12"/>
                    </a:lnTo>
                    <a:lnTo>
                      <a:pt x="176" y="14"/>
                    </a:lnTo>
                    <a:lnTo>
                      <a:pt x="158" y="16"/>
                    </a:lnTo>
                    <a:lnTo>
                      <a:pt x="140" y="19"/>
                    </a:lnTo>
                    <a:lnTo>
                      <a:pt x="123" y="21"/>
                    </a:lnTo>
                    <a:lnTo>
                      <a:pt x="105" y="24"/>
                    </a:lnTo>
                    <a:lnTo>
                      <a:pt x="87" y="28"/>
                    </a:lnTo>
                    <a:lnTo>
                      <a:pt x="70" y="30"/>
                    </a:lnTo>
                    <a:lnTo>
                      <a:pt x="52" y="34"/>
                    </a:lnTo>
                    <a:lnTo>
                      <a:pt x="35" y="37"/>
                    </a:lnTo>
                    <a:lnTo>
                      <a:pt x="18" y="4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70CF3F62-2510-49E3-9994-DDA250685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" y="2186"/>
                <a:ext cx="426" cy="171"/>
              </a:xfrm>
              <a:custGeom>
                <a:avLst/>
                <a:gdLst>
                  <a:gd name="T0" fmla="*/ 445 w 481"/>
                  <a:gd name="T1" fmla="*/ 0 h 478"/>
                  <a:gd name="T2" fmla="*/ 0 w 481"/>
                  <a:gd name="T3" fmla="*/ 0 h 478"/>
                  <a:gd name="T4" fmla="*/ 5 w 481"/>
                  <a:gd name="T5" fmla="*/ 65 h 478"/>
                  <a:gd name="T6" fmla="*/ 14 w 481"/>
                  <a:gd name="T7" fmla="*/ 129 h 478"/>
                  <a:gd name="T8" fmla="*/ 27 w 481"/>
                  <a:gd name="T9" fmla="*/ 190 h 478"/>
                  <a:gd name="T10" fmla="*/ 43 w 481"/>
                  <a:gd name="T11" fmla="*/ 252 h 478"/>
                  <a:gd name="T12" fmla="*/ 63 w 481"/>
                  <a:gd name="T13" fmla="*/ 311 h 478"/>
                  <a:gd name="T14" fmla="*/ 85 w 481"/>
                  <a:gd name="T15" fmla="*/ 369 h 478"/>
                  <a:gd name="T16" fmla="*/ 110 w 481"/>
                  <a:gd name="T17" fmla="*/ 424 h 478"/>
                  <a:gd name="T18" fmla="*/ 139 w 481"/>
                  <a:gd name="T19" fmla="*/ 478 h 478"/>
                  <a:gd name="T20" fmla="*/ 160 w 481"/>
                  <a:gd name="T21" fmla="*/ 473 h 478"/>
                  <a:gd name="T22" fmla="*/ 179 w 481"/>
                  <a:gd name="T23" fmla="*/ 470 h 478"/>
                  <a:gd name="T24" fmla="*/ 200 w 481"/>
                  <a:gd name="T25" fmla="*/ 465 h 478"/>
                  <a:gd name="T26" fmla="*/ 221 w 481"/>
                  <a:gd name="T27" fmla="*/ 461 h 478"/>
                  <a:gd name="T28" fmla="*/ 242 w 481"/>
                  <a:gd name="T29" fmla="*/ 456 h 478"/>
                  <a:gd name="T30" fmla="*/ 263 w 481"/>
                  <a:gd name="T31" fmla="*/ 452 h 478"/>
                  <a:gd name="T32" fmla="*/ 285 w 481"/>
                  <a:gd name="T33" fmla="*/ 449 h 478"/>
                  <a:gd name="T34" fmla="*/ 306 w 481"/>
                  <a:gd name="T35" fmla="*/ 445 h 478"/>
                  <a:gd name="T36" fmla="*/ 328 w 481"/>
                  <a:gd name="T37" fmla="*/ 441 h 478"/>
                  <a:gd name="T38" fmla="*/ 349 w 481"/>
                  <a:gd name="T39" fmla="*/ 439 h 478"/>
                  <a:gd name="T40" fmla="*/ 371 w 481"/>
                  <a:gd name="T41" fmla="*/ 435 h 478"/>
                  <a:gd name="T42" fmla="*/ 393 w 481"/>
                  <a:gd name="T43" fmla="*/ 433 h 478"/>
                  <a:gd name="T44" fmla="*/ 415 w 481"/>
                  <a:gd name="T45" fmla="*/ 429 h 478"/>
                  <a:gd name="T46" fmla="*/ 437 w 481"/>
                  <a:gd name="T47" fmla="*/ 426 h 478"/>
                  <a:gd name="T48" fmla="*/ 459 w 481"/>
                  <a:gd name="T49" fmla="*/ 424 h 478"/>
                  <a:gd name="T50" fmla="*/ 481 w 481"/>
                  <a:gd name="T51" fmla="*/ 422 h 478"/>
                  <a:gd name="T52" fmla="*/ 473 w 481"/>
                  <a:gd name="T53" fmla="*/ 370 h 478"/>
                  <a:gd name="T54" fmla="*/ 467 w 481"/>
                  <a:gd name="T55" fmla="*/ 318 h 478"/>
                  <a:gd name="T56" fmla="*/ 461 w 481"/>
                  <a:gd name="T57" fmla="*/ 267 h 478"/>
                  <a:gd name="T58" fmla="*/ 457 w 481"/>
                  <a:gd name="T59" fmla="*/ 214 h 478"/>
                  <a:gd name="T60" fmla="*/ 452 w 481"/>
                  <a:gd name="T61" fmla="*/ 160 h 478"/>
                  <a:gd name="T62" fmla="*/ 449 w 481"/>
                  <a:gd name="T63" fmla="*/ 107 h 478"/>
                  <a:gd name="T64" fmla="*/ 447 w 481"/>
                  <a:gd name="T65" fmla="*/ 54 h 478"/>
                  <a:gd name="T66" fmla="*/ 445 w 481"/>
                  <a:gd name="T67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81" h="478">
                    <a:moveTo>
                      <a:pt x="445" y="0"/>
                    </a:moveTo>
                    <a:lnTo>
                      <a:pt x="0" y="0"/>
                    </a:lnTo>
                    <a:lnTo>
                      <a:pt x="5" y="65"/>
                    </a:lnTo>
                    <a:lnTo>
                      <a:pt x="14" y="129"/>
                    </a:lnTo>
                    <a:lnTo>
                      <a:pt x="27" y="190"/>
                    </a:lnTo>
                    <a:lnTo>
                      <a:pt x="43" y="252"/>
                    </a:lnTo>
                    <a:lnTo>
                      <a:pt x="63" y="311"/>
                    </a:lnTo>
                    <a:lnTo>
                      <a:pt x="85" y="369"/>
                    </a:lnTo>
                    <a:lnTo>
                      <a:pt x="110" y="424"/>
                    </a:lnTo>
                    <a:lnTo>
                      <a:pt x="139" y="478"/>
                    </a:lnTo>
                    <a:lnTo>
                      <a:pt x="160" y="473"/>
                    </a:lnTo>
                    <a:lnTo>
                      <a:pt x="179" y="470"/>
                    </a:lnTo>
                    <a:lnTo>
                      <a:pt x="200" y="465"/>
                    </a:lnTo>
                    <a:lnTo>
                      <a:pt x="221" y="461"/>
                    </a:lnTo>
                    <a:lnTo>
                      <a:pt x="242" y="456"/>
                    </a:lnTo>
                    <a:lnTo>
                      <a:pt x="263" y="452"/>
                    </a:lnTo>
                    <a:lnTo>
                      <a:pt x="285" y="449"/>
                    </a:lnTo>
                    <a:lnTo>
                      <a:pt x="306" y="445"/>
                    </a:lnTo>
                    <a:lnTo>
                      <a:pt x="328" y="441"/>
                    </a:lnTo>
                    <a:lnTo>
                      <a:pt x="349" y="439"/>
                    </a:lnTo>
                    <a:lnTo>
                      <a:pt x="371" y="435"/>
                    </a:lnTo>
                    <a:lnTo>
                      <a:pt x="393" y="433"/>
                    </a:lnTo>
                    <a:lnTo>
                      <a:pt x="415" y="429"/>
                    </a:lnTo>
                    <a:lnTo>
                      <a:pt x="437" y="426"/>
                    </a:lnTo>
                    <a:lnTo>
                      <a:pt x="459" y="424"/>
                    </a:lnTo>
                    <a:lnTo>
                      <a:pt x="481" y="422"/>
                    </a:lnTo>
                    <a:lnTo>
                      <a:pt x="473" y="370"/>
                    </a:lnTo>
                    <a:lnTo>
                      <a:pt x="467" y="318"/>
                    </a:lnTo>
                    <a:lnTo>
                      <a:pt x="461" y="267"/>
                    </a:lnTo>
                    <a:lnTo>
                      <a:pt x="457" y="214"/>
                    </a:lnTo>
                    <a:lnTo>
                      <a:pt x="452" y="160"/>
                    </a:lnTo>
                    <a:lnTo>
                      <a:pt x="449" y="107"/>
                    </a:lnTo>
                    <a:lnTo>
                      <a:pt x="447" y="54"/>
                    </a:lnTo>
                    <a:lnTo>
                      <a:pt x="4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450037B6-9312-4664-AAF9-14E726078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" y="1782"/>
                <a:ext cx="529" cy="158"/>
              </a:xfrm>
              <a:custGeom>
                <a:avLst/>
                <a:gdLst>
                  <a:gd name="T0" fmla="*/ 336 w 523"/>
                  <a:gd name="T1" fmla="*/ 31 h 444"/>
                  <a:gd name="T2" fmla="*/ 315 w 523"/>
                  <a:gd name="T3" fmla="*/ 16 h 444"/>
                  <a:gd name="T4" fmla="*/ 294 w 523"/>
                  <a:gd name="T5" fmla="*/ 6 h 444"/>
                  <a:gd name="T6" fmla="*/ 274 w 523"/>
                  <a:gd name="T7" fmla="*/ 1 h 444"/>
                  <a:gd name="T8" fmla="*/ 253 w 523"/>
                  <a:gd name="T9" fmla="*/ 1 h 444"/>
                  <a:gd name="T10" fmla="*/ 231 w 523"/>
                  <a:gd name="T11" fmla="*/ 6 h 444"/>
                  <a:gd name="T12" fmla="*/ 210 w 523"/>
                  <a:gd name="T13" fmla="*/ 17 h 444"/>
                  <a:gd name="T14" fmla="*/ 188 w 523"/>
                  <a:gd name="T15" fmla="*/ 33 h 444"/>
                  <a:gd name="T16" fmla="*/ 165 w 523"/>
                  <a:gd name="T17" fmla="*/ 56 h 444"/>
                  <a:gd name="T18" fmla="*/ 139 w 523"/>
                  <a:gd name="T19" fmla="*/ 87 h 444"/>
                  <a:gd name="T20" fmla="*/ 115 w 523"/>
                  <a:gd name="T21" fmla="*/ 124 h 444"/>
                  <a:gd name="T22" fmla="*/ 92 w 523"/>
                  <a:gd name="T23" fmla="*/ 168 h 444"/>
                  <a:gd name="T24" fmla="*/ 70 w 523"/>
                  <a:gd name="T25" fmla="*/ 217 h 444"/>
                  <a:gd name="T26" fmla="*/ 48 w 523"/>
                  <a:gd name="T27" fmla="*/ 273 h 444"/>
                  <a:gd name="T28" fmla="*/ 28 w 523"/>
                  <a:gd name="T29" fmla="*/ 334 h 444"/>
                  <a:gd name="T30" fmla="*/ 9 w 523"/>
                  <a:gd name="T31" fmla="*/ 401 h 444"/>
                  <a:gd name="T32" fmla="*/ 15 w 523"/>
                  <a:gd name="T33" fmla="*/ 436 h 444"/>
                  <a:gd name="T34" fmla="*/ 43 w 523"/>
                  <a:gd name="T35" fmla="*/ 437 h 444"/>
                  <a:gd name="T36" fmla="*/ 73 w 523"/>
                  <a:gd name="T37" fmla="*/ 439 h 444"/>
                  <a:gd name="T38" fmla="*/ 102 w 523"/>
                  <a:gd name="T39" fmla="*/ 441 h 444"/>
                  <a:gd name="T40" fmla="*/ 130 w 523"/>
                  <a:gd name="T41" fmla="*/ 441 h 444"/>
                  <a:gd name="T42" fmla="*/ 160 w 523"/>
                  <a:gd name="T43" fmla="*/ 442 h 444"/>
                  <a:gd name="T44" fmla="*/ 189 w 523"/>
                  <a:gd name="T45" fmla="*/ 444 h 444"/>
                  <a:gd name="T46" fmla="*/ 218 w 523"/>
                  <a:gd name="T47" fmla="*/ 444 h 444"/>
                  <a:gd name="T48" fmla="*/ 251 w 523"/>
                  <a:gd name="T49" fmla="*/ 444 h 444"/>
                  <a:gd name="T50" fmla="*/ 288 w 523"/>
                  <a:gd name="T51" fmla="*/ 444 h 444"/>
                  <a:gd name="T52" fmla="*/ 325 w 523"/>
                  <a:gd name="T53" fmla="*/ 442 h 444"/>
                  <a:gd name="T54" fmla="*/ 362 w 523"/>
                  <a:gd name="T55" fmla="*/ 441 h 444"/>
                  <a:gd name="T56" fmla="*/ 398 w 523"/>
                  <a:gd name="T57" fmla="*/ 440 h 444"/>
                  <a:gd name="T58" fmla="*/ 434 w 523"/>
                  <a:gd name="T59" fmla="*/ 437 h 444"/>
                  <a:gd name="T60" fmla="*/ 471 w 523"/>
                  <a:gd name="T61" fmla="*/ 435 h 444"/>
                  <a:gd name="T62" fmla="*/ 506 w 523"/>
                  <a:gd name="T63" fmla="*/ 433 h 444"/>
                  <a:gd name="T64" fmla="*/ 515 w 523"/>
                  <a:gd name="T65" fmla="*/ 396 h 444"/>
                  <a:gd name="T66" fmla="*/ 496 w 523"/>
                  <a:gd name="T67" fmla="*/ 329 h 444"/>
                  <a:gd name="T68" fmla="*/ 476 w 523"/>
                  <a:gd name="T69" fmla="*/ 269 h 444"/>
                  <a:gd name="T70" fmla="*/ 455 w 523"/>
                  <a:gd name="T71" fmla="*/ 214 h 444"/>
                  <a:gd name="T72" fmla="*/ 432 w 523"/>
                  <a:gd name="T73" fmla="*/ 163 h 444"/>
                  <a:gd name="T74" fmla="*/ 409 w 523"/>
                  <a:gd name="T75" fmla="*/ 120 h 444"/>
                  <a:gd name="T76" fmla="*/ 385 w 523"/>
                  <a:gd name="T77" fmla="*/ 83 h 444"/>
                  <a:gd name="T78" fmla="*/ 359 w 523"/>
                  <a:gd name="T79" fmla="*/ 53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23" h="444">
                    <a:moveTo>
                      <a:pt x="347" y="40"/>
                    </a:moveTo>
                    <a:lnTo>
                      <a:pt x="336" y="31"/>
                    </a:lnTo>
                    <a:lnTo>
                      <a:pt x="326" y="23"/>
                    </a:lnTo>
                    <a:lnTo>
                      <a:pt x="315" y="16"/>
                    </a:lnTo>
                    <a:lnTo>
                      <a:pt x="305" y="10"/>
                    </a:lnTo>
                    <a:lnTo>
                      <a:pt x="294" y="6"/>
                    </a:lnTo>
                    <a:lnTo>
                      <a:pt x="285" y="2"/>
                    </a:lnTo>
                    <a:lnTo>
                      <a:pt x="274" y="1"/>
                    </a:lnTo>
                    <a:lnTo>
                      <a:pt x="264" y="0"/>
                    </a:lnTo>
                    <a:lnTo>
                      <a:pt x="253" y="1"/>
                    </a:lnTo>
                    <a:lnTo>
                      <a:pt x="242" y="2"/>
                    </a:lnTo>
                    <a:lnTo>
                      <a:pt x="231" y="6"/>
                    </a:lnTo>
                    <a:lnTo>
                      <a:pt x="221" y="11"/>
                    </a:lnTo>
                    <a:lnTo>
                      <a:pt x="210" y="17"/>
                    </a:lnTo>
                    <a:lnTo>
                      <a:pt x="199" y="24"/>
                    </a:lnTo>
                    <a:lnTo>
                      <a:pt x="188" y="33"/>
                    </a:lnTo>
                    <a:lnTo>
                      <a:pt x="177" y="43"/>
                    </a:lnTo>
                    <a:lnTo>
                      <a:pt x="165" y="56"/>
                    </a:lnTo>
                    <a:lnTo>
                      <a:pt x="151" y="71"/>
                    </a:lnTo>
                    <a:lnTo>
                      <a:pt x="139" y="87"/>
                    </a:lnTo>
                    <a:lnTo>
                      <a:pt x="127" y="106"/>
                    </a:lnTo>
                    <a:lnTo>
                      <a:pt x="115" y="124"/>
                    </a:lnTo>
                    <a:lnTo>
                      <a:pt x="104" y="146"/>
                    </a:lnTo>
                    <a:lnTo>
                      <a:pt x="92" y="168"/>
                    </a:lnTo>
                    <a:lnTo>
                      <a:pt x="81" y="193"/>
                    </a:lnTo>
                    <a:lnTo>
                      <a:pt x="70" y="217"/>
                    </a:lnTo>
                    <a:lnTo>
                      <a:pt x="59" y="244"/>
                    </a:lnTo>
                    <a:lnTo>
                      <a:pt x="48" y="273"/>
                    </a:lnTo>
                    <a:lnTo>
                      <a:pt x="38" y="303"/>
                    </a:lnTo>
                    <a:lnTo>
                      <a:pt x="28" y="334"/>
                    </a:lnTo>
                    <a:lnTo>
                      <a:pt x="18" y="366"/>
                    </a:lnTo>
                    <a:lnTo>
                      <a:pt x="9" y="401"/>
                    </a:lnTo>
                    <a:lnTo>
                      <a:pt x="0" y="435"/>
                    </a:lnTo>
                    <a:lnTo>
                      <a:pt x="15" y="436"/>
                    </a:lnTo>
                    <a:lnTo>
                      <a:pt x="29" y="436"/>
                    </a:lnTo>
                    <a:lnTo>
                      <a:pt x="43" y="437"/>
                    </a:lnTo>
                    <a:lnTo>
                      <a:pt x="59" y="439"/>
                    </a:lnTo>
                    <a:lnTo>
                      <a:pt x="73" y="439"/>
                    </a:lnTo>
                    <a:lnTo>
                      <a:pt x="87" y="440"/>
                    </a:lnTo>
                    <a:lnTo>
                      <a:pt x="102" y="441"/>
                    </a:lnTo>
                    <a:lnTo>
                      <a:pt x="116" y="441"/>
                    </a:lnTo>
                    <a:lnTo>
                      <a:pt x="130" y="441"/>
                    </a:lnTo>
                    <a:lnTo>
                      <a:pt x="145" y="442"/>
                    </a:lnTo>
                    <a:lnTo>
                      <a:pt x="160" y="442"/>
                    </a:lnTo>
                    <a:lnTo>
                      <a:pt x="174" y="442"/>
                    </a:lnTo>
                    <a:lnTo>
                      <a:pt x="189" y="444"/>
                    </a:lnTo>
                    <a:lnTo>
                      <a:pt x="203" y="444"/>
                    </a:lnTo>
                    <a:lnTo>
                      <a:pt x="218" y="444"/>
                    </a:lnTo>
                    <a:lnTo>
                      <a:pt x="233" y="444"/>
                    </a:lnTo>
                    <a:lnTo>
                      <a:pt x="251" y="444"/>
                    </a:lnTo>
                    <a:lnTo>
                      <a:pt x="270" y="444"/>
                    </a:lnTo>
                    <a:lnTo>
                      <a:pt x="288" y="444"/>
                    </a:lnTo>
                    <a:lnTo>
                      <a:pt x="307" y="442"/>
                    </a:lnTo>
                    <a:lnTo>
                      <a:pt x="325" y="442"/>
                    </a:lnTo>
                    <a:lnTo>
                      <a:pt x="344" y="441"/>
                    </a:lnTo>
                    <a:lnTo>
                      <a:pt x="362" y="441"/>
                    </a:lnTo>
                    <a:lnTo>
                      <a:pt x="380" y="440"/>
                    </a:lnTo>
                    <a:lnTo>
                      <a:pt x="398" y="440"/>
                    </a:lnTo>
                    <a:lnTo>
                      <a:pt x="417" y="439"/>
                    </a:lnTo>
                    <a:lnTo>
                      <a:pt x="434" y="437"/>
                    </a:lnTo>
                    <a:lnTo>
                      <a:pt x="453" y="436"/>
                    </a:lnTo>
                    <a:lnTo>
                      <a:pt x="471" y="435"/>
                    </a:lnTo>
                    <a:lnTo>
                      <a:pt x="488" y="434"/>
                    </a:lnTo>
                    <a:lnTo>
                      <a:pt x="506" y="433"/>
                    </a:lnTo>
                    <a:lnTo>
                      <a:pt x="523" y="431"/>
                    </a:lnTo>
                    <a:lnTo>
                      <a:pt x="515" y="396"/>
                    </a:lnTo>
                    <a:lnTo>
                      <a:pt x="506" y="362"/>
                    </a:lnTo>
                    <a:lnTo>
                      <a:pt x="496" y="329"/>
                    </a:lnTo>
                    <a:lnTo>
                      <a:pt x="486" y="299"/>
                    </a:lnTo>
                    <a:lnTo>
                      <a:pt x="476" y="269"/>
                    </a:lnTo>
                    <a:lnTo>
                      <a:pt x="465" y="241"/>
                    </a:lnTo>
                    <a:lnTo>
                      <a:pt x="455" y="214"/>
                    </a:lnTo>
                    <a:lnTo>
                      <a:pt x="444" y="188"/>
                    </a:lnTo>
                    <a:lnTo>
                      <a:pt x="432" y="163"/>
                    </a:lnTo>
                    <a:lnTo>
                      <a:pt x="421" y="141"/>
                    </a:lnTo>
                    <a:lnTo>
                      <a:pt x="409" y="120"/>
                    </a:lnTo>
                    <a:lnTo>
                      <a:pt x="397" y="101"/>
                    </a:lnTo>
                    <a:lnTo>
                      <a:pt x="385" y="83"/>
                    </a:lnTo>
                    <a:lnTo>
                      <a:pt x="373" y="67"/>
                    </a:lnTo>
                    <a:lnTo>
                      <a:pt x="359" y="53"/>
                    </a:lnTo>
                    <a:lnTo>
                      <a:pt x="347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9C3929F9-3B21-4819-9E89-05F861EA3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" y="1987"/>
                <a:ext cx="660" cy="149"/>
              </a:xfrm>
              <a:custGeom>
                <a:avLst/>
                <a:gdLst>
                  <a:gd name="T0" fmla="*/ 617 w 656"/>
                  <a:gd name="T1" fmla="*/ 0 h 416"/>
                  <a:gd name="T2" fmla="*/ 597 w 656"/>
                  <a:gd name="T3" fmla="*/ 1 h 416"/>
                  <a:gd name="T4" fmla="*/ 579 w 656"/>
                  <a:gd name="T5" fmla="*/ 4 h 416"/>
                  <a:gd name="T6" fmla="*/ 559 w 656"/>
                  <a:gd name="T7" fmla="*/ 5 h 416"/>
                  <a:gd name="T8" fmla="*/ 539 w 656"/>
                  <a:gd name="T9" fmla="*/ 6 h 416"/>
                  <a:gd name="T10" fmla="*/ 519 w 656"/>
                  <a:gd name="T11" fmla="*/ 8 h 416"/>
                  <a:gd name="T12" fmla="*/ 499 w 656"/>
                  <a:gd name="T13" fmla="*/ 9 h 416"/>
                  <a:gd name="T14" fmla="*/ 479 w 656"/>
                  <a:gd name="T15" fmla="*/ 10 h 416"/>
                  <a:gd name="T16" fmla="*/ 460 w 656"/>
                  <a:gd name="T17" fmla="*/ 11 h 416"/>
                  <a:gd name="T18" fmla="*/ 440 w 656"/>
                  <a:gd name="T19" fmla="*/ 13 h 416"/>
                  <a:gd name="T20" fmla="*/ 419 w 656"/>
                  <a:gd name="T21" fmla="*/ 13 h 416"/>
                  <a:gd name="T22" fmla="*/ 399 w 656"/>
                  <a:gd name="T23" fmla="*/ 14 h 416"/>
                  <a:gd name="T24" fmla="*/ 379 w 656"/>
                  <a:gd name="T25" fmla="*/ 14 h 416"/>
                  <a:gd name="T26" fmla="*/ 358 w 656"/>
                  <a:gd name="T27" fmla="*/ 15 h 416"/>
                  <a:gd name="T28" fmla="*/ 339 w 656"/>
                  <a:gd name="T29" fmla="*/ 15 h 416"/>
                  <a:gd name="T30" fmla="*/ 319 w 656"/>
                  <a:gd name="T31" fmla="*/ 15 h 416"/>
                  <a:gd name="T32" fmla="*/ 298 w 656"/>
                  <a:gd name="T33" fmla="*/ 15 h 416"/>
                  <a:gd name="T34" fmla="*/ 281 w 656"/>
                  <a:gd name="T35" fmla="*/ 15 h 416"/>
                  <a:gd name="T36" fmla="*/ 265 w 656"/>
                  <a:gd name="T37" fmla="*/ 15 h 416"/>
                  <a:gd name="T38" fmla="*/ 248 w 656"/>
                  <a:gd name="T39" fmla="*/ 15 h 416"/>
                  <a:gd name="T40" fmla="*/ 232 w 656"/>
                  <a:gd name="T41" fmla="*/ 14 h 416"/>
                  <a:gd name="T42" fmla="*/ 215 w 656"/>
                  <a:gd name="T43" fmla="*/ 14 h 416"/>
                  <a:gd name="T44" fmla="*/ 199 w 656"/>
                  <a:gd name="T45" fmla="*/ 14 h 416"/>
                  <a:gd name="T46" fmla="*/ 183 w 656"/>
                  <a:gd name="T47" fmla="*/ 13 h 416"/>
                  <a:gd name="T48" fmla="*/ 167 w 656"/>
                  <a:gd name="T49" fmla="*/ 13 h 416"/>
                  <a:gd name="T50" fmla="*/ 150 w 656"/>
                  <a:gd name="T51" fmla="*/ 11 h 416"/>
                  <a:gd name="T52" fmla="*/ 134 w 656"/>
                  <a:gd name="T53" fmla="*/ 11 h 416"/>
                  <a:gd name="T54" fmla="*/ 118 w 656"/>
                  <a:gd name="T55" fmla="*/ 10 h 416"/>
                  <a:gd name="T56" fmla="*/ 102 w 656"/>
                  <a:gd name="T57" fmla="*/ 9 h 416"/>
                  <a:gd name="T58" fmla="*/ 86 w 656"/>
                  <a:gd name="T59" fmla="*/ 9 h 416"/>
                  <a:gd name="T60" fmla="*/ 70 w 656"/>
                  <a:gd name="T61" fmla="*/ 8 h 416"/>
                  <a:gd name="T62" fmla="*/ 53 w 656"/>
                  <a:gd name="T63" fmla="*/ 6 h 416"/>
                  <a:gd name="T64" fmla="*/ 38 w 656"/>
                  <a:gd name="T65" fmla="*/ 5 h 416"/>
                  <a:gd name="T66" fmla="*/ 30 w 656"/>
                  <a:gd name="T67" fmla="*/ 52 h 416"/>
                  <a:gd name="T68" fmla="*/ 24 w 656"/>
                  <a:gd name="T69" fmla="*/ 100 h 416"/>
                  <a:gd name="T70" fmla="*/ 18 w 656"/>
                  <a:gd name="T71" fmla="*/ 149 h 416"/>
                  <a:gd name="T72" fmla="*/ 13 w 656"/>
                  <a:gd name="T73" fmla="*/ 199 h 416"/>
                  <a:gd name="T74" fmla="*/ 8 w 656"/>
                  <a:gd name="T75" fmla="*/ 252 h 416"/>
                  <a:gd name="T76" fmla="*/ 5 w 656"/>
                  <a:gd name="T77" fmla="*/ 305 h 416"/>
                  <a:gd name="T78" fmla="*/ 3 w 656"/>
                  <a:gd name="T79" fmla="*/ 360 h 416"/>
                  <a:gd name="T80" fmla="*/ 0 w 656"/>
                  <a:gd name="T81" fmla="*/ 416 h 416"/>
                  <a:gd name="T82" fmla="*/ 656 w 656"/>
                  <a:gd name="T83" fmla="*/ 416 h 416"/>
                  <a:gd name="T84" fmla="*/ 653 w 656"/>
                  <a:gd name="T85" fmla="*/ 359 h 416"/>
                  <a:gd name="T86" fmla="*/ 651 w 656"/>
                  <a:gd name="T87" fmla="*/ 304 h 416"/>
                  <a:gd name="T88" fmla="*/ 648 w 656"/>
                  <a:gd name="T89" fmla="*/ 250 h 416"/>
                  <a:gd name="T90" fmla="*/ 643 w 656"/>
                  <a:gd name="T91" fmla="*/ 197 h 416"/>
                  <a:gd name="T92" fmla="*/ 638 w 656"/>
                  <a:gd name="T93" fmla="*/ 147 h 416"/>
                  <a:gd name="T94" fmla="*/ 631 w 656"/>
                  <a:gd name="T95" fmla="*/ 96 h 416"/>
                  <a:gd name="T96" fmla="*/ 625 w 656"/>
                  <a:gd name="T97" fmla="*/ 47 h 416"/>
                  <a:gd name="T98" fmla="*/ 617 w 656"/>
                  <a:gd name="T99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56" h="416">
                    <a:moveTo>
                      <a:pt x="617" y="0"/>
                    </a:moveTo>
                    <a:lnTo>
                      <a:pt x="597" y="1"/>
                    </a:lnTo>
                    <a:lnTo>
                      <a:pt x="579" y="4"/>
                    </a:lnTo>
                    <a:lnTo>
                      <a:pt x="559" y="5"/>
                    </a:lnTo>
                    <a:lnTo>
                      <a:pt x="539" y="6"/>
                    </a:lnTo>
                    <a:lnTo>
                      <a:pt x="519" y="8"/>
                    </a:lnTo>
                    <a:lnTo>
                      <a:pt x="499" y="9"/>
                    </a:lnTo>
                    <a:lnTo>
                      <a:pt x="479" y="10"/>
                    </a:lnTo>
                    <a:lnTo>
                      <a:pt x="460" y="11"/>
                    </a:lnTo>
                    <a:lnTo>
                      <a:pt x="440" y="13"/>
                    </a:lnTo>
                    <a:lnTo>
                      <a:pt x="419" y="13"/>
                    </a:lnTo>
                    <a:lnTo>
                      <a:pt x="399" y="14"/>
                    </a:lnTo>
                    <a:lnTo>
                      <a:pt x="379" y="14"/>
                    </a:lnTo>
                    <a:lnTo>
                      <a:pt x="358" y="15"/>
                    </a:lnTo>
                    <a:lnTo>
                      <a:pt x="339" y="15"/>
                    </a:lnTo>
                    <a:lnTo>
                      <a:pt x="319" y="15"/>
                    </a:lnTo>
                    <a:lnTo>
                      <a:pt x="298" y="15"/>
                    </a:lnTo>
                    <a:lnTo>
                      <a:pt x="281" y="15"/>
                    </a:lnTo>
                    <a:lnTo>
                      <a:pt x="265" y="15"/>
                    </a:lnTo>
                    <a:lnTo>
                      <a:pt x="248" y="15"/>
                    </a:lnTo>
                    <a:lnTo>
                      <a:pt x="232" y="14"/>
                    </a:lnTo>
                    <a:lnTo>
                      <a:pt x="215" y="14"/>
                    </a:lnTo>
                    <a:lnTo>
                      <a:pt x="199" y="14"/>
                    </a:lnTo>
                    <a:lnTo>
                      <a:pt x="183" y="13"/>
                    </a:lnTo>
                    <a:lnTo>
                      <a:pt x="167" y="13"/>
                    </a:lnTo>
                    <a:lnTo>
                      <a:pt x="150" y="11"/>
                    </a:lnTo>
                    <a:lnTo>
                      <a:pt x="134" y="11"/>
                    </a:lnTo>
                    <a:lnTo>
                      <a:pt x="118" y="10"/>
                    </a:lnTo>
                    <a:lnTo>
                      <a:pt x="102" y="9"/>
                    </a:lnTo>
                    <a:lnTo>
                      <a:pt x="86" y="9"/>
                    </a:lnTo>
                    <a:lnTo>
                      <a:pt x="70" y="8"/>
                    </a:lnTo>
                    <a:lnTo>
                      <a:pt x="53" y="6"/>
                    </a:lnTo>
                    <a:lnTo>
                      <a:pt x="38" y="5"/>
                    </a:lnTo>
                    <a:lnTo>
                      <a:pt x="30" y="52"/>
                    </a:lnTo>
                    <a:lnTo>
                      <a:pt x="24" y="100"/>
                    </a:lnTo>
                    <a:lnTo>
                      <a:pt x="18" y="149"/>
                    </a:lnTo>
                    <a:lnTo>
                      <a:pt x="13" y="199"/>
                    </a:lnTo>
                    <a:lnTo>
                      <a:pt x="8" y="252"/>
                    </a:lnTo>
                    <a:lnTo>
                      <a:pt x="5" y="305"/>
                    </a:lnTo>
                    <a:lnTo>
                      <a:pt x="3" y="360"/>
                    </a:lnTo>
                    <a:lnTo>
                      <a:pt x="0" y="416"/>
                    </a:lnTo>
                    <a:lnTo>
                      <a:pt x="656" y="416"/>
                    </a:lnTo>
                    <a:lnTo>
                      <a:pt x="653" y="359"/>
                    </a:lnTo>
                    <a:lnTo>
                      <a:pt x="651" y="304"/>
                    </a:lnTo>
                    <a:lnTo>
                      <a:pt x="648" y="250"/>
                    </a:lnTo>
                    <a:lnTo>
                      <a:pt x="643" y="197"/>
                    </a:lnTo>
                    <a:lnTo>
                      <a:pt x="638" y="147"/>
                    </a:lnTo>
                    <a:lnTo>
                      <a:pt x="631" y="96"/>
                    </a:lnTo>
                    <a:lnTo>
                      <a:pt x="625" y="4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E5B2FAA4-4173-424E-A2BC-46D65C196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2186"/>
                <a:ext cx="662" cy="149"/>
              </a:xfrm>
              <a:custGeom>
                <a:avLst/>
                <a:gdLst>
                  <a:gd name="T0" fmla="*/ 37 w 657"/>
                  <a:gd name="T1" fmla="*/ 409 h 414"/>
                  <a:gd name="T2" fmla="*/ 53 w 657"/>
                  <a:gd name="T3" fmla="*/ 408 h 414"/>
                  <a:gd name="T4" fmla="*/ 69 w 657"/>
                  <a:gd name="T5" fmla="*/ 407 h 414"/>
                  <a:gd name="T6" fmla="*/ 85 w 657"/>
                  <a:gd name="T7" fmla="*/ 406 h 414"/>
                  <a:gd name="T8" fmla="*/ 102 w 657"/>
                  <a:gd name="T9" fmla="*/ 406 h 414"/>
                  <a:gd name="T10" fmla="*/ 118 w 657"/>
                  <a:gd name="T11" fmla="*/ 404 h 414"/>
                  <a:gd name="T12" fmla="*/ 134 w 657"/>
                  <a:gd name="T13" fmla="*/ 403 h 414"/>
                  <a:gd name="T14" fmla="*/ 150 w 657"/>
                  <a:gd name="T15" fmla="*/ 403 h 414"/>
                  <a:gd name="T16" fmla="*/ 167 w 657"/>
                  <a:gd name="T17" fmla="*/ 402 h 414"/>
                  <a:gd name="T18" fmla="*/ 183 w 657"/>
                  <a:gd name="T19" fmla="*/ 402 h 414"/>
                  <a:gd name="T20" fmla="*/ 200 w 657"/>
                  <a:gd name="T21" fmla="*/ 401 h 414"/>
                  <a:gd name="T22" fmla="*/ 216 w 657"/>
                  <a:gd name="T23" fmla="*/ 401 h 414"/>
                  <a:gd name="T24" fmla="*/ 233 w 657"/>
                  <a:gd name="T25" fmla="*/ 401 h 414"/>
                  <a:gd name="T26" fmla="*/ 249 w 657"/>
                  <a:gd name="T27" fmla="*/ 399 h 414"/>
                  <a:gd name="T28" fmla="*/ 266 w 657"/>
                  <a:gd name="T29" fmla="*/ 399 h 414"/>
                  <a:gd name="T30" fmla="*/ 282 w 657"/>
                  <a:gd name="T31" fmla="*/ 399 h 414"/>
                  <a:gd name="T32" fmla="*/ 299 w 657"/>
                  <a:gd name="T33" fmla="*/ 399 h 414"/>
                  <a:gd name="T34" fmla="*/ 320 w 657"/>
                  <a:gd name="T35" fmla="*/ 399 h 414"/>
                  <a:gd name="T36" fmla="*/ 340 w 657"/>
                  <a:gd name="T37" fmla="*/ 399 h 414"/>
                  <a:gd name="T38" fmla="*/ 360 w 657"/>
                  <a:gd name="T39" fmla="*/ 401 h 414"/>
                  <a:gd name="T40" fmla="*/ 380 w 657"/>
                  <a:gd name="T41" fmla="*/ 401 h 414"/>
                  <a:gd name="T42" fmla="*/ 400 w 657"/>
                  <a:gd name="T43" fmla="*/ 401 h 414"/>
                  <a:gd name="T44" fmla="*/ 421 w 657"/>
                  <a:gd name="T45" fmla="*/ 402 h 414"/>
                  <a:gd name="T46" fmla="*/ 441 w 657"/>
                  <a:gd name="T47" fmla="*/ 403 h 414"/>
                  <a:gd name="T48" fmla="*/ 462 w 657"/>
                  <a:gd name="T49" fmla="*/ 403 h 414"/>
                  <a:gd name="T50" fmla="*/ 482 w 657"/>
                  <a:gd name="T51" fmla="*/ 404 h 414"/>
                  <a:gd name="T52" fmla="*/ 501 w 657"/>
                  <a:gd name="T53" fmla="*/ 406 h 414"/>
                  <a:gd name="T54" fmla="*/ 521 w 657"/>
                  <a:gd name="T55" fmla="*/ 407 h 414"/>
                  <a:gd name="T56" fmla="*/ 541 w 657"/>
                  <a:gd name="T57" fmla="*/ 408 h 414"/>
                  <a:gd name="T58" fmla="*/ 561 w 657"/>
                  <a:gd name="T59" fmla="*/ 409 h 414"/>
                  <a:gd name="T60" fmla="*/ 581 w 657"/>
                  <a:gd name="T61" fmla="*/ 411 h 414"/>
                  <a:gd name="T62" fmla="*/ 600 w 657"/>
                  <a:gd name="T63" fmla="*/ 413 h 414"/>
                  <a:gd name="T64" fmla="*/ 620 w 657"/>
                  <a:gd name="T65" fmla="*/ 414 h 414"/>
                  <a:gd name="T66" fmla="*/ 627 w 657"/>
                  <a:gd name="T67" fmla="*/ 367 h 414"/>
                  <a:gd name="T68" fmla="*/ 633 w 657"/>
                  <a:gd name="T69" fmla="*/ 318 h 414"/>
                  <a:gd name="T70" fmla="*/ 640 w 657"/>
                  <a:gd name="T71" fmla="*/ 269 h 414"/>
                  <a:gd name="T72" fmla="*/ 644 w 657"/>
                  <a:gd name="T73" fmla="*/ 217 h 414"/>
                  <a:gd name="T74" fmla="*/ 649 w 657"/>
                  <a:gd name="T75" fmla="*/ 165 h 414"/>
                  <a:gd name="T76" fmla="*/ 652 w 657"/>
                  <a:gd name="T77" fmla="*/ 111 h 414"/>
                  <a:gd name="T78" fmla="*/ 654 w 657"/>
                  <a:gd name="T79" fmla="*/ 56 h 414"/>
                  <a:gd name="T80" fmla="*/ 657 w 657"/>
                  <a:gd name="T81" fmla="*/ 0 h 414"/>
                  <a:gd name="T82" fmla="*/ 0 w 657"/>
                  <a:gd name="T83" fmla="*/ 0 h 414"/>
                  <a:gd name="T84" fmla="*/ 3 w 657"/>
                  <a:gd name="T85" fmla="*/ 55 h 414"/>
                  <a:gd name="T86" fmla="*/ 5 w 657"/>
                  <a:gd name="T87" fmla="*/ 111 h 414"/>
                  <a:gd name="T88" fmla="*/ 8 w 657"/>
                  <a:gd name="T89" fmla="*/ 163 h 414"/>
                  <a:gd name="T90" fmla="*/ 12 w 657"/>
                  <a:gd name="T91" fmla="*/ 215 h 414"/>
                  <a:gd name="T92" fmla="*/ 17 w 657"/>
                  <a:gd name="T93" fmla="*/ 265 h 414"/>
                  <a:gd name="T94" fmla="*/ 24 w 657"/>
                  <a:gd name="T95" fmla="*/ 315 h 414"/>
                  <a:gd name="T96" fmla="*/ 30 w 657"/>
                  <a:gd name="T97" fmla="*/ 363 h 414"/>
                  <a:gd name="T98" fmla="*/ 37 w 657"/>
                  <a:gd name="T99" fmla="*/ 40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57" h="414">
                    <a:moveTo>
                      <a:pt x="37" y="409"/>
                    </a:moveTo>
                    <a:lnTo>
                      <a:pt x="53" y="408"/>
                    </a:lnTo>
                    <a:lnTo>
                      <a:pt x="69" y="407"/>
                    </a:lnTo>
                    <a:lnTo>
                      <a:pt x="85" y="406"/>
                    </a:lnTo>
                    <a:lnTo>
                      <a:pt x="102" y="406"/>
                    </a:lnTo>
                    <a:lnTo>
                      <a:pt x="118" y="404"/>
                    </a:lnTo>
                    <a:lnTo>
                      <a:pt x="134" y="403"/>
                    </a:lnTo>
                    <a:lnTo>
                      <a:pt x="150" y="403"/>
                    </a:lnTo>
                    <a:lnTo>
                      <a:pt x="167" y="402"/>
                    </a:lnTo>
                    <a:lnTo>
                      <a:pt x="183" y="402"/>
                    </a:lnTo>
                    <a:lnTo>
                      <a:pt x="200" y="401"/>
                    </a:lnTo>
                    <a:lnTo>
                      <a:pt x="216" y="401"/>
                    </a:lnTo>
                    <a:lnTo>
                      <a:pt x="233" y="401"/>
                    </a:lnTo>
                    <a:lnTo>
                      <a:pt x="249" y="399"/>
                    </a:lnTo>
                    <a:lnTo>
                      <a:pt x="266" y="399"/>
                    </a:lnTo>
                    <a:lnTo>
                      <a:pt x="282" y="399"/>
                    </a:lnTo>
                    <a:lnTo>
                      <a:pt x="299" y="399"/>
                    </a:lnTo>
                    <a:lnTo>
                      <a:pt x="320" y="399"/>
                    </a:lnTo>
                    <a:lnTo>
                      <a:pt x="340" y="399"/>
                    </a:lnTo>
                    <a:lnTo>
                      <a:pt x="360" y="401"/>
                    </a:lnTo>
                    <a:lnTo>
                      <a:pt x="380" y="401"/>
                    </a:lnTo>
                    <a:lnTo>
                      <a:pt x="400" y="401"/>
                    </a:lnTo>
                    <a:lnTo>
                      <a:pt x="421" y="402"/>
                    </a:lnTo>
                    <a:lnTo>
                      <a:pt x="441" y="403"/>
                    </a:lnTo>
                    <a:lnTo>
                      <a:pt x="462" y="403"/>
                    </a:lnTo>
                    <a:lnTo>
                      <a:pt x="482" y="404"/>
                    </a:lnTo>
                    <a:lnTo>
                      <a:pt x="501" y="406"/>
                    </a:lnTo>
                    <a:lnTo>
                      <a:pt x="521" y="407"/>
                    </a:lnTo>
                    <a:lnTo>
                      <a:pt x="541" y="408"/>
                    </a:lnTo>
                    <a:lnTo>
                      <a:pt x="561" y="409"/>
                    </a:lnTo>
                    <a:lnTo>
                      <a:pt x="581" y="411"/>
                    </a:lnTo>
                    <a:lnTo>
                      <a:pt x="600" y="413"/>
                    </a:lnTo>
                    <a:lnTo>
                      <a:pt x="620" y="414"/>
                    </a:lnTo>
                    <a:lnTo>
                      <a:pt x="627" y="367"/>
                    </a:lnTo>
                    <a:lnTo>
                      <a:pt x="633" y="318"/>
                    </a:lnTo>
                    <a:lnTo>
                      <a:pt x="640" y="269"/>
                    </a:lnTo>
                    <a:lnTo>
                      <a:pt x="644" y="217"/>
                    </a:lnTo>
                    <a:lnTo>
                      <a:pt x="649" y="165"/>
                    </a:lnTo>
                    <a:lnTo>
                      <a:pt x="652" y="111"/>
                    </a:lnTo>
                    <a:lnTo>
                      <a:pt x="654" y="56"/>
                    </a:lnTo>
                    <a:lnTo>
                      <a:pt x="657" y="0"/>
                    </a:lnTo>
                    <a:lnTo>
                      <a:pt x="0" y="0"/>
                    </a:lnTo>
                    <a:lnTo>
                      <a:pt x="3" y="55"/>
                    </a:lnTo>
                    <a:lnTo>
                      <a:pt x="5" y="111"/>
                    </a:lnTo>
                    <a:lnTo>
                      <a:pt x="8" y="163"/>
                    </a:lnTo>
                    <a:lnTo>
                      <a:pt x="12" y="215"/>
                    </a:lnTo>
                    <a:lnTo>
                      <a:pt x="17" y="265"/>
                    </a:lnTo>
                    <a:lnTo>
                      <a:pt x="24" y="315"/>
                    </a:lnTo>
                    <a:lnTo>
                      <a:pt x="30" y="363"/>
                    </a:lnTo>
                    <a:lnTo>
                      <a:pt x="37" y="40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0315724A-D59E-41B9-97B4-3AEE0D80E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8" y="2380"/>
                <a:ext cx="532" cy="164"/>
              </a:xfrm>
              <a:custGeom>
                <a:avLst/>
                <a:gdLst>
                  <a:gd name="T0" fmla="*/ 220 w 529"/>
                  <a:gd name="T1" fmla="*/ 0 h 456"/>
                  <a:gd name="T2" fmla="*/ 191 w 529"/>
                  <a:gd name="T3" fmla="*/ 0 h 456"/>
                  <a:gd name="T4" fmla="*/ 161 w 529"/>
                  <a:gd name="T5" fmla="*/ 1 h 456"/>
                  <a:gd name="T6" fmla="*/ 131 w 529"/>
                  <a:gd name="T7" fmla="*/ 1 h 456"/>
                  <a:gd name="T8" fmla="*/ 102 w 529"/>
                  <a:gd name="T9" fmla="*/ 3 h 456"/>
                  <a:gd name="T10" fmla="*/ 73 w 529"/>
                  <a:gd name="T11" fmla="*/ 4 h 456"/>
                  <a:gd name="T12" fmla="*/ 43 w 529"/>
                  <a:gd name="T13" fmla="*/ 5 h 456"/>
                  <a:gd name="T14" fmla="*/ 15 w 529"/>
                  <a:gd name="T15" fmla="*/ 6 h 456"/>
                  <a:gd name="T16" fmla="*/ 17 w 529"/>
                  <a:gd name="T17" fmla="*/ 76 h 456"/>
                  <a:gd name="T18" fmla="*/ 55 w 529"/>
                  <a:gd name="T19" fmla="*/ 198 h 456"/>
                  <a:gd name="T20" fmla="*/ 99 w 529"/>
                  <a:gd name="T21" fmla="*/ 299 h 456"/>
                  <a:gd name="T22" fmla="*/ 147 w 529"/>
                  <a:gd name="T23" fmla="*/ 376 h 456"/>
                  <a:gd name="T24" fmla="*/ 183 w 529"/>
                  <a:gd name="T25" fmla="*/ 418 h 456"/>
                  <a:gd name="T26" fmla="*/ 206 w 529"/>
                  <a:gd name="T27" fmla="*/ 436 h 456"/>
                  <a:gd name="T28" fmla="*/ 229 w 529"/>
                  <a:gd name="T29" fmla="*/ 449 h 456"/>
                  <a:gd name="T30" fmla="*/ 253 w 529"/>
                  <a:gd name="T31" fmla="*/ 455 h 456"/>
                  <a:gd name="T32" fmla="*/ 277 w 529"/>
                  <a:gd name="T33" fmla="*/ 455 h 456"/>
                  <a:gd name="T34" fmla="*/ 300 w 529"/>
                  <a:gd name="T35" fmla="*/ 450 h 456"/>
                  <a:gd name="T36" fmla="*/ 323 w 529"/>
                  <a:gd name="T37" fmla="*/ 438 h 456"/>
                  <a:gd name="T38" fmla="*/ 346 w 529"/>
                  <a:gd name="T39" fmla="*/ 419 h 456"/>
                  <a:gd name="T40" fmla="*/ 381 w 529"/>
                  <a:gd name="T41" fmla="*/ 380 h 456"/>
                  <a:gd name="T42" fmla="*/ 429 w 529"/>
                  <a:gd name="T43" fmla="*/ 304 h 456"/>
                  <a:gd name="T44" fmla="*/ 473 w 529"/>
                  <a:gd name="T45" fmla="*/ 203 h 456"/>
                  <a:gd name="T46" fmla="*/ 512 w 529"/>
                  <a:gd name="T47" fmla="*/ 81 h 456"/>
                  <a:gd name="T48" fmla="*/ 511 w 529"/>
                  <a:gd name="T49" fmla="*/ 11 h 456"/>
                  <a:gd name="T50" fmla="*/ 475 w 529"/>
                  <a:gd name="T51" fmla="*/ 7 h 456"/>
                  <a:gd name="T52" fmla="*/ 438 w 529"/>
                  <a:gd name="T53" fmla="*/ 6 h 456"/>
                  <a:gd name="T54" fmla="*/ 402 w 529"/>
                  <a:gd name="T55" fmla="*/ 4 h 456"/>
                  <a:gd name="T56" fmla="*/ 366 w 529"/>
                  <a:gd name="T57" fmla="*/ 3 h 456"/>
                  <a:gd name="T58" fmla="*/ 328 w 529"/>
                  <a:gd name="T59" fmla="*/ 1 h 456"/>
                  <a:gd name="T60" fmla="*/ 291 w 529"/>
                  <a:gd name="T61" fmla="*/ 0 h 456"/>
                  <a:gd name="T62" fmla="*/ 253 w 529"/>
                  <a:gd name="T63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29" h="456">
                    <a:moveTo>
                      <a:pt x="235" y="0"/>
                    </a:moveTo>
                    <a:lnTo>
                      <a:pt x="220" y="0"/>
                    </a:lnTo>
                    <a:lnTo>
                      <a:pt x="205" y="0"/>
                    </a:lnTo>
                    <a:lnTo>
                      <a:pt x="191" y="0"/>
                    </a:lnTo>
                    <a:lnTo>
                      <a:pt x="175" y="0"/>
                    </a:lnTo>
                    <a:lnTo>
                      <a:pt x="161" y="1"/>
                    </a:lnTo>
                    <a:lnTo>
                      <a:pt x="146" y="1"/>
                    </a:lnTo>
                    <a:lnTo>
                      <a:pt x="131" y="1"/>
                    </a:lnTo>
                    <a:lnTo>
                      <a:pt x="117" y="1"/>
                    </a:lnTo>
                    <a:lnTo>
                      <a:pt x="102" y="3"/>
                    </a:lnTo>
                    <a:lnTo>
                      <a:pt x="87" y="3"/>
                    </a:lnTo>
                    <a:lnTo>
                      <a:pt x="73" y="4"/>
                    </a:lnTo>
                    <a:lnTo>
                      <a:pt x="59" y="4"/>
                    </a:lnTo>
                    <a:lnTo>
                      <a:pt x="43" y="5"/>
                    </a:lnTo>
                    <a:lnTo>
                      <a:pt x="29" y="6"/>
                    </a:lnTo>
                    <a:lnTo>
                      <a:pt x="15" y="6"/>
                    </a:lnTo>
                    <a:lnTo>
                      <a:pt x="0" y="7"/>
                    </a:lnTo>
                    <a:lnTo>
                      <a:pt x="17" y="76"/>
                    </a:lnTo>
                    <a:lnTo>
                      <a:pt x="35" y="140"/>
                    </a:lnTo>
                    <a:lnTo>
                      <a:pt x="55" y="198"/>
                    </a:lnTo>
                    <a:lnTo>
                      <a:pt x="77" y="251"/>
                    </a:lnTo>
                    <a:lnTo>
                      <a:pt x="99" y="299"/>
                    </a:lnTo>
                    <a:lnTo>
                      <a:pt x="122" y="341"/>
                    </a:lnTo>
                    <a:lnTo>
                      <a:pt x="147" y="376"/>
                    </a:lnTo>
                    <a:lnTo>
                      <a:pt x="171" y="406"/>
                    </a:lnTo>
                    <a:lnTo>
                      <a:pt x="183" y="418"/>
                    </a:lnTo>
                    <a:lnTo>
                      <a:pt x="194" y="428"/>
                    </a:lnTo>
                    <a:lnTo>
                      <a:pt x="206" y="436"/>
                    </a:lnTo>
                    <a:lnTo>
                      <a:pt x="218" y="444"/>
                    </a:lnTo>
                    <a:lnTo>
                      <a:pt x="229" y="449"/>
                    </a:lnTo>
                    <a:lnTo>
                      <a:pt x="241" y="452"/>
                    </a:lnTo>
                    <a:lnTo>
                      <a:pt x="253" y="455"/>
                    </a:lnTo>
                    <a:lnTo>
                      <a:pt x="266" y="456"/>
                    </a:lnTo>
                    <a:lnTo>
                      <a:pt x="277" y="455"/>
                    </a:lnTo>
                    <a:lnTo>
                      <a:pt x="288" y="454"/>
                    </a:lnTo>
                    <a:lnTo>
                      <a:pt x="300" y="450"/>
                    </a:lnTo>
                    <a:lnTo>
                      <a:pt x="311" y="444"/>
                    </a:lnTo>
                    <a:lnTo>
                      <a:pt x="323" y="438"/>
                    </a:lnTo>
                    <a:lnTo>
                      <a:pt x="334" y="429"/>
                    </a:lnTo>
                    <a:lnTo>
                      <a:pt x="346" y="419"/>
                    </a:lnTo>
                    <a:lnTo>
                      <a:pt x="357" y="408"/>
                    </a:lnTo>
                    <a:lnTo>
                      <a:pt x="381" y="380"/>
                    </a:lnTo>
                    <a:lnTo>
                      <a:pt x="405" y="344"/>
                    </a:lnTo>
                    <a:lnTo>
                      <a:pt x="429" y="304"/>
                    </a:lnTo>
                    <a:lnTo>
                      <a:pt x="452" y="256"/>
                    </a:lnTo>
                    <a:lnTo>
                      <a:pt x="473" y="203"/>
                    </a:lnTo>
                    <a:lnTo>
                      <a:pt x="494" y="145"/>
                    </a:lnTo>
                    <a:lnTo>
                      <a:pt x="512" y="81"/>
                    </a:lnTo>
                    <a:lnTo>
                      <a:pt x="529" y="12"/>
                    </a:lnTo>
                    <a:lnTo>
                      <a:pt x="511" y="11"/>
                    </a:lnTo>
                    <a:lnTo>
                      <a:pt x="494" y="10"/>
                    </a:lnTo>
                    <a:lnTo>
                      <a:pt x="475" y="7"/>
                    </a:lnTo>
                    <a:lnTo>
                      <a:pt x="457" y="6"/>
                    </a:lnTo>
                    <a:lnTo>
                      <a:pt x="438" y="6"/>
                    </a:lnTo>
                    <a:lnTo>
                      <a:pt x="421" y="5"/>
                    </a:lnTo>
                    <a:lnTo>
                      <a:pt x="402" y="4"/>
                    </a:lnTo>
                    <a:lnTo>
                      <a:pt x="383" y="3"/>
                    </a:lnTo>
                    <a:lnTo>
                      <a:pt x="366" y="3"/>
                    </a:lnTo>
                    <a:lnTo>
                      <a:pt x="347" y="1"/>
                    </a:lnTo>
                    <a:lnTo>
                      <a:pt x="328" y="1"/>
                    </a:lnTo>
                    <a:lnTo>
                      <a:pt x="310" y="1"/>
                    </a:lnTo>
                    <a:lnTo>
                      <a:pt x="291" y="0"/>
                    </a:lnTo>
                    <a:lnTo>
                      <a:pt x="272" y="0"/>
                    </a:lnTo>
                    <a:lnTo>
                      <a:pt x="253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">
                <a:extLst>
                  <a:ext uri="{FF2B5EF4-FFF2-40B4-BE49-F238E27FC236}">
                    <a16:creationId xmlns:a16="http://schemas.microsoft.com/office/drawing/2014/main" id="{C672E2D8-5E13-40D7-B549-DC2741554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" y="1956"/>
                <a:ext cx="451" cy="180"/>
              </a:xfrm>
              <a:custGeom>
                <a:avLst/>
                <a:gdLst>
                  <a:gd name="T0" fmla="*/ 39 w 510"/>
                  <a:gd name="T1" fmla="*/ 497 h 497"/>
                  <a:gd name="T2" fmla="*/ 510 w 510"/>
                  <a:gd name="T3" fmla="*/ 497 h 497"/>
                  <a:gd name="T4" fmla="*/ 504 w 510"/>
                  <a:gd name="T5" fmla="*/ 429 h 497"/>
                  <a:gd name="T6" fmla="*/ 494 w 510"/>
                  <a:gd name="T7" fmla="*/ 362 h 497"/>
                  <a:gd name="T8" fmla="*/ 480 w 510"/>
                  <a:gd name="T9" fmla="*/ 298 h 497"/>
                  <a:gd name="T10" fmla="*/ 462 w 510"/>
                  <a:gd name="T11" fmla="*/ 234 h 497"/>
                  <a:gd name="T12" fmla="*/ 441 w 510"/>
                  <a:gd name="T13" fmla="*/ 172 h 497"/>
                  <a:gd name="T14" fmla="*/ 417 w 510"/>
                  <a:gd name="T15" fmla="*/ 113 h 497"/>
                  <a:gd name="T16" fmla="*/ 388 w 510"/>
                  <a:gd name="T17" fmla="*/ 55 h 497"/>
                  <a:gd name="T18" fmla="*/ 357 w 510"/>
                  <a:gd name="T19" fmla="*/ 0 h 497"/>
                  <a:gd name="T20" fmla="*/ 336 w 510"/>
                  <a:gd name="T21" fmla="*/ 5 h 497"/>
                  <a:gd name="T22" fmla="*/ 314 w 510"/>
                  <a:gd name="T23" fmla="*/ 11 h 497"/>
                  <a:gd name="T24" fmla="*/ 294 w 510"/>
                  <a:gd name="T25" fmla="*/ 16 h 497"/>
                  <a:gd name="T26" fmla="*/ 272 w 510"/>
                  <a:gd name="T27" fmla="*/ 21 h 497"/>
                  <a:gd name="T28" fmla="*/ 250 w 510"/>
                  <a:gd name="T29" fmla="*/ 26 h 497"/>
                  <a:gd name="T30" fmla="*/ 227 w 510"/>
                  <a:gd name="T31" fmla="*/ 31 h 497"/>
                  <a:gd name="T32" fmla="*/ 205 w 510"/>
                  <a:gd name="T33" fmla="*/ 34 h 497"/>
                  <a:gd name="T34" fmla="*/ 183 w 510"/>
                  <a:gd name="T35" fmla="*/ 39 h 497"/>
                  <a:gd name="T36" fmla="*/ 161 w 510"/>
                  <a:gd name="T37" fmla="*/ 43 h 497"/>
                  <a:gd name="T38" fmla="*/ 138 w 510"/>
                  <a:gd name="T39" fmla="*/ 47 h 497"/>
                  <a:gd name="T40" fmla="*/ 115 w 510"/>
                  <a:gd name="T41" fmla="*/ 50 h 497"/>
                  <a:gd name="T42" fmla="*/ 93 w 510"/>
                  <a:gd name="T43" fmla="*/ 54 h 497"/>
                  <a:gd name="T44" fmla="*/ 70 w 510"/>
                  <a:gd name="T45" fmla="*/ 58 h 497"/>
                  <a:gd name="T46" fmla="*/ 47 w 510"/>
                  <a:gd name="T47" fmla="*/ 62 h 497"/>
                  <a:gd name="T48" fmla="*/ 23 w 510"/>
                  <a:gd name="T49" fmla="*/ 65 h 497"/>
                  <a:gd name="T50" fmla="*/ 0 w 510"/>
                  <a:gd name="T51" fmla="*/ 68 h 497"/>
                  <a:gd name="T52" fmla="*/ 7 w 510"/>
                  <a:gd name="T53" fmla="*/ 119 h 497"/>
                  <a:gd name="T54" fmla="*/ 15 w 510"/>
                  <a:gd name="T55" fmla="*/ 172 h 497"/>
                  <a:gd name="T56" fmla="*/ 22 w 510"/>
                  <a:gd name="T57" fmla="*/ 225 h 497"/>
                  <a:gd name="T58" fmla="*/ 27 w 510"/>
                  <a:gd name="T59" fmla="*/ 278 h 497"/>
                  <a:gd name="T60" fmla="*/ 32 w 510"/>
                  <a:gd name="T61" fmla="*/ 333 h 497"/>
                  <a:gd name="T62" fmla="*/ 35 w 510"/>
                  <a:gd name="T63" fmla="*/ 387 h 497"/>
                  <a:gd name="T64" fmla="*/ 37 w 510"/>
                  <a:gd name="T65" fmla="*/ 441 h 497"/>
                  <a:gd name="T66" fmla="*/ 39 w 510"/>
                  <a:gd name="T67" fmla="*/ 49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497">
                    <a:moveTo>
                      <a:pt x="39" y="497"/>
                    </a:moveTo>
                    <a:lnTo>
                      <a:pt x="510" y="497"/>
                    </a:lnTo>
                    <a:lnTo>
                      <a:pt x="504" y="429"/>
                    </a:lnTo>
                    <a:lnTo>
                      <a:pt x="494" y="362"/>
                    </a:lnTo>
                    <a:lnTo>
                      <a:pt x="480" y="298"/>
                    </a:lnTo>
                    <a:lnTo>
                      <a:pt x="462" y="234"/>
                    </a:lnTo>
                    <a:lnTo>
                      <a:pt x="441" y="172"/>
                    </a:lnTo>
                    <a:lnTo>
                      <a:pt x="417" y="113"/>
                    </a:lnTo>
                    <a:lnTo>
                      <a:pt x="388" y="55"/>
                    </a:lnTo>
                    <a:lnTo>
                      <a:pt x="357" y="0"/>
                    </a:lnTo>
                    <a:lnTo>
                      <a:pt x="336" y="5"/>
                    </a:lnTo>
                    <a:lnTo>
                      <a:pt x="314" y="11"/>
                    </a:lnTo>
                    <a:lnTo>
                      <a:pt x="294" y="16"/>
                    </a:lnTo>
                    <a:lnTo>
                      <a:pt x="272" y="21"/>
                    </a:lnTo>
                    <a:lnTo>
                      <a:pt x="250" y="26"/>
                    </a:lnTo>
                    <a:lnTo>
                      <a:pt x="227" y="31"/>
                    </a:lnTo>
                    <a:lnTo>
                      <a:pt x="205" y="34"/>
                    </a:lnTo>
                    <a:lnTo>
                      <a:pt x="183" y="39"/>
                    </a:lnTo>
                    <a:lnTo>
                      <a:pt x="161" y="43"/>
                    </a:lnTo>
                    <a:lnTo>
                      <a:pt x="138" y="47"/>
                    </a:lnTo>
                    <a:lnTo>
                      <a:pt x="115" y="50"/>
                    </a:lnTo>
                    <a:lnTo>
                      <a:pt x="93" y="54"/>
                    </a:lnTo>
                    <a:lnTo>
                      <a:pt x="70" y="58"/>
                    </a:lnTo>
                    <a:lnTo>
                      <a:pt x="47" y="62"/>
                    </a:lnTo>
                    <a:lnTo>
                      <a:pt x="23" y="65"/>
                    </a:lnTo>
                    <a:lnTo>
                      <a:pt x="0" y="68"/>
                    </a:lnTo>
                    <a:lnTo>
                      <a:pt x="7" y="119"/>
                    </a:lnTo>
                    <a:lnTo>
                      <a:pt x="15" y="172"/>
                    </a:lnTo>
                    <a:lnTo>
                      <a:pt x="22" y="225"/>
                    </a:lnTo>
                    <a:lnTo>
                      <a:pt x="27" y="278"/>
                    </a:lnTo>
                    <a:lnTo>
                      <a:pt x="32" y="333"/>
                    </a:lnTo>
                    <a:lnTo>
                      <a:pt x="35" y="387"/>
                    </a:lnTo>
                    <a:lnTo>
                      <a:pt x="37" y="441"/>
                    </a:lnTo>
                    <a:lnTo>
                      <a:pt x="39" y="4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253DD4CE-A2AC-4C70-9DF3-B7B33635D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" y="1800"/>
                <a:ext cx="378" cy="131"/>
              </a:xfrm>
              <a:custGeom>
                <a:avLst/>
                <a:gdLst>
                  <a:gd name="T0" fmla="*/ 429 w 429"/>
                  <a:gd name="T1" fmla="*/ 312 h 364"/>
                  <a:gd name="T2" fmla="*/ 409 w 429"/>
                  <a:gd name="T3" fmla="*/ 286 h 364"/>
                  <a:gd name="T4" fmla="*/ 385 w 429"/>
                  <a:gd name="T5" fmla="*/ 262 h 364"/>
                  <a:gd name="T6" fmla="*/ 362 w 429"/>
                  <a:gd name="T7" fmla="*/ 237 h 364"/>
                  <a:gd name="T8" fmla="*/ 338 w 429"/>
                  <a:gd name="T9" fmla="*/ 214 h 364"/>
                  <a:gd name="T10" fmla="*/ 313 w 429"/>
                  <a:gd name="T11" fmla="*/ 190 h 364"/>
                  <a:gd name="T12" fmla="*/ 287 w 429"/>
                  <a:gd name="T13" fmla="*/ 168 h 364"/>
                  <a:gd name="T14" fmla="*/ 261 w 429"/>
                  <a:gd name="T15" fmla="*/ 146 h 364"/>
                  <a:gd name="T16" fmla="*/ 233 w 429"/>
                  <a:gd name="T17" fmla="*/ 125 h 364"/>
                  <a:gd name="T18" fmla="*/ 206 w 429"/>
                  <a:gd name="T19" fmla="*/ 106 h 364"/>
                  <a:gd name="T20" fmla="*/ 177 w 429"/>
                  <a:gd name="T21" fmla="*/ 86 h 364"/>
                  <a:gd name="T22" fmla="*/ 149 w 429"/>
                  <a:gd name="T23" fmla="*/ 69 h 364"/>
                  <a:gd name="T24" fmla="*/ 120 w 429"/>
                  <a:gd name="T25" fmla="*/ 52 h 364"/>
                  <a:gd name="T26" fmla="*/ 90 w 429"/>
                  <a:gd name="T27" fmla="*/ 37 h 364"/>
                  <a:gd name="T28" fmla="*/ 61 w 429"/>
                  <a:gd name="T29" fmla="*/ 23 h 364"/>
                  <a:gd name="T30" fmla="*/ 30 w 429"/>
                  <a:gd name="T31" fmla="*/ 11 h 364"/>
                  <a:gd name="T32" fmla="*/ 0 w 429"/>
                  <a:gd name="T33" fmla="*/ 0 h 364"/>
                  <a:gd name="T34" fmla="*/ 19 w 429"/>
                  <a:gd name="T35" fmla="*/ 37 h 364"/>
                  <a:gd name="T36" fmla="*/ 36 w 429"/>
                  <a:gd name="T37" fmla="*/ 77 h 364"/>
                  <a:gd name="T38" fmla="*/ 55 w 429"/>
                  <a:gd name="T39" fmla="*/ 122 h 364"/>
                  <a:gd name="T40" fmla="*/ 73 w 429"/>
                  <a:gd name="T41" fmla="*/ 168 h 364"/>
                  <a:gd name="T42" fmla="*/ 89 w 429"/>
                  <a:gd name="T43" fmla="*/ 216 h 364"/>
                  <a:gd name="T44" fmla="*/ 105 w 429"/>
                  <a:gd name="T45" fmla="*/ 265 h 364"/>
                  <a:gd name="T46" fmla="*/ 119 w 429"/>
                  <a:gd name="T47" fmla="*/ 315 h 364"/>
                  <a:gd name="T48" fmla="*/ 131 w 429"/>
                  <a:gd name="T49" fmla="*/ 364 h 364"/>
                  <a:gd name="T50" fmla="*/ 151 w 429"/>
                  <a:gd name="T51" fmla="*/ 361 h 364"/>
                  <a:gd name="T52" fmla="*/ 170 w 429"/>
                  <a:gd name="T53" fmla="*/ 359 h 364"/>
                  <a:gd name="T54" fmla="*/ 189 w 429"/>
                  <a:gd name="T55" fmla="*/ 356 h 364"/>
                  <a:gd name="T56" fmla="*/ 208 w 429"/>
                  <a:gd name="T57" fmla="*/ 354 h 364"/>
                  <a:gd name="T58" fmla="*/ 228 w 429"/>
                  <a:gd name="T59" fmla="*/ 350 h 364"/>
                  <a:gd name="T60" fmla="*/ 247 w 429"/>
                  <a:gd name="T61" fmla="*/ 348 h 364"/>
                  <a:gd name="T62" fmla="*/ 265 w 429"/>
                  <a:gd name="T63" fmla="*/ 345 h 364"/>
                  <a:gd name="T64" fmla="*/ 284 w 429"/>
                  <a:gd name="T65" fmla="*/ 342 h 364"/>
                  <a:gd name="T66" fmla="*/ 303 w 429"/>
                  <a:gd name="T67" fmla="*/ 338 h 364"/>
                  <a:gd name="T68" fmla="*/ 322 w 429"/>
                  <a:gd name="T69" fmla="*/ 335 h 364"/>
                  <a:gd name="T70" fmla="*/ 339 w 429"/>
                  <a:gd name="T71" fmla="*/ 332 h 364"/>
                  <a:gd name="T72" fmla="*/ 358 w 429"/>
                  <a:gd name="T73" fmla="*/ 328 h 364"/>
                  <a:gd name="T74" fmla="*/ 375 w 429"/>
                  <a:gd name="T75" fmla="*/ 324 h 364"/>
                  <a:gd name="T76" fmla="*/ 394 w 429"/>
                  <a:gd name="T77" fmla="*/ 321 h 364"/>
                  <a:gd name="T78" fmla="*/ 412 w 429"/>
                  <a:gd name="T79" fmla="*/ 316 h 364"/>
                  <a:gd name="T80" fmla="*/ 429 w 429"/>
                  <a:gd name="T81" fmla="*/ 312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9" h="364">
                    <a:moveTo>
                      <a:pt x="429" y="312"/>
                    </a:moveTo>
                    <a:lnTo>
                      <a:pt x="409" y="286"/>
                    </a:lnTo>
                    <a:lnTo>
                      <a:pt x="385" y="262"/>
                    </a:lnTo>
                    <a:lnTo>
                      <a:pt x="362" y="237"/>
                    </a:lnTo>
                    <a:lnTo>
                      <a:pt x="338" y="214"/>
                    </a:lnTo>
                    <a:lnTo>
                      <a:pt x="313" y="190"/>
                    </a:lnTo>
                    <a:lnTo>
                      <a:pt x="287" y="168"/>
                    </a:lnTo>
                    <a:lnTo>
                      <a:pt x="261" y="146"/>
                    </a:lnTo>
                    <a:lnTo>
                      <a:pt x="233" y="125"/>
                    </a:lnTo>
                    <a:lnTo>
                      <a:pt x="206" y="106"/>
                    </a:lnTo>
                    <a:lnTo>
                      <a:pt x="177" y="86"/>
                    </a:lnTo>
                    <a:lnTo>
                      <a:pt x="149" y="69"/>
                    </a:lnTo>
                    <a:lnTo>
                      <a:pt x="120" y="52"/>
                    </a:lnTo>
                    <a:lnTo>
                      <a:pt x="90" y="37"/>
                    </a:lnTo>
                    <a:lnTo>
                      <a:pt x="61" y="23"/>
                    </a:lnTo>
                    <a:lnTo>
                      <a:pt x="30" y="11"/>
                    </a:lnTo>
                    <a:lnTo>
                      <a:pt x="0" y="0"/>
                    </a:lnTo>
                    <a:lnTo>
                      <a:pt x="19" y="37"/>
                    </a:lnTo>
                    <a:lnTo>
                      <a:pt x="36" y="77"/>
                    </a:lnTo>
                    <a:lnTo>
                      <a:pt x="55" y="122"/>
                    </a:lnTo>
                    <a:lnTo>
                      <a:pt x="73" y="168"/>
                    </a:lnTo>
                    <a:lnTo>
                      <a:pt x="89" y="216"/>
                    </a:lnTo>
                    <a:lnTo>
                      <a:pt x="105" y="265"/>
                    </a:lnTo>
                    <a:lnTo>
                      <a:pt x="119" y="315"/>
                    </a:lnTo>
                    <a:lnTo>
                      <a:pt x="131" y="364"/>
                    </a:lnTo>
                    <a:lnTo>
                      <a:pt x="151" y="361"/>
                    </a:lnTo>
                    <a:lnTo>
                      <a:pt x="170" y="359"/>
                    </a:lnTo>
                    <a:lnTo>
                      <a:pt x="189" y="356"/>
                    </a:lnTo>
                    <a:lnTo>
                      <a:pt x="208" y="354"/>
                    </a:lnTo>
                    <a:lnTo>
                      <a:pt x="228" y="350"/>
                    </a:lnTo>
                    <a:lnTo>
                      <a:pt x="247" y="348"/>
                    </a:lnTo>
                    <a:lnTo>
                      <a:pt x="265" y="345"/>
                    </a:lnTo>
                    <a:lnTo>
                      <a:pt x="284" y="342"/>
                    </a:lnTo>
                    <a:lnTo>
                      <a:pt x="303" y="338"/>
                    </a:lnTo>
                    <a:lnTo>
                      <a:pt x="322" y="335"/>
                    </a:lnTo>
                    <a:lnTo>
                      <a:pt x="339" y="332"/>
                    </a:lnTo>
                    <a:lnTo>
                      <a:pt x="358" y="328"/>
                    </a:lnTo>
                    <a:lnTo>
                      <a:pt x="375" y="324"/>
                    </a:lnTo>
                    <a:lnTo>
                      <a:pt x="394" y="321"/>
                    </a:lnTo>
                    <a:lnTo>
                      <a:pt x="412" y="316"/>
                    </a:lnTo>
                    <a:lnTo>
                      <a:pt x="429" y="3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">
                <a:extLst>
                  <a:ext uri="{FF2B5EF4-FFF2-40B4-BE49-F238E27FC236}">
                    <a16:creationId xmlns:a16="http://schemas.microsoft.com/office/drawing/2014/main" id="{C55D782B-92A0-4FCE-9141-773B8E472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2389"/>
                <a:ext cx="388" cy="135"/>
              </a:xfrm>
              <a:custGeom>
                <a:avLst/>
                <a:gdLst>
                  <a:gd name="T0" fmla="*/ 0 w 441"/>
                  <a:gd name="T1" fmla="*/ 376 h 376"/>
                  <a:gd name="T2" fmla="*/ 31 w 441"/>
                  <a:gd name="T3" fmla="*/ 365 h 376"/>
                  <a:gd name="T4" fmla="*/ 61 w 441"/>
                  <a:gd name="T5" fmla="*/ 352 h 376"/>
                  <a:gd name="T6" fmla="*/ 92 w 441"/>
                  <a:gd name="T7" fmla="*/ 338 h 376"/>
                  <a:gd name="T8" fmla="*/ 122 w 441"/>
                  <a:gd name="T9" fmla="*/ 322 h 376"/>
                  <a:gd name="T10" fmla="*/ 152 w 441"/>
                  <a:gd name="T11" fmla="*/ 305 h 376"/>
                  <a:gd name="T12" fmla="*/ 182 w 441"/>
                  <a:gd name="T13" fmla="*/ 286 h 376"/>
                  <a:gd name="T14" fmla="*/ 211 w 441"/>
                  <a:gd name="T15" fmla="*/ 266 h 376"/>
                  <a:gd name="T16" fmla="*/ 239 w 441"/>
                  <a:gd name="T17" fmla="*/ 246 h 376"/>
                  <a:gd name="T18" fmla="*/ 268 w 441"/>
                  <a:gd name="T19" fmla="*/ 223 h 376"/>
                  <a:gd name="T20" fmla="*/ 296 w 441"/>
                  <a:gd name="T21" fmla="*/ 200 h 376"/>
                  <a:gd name="T22" fmla="*/ 322 w 441"/>
                  <a:gd name="T23" fmla="*/ 177 h 376"/>
                  <a:gd name="T24" fmla="*/ 348 w 441"/>
                  <a:gd name="T25" fmla="*/ 153 h 376"/>
                  <a:gd name="T26" fmla="*/ 373 w 441"/>
                  <a:gd name="T27" fmla="*/ 129 h 376"/>
                  <a:gd name="T28" fmla="*/ 397 w 441"/>
                  <a:gd name="T29" fmla="*/ 103 h 376"/>
                  <a:gd name="T30" fmla="*/ 419 w 441"/>
                  <a:gd name="T31" fmla="*/ 78 h 376"/>
                  <a:gd name="T32" fmla="*/ 441 w 441"/>
                  <a:gd name="T33" fmla="*/ 52 h 376"/>
                  <a:gd name="T34" fmla="*/ 423 w 441"/>
                  <a:gd name="T35" fmla="*/ 49 h 376"/>
                  <a:gd name="T36" fmla="*/ 406 w 441"/>
                  <a:gd name="T37" fmla="*/ 44 h 376"/>
                  <a:gd name="T38" fmla="*/ 387 w 441"/>
                  <a:gd name="T39" fmla="*/ 40 h 376"/>
                  <a:gd name="T40" fmla="*/ 369 w 441"/>
                  <a:gd name="T41" fmla="*/ 37 h 376"/>
                  <a:gd name="T42" fmla="*/ 351 w 441"/>
                  <a:gd name="T43" fmla="*/ 33 h 376"/>
                  <a:gd name="T44" fmla="*/ 332 w 441"/>
                  <a:gd name="T45" fmla="*/ 29 h 376"/>
                  <a:gd name="T46" fmla="*/ 313 w 441"/>
                  <a:gd name="T47" fmla="*/ 27 h 376"/>
                  <a:gd name="T48" fmla="*/ 294 w 441"/>
                  <a:gd name="T49" fmla="*/ 23 h 376"/>
                  <a:gd name="T50" fmla="*/ 276 w 441"/>
                  <a:gd name="T51" fmla="*/ 19 h 376"/>
                  <a:gd name="T52" fmla="*/ 257 w 441"/>
                  <a:gd name="T53" fmla="*/ 17 h 376"/>
                  <a:gd name="T54" fmla="*/ 238 w 441"/>
                  <a:gd name="T55" fmla="*/ 13 h 376"/>
                  <a:gd name="T56" fmla="*/ 218 w 441"/>
                  <a:gd name="T57" fmla="*/ 11 h 376"/>
                  <a:gd name="T58" fmla="*/ 200 w 441"/>
                  <a:gd name="T59" fmla="*/ 8 h 376"/>
                  <a:gd name="T60" fmla="*/ 180 w 441"/>
                  <a:gd name="T61" fmla="*/ 5 h 376"/>
                  <a:gd name="T62" fmla="*/ 161 w 441"/>
                  <a:gd name="T63" fmla="*/ 2 h 376"/>
                  <a:gd name="T64" fmla="*/ 141 w 441"/>
                  <a:gd name="T65" fmla="*/ 0 h 376"/>
                  <a:gd name="T66" fmla="*/ 129 w 441"/>
                  <a:gd name="T67" fmla="*/ 50 h 376"/>
                  <a:gd name="T68" fmla="*/ 114 w 441"/>
                  <a:gd name="T69" fmla="*/ 100 h 376"/>
                  <a:gd name="T70" fmla="*/ 96 w 441"/>
                  <a:gd name="T71" fmla="*/ 152 h 376"/>
                  <a:gd name="T72" fmla="*/ 78 w 441"/>
                  <a:gd name="T73" fmla="*/ 201 h 376"/>
                  <a:gd name="T74" fmla="*/ 59 w 441"/>
                  <a:gd name="T75" fmla="*/ 250 h 376"/>
                  <a:gd name="T76" fmla="*/ 39 w 441"/>
                  <a:gd name="T77" fmla="*/ 296 h 376"/>
                  <a:gd name="T78" fmla="*/ 19 w 441"/>
                  <a:gd name="T79" fmla="*/ 338 h 376"/>
                  <a:gd name="T80" fmla="*/ 0 w 441"/>
                  <a:gd name="T81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1" h="376">
                    <a:moveTo>
                      <a:pt x="0" y="376"/>
                    </a:moveTo>
                    <a:lnTo>
                      <a:pt x="31" y="365"/>
                    </a:lnTo>
                    <a:lnTo>
                      <a:pt x="61" y="352"/>
                    </a:lnTo>
                    <a:lnTo>
                      <a:pt x="92" y="338"/>
                    </a:lnTo>
                    <a:lnTo>
                      <a:pt x="122" y="322"/>
                    </a:lnTo>
                    <a:lnTo>
                      <a:pt x="152" y="305"/>
                    </a:lnTo>
                    <a:lnTo>
                      <a:pt x="182" y="286"/>
                    </a:lnTo>
                    <a:lnTo>
                      <a:pt x="211" y="266"/>
                    </a:lnTo>
                    <a:lnTo>
                      <a:pt x="239" y="246"/>
                    </a:lnTo>
                    <a:lnTo>
                      <a:pt x="268" y="223"/>
                    </a:lnTo>
                    <a:lnTo>
                      <a:pt x="296" y="200"/>
                    </a:lnTo>
                    <a:lnTo>
                      <a:pt x="322" y="177"/>
                    </a:lnTo>
                    <a:lnTo>
                      <a:pt x="348" y="153"/>
                    </a:lnTo>
                    <a:lnTo>
                      <a:pt x="373" y="129"/>
                    </a:lnTo>
                    <a:lnTo>
                      <a:pt x="397" y="103"/>
                    </a:lnTo>
                    <a:lnTo>
                      <a:pt x="419" y="78"/>
                    </a:lnTo>
                    <a:lnTo>
                      <a:pt x="441" y="52"/>
                    </a:lnTo>
                    <a:lnTo>
                      <a:pt x="423" y="49"/>
                    </a:lnTo>
                    <a:lnTo>
                      <a:pt x="406" y="44"/>
                    </a:lnTo>
                    <a:lnTo>
                      <a:pt x="387" y="40"/>
                    </a:lnTo>
                    <a:lnTo>
                      <a:pt x="369" y="37"/>
                    </a:lnTo>
                    <a:lnTo>
                      <a:pt x="351" y="33"/>
                    </a:lnTo>
                    <a:lnTo>
                      <a:pt x="332" y="29"/>
                    </a:lnTo>
                    <a:lnTo>
                      <a:pt x="313" y="27"/>
                    </a:lnTo>
                    <a:lnTo>
                      <a:pt x="294" y="23"/>
                    </a:lnTo>
                    <a:lnTo>
                      <a:pt x="276" y="19"/>
                    </a:lnTo>
                    <a:lnTo>
                      <a:pt x="257" y="17"/>
                    </a:lnTo>
                    <a:lnTo>
                      <a:pt x="238" y="13"/>
                    </a:lnTo>
                    <a:lnTo>
                      <a:pt x="218" y="11"/>
                    </a:lnTo>
                    <a:lnTo>
                      <a:pt x="200" y="8"/>
                    </a:lnTo>
                    <a:lnTo>
                      <a:pt x="180" y="5"/>
                    </a:lnTo>
                    <a:lnTo>
                      <a:pt x="161" y="2"/>
                    </a:lnTo>
                    <a:lnTo>
                      <a:pt x="141" y="0"/>
                    </a:lnTo>
                    <a:lnTo>
                      <a:pt x="129" y="50"/>
                    </a:lnTo>
                    <a:lnTo>
                      <a:pt x="114" y="100"/>
                    </a:lnTo>
                    <a:lnTo>
                      <a:pt x="96" y="152"/>
                    </a:lnTo>
                    <a:lnTo>
                      <a:pt x="78" y="201"/>
                    </a:lnTo>
                    <a:lnTo>
                      <a:pt x="59" y="250"/>
                    </a:lnTo>
                    <a:lnTo>
                      <a:pt x="39" y="296"/>
                    </a:lnTo>
                    <a:lnTo>
                      <a:pt x="19" y="338"/>
                    </a:lnTo>
                    <a:lnTo>
                      <a:pt x="0" y="3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88013684-4EB0-419A-B468-E43F7A687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7" y="2186"/>
                <a:ext cx="449" cy="178"/>
              </a:xfrm>
              <a:custGeom>
                <a:avLst/>
                <a:gdLst>
                  <a:gd name="T0" fmla="*/ 37 w 508"/>
                  <a:gd name="T1" fmla="*/ 0 h 497"/>
                  <a:gd name="T2" fmla="*/ 35 w 508"/>
                  <a:gd name="T3" fmla="*/ 54 h 497"/>
                  <a:gd name="T4" fmla="*/ 33 w 508"/>
                  <a:gd name="T5" fmla="*/ 109 h 497"/>
                  <a:gd name="T6" fmla="*/ 30 w 508"/>
                  <a:gd name="T7" fmla="*/ 163 h 497"/>
                  <a:gd name="T8" fmla="*/ 25 w 508"/>
                  <a:gd name="T9" fmla="*/ 217 h 497"/>
                  <a:gd name="T10" fmla="*/ 21 w 508"/>
                  <a:gd name="T11" fmla="*/ 270 h 497"/>
                  <a:gd name="T12" fmla="*/ 14 w 508"/>
                  <a:gd name="T13" fmla="*/ 323 h 497"/>
                  <a:gd name="T14" fmla="*/ 7 w 508"/>
                  <a:gd name="T15" fmla="*/ 376 h 497"/>
                  <a:gd name="T16" fmla="*/ 0 w 508"/>
                  <a:gd name="T17" fmla="*/ 428 h 497"/>
                  <a:gd name="T18" fmla="*/ 23 w 508"/>
                  <a:gd name="T19" fmla="*/ 431 h 497"/>
                  <a:gd name="T20" fmla="*/ 47 w 508"/>
                  <a:gd name="T21" fmla="*/ 434 h 497"/>
                  <a:gd name="T22" fmla="*/ 70 w 508"/>
                  <a:gd name="T23" fmla="*/ 438 h 497"/>
                  <a:gd name="T24" fmla="*/ 93 w 508"/>
                  <a:gd name="T25" fmla="*/ 441 h 497"/>
                  <a:gd name="T26" fmla="*/ 116 w 508"/>
                  <a:gd name="T27" fmla="*/ 445 h 497"/>
                  <a:gd name="T28" fmla="*/ 139 w 508"/>
                  <a:gd name="T29" fmla="*/ 449 h 497"/>
                  <a:gd name="T30" fmla="*/ 162 w 508"/>
                  <a:gd name="T31" fmla="*/ 452 h 497"/>
                  <a:gd name="T32" fmla="*/ 185 w 508"/>
                  <a:gd name="T33" fmla="*/ 457 h 497"/>
                  <a:gd name="T34" fmla="*/ 207 w 508"/>
                  <a:gd name="T35" fmla="*/ 461 h 497"/>
                  <a:gd name="T36" fmla="*/ 229 w 508"/>
                  <a:gd name="T37" fmla="*/ 466 h 497"/>
                  <a:gd name="T38" fmla="*/ 251 w 508"/>
                  <a:gd name="T39" fmla="*/ 471 h 497"/>
                  <a:gd name="T40" fmla="*/ 273 w 508"/>
                  <a:gd name="T41" fmla="*/ 476 h 497"/>
                  <a:gd name="T42" fmla="*/ 295 w 508"/>
                  <a:gd name="T43" fmla="*/ 481 h 497"/>
                  <a:gd name="T44" fmla="*/ 316 w 508"/>
                  <a:gd name="T45" fmla="*/ 485 h 497"/>
                  <a:gd name="T46" fmla="*/ 338 w 508"/>
                  <a:gd name="T47" fmla="*/ 492 h 497"/>
                  <a:gd name="T48" fmla="*/ 359 w 508"/>
                  <a:gd name="T49" fmla="*/ 497 h 497"/>
                  <a:gd name="T50" fmla="*/ 390 w 508"/>
                  <a:gd name="T51" fmla="*/ 441 h 497"/>
                  <a:gd name="T52" fmla="*/ 417 w 508"/>
                  <a:gd name="T53" fmla="*/ 383 h 497"/>
                  <a:gd name="T54" fmla="*/ 441 w 508"/>
                  <a:gd name="T55" fmla="*/ 324 h 497"/>
                  <a:gd name="T56" fmla="*/ 462 w 508"/>
                  <a:gd name="T57" fmla="*/ 263 h 497"/>
                  <a:gd name="T58" fmla="*/ 479 w 508"/>
                  <a:gd name="T59" fmla="*/ 199 h 497"/>
                  <a:gd name="T60" fmla="*/ 493 w 508"/>
                  <a:gd name="T61" fmla="*/ 135 h 497"/>
                  <a:gd name="T62" fmla="*/ 502 w 508"/>
                  <a:gd name="T63" fmla="*/ 68 h 497"/>
                  <a:gd name="T64" fmla="*/ 508 w 508"/>
                  <a:gd name="T65" fmla="*/ 0 h 497"/>
                  <a:gd name="T66" fmla="*/ 37 w 508"/>
                  <a:gd name="T67" fmla="*/ 0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8" h="497">
                    <a:moveTo>
                      <a:pt x="37" y="0"/>
                    </a:moveTo>
                    <a:lnTo>
                      <a:pt x="35" y="54"/>
                    </a:lnTo>
                    <a:lnTo>
                      <a:pt x="33" y="109"/>
                    </a:lnTo>
                    <a:lnTo>
                      <a:pt x="30" y="163"/>
                    </a:lnTo>
                    <a:lnTo>
                      <a:pt x="25" y="217"/>
                    </a:lnTo>
                    <a:lnTo>
                      <a:pt x="21" y="270"/>
                    </a:lnTo>
                    <a:lnTo>
                      <a:pt x="14" y="323"/>
                    </a:lnTo>
                    <a:lnTo>
                      <a:pt x="7" y="376"/>
                    </a:lnTo>
                    <a:lnTo>
                      <a:pt x="0" y="428"/>
                    </a:lnTo>
                    <a:lnTo>
                      <a:pt x="23" y="431"/>
                    </a:lnTo>
                    <a:lnTo>
                      <a:pt x="47" y="434"/>
                    </a:lnTo>
                    <a:lnTo>
                      <a:pt x="70" y="438"/>
                    </a:lnTo>
                    <a:lnTo>
                      <a:pt x="93" y="441"/>
                    </a:lnTo>
                    <a:lnTo>
                      <a:pt x="116" y="445"/>
                    </a:lnTo>
                    <a:lnTo>
                      <a:pt x="139" y="449"/>
                    </a:lnTo>
                    <a:lnTo>
                      <a:pt x="162" y="452"/>
                    </a:lnTo>
                    <a:lnTo>
                      <a:pt x="185" y="457"/>
                    </a:lnTo>
                    <a:lnTo>
                      <a:pt x="207" y="461"/>
                    </a:lnTo>
                    <a:lnTo>
                      <a:pt x="229" y="466"/>
                    </a:lnTo>
                    <a:lnTo>
                      <a:pt x="251" y="471"/>
                    </a:lnTo>
                    <a:lnTo>
                      <a:pt x="273" y="476"/>
                    </a:lnTo>
                    <a:lnTo>
                      <a:pt x="295" y="481"/>
                    </a:lnTo>
                    <a:lnTo>
                      <a:pt x="316" y="485"/>
                    </a:lnTo>
                    <a:lnTo>
                      <a:pt x="338" y="492"/>
                    </a:lnTo>
                    <a:lnTo>
                      <a:pt x="359" y="497"/>
                    </a:lnTo>
                    <a:lnTo>
                      <a:pt x="390" y="441"/>
                    </a:lnTo>
                    <a:lnTo>
                      <a:pt x="417" y="383"/>
                    </a:lnTo>
                    <a:lnTo>
                      <a:pt x="441" y="324"/>
                    </a:lnTo>
                    <a:lnTo>
                      <a:pt x="462" y="263"/>
                    </a:lnTo>
                    <a:lnTo>
                      <a:pt x="479" y="199"/>
                    </a:lnTo>
                    <a:lnTo>
                      <a:pt x="493" y="135"/>
                    </a:lnTo>
                    <a:lnTo>
                      <a:pt x="502" y="68"/>
                    </a:lnTo>
                    <a:lnTo>
                      <a:pt x="508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4">
                <a:extLst>
                  <a:ext uri="{FF2B5EF4-FFF2-40B4-BE49-F238E27FC236}">
                    <a16:creationId xmlns:a16="http://schemas.microsoft.com/office/drawing/2014/main" id="{4789D92E-F30D-48DA-9D6F-1BA6F32DAF1E}"/>
                  </a:ext>
                </a:extLst>
              </p:cNvPr>
              <p:cNvSpPr>
                <a:spLocks/>
              </p:cNvSpPr>
              <p:nvPr/>
            </p:nvSpPr>
            <p:spPr bwMode="auto">
              <a:xfrm rot="418631">
                <a:off x="2371" y="2544"/>
                <a:ext cx="1171" cy="158"/>
              </a:xfrm>
              <a:custGeom>
                <a:avLst/>
                <a:gdLst>
                  <a:gd name="T0" fmla="*/ 45 w 2835"/>
                  <a:gd name="T1" fmla="*/ 318 h 703"/>
                  <a:gd name="T2" fmla="*/ 408 w 2835"/>
                  <a:gd name="T3" fmla="*/ 91 h 703"/>
                  <a:gd name="T4" fmla="*/ 907 w 2835"/>
                  <a:gd name="T5" fmla="*/ 0 h 703"/>
                  <a:gd name="T6" fmla="*/ 1406 w 2835"/>
                  <a:gd name="T7" fmla="*/ 91 h 703"/>
                  <a:gd name="T8" fmla="*/ 1951 w 2835"/>
                  <a:gd name="T9" fmla="*/ 318 h 703"/>
                  <a:gd name="T10" fmla="*/ 2313 w 2835"/>
                  <a:gd name="T11" fmla="*/ 363 h 703"/>
                  <a:gd name="T12" fmla="*/ 2767 w 2835"/>
                  <a:gd name="T13" fmla="*/ 91 h 703"/>
                  <a:gd name="T14" fmla="*/ 2722 w 2835"/>
                  <a:gd name="T15" fmla="*/ 227 h 703"/>
                  <a:gd name="T16" fmla="*/ 2359 w 2835"/>
                  <a:gd name="T17" fmla="*/ 635 h 703"/>
                  <a:gd name="T18" fmla="*/ 1860 w 2835"/>
                  <a:gd name="T19" fmla="*/ 635 h 703"/>
                  <a:gd name="T20" fmla="*/ 1225 w 2835"/>
                  <a:gd name="T21" fmla="*/ 318 h 703"/>
                  <a:gd name="T22" fmla="*/ 771 w 2835"/>
                  <a:gd name="T23" fmla="*/ 227 h 703"/>
                  <a:gd name="T24" fmla="*/ 363 w 2835"/>
                  <a:gd name="T25" fmla="*/ 227 h 703"/>
                  <a:gd name="T26" fmla="*/ 136 w 2835"/>
                  <a:gd name="T27" fmla="*/ 272 h 703"/>
                  <a:gd name="T28" fmla="*/ 45 w 2835"/>
                  <a:gd name="T29" fmla="*/ 318 h 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5" h="703">
                    <a:moveTo>
                      <a:pt x="45" y="318"/>
                    </a:moveTo>
                    <a:cubicBezTo>
                      <a:pt x="90" y="288"/>
                      <a:pt x="264" y="144"/>
                      <a:pt x="408" y="91"/>
                    </a:cubicBezTo>
                    <a:cubicBezTo>
                      <a:pt x="552" y="38"/>
                      <a:pt x="741" y="0"/>
                      <a:pt x="907" y="0"/>
                    </a:cubicBezTo>
                    <a:cubicBezTo>
                      <a:pt x="1073" y="0"/>
                      <a:pt x="1232" y="38"/>
                      <a:pt x="1406" y="91"/>
                    </a:cubicBezTo>
                    <a:cubicBezTo>
                      <a:pt x="1580" y="144"/>
                      <a:pt x="1800" y="273"/>
                      <a:pt x="1951" y="318"/>
                    </a:cubicBezTo>
                    <a:cubicBezTo>
                      <a:pt x="2102" y="363"/>
                      <a:pt x="2177" y="401"/>
                      <a:pt x="2313" y="363"/>
                    </a:cubicBezTo>
                    <a:cubicBezTo>
                      <a:pt x="2449" y="325"/>
                      <a:pt x="2699" y="114"/>
                      <a:pt x="2767" y="91"/>
                    </a:cubicBezTo>
                    <a:cubicBezTo>
                      <a:pt x="2835" y="68"/>
                      <a:pt x="2790" y="136"/>
                      <a:pt x="2722" y="227"/>
                    </a:cubicBezTo>
                    <a:cubicBezTo>
                      <a:pt x="2654" y="318"/>
                      <a:pt x="2503" y="567"/>
                      <a:pt x="2359" y="635"/>
                    </a:cubicBezTo>
                    <a:cubicBezTo>
                      <a:pt x="2215" y="703"/>
                      <a:pt x="2049" y="688"/>
                      <a:pt x="1860" y="635"/>
                    </a:cubicBezTo>
                    <a:cubicBezTo>
                      <a:pt x="1671" y="582"/>
                      <a:pt x="1406" y="386"/>
                      <a:pt x="1225" y="318"/>
                    </a:cubicBezTo>
                    <a:cubicBezTo>
                      <a:pt x="1044" y="250"/>
                      <a:pt x="915" y="242"/>
                      <a:pt x="771" y="227"/>
                    </a:cubicBezTo>
                    <a:cubicBezTo>
                      <a:pt x="627" y="212"/>
                      <a:pt x="469" y="220"/>
                      <a:pt x="363" y="227"/>
                    </a:cubicBezTo>
                    <a:cubicBezTo>
                      <a:pt x="257" y="234"/>
                      <a:pt x="189" y="249"/>
                      <a:pt x="136" y="272"/>
                    </a:cubicBezTo>
                    <a:cubicBezTo>
                      <a:pt x="83" y="295"/>
                      <a:pt x="0" y="348"/>
                      <a:pt x="45" y="3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" name="Freeform 2">
              <a:extLst>
                <a:ext uri="{FF2B5EF4-FFF2-40B4-BE49-F238E27FC236}">
                  <a16:creationId xmlns:a16="http://schemas.microsoft.com/office/drawing/2014/main" id="{28D1B6C0-5EAF-405E-8745-A7289C297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" y="367"/>
              <a:ext cx="344" cy="433"/>
            </a:xfrm>
            <a:custGeom>
              <a:avLst/>
              <a:gdLst>
                <a:gd name="T0" fmla="*/ 0 w 1224"/>
                <a:gd name="T1" fmla="*/ 816 h 1678"/>
                <a:gd name="T2" fmla="*/ 499 w 1224"/>
                <a:gd name="T3" fmla="*/ 1315 h 1678"/>
                <a:gd name="T4" fmla="*/ 1224 w 1224"/>
                <a:gd name="T5" fmla="*/ 0 h 1678"/>
                <a:gd name="T6" fmla="*/ 499 w 1224"/>
                <a:gd name="T7" fmla="*/ 1678 h 1678"/>
                <a:gd name="T8" fmla="*/ 0 w 1224"/>
                <a:gd name="T9" fmla="*/ 816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1678">
                  <a:moveTo>
                    <a:pt x="0" y="816"/>
                  </a:moveTo>
                  <a:lnTo>
                    <a:pt x="499" y="1315"/>
                  </a:lnTo>
                  <a:lnTo>
                    <a:pt x="1224" y="0"/>
                  </a:lnTo>
                  <a:lnTo>
                    <a:pt x="499" y="1678"/>
                  </a:lnTo>
                  <a:lnTo>
                    <a:pt x="0" y="8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2B64974-4993-43C6-9C13-08CB1A3E1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088" y="582067"/>
            <a:ext cx="6704729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auhaus 93" panose="04030905020B02020C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BAN-PT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000" b="1" dirty="0">
              <a:solidFill>
                <a:srgbClr val="000000"/>
              </a:solidFill>
              <a:latin typeface="Bauhaus 93" panose="04030905020B02020C02" pitchFamily="82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Bauhaus 93" panose="04030905020B02020C02" pitchFamily="82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000" b="1" dirty="0">
              <a:solidFill>
                <a:srgbClr val="000000"/>
              </a:solidFill>
              <a:latin typeface="Bauhaus 93" panose="04030905020B02020C02" pitchFamily="82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Bauhaus 93" panose="04030905020B02020C02" pitchFamily="82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000" b="1" dirty="0">
              <a:solidFill>
                <a:srgbClr val="000000"/>
              </a:solidFill>
              <a:latin typeface="Bauhaus 93" panose="04030905020B02020C02" pitchFamily="82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PEDOMAN EVALUASI-DIRI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600" b="1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600" b="1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UNTUK AKREDITASI PROGRAM STUDI DAN INSTITUSI PERGURUAN TINGGI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BADAN AKREDITASI NASIONAL PERGURUAN TINGGI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JAKARTA 2010</a:t>
            </a:r>
            <a:endParaRPr kumimoji="0" lang="fi-FI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295D7-89D7-4EDD-A93A-5594C0DF9324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12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C537CD-733C-48CD-A18F-6AD73A70F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100" y="1205322"/>
            <a:ext cx="6019800" cy="4447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KOMPONEN EVALUASI-DIRI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eriod"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Identifikasi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Komponen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Evaluasi-diri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270500" algn="r"/>
              </a:tabLst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Komponen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A.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Visi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Misi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Tujuan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Sasaran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serta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Strategi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Pencapaian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Komponen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B.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Tatapamong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Kepemimpinan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Sistem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Pengelolaan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Penjaminan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Mutu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Komponen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 C.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Mahasiswa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Lulusan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Komponen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 D.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Sumberdaya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Manusia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Komponen E.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Kurikulum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Pembelajaran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Suasana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8"/>
              </a:rPr>
              <a:t>Akademik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Komponen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F.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Pembiayaan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Sarana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Prasarana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Sistem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Informasi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11275" marR="0" lvl="0" indent="-13112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Komponen G. 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Penelitian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Pelayanan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/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Pengabdian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kepada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 Masyarakat,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dan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0"/>
              </a:rPr>
              <a:t>Kerjasama</a:t>
            </a:r>
            <a:endParaRPr lang="en-GB" altLang="en-US" sz="16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B.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Penentuan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komponen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evaluasi-diri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dikaitkan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dengan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kebijakan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mutakhir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11"/>
              </a:rPr>
              <a:t>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EE2861-37F6-4932-A0E8-EF283CD7962B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55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5A6C5E-8D6D-41DB-B115-BB43E7AF5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518"/>
            <a:ext cx="61722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PROSEDUR EVALUASI-DIRI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A.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Persiapan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dan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perencanaan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B.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Penataan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organisasi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kerja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C.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Pelaksanaan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evaluasi-diri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D.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Pemanfaatan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pakar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sejawat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E.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Tindak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lanjut</a:t>
            </a:r>
            <a:endParaRPr kumimoji="0" lang="en-GB" altLang="en-US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DC36A4-D8D4-4617-9AAA-17153F572C2F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42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33EAF1D-26AD-4AD3-8DCB-750C93B3E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305620"/>
            <a:ext cx="52578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it-IT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ANALISIS DATA EVALUASI-DIRI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ja-JP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hlinkClick r:id="rId3"/>
              </a:rPr>
              <a:t>Langkah-langkah</a:t>
            </a:r>
            <a:r>
              <a:rPr kumimoji="0" lang="en-GB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hlinkClick r:id="rId3"/>
              </a:rPr>
              <a:t> </a:t>
            </a:r>
            <a:r>
              <a:rPr kumimoji="0" lang="en-GB" altLang="ja-JP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hlinkClick r:id="rId3"/>
              </a:rPr>
              <a:t>Pelaksanaan</a:t>
            </a:r>
            <a:r>
              <a:rPr kumimoji="0" lang="en-GB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hlinkClick r:id="rId3"/>
              </a:rPr>
              <a:t> </a:t>
            </a:r>
            <a:r>
              <a:rPr kumimoji="0" lang="en-GB" altLang="ja-JP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hlinkClick r:id="rId3"/>
              </a:rPr>
              <a:t>Analisis</a:t>
            </a:r>
            <a:r>
              <a:rPr kumimoji="0" lang="en-GB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  <a:hlinkClick r:id="rId3"/>
              </a:rPr>
              <a:t> SWOT</a:t>
            </a:r>
            <a:endParaRPr kumimoji="0" lang="en-GB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lang="en-GB" altLang="ja-JP" sz="2400" dirty="0">
                <a:ea typeface="MS Mincho" panose="02020609040205080304" pitchFamily="49" charset="-128"/>
                <a:cs typeface="Arial" panose="020B0604020202020204" pitchFamily="34" charset="0"/>
              </a:rPr>
              <a:t>S   =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 =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lang="en-GB" altLang="ja-JP" sz="2400" dirty="0">
                <a:ea typeface="MS Mincho" panose="02020609040205080304" pitchFamily="49" charset="-128"/>
                <a:cs typeface="Arial" panose="020B0604020202020204" pitchFamily="34" charset="0"/>
              </a:rPr>
              <a:t>O  =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en-GB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  =</a:t>
            </a:r>
            <a:endParaRPr kumimoji="0" lang="en-GB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99DF1F-F172-4E0E-B554-02661A1EAB7E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96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856589-71B6-4107-A48E-14F4C5D8C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1912212"/>
            <a:ext cx="63246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705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it-IT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LAPORAN HASIL EVALUASI-DIRI</a:t>
            </a:r>
            <a:endParaRPr kumimoji="0" lang="it-IT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endParaRPr kumimoji="0" lang="it-IT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it-IT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A.  Makna Laporan Hasil Evaluasi-diri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fr-F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B.  Format </a:t>
            </a:r>
            <a:r>
              <a:rPr kumimoji="0" lang="fr-F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Laporan</a:t>
            </a:r>
            <a:r>
              <a:rPr kumimoji="0" lang="fr-F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fr-F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Hasil</a:t>
            </a:r>
            <a:r>
              <a:rPr kumimoji="0" lang="fr-F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 </a:t>
            </a:r>
            <a:r>
              <a:rPr kumimoji="0" lang="fr-F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Evaluasi-diri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0" algn="r"/>
              </a:tabLst>
            </a:pPr>
            <a:r>
              <a:rPr kumimoji="0" lang="fr-F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C.  </a:t>
            </a:r>
            <a:r>
              <a:rPr kumimoji="0" lang="en-GB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Perwajahan</a:t>
            </a:r>
            <a:r>
              <a:rPr kumimoji="0" lang="en-GB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 </a:t>
            </a:r>
            <a:r>
              <a:rPr kumimoji="0" lang="en-GB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Laporan</a:t>
            </a:r>
            <a:endParaRPr kumimoji="0" lang="en-GB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E0DD78-AC9B-47A1-87B0-503092EA5945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3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E8A324-A9AE-4B8A-8B3F-DFF8F7E1E4B4}"/>
              </a:ext>
            </a:extLst>
          </p:cNvPr>
          <p:cNvSpPr/>
          <p:nvPr/>
        </p:nvSpPr>
        <p:spPr>
          <a:xfrm>
            <a:off x="1447800" y="990600"/>
            <a:ext cx="65532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Komponen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A. 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Visi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Misi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Tujuan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dan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Sasaran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serta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Strategi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Pencapaian</a:t>
            </a:r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Rumusan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visi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konsisten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visi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lembaga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Rumusan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diturunkan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lembaga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Rumusan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tujuan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merujuk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tujuan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lembaga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merupakan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turunan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dari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misinya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Rumusan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sasaran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relevan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dengan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misinya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Analisis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keterkaitan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visi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misi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tujuan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sasaran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3420" marR="0" algn="just">
              <a:spcBef>
                <a:spcPts val="0"/>
              </a:spcBef>
              <a:spcAft>
                <a:spcPts val="0"/>
              </a:spcAft>
            </a:pPr>
            <a:r>
              <a:rPr lang="en-GB" i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3420" marR="0" algn="just">
              <a:spcBef>
                <a:spcPts val="0"/>
              </a:spcBef>
              <a:spcAft>
                <a:spcPts val="0"/>
              </a:spcAft>
            </a:pPr>
            <a:r>
              <a:rPr lang="en-GB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Sumber</a:t>
            </a:r>
            <a:r>
              <a:rPr lang="en-GB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antara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lain: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Statuta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Renstra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direktori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program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studi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kurikulum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peraturan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perundang-undangan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</a:rPr>
              <a:t>terkait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b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E77998-21EB-43FA-B541-E0E9122F2892}"/>
              </a:ext>
            </a:extLst>
          </p:cNvPr>
          <p:cNvSpPr txBox="1"/>
          <p:nvPr/>
        </p:nvSpPr>
        <p:spPr>
          <a:xfrm>
            <a:off x="-8382000" y="6553200"/>
            <a:ext cx="76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219575" algn="l"/>
              </a:tabLst>
            </a:pPr>
            <a:r>
              <a:rPr lang="id-ID" b="1" dirty="0"/>
              <a:t>Universitas Muhammadiyah Yogyakarta Unggul dan Islami – Muda Mendunia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70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1130</TotalTime>
  <Words>2373</Words>
  <Application>Microsoft Office PowerPoint</Application>
  <PresentationFormat>On-screen Show (4:3)</PresentationFormat>
  <Paragraphs>423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Arial Narrow</vt:lpstr>
      <vt:lpstr>Bauhaus 93</vt:lpstr>
      <vt:lpstr>Calibri</vt:lpstr>
      <vt:lpstr>Calibri Light</vt:lpstr>
      <vt:lpstr>Tahoma</vt:lpstr>
      <vt:lpstr>Times New Roman</vt:lpstr>
      <vt:lpstr>Office Theme</vt:lpstr>
      <vt:lpstr>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RAPAT KERJA TENGAH TAHUNAN UMY  TAHUN 2008/2009</dc:title>
  <dc:creator>gatot</dc:creator>
  <cp:lastModifiedBy>Asus_tech3</cp:lastModifiedBy>
  <cp:revision>95</cp:revision>
  <cp:lastPrinted>2017-07-19T04:24:42Z</cp:lastPrinted>
  <dcterms:created xsi:type="dcterms:W3CDTF">2009-01-13T03:31:40Z</dcterms:created>
  <dcterms:modified xsi:type="dcterms:W3CDTF">2019-05-23T07:18:02Z</dcterms:modified>
</cp:coreProperties>
</file>