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92" r:id="rId1"/>
  </p:sldMasterIdLst>
  <p:notesMasterIdLst>
    <p:notesMasterId r:id="rId34"/>
  </p:notesMasterIdLst>
  <p:sldIdLst>
    <p:sldId id="256" r:id="rId2"/>
    <p:sldId id="258" r:id="rId3"/>
    <p:sldId id="259" r:id="rId4"/>
    <p:sldId id="261" r:id="rId5"/>
    <p:sldId id="257" r:id="rId6"/>
    <p:sldId id="287" r:id="rId7"/>
    <p:sldId id="262" r:id="rId8"/>
    <p:sldId id="299" r:id="rId9"/>
    <p:sldId id="263" r:id="rId10"/>
    <p:sldId id="264" r:id="rId11"/>
    <p:sldId id="271" r:id="rId12"/>
    <p:sldId id="288" r:id="rId13"/>
    <p:sldId id="289" r:id="rId14"/>
    <p:sldId id="295" r:id="rId15"/>
    <p:sldId id="278" r:id="rId16"/>
    <p:sldId id="302" r:id="rId17"/>
    <p:sldId id="303" r:id="rId18"/>
    <p:sldId id="282" r:id="rId19"/>
    <p:sldId id="283" r:id="rId20"/>
    <p:sldId id="284" r:id="rId21"/>
    <p:sldId id="296" r:id="rId22"/>
    <p:sldId id="297" r:id="rId23"/>
    <p:sldId id="285" r:id="rId24"/>
    <p:sldId id="286" r:id="rId25"/>
    <p:sldId id="300" r:id="rId26"/>
    <p:sldId id="290" r:id="rId27"/>
    <p:sldId id="291" r:id="rId28"/>
    <p:sldId id="292" r:id="rId29"/>
    <p:sldId id="293" r:id="rId30"/>
    <p:sldId id="294" r:id="rId31"/>
    <p:sldId id="274" r:id="rId32"/>
    <p:sldId id="280" r:id="rId3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310"/>
    <p:restoredTop sz="81212"/>
  </p:normalViewPr>
  <p:slideViewPr>
    <p:cSldViewPr snapToGrid="0" snapToObjects="1">
      <p:cViewPr>
        <p:scale>
          <a:sx n="65" d="100"/>
          <a:sy n="65" d="100"/>
        </p:scale>
        <p:origin x="-960" y="-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E36765B-5E01-4F00-9889-00A70D1050C1}" type="doc">
      <dgm:prSet loTypeId="urn:microsoft.com/office/officeart/2005/8/layout/vList3" loCatId="pictur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8780B1DD-15EA-4658-BAB6-49DA478D764A}">
      <dgm:prSet phldrT="[Text]"/>
      <dgm:spPr/>
      <dgm:t>
        <a:bodyPr/>
        <a:lstStyle/>
        <a:p>
          <a:pPr marL="182880" algn="l"/>
          <a:r>
            <a:rPr lang="en-US" dirty="0" smtClean="0"/>
            <a:t>Outer Genital (4-5 </a:t>
          </a:r>
          <a:r>
            <a:rPr lang="en-US" dirty="0" err="1" smtClean="0"/>
            <a:t>tahun</a:t>
          </a:r>
          <a:r>
            <a:rPr lang="en-US" dirty="0" smtClean="0"/>
            <a:t>)</a:t>
          </a:r>
          <a:endParaRPr lang="en-US" dirty="0"/>
        </a:p>
      </dgm:t>
    </dgm:pt>
    <dgm:pt modelId="{69868AC5-551C-4E90-807E-FFC1D610FB17}" type="parTrans" cxnId="{67B73E36-A22C-44E2-8748-EF54311C3D9E}">
      <dgm:prSet/>
      <dgm:spPr/>
      <dgm:t>
        <a:bodyPr/>
        <a:lstStyle/>
        <a:p>
          <a:endParaRPr lang="en-US"/>
        </a:p>
      </dgm:t>
    </dgm:pt>
    <dgm:pt modelId="{5D468816-BAAA-47FF-A909-D1A0710DE17B}" type="sibTrans" cxnId="{67B73E36-A22C-44E2-8748-EF54311C3D9E}">
      <dgm:prSet/>
      <dgm:spPr/>
      <dgm:t>
        <a:bodyPr/>
        <a:lstStyle/>
        <a:p>
          <a:endParaRPr lang="en-US"/>
        </a:p>
      </dgm:t>
    </dgm:pt>
    <dgm:pt modelId="{A8ECDB21-88CD-47A0-800C-820464A3FDEE}">
      <dgm:prSet phldrT="[Text]"/>
      <dgm:spPr/>
      <dgm:t>
        <a:bodyPr/>
        <a:lstStyle/>
        <a:p>
          <a:pPr marL="182880" algn="l"/>
          <a:r>
            <a:rPr lang="en-US" dirty="0" smtClean="0"/>
            <a:t>Anal (1-2 </a:t>
          </a:r>
          <a:r>
            <a:rPr lang="en-US" dirty="0" err="1" smtClean="0"/>
            <a:t>tahun</a:t>
          </a:r>
          <a:r>
            <a:rPr lang="en-US" dirty="0" smtClean="0"/>
            <a:t>)</a:t>
          </a:r>
          <a:endParaRPr lang="en-US" dirty="0"/>
        </a:p>
      </dgm:t>
    </dgm:pt>
    <dgm:pt modelId="{C542E570-698D-4315-BB3E-E07F426CA852}" type="parTrans" cxnId="{FB420B2D-CE62-478B-90EE-5F37D5971DC8}">
      <dgm:prSet/>
      <dgm:spPr/>
      <dgm:t>
        <a:bodyPr/>
        <a:lstStyle/>
        <a:p>
          <a:endParaRPr lang="en-US"/>
        </a:p>
      </dgm:t>
    </dgm:pt>
    <dgm:pt modelId="{3B048125-B630-451C-9B53-3950B5069D05}" type="sibTrans" cxnId="{FB420B2D-CE62-478B-90EE-5F37D5971DC8}">
      <dgm:prSet/>
      <dgm:spPr/>
      <dgm:t>
        <a:bodyPr/>
        <a:lstStyle/>
        <a:p>
          <a:endParaRPr lang="en-US"/>
        </a:p>
      </dgm:t>
    </dgm:pt>
    <dgm:pt modelId="{43E8C5F9-0B7B-486F-99E6-2BA85195C0C1}">
      <dgm:prSet phldrT="[Text]"/>
      <dgm:spPr/>
      <dgm:t>
        <a:bodyPr/>
        <a:lstStyle/>
        <a:p>
          <a:pPr marL="182880" algn="l"/>
          <a:r>
            <a:rPr lang="en-US" dirty="0" smtClean="0"/>
            <a:t>Oral (0-1 </a:t>
          </a:r>
          <a:r>
            <a:rPr lang="en-US" dirty="0" err="1" smtClean="0"/>
            <a:t>tahun</a:t>
          </a:r>
          <a:r>
            <a:rPr lang="en-US" dirty="0" smtClean="0"/>
            <a:t>)</a:t>
          </a:r>
          <a:endParaRPr lang="en-US" dirty="0"/>
        </a:p>
      </dgm:t>
    </dgm:pt>
    <dgm:pt modelId="{4D4053C4-0962-4F8B-8306-844144B4AE06}" type="parTrans" cxnId="{E5E0506D-F488-4926-93BB-0562975EF479}">
      <dgm:prSet/>
      <dgm:spPr/>
      <dgm:t>
        <a:bodyPr/>
        <a:lstStyle/>
        <a:p>
          <a:endParaRPr lang="en-US"/>
        </a:p>
      </dgm:t>
    </dgm:pt>
    <dgm:pt modelId="{0215A723-917A-4916-A699-D6050685AF2C}" type="sibTrans" cxnId="{E5E0506D-F488-4926-93BB-0562975EF479}">
      <dgm:prSet/>
      <dgm:spPr/>
      <dgm:t>
        <a:bodyPr/>
        <a:lstStyle/>
        <a:p>
          <a:endParaRPr lang="en-US"/>
        </a:p>
      </dgm:t>
    </dgm:pt>
    <dgm:pt modelId="{E2179979-AA19-4089-A884-7A65C89AB88A}">
      <dgm:prSet phldrT="[Text]"/>
      <dgm:spPr/>
      <dgm:t>
        <a:bodyPr/>
        <a:lstStyle/>
        <a:p>
          <a:pPr marL="182880" algn="l"/>
          <a:r>
            <a:rPr lang="en-US" dirty="0" smtClean="0"/>
            <a:t>Urethral (2-3 </a:t>
          </a:r>
          <a:r>
            <a:rPr lang="en-US" dirty="0" err="1" smtClean="0"/>
            <a:t>tahun</a:t>
          </a:r>
          <a:r>
            <a:rPr lang="en-US" dirty="0" smtClean="0"/>
            <a:t>)</a:t>
          </a:r>
          <a:endParaRPr lang="en-US" dirty="0"/>
        </a:p>
      </dgm:t>
    </dgm:pt>
    <dgm:pt modelId="{74ACF17E-3214-448D-BB57-4023507AEBC7}" type="parTrans" cxnId="{F4C4CB30-9575-4E32-A205-62AA6BC951B3}">
      <dgm:prSet/>
      <dgm:spPr/>
      <dgm:t>
        <a:bodyPr/>
        <a:lstStyle/>
        <a:p>
          <a:endParaRPr lang="en-US"/>
        </a:p>
      </dgm:t>
    </dgm:pt>
    <dgm:pt modelId="{F5DECE2E-FD8F-45DB-84A0-F3FE0496A71F}" type="sibTrans" cxnId="{F4C4CB30-9575-4E32-A205-62AA6BC951B3}">
      <dgm:prSet/>
      <dgm:spPr/>
      <dgm:t>
        <a:bodyPr/>
        <a:lstStyle/>
        <a:p>
          <a:endParaRPr lang="en-US"/>
        </a:p>
      </dgm:t>
    </dgm:pt>
    <dgm:pt modelId="{E4C54C35-561C-43AC-8680-8EF5484FAD3A}">
      <dgm:prSet phldrT="[Text]"/>
      <dgm:spPr/>
      <dgm:t>
        <a:bodyPr/>
        <a:lstStyle/>
        <a:p>
          <a:pPr marL="182880" algn="l"/>
          <a:r>
            <a:rPr lang="en-US" dirty="0" smtClean="0"/>
            <a:t>Inner Genital (3-4 </a:t>
          </a:r>
          <a:r>
            <a:rPr lang="en-US" dirty="0" err="1" smtClean="0"/>
            <a:t>tahun</a:t>
          </a:r>
          <a:r>
            <a:rPr lang="en-US" dirty="0" smtClean="0"/>
            <a:t>)</a:t>
          </a:r>
          <a:endParaRPr lang="en-US" dirty="0"/>
        </a:p>
      </dgm:t>
    </dgm:pt>
    <dgm:pt modelId="{718181E5-30CE-432B-ADD0-F231917007F7}" type="parTrans" cxnId="{DE64F443-842A-42D7-8309-58A13C8406E1}">
      <dgm:prSet/>
      <dgm:spPr/>
      <dgm:t>
        <a:bodyPr/>
        <a:lstStyle/>
        <a:p>
          <a:endParaRPr lang="en-US"/>
        </a:p>
      </dgm:t>
    </dgm:pt>
    <dgm:pt modelId="{291640F8-ED80-43EF-8ADD-F9FF92F2A2BD}" type="sibTrans" cxnId="{DE64F443-842A-42D7-8309-58A13C8406E1}">
      <dgm:prSet/>
      <dgm:spPr/>
      <dgm:t>
        <a:bodyPr/>
        <a:lstStyle/>
        <a:p>
          <a:endParaRPr lang="en-US"/>
        </a:p>
      </dgm:t>
    </dgm:pt>
    <dgm:pt modelId="{D695EEEC-51F1-4AEC-A0B6-CD11750FC8D6}" type="pres">
      <dgm:prSet presAssocID="{EE36765B-5E01-4F00-9889-00A70D1050C1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17E4FD7-71D9-4B42-BF68-0BCC98B9B81A}" type="pres">
      <dgm:prSet presAssocID="{8780B1DD-15EA-4658-BAB6-49DA478D764A}" presName="composite" presStyleCnt="0"/>
      <dgm:spPr/>
    </dgm:pt>
    <dgm:pt modelId="{B629EEEB-01C0-4150-AC1E-8AE8E7739AF5}" type="pres">
      <dgm:prSet presAssocID="{8780B1DD-15EA-4658-BAB6-49DA478D764A}" presName="imgShp" presStyleLbl="fgImgPlace1" presStyleIdx="0" presStyleCnt="5" custLinFactX="39881" custLinFactNeighborX="100000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4000" r="-24000"/>
          </a:stretch>
        </a:blipFill>
      </dgm:spPr>
      <dgm:t>
        <a:bodyPr/>
        <a:lstStyle/>
        <a:p>
          <a:endParaRPr lang="en-US"/>
        </a:p>
      </dgm:t>
    </dgm:pt>
    <dgm:pt modelId="{B1734285-4C25-4882-B315-AA6C77B07022}" type="pres">
      <dgm:prSet presAssocID="{8780B1DD-15EA-4658-BAB6-49DA478D764A}" presName="txShp" presStyleLbl="node1" presStyleIdx="0" presStyleCnt="5" custScaleX="68505" custLinFactNeighborX="425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2EBDA6-5D45-4135-85C1-04E8C159B42E}" type="pres">
      <dgm:prSet presAssocID="{5D468816-BAAA-47FF-A909-D1A0710DE17B}" presName="spacing" presStyleCnt="0"/>
      <dgm:spPr/>
    </dgm:pt>
    <dgm:pt modelId="{DA0EEEEB-E000-4240-8360-F74999B33661}" type="pres">
      <dgm:prSet presAssocID="{E4C54C35-561C-43AC-8680-8EF5484FAD3A}" presName="composite" presStyleCnt="0"/>
      <dgm:spPr/>
    </dgm:pt>
    <dgm:pt modelId="{E1AAC710-F1EC-44DB-ACBA-7F39543A232F}" type="pres">
      <dgm:prSet presAssocID="{E4C54C35-561C-43AC-8680-8EF5484FAD3A}" presName="imgShp" presStyleLbl="fgImgPlace1" presStyleIdx="1" presStyleCnt="5" custLinFactNeighborX="70078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000" b="-3000"/>
          </a:stretch>
        </a:blipFill>
      </dgm:spPr>
      <dgm:t>
        <a:bodyPr/>
        <a:lstStyle/>
        <a:p>
          <a:endParaRPr lang="en-US"/>
        </a:p>
      </dgm:t>
    </dgm:pt>
    <dgm:pt modelId="{AFE971EC-0DC2-4002-A64D-FFE49E49529C}" type="pres">
      <dgm:prSet presAssocID="{E4C54C35-561C-43AC-8680-8EF5484FAD3A}" presName="txShp" presStyleLbl="node1" presStyleIdx="1" presStyleCnt="5" custScaleX="68640" custLinFactNeighborX="-7023" custLinFactNeighborY="-25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63F6C4-6B36-4281-8CFE-DDBA896BC8D1}" type="pres">
      <dgm:prSet presAssocID="{291640F8-ED80-43EF-8ADD-F9FF92F2A2BD}" presName="spacing" presStyleCnt="0"/>
      <dgm:spPr/>
    </dgm:pt>
    <dgm:pt modelId="{FF3FFFB7-5869-4E3B-8A2F-6AA11DA7B137}" type="pres">
      <dgm:prSet presAssocID="{E2179979-AA19-4089-A884-7A65C89AB88A}" presName="composite" presStyleCnt="0"/>
      <dgm:spPr/>
    </dgm:pt>
    <dgm:pt modelId="{36204EE1-36B0-497C-A76E-BCB2E3AE3C3C}" type="pres">
      <dgm:prSet presAssocID="{E2179979-AA19-4089-A884-7A65C89AB88A}" presName="imgShp" presStyleLbl="fgImgPlace1" presStyleIdx="2" presStyleCnt="5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  <dgm:t>
        <a:bodyPr/>
        <a:lstStyle/>
        <a:p>
          <a:endParaRPr lang="en-US"/>
        </a:p>
      </dgm:t>
    </dgm:pt>
    <dgm:pt modelId="{C9D65A04-F531-4CF7-AFC4-6215A8E2D1A1}" type="pres">
      <dgm:prSet presAssocID="{E2179979-AA19-4089-A884-7A65C89AB88A}" presName="txShp" presStyleLbl="node1" presStyleIdx="2" presStyleCnt="5" custScaleX="67463" custLinFactNeighborX="-16562" custLinFactNeighborY="-3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7B0ABA-7985-4A03-ACA6-CC577EFFFAFF}" type="pres">
      <dgm:prSet presAssocID="{F5DECE2E-FD8F-45DB-84A0-F3FE0496A71F}" presName="spacing" presStyleCnt="0"/>
      <dgm:spPr/>
    </dgm:pt>
    <dgm:pt modelId="{B365B2D4-0518-4181-AC9C-7DB9209D5866}" type="pres">
      <dgm:prSet presAssocID="{A8ECDB21-88CD-47A0-800C-820464A3FDEE}" presName="composite" presStyleCnt="0"/>
      <dgm:spPr/>
    </dgm:pt>
    <dgm:pt modelId="{597F573F-6409-4850-B7B7-62A25AB70C22}" type="pres">
      <dgm:prSet presAssocID="{A8ECDB21-88CD-47A0-800C-820464A3FDEE}" presName="imgShp" presStyleLbl="fgImgPlace1" presStyleIdx="3" presStyleCnt="5" custLinFactNeighborX="-73499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000" b="-3000"/>
          </a:stretch>
        </a:blipFill>
      </dgm:spPr>
      <dgm:t>
        <a:bodyPr/>
        <a:lstStyle/>
        <a:p>
          <a:endParaRPr lang="en-US"/>
        </a:p>
      </dgm:t>
    </dgm:pt>
    <dgm:pt modelId="{496366EC-82E6-4DE7-AD46-BC7DAD0D83C0}" type="pres">
      <dgm:prSet presAssocID="{A8ECDB21-88CD-47A0-800C-820464A3FDEE}" presName="txShp" presStyleLbl="node1" presStyleIdx="3" presStyleCnt="5" custScaleX="66713" custLinFactNeighborX="-26962" custLinFactNeighborY="25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E0F4C2-83C4-415F-84C5-3E138053F4D5}" type="pres">
      <dgm:prSet presAssocID="{3B048125-B630-451C-9B53-3950B5069D05}" presName="spacing" presStyleCnt="0"/>
      <dgm:spPr/>
    </dgm:pt>
    <dgm:pt modelId="{87E59FD9-23E8-4174-93F8-2BAACB554614}" type="pres">
      <dgm:prSet presAssocID="{43E8C5F9-0B7B-486F-99E6-2BA85195C0C1}" presName="composite" presStyleCnt="0"/>
      <dgm:spPr/>
    </dgm:pt>
    <dgm:pt modelId="{55878961-D88B-4B5F-BFE2-396CAFBFA927}" type="pres">
      <dgm:prSet presAssocID="{43E8C5F9-0B7B-486F-99E6-2BA85195C0C1}" presName="imgShp" presStyleLbl="fgImgPlace1" presStyleIdx="4" presStyleCnt="5" custLinFactX="-64282" custLinFactNeighborX="-100000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</dgm:spPr>
      <dgm:t>
        <a:bodyPr/>
        <a:lstStyle/>
        <a:p>
          <a:endParaRPr lang="en-US"/>
        </a:p>
      </dgm:t>
    </dgm:pt>
    <dgm:pt modelId="{5538F0B4-CED7-4768-9CA1-DE7FDB728705}" type="pres">
      <dgm:prSet presAssocID="{43E8C5F9-0B7B-486F-99E6-2BA85195C0C1}" presName="txShp" presStyleLbl="node1" presStyleIdx="4" presStyleCnt="5" custScaleX="66304" custLinFactNeighborX="-39917" custLinFactNeighborY="48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5E0506D-F488-4926-93BB-0562975EF479}" srcId="{EE36765B-5E01-4F00-9889-00A70D1050C1}" destId="{43E8C5F9-0B7B-486F-99E6-2BA85195C0C1}" srcOrd="4" destOrd="0" parTransId="{4D4053C4-0962-4F8B-8306-844144B4AE06}" sibTransId="{0215A723-917A-4916-A699-D6050685AF2C}"/>
    <dgm:cxn modelId="{DE64F443-842A-42D7-8309-58A13C8406E1}" srcId="{EE36765B-5E01-4F00-9889-00A70D1050C1}" destId="{E4C54C35-561C-43AC-8680-8EF5484FAD3A}" srcOrd="1" destOrd="0" parTransId="{718181E5-30CE-432B-ADD0-F231917007F7}" sibTransId="{291640F8-ED80-43EF-8ADD-F9FF92F2A2BD}"/>
    <dgm:cxn modelId="{67B73E36-A22C-44E2-8748-EF54311C3D9E}" srcId="{EE36765B-5E01-4F00-9889-00A70D1050C1}" destId="{8780B1DD-15EA-4658-BAB6-49DA478D764A}" srcOrd="0" destOrd="0" parTransId="{69868AC5-551C-4E90-807E-FFC1D610FB17}" sibTransId="{5D468816-BAAA-47FF-A909-D1A0710DE17B}"/>
    <dgm:cxn modelId="{C775BA2E-2A75-7F4D-8DA3-01BC04D01478}" type="presOf" srcId="{43E8C5F9-0B7B-486F-99E6-2BA85195C0C1}" destId="{5538F0B4-CED7-4768-9CA1-DE7FDB728705}" srcOrd="0" destOrd="0" presId="urn:microsoft.com/office/officeart/2005/8/layout/vList3"/>
    <dgm:cxn modelId="{A70C8BA5-5E48-F64F-8E52-D936465B1A7D}" type="presOf" srcId="{8780B1DD-15EA-4658-BAB6-49DA478D764A}" destId="{B1734285-4C25-4882-B315-AA6C77B07022}" srcOrd="0" destOrd="0" presId="urn:microsoft.com/office/officeart/2005/8/layout/vList3"/>
    <dgm:cxn modelId="{F4C4CB30-9575-4E32-A205-62AA6BC951B3}" srcId="{EE36765B-5E01-4F00-9889-00A70D1050C1}" destId="{E2179979-AA19-4089-A884-7A65C89AB88A}" srcOrd="2" destOrd="0" parTransId="{74ACF17E-3214-448D-BB57-4023507AEBC7}" sibTransId="{F5DECE2E-FD8F-45DB-84A0-F3FE0496A71F}"/>
    <dgm:cxn modelId="{352E555E-0093-914D-8FBC-07E8CA02B83B}" type="presOf" srcId="{EE36765B-5E01-4F00-9889-00A70D1050C1}" destId="{D695EEEC-51F1-4AEC-A0B6-CD11750FC8D6}" srcOrd="0" destOrd="0" presId="urn:microsoft.com/office/officeart/2005/8/layout/vList3"/>
    <dgm:cxn modelId="{1DD67112-815B-DC4F-BE2B-E3E7AC7739B7}" type="presOf" srcId="{E2179979-AA19-4089-A884-7A65C89AB88A}" destId="{C9D65A04-F531-4CF7-AFC4-6215A8E2D1A1}" srcOrd="0" destOrd="0" presId="urn:microsoft.com/office/officeart/2005/8/layout/vList3"/>
    <dgm:cxn modelId="{55836B0E-7984-114F-BCC4-2B5B51FBC0BD}" type="presOf" srcId="{E4C54C35-561C-43AC-8680-8EF5484FAD3A}" destId="{AFE971EC-0DC2-4002-A64D-FFE49E49529C}" srcOrd="0" destOrd="0" presId="urn:microsoft.com/office/officeart/2005/8/layout/vList3"/>
    <dgm:cxn modelId="{FEEF9781-66E4-7E44-97F6-9A7B23CE08C9}" type="presOf" srcId="{A8ECDB21-88CD-47A0-800C-820464A3FDEE}" destId="{496366EC-82E6-4DE7-AD46-BC7DAD0D83C0}" srcOrd="0" destOrd="0" presId="urn:microsoft.com/office/officeart/2005/8/layout/vList3"/>
    <dgm:cxn modelId="{FB420B2D-CE62-478B-90EE-5F37D5971DC8}" srcId="{EE36765B-5E01-4F00-9889-00A70D1050C1}" destId="{A8ECDB21-88CD-47A0-800C-820464A3FDEE}" srcOrd="3" destOrd="0" parTransId="{C542E570-698D-4315-BB3E-E07F426CA852}" sibTransId="{3B048125-B630-451C-9B53-3950B5069D05}"/>
    <dgm:cxn modelId="{7E12F1CD-DA17-CE46-855C-BB11E49CCFD4}" type="presParOf" srcId="{D695EEEC-51F1-4AEC-A0B6-CD11750FC8D6}" destId="{917E4FD7-71D9-4B42-BF68-0BCC98B9B81A}" srcOrd="0" destOrd="0" presId="urn:microsoft.com/office/officeart/2005/8/layout/vList3"/>
    <dgm:cxn modelId="{C1450753-64C2-3C4A-ADF1-6D24C841C5F4}" type="presParOf" srcId="{917E4FD7-71D9-4B42-BF68-0BCC98B9B81A}" destId="{B629EEEB-01C0-4150-AC1E-8AE8E7739AF5}" srcOrd="0" destOrd="0" presId="urn:microsoft.com/office/officeart/2005/8/layout/vList3"/>
    <dgm:cxn modelId="{CF69779E-39C3-D64F-9FBE-DA1A15FEF7BA}" type="presParOf" srcId="{917E4FD7-71D9-4B42-BF68-0BCC98B9B81A}" destId="{B1734285-4C25-4882-B315-AA6C77B07022}" srcOrd="1" destOrd="0" presId="urn:microsoft.com/office/officeart/2005/8/layout/vList3"/>
    <dgm:cxn modelId="{E551437D-BA72-FB47-9033-833B35535C1E}" type="presParOf" srcId="{D695EEEC-51F1-4AEC-A0B6-CD11750FC8D6}" destId="{2A2EBDA6-5D45-4135-85C1-04E8C159B42E}" srcOrd="1" destOrd="0" presId="urn:microsoft.com/office/officeart/2005/8/layout/vList3"/>
    <dgm:cxn modelId="{DD65259C-500A-9342-A8B4-1E755BFA6D96}" type="presParOf" srcId="{D695EEEC-51F1-4AEC-A0B6-CD11750FC8D6}" destId="{DA0EEEEB-E000-4240-8360-F74999B33661}" srcOrd="2" destOrd="0" presId="urn:microsoft.com/office/officeart/2005/8/layout/vList3"/>
    <dgm:cxn modelId="{617FB1E0-F427-0C4F-8097-33E05BE3E7F0}" type="presParOf" srcId="{DA0EEEEB-E000-4240-8360-F74999B33661}" destId="{E1AAC710-F1EC-44DB-ACBA-7F39543A232F}" srcOrd="0" destOrd="0" presId="urn:microsoft.com/office/officeart/2005/8/layout/vList3"/>
    <dgm:cxn modelId="{28911457-579E-9040-A758-8364AF52C9A4}" type="presParOf" srcId="{DA0EEEEB-E000-4240-8360-F74999B33661}" destId="{AFE971EC-0DC2-4002-A64D-FFE49E49529C}" srcOrd="1" destOrd="0" presId="urn:microsoft.com/office/officeart/2005/8/layout/vList3"/>
    <dgm:cxn modelId="{18C8463C-F7D7-C24E-B388-60B2FB8A3097}" type="presParOf" srcId="{D695EEEC-51F1-4AEC-A0B6-CD11750FC8D6}" destId="{F863F6C4-6B36-4281-8CFE-DDBA896BC8D1}" srcOrd="3" destOrd="0" presId="urn:microsoft.com/office/officeart/2005/8/layout/vList3"/>
    <dgm:cxn modelId="{0C05B224-D940-B44C-9DEA-8C869AF9FDFC}" type="presParOf" srcId="{D695EEEC-51F1-4AEC-A0B6-CD11750FC8D6}" destId="{FF3FFFB7-5869-4E3B-8A2F-6AA11DA7B137}" srcOrd="4" destOrd="0" presId="urn:microsoft.com/office/officeart/2005/8/layout/vList3"/>
    <dgm:cxn modelId="{4D69D32C-0C74-1B4F-B552-4D44A759DAEC}" type="presParOf" srcId="{FF3FFFB7-5869-4E3B-8A2F-6AA11DA7B137}" destId="{36204EE1-36B0-497C-A76E-BCB2E3AE3C3C}" srcOrd="0" destOrd="0" presId="urn:microsoft.com/office/officeart/2005/8/layout/vList3"/>
    <dgm:cxn modelId="{DD041ADA-3228-DB4A-9801-37277CF34A2F}" type="presParOf" srcId="{FF3FFFB7-5869-4E3B-8A2F-6AA11DA7B137}" destId="{C9D65A04-F531-4CF7-AFC4-6215A8E2D1A1}" srcOrd="1" destOrd="0" presId="urn:microsoft.com/office/officeart/2005/8/layout/vList3"/>
    <dgm:cxn modelId="{0071A050-D81A-954C-9787-517D5F816CB5}" type="presParOf" srcId="{D695EEEC-51F1-4AEC-A0B6-CD11750FC8D6}" destId="{877B0ABA-7985-4A03-ACA6-CC577EFFFAFF}" srcOrd="5" destOrd="0" presId="urn:microsoft.com/office/officeart/2005/8/layout/vList3"/>
    <dgm:cxn modelId="{D012D3A1-06BF-DE4C-9B86-89059B8FC461}" type="presParOf" srcId="{D695EEEC-51F1-4AEC-A0B6-CD11750FC8D6}" destId="{B365B2D4-0518-4181-AC9C-7DB9209D5866}" srcOrd="6" destOrd="0" presId="urn:microsoft.com/office/officeart/2005/8/layout/vList3"/>
    <dgm:cxn modelId="{10685E53-E6A4-784F-A8DF-0C39CC8ABB05}" type="presParOf" srcId="{B365B2D4-0518-4181-AC9C-7DB9209D5866}" destId="{597F573F-6409-4850-B7B7-62A25AB70C22}" srcOrd="0" destOrd="0" presId="urn:microsoft.com/office/officeart/2005/8/layout/vList3"/>
    <dgm:cxn modelId="{62AE1318-3C41-904E-960C-E34DD47A9276}" type="presParOf" srcId="{B365B2D4-0518-4181-AC9C-7DB9209D5866}" destId="{496366EC-82E6-4DE7-AD46-BC7DAD0D83C0}" srcOrd="1" destOrd="0" presId="urn:microsoft.com/office/officeart/2005/8/layout/vList3"/>
    <dgm:cxn modelId="{EAE61611-9D3A-A746-A690-8220BE23342E}" type="presParOf" srcId="{D695EEEC-51F1-4AEC-A0B6-CD11750FC8D6}" destId="{0EE0F4C2-83C4-415F-84C5-3E138053F4D5}" srcOrd="7" destOrd="0" presId="urn:microsoft.com/office/officeart/2005/8/layout/vList3"/>
    <dgm:cxn modelId="{59872316-51AE-954F-B073-2B6408931D3E}" type="presParOf" srcId="{D695EEEC-51F1-4AEC-A0B6-CD11750FC8D6}" destId="{87E59FD9-23E8-4174-93F8-2BAACB554614}" srcOrd="8" destOrd="0" presId="urn:microsoft.com/office/officeart/2005/8/layout/vList3"/>
    <dgm:cxn modelId="{7A5F2988-4A8B-6947-9751-6D8F0106A9BA}" type="presParOf" srcId="{87E59FD9-23E8-4174-93F8-2BAACB554614}" destId="{55878961-D88B-4B5F-BFE2-396CAFBFA927}" srcOrd="0" destOrd="0" presId="urn:microsoft.com/office/officeart/2005/8/layout/vList3"/>
    <dgm:cxn modelId="{4B5E941F-3EE4-7846-AA94-2C88E8B15C43}" type="presParOf" srcId="{87E59FD9-23E8-4174-93F8-2BAACB554614}" destId="{5538F0B4-CED7-4768-9CA1-DE7FDB728705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734285-4C25-4882-B315-AA6C77B07022}">
      <dsp:nvSpPr>
        <dsp:cNvPr id="0" name=""/>
        <dsp:cNvSpPr/>
      </dsp:nvSpPr>
      <dsp:spPr>
        <a:xfrm rot="10800000">
          <a:off x="3189992" y="645"/>
          <a:ext cx="3916120" cy="626433"/>
        </a:xfrm>
        <a:prstGeom prst="homePlat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6240" tIns="80010" rIns="149352" bIns="80010" numCol="1" spcCol="1270" anchor="ctr" anchorCtr="0">
          <a:noAutofit/>
        </a:bodyPr>
        <a:lstStyle/>
        <a:p>
          <a:pPr marL="182880"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Outer Genital (4-5 </a:t>
          </a:r>
          <a:r>
            <a:rPr lang="en-US" sz="2100" kern="1200" dirty="0" err="1" smtClean="0"/>
            <a:t>tahun</a:t>
          </a:r>
          <a:r>
            <a:rPr lang="en-US" sz="2100" kern="1200" dirty="0" smtClean="0"/>
            <a:t>)</a:t>
          </a:r>
          <a:endParaRPr lang="en-US" sz="2100" kern="1200" dirty="0"/>
        </a:p>
      </dsp:txBody>
      <dsp:txXfrm rot="10800000">
        <a:off x="3346600" y="645"/>
        <a:ext cx="3759512" cy="626433"/>
      </dsp:txXfrm>
    </dsp:sp>
    <dsp:sp modelId="{B629EEEB-01C0-4150-AC1E-8AE8E7739AF5}">
      <dsp:nvSpPr>
        <dsp:cNvPr id="0" name=""/>
        <dsp:cNvSpPr/>
      </dsp:nvSpPr>
      <dsp:spPr>
        <a:xfrm>
          <a:off x="2609641" y="645"/>
          <a:ext cx="626433" cy="626433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4000" r="-24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FE971EC-0DC2-4002-A64D-FFE49E49529C}">
      <dsp:nvSpPr>
        <dsp:cNvPr id="0" name=""/>
        <dsp:cNvSpPr/>
      </dsp:nvSpPr>
      <dsp:spPr>
        <a:xfrm rot="10800000">
          <a:off x="2539549" y="812451"/>
          <a:ext cx="3923838" cy="626433"/>
        </a:xfrm>
        <a:prstGeom prst="homePlat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6240" tIns="80010" rIns="149352" bIns="80010" numCol="1" spcCol="1270" anchor="ctr" anchorCtr="0">
          <a:noAutofit/>
        </a:bodyPr>
        <a:lstStyle/>
        <a:p>
          <a:pPr marL="182880"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Inner Genital (3-4 </a:t>
          </a:r>
          <a:r>
            <a:rPr lang="en-US" sz="2100" kern="1200" dirty="0" err="1" smtClean="0"/>
            <a:t>tahun</a:t>
          </a:r>
          <a:r>
            <a:rPr lang="en-US" sz="2100" kern="1200" dirty="0" smtClean="0"/>
            <a:t>)</a:t>
          </a:r>
          <a:endParaRPr lang="en-US" sz="2100" kern="1200" dirty="0"/>
        </a:p>
      </dsp:txBody>
      <dsp:txXfrm rot="10800000">
        <a:off x="2696157" y="812451"/>
        <a:ext cx="3767230" cy="626433"/>
      </dsp:txXfrm>
    </dsp:sp>
    <dsp:sp modelId="{E1AAC710-F1EC-44DB-ACBA-7F39543A232F}">
      <dsp:nvSpPr>
        <dsp:cNvPr id="0" name=""/>
        <dsp:cNvSpPr/>
      </dsp:nvSpPr>
      <dsp:spPr>
        <a:xfrm>
          <a:off x="2170443" y="814073"/>
          <a:ext cx="626433" cy="626433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000" b="-3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9D65A04-F531-4CF7-AFC4-6215A8E2D1A1}">
      <dsp:nvSpPr>
        <dsp:cNvPr id="0" name=""/>
        <dsp:cNvSpPr/>
      </dsp:nvSpPr>
      <dsp:spPr>
        <a:xfrm rot="10800000">
          <a:off x="2044710" y="1627313"/>
          <a:ext cx="3856554" cy="626433"/>
        </a:xfrm>
        <a:prstGeom prst="homePlat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6240" tIns="80010" rIns="149352" bIns="80010" numCol="1" spcCol="1270" anchor="ctr" anchorCtr="0">
          <a:noAutofit/>
        </a:bodyPr>
        <a:lstStyle/>
        <a:p>
          <a:pPr marL="182880"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Urethral (2-3 </a:t>
          </a:r>
          <a:r>
            <a:rPr lang="en-US" sz="2100" kern="1200" dirty="0" err="1" smtClean="0"/>
            <a:t>tahun</a:t>
          </a:r>
          <a:r>
            <a:rPr lang="en-US" sz="2100" kern="1200" dirty="0" smtClean="0"/>
            <a:t>)</a:t>
          </a:r>
          <a:endParaRPr lang="en-US" sz="2100" kern="1200" dirty="0"/>
        </a:p>
      </dsp:txBody>
      <dsp:txXfrm rot="10800000">
        <a:off x="2201318" y="1627313"/>
        <a:ext cx="3699946" cy="626433"/>
      </dsp:txXfrm>
    </dsp:sp>
    <dsp:sp modelId="{36204EE1-36B0-497C-A76E-BCB2E3AE3C3C}">
      <dsp:nvSpPr>
        <dsp:cNvPr id="0" name=""/>
        <dsp:cNvSpPr/>
      </dsp:nvSpPr>
      <dsp:spPr>
        <a:xfrm>
          <a:off x="1748272" y="1627501"/>
          <a:ext cx="626433" cy="626433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96366EC-82E6-4DE7-AD46-BC7DAD0D83C0}">
      <dsp:nvSpPr>
        <dsp:cNvPr id="0" name=""/>
        <dsp:cNvSpPr/>
      </dsp:nvSpPr>
      <dsp:spPr>
        <a:xfrm rot="10800000">
          <a:off x="1482345" y="2442552"/>
          <a:ext cx="3813680" cy="626433"/>
        </a:xfrm>
        <a:prstGeom prst="homePlat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6240" tIns="80010" rIns="149352" bIns="80010" numCol="1" spcCol="1270" anchor="ctr" anchorCtr="0">
          <a:noAutofit/>
        </a:bodyPr>
        <a:lstStyle/>
        <a:p>
          <a:pPr marL="182880"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Anal (1-2 </a:t>
          </a:r>
          <a:r>
            <a:rPr lang="en-US" sz="2100" kern="1200" dirty="0" err="1" smtClean="0"/>
            <a:t>tahun</a:t>
          </a:r>
          <a:r>
            <a:rPr lang="en-US" sz="2100" kern="1200" dirty="0" smtClean="0"/>
            <a:t>)</a:t>
          </a:r>
          <a:endParaRPr lang="en-US" sz="2100" kern="1200" dirty="0"/>
        </a:p>
      </dsp:txBody>
      <dsp:txXfrm rot="10800000">
        <a:off x="1638953" y="2442552"/>
        <a:ext cx="3657072" cy="626433"/>
      </dsp:txXfrm>
    </dsp:sp>
    <dsp:sp modelId="{597F573F-6409-4850-B7B7-62A25AB70C22}">
      <dsp:nvSpPr>
        <dsp:cNvPr id="0" name=""/>
        <dsp:cNvSpPr/>
      </dsp:nvSpPr>
      <dsp:spPr>
        <a:xfrm>
          <a:off x="1298568" y="2440930"/>
          <a:ext cx="626433" cy="626433"/>
        </a:xfrm>
        <a:prstGeom prst="ellipse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000" b="-3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38F0B4-CED7-4768-9CA1-DE7FDB728705}">
      <dsp:nvSpPr>
        <dsp:cNvPr id="0" name=""/>
        <dsp:cNvSpPr/>
      </dsp:nvSpPr>
      <dsp:spPr>
        <a:xfrm rot="10800000">
          <a:off x="759302" y="3255003"/>
          <a:ext cx="3790299" cy="626433"/>
        </a:xfrm>
        <a:prstGeom prst="homePlat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6240" tIns="80010" rIns="149352" bIns="80010" numCol="1" spcCol="1270" anchor="ctr" anchorCtr="0">
          <a:noAutofit/>
        </a:bodyPr>
        <a:lstStyle/>
        <a:p>
          <a:pPr marL="182880"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Oral (0-1 </a:t>
          </a:r>
          <a:r>
            <a:rPr lang="en-US" sz="2100" kern="1200" dirty="0" err="1" smtClean="0"/>
            <a:t>tahun</a:t>
          </a:r>
          <a:r>
            <a:rPr lang="en-US" sz="2100" kern="1200" dirty="0" smtClean="0"/>
            <a:t>)</a:t>
          </a:r>
          <a:endParaRPr lang="en-US" sz="2100" kern="1200" dirty="0"/>
        </a:p>
      </dsp:txBody>
      <dsp:txXfrm rot="10800000">
        <a:off x="915910" y="3255003"/>
        <a:ext cx="3633691" cy="626433"/>
      </dsp:txXfrm>
    </dsp:sp>
    <dsp:sp modelId="{55878961-D88B-4B5F-BFE2-396CAFBFA927}">
      <dsp:nvSpPr>
        <dsp:cNvPr id="0" name=""/>
        <dsp:cNvSpPr/>
      </dsp:nvSpPr>
      <dsp:spPr>
        <a:xfrm>
          <a:off x="735719" y="3254358"/>
          <a:ext cx="626433" cy="626433"/>
        </a:xfrm>
        <a:prstGeom prst="ellipse">
          <a:avLst/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3530D3-7905-DA47-9048-1B54DFF43EAD}" type="datetimeFigureOut">
              <a:rPr lang="en-US" smtClean="0"/>
              <a:t>3/11/2019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B9E9A1-5A3A-AE4E-9953-782AB9DFCF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3635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perkenalan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9E9A1-5A3A-AE4E-9953-782AB9DFCFA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127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9E9A1-5A3A-AE4E-9953-782AB9DFCFA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9043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9E9A1-5A3A-AE4E-9953-782AB9DFCFA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181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Balance.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9E9A1-5A3A-AE4E-9953-782AB9DFCFA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1732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Praktek</a:t>
            </a:r>
            <a:r>
              <a:rPr lang="en-US" dirty="0" smtClean="0"/>
              <a:t> </a:t>
            </a:r>
            <a:r>
              <a:rPr lang="en-US" dirty="0" err="1" smtClean="0"/>
              <a:t>pernafasan</a:t>
            </a:r>
            <a:endParaRPr lang="en-US" dirty="0" smtClean="0"/>
          </a:p>
          <a:p>
            <a:r>
              <a:rPr lang="en-US" dirty="0" smtClean="0"/>
              <a:t>Attune to our own body posture and breathing when we sitting in a</a:t>
            </a:r>
            <a:r>
              <a:rPr lang="en-US" baseline="0" dirty="0" smtClean="0"/>
              <a:t> group or alone</a:t>
            </a:r>
          </a:p>
          <a:p>
            <a:r>
              <a:rPr lang="en-US" baseline="0" dirty="0" smtClean="0"/>
              <a:t>Important: how you are in your body. How you trust yourself.</a:t>
            </a:r>
          </a:p>
          <a:p>
            <a:r>
              <a:rPr lang="en-US" baseline="0" dirty="0" smtClean="0"/>
              <a:t>Our body posture sent important message.</a:t>
            </a:r>
          </a:p>
          <a:p>
            <a:r>
              <a:rPr lang="en-US" baseline="0" dirty="0" smtClean="0"/>
              <a:t>Which is your tendencies? Widening? Narrowing? Bulging? Hollowing? See how it fit yourself.</a:t>
            </a:r>
          </a:p>
          <a:p>
            <a:r>
              <a:rPr lang="en-US" baseline="0" dirty="0" smtClean="0"/>
              <a:t>What your body showing you when you comfort? Discomfort?</a:t>
            </a:r>
          </a:p>
          <a:p>
            <a:r>
              <a:rPr lang="en-US" baseline="0" dirty="0" smtClean="0"/>
              <a:t>Balance of drawing in and out. </a:t>
            </a:r>
          </a:p>
          <a:p>
            <a:r>
              <a:rPr lang="en-US" baseline="0" dirty="0" smtClean="0"/>
              <a:t>KMP is looking for balance in our movement in all three dimension.</a:t>
            </a:r>
          </a:p>
          <a:p>
            <a:endParaRPr lang="en-US" baseline="0" dirty="0" smtClean="0"/>
          </a:p>
          <a:p>
            <a:r>
              <a:rPr lang="en-US" baseline="0" dirty="0" smtClean="0"/>
              <a:t>Meaning if: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A lot of growing: widening, lengthening, bulging?</a:t>
            </a:r>
            <a:r>
              <a:rPr lang="en-US" baseline="0" dirty="0" smtClean="0">
                <a:sym typeface="Wingdings"/>
              </a:rPr>
              <a:t> preference of drawing in resources from outside, but not come back to themselves, coming in to center, my own body wisdom, intelligence, listen internally. </a:t>
            </a:r>
          </a:p>
          <a:p>
            <a:pPr marL="171450" indent="-171450">
              <a:buFontTx/>
              <a:buChar char="-"/>
            </a:pPr>
            <a:r>
              <a:rPr lang="en-US" baseline="0" dirty="0" err="1" smtClean="0">
                <a:sym typeface="Wingdings"/>
              </a:rPr>
              <a:t>Intervensi</a:t>
            </a:r>
            <a:r>
              <a:rPr lang="en-US" baseline="0" dirty="0" smtClean="0">
                <a:sym typeface="Wingdings"/>
              </a:rPr>
              <a:t>: </a:t>
            </a:r>
            <a:r>
              <a:rPr lang="en-US" baseline="0" dirty="0" err="1" smtClean="0">
                <a:sym typeface="Wingdings"/>
              </a:rPr>
              <a:t>gerakan</a:t>
            </a:r>
            <a:r>
              <a:rPr lang="en-US" baseline="0" dirty="0" smtClean="0">
                <a:sym typeface="Wingdings"/>
              </a:rPr>
              <a:t> yang </a:t>
            </a:r>
            <a:r>
              <a:rPr lang="en-US" baseline="0" dirty="0" err="1" smtClean="0">
                <a:sym typeface="Wingdings"/>
              </a:rPr>
              <a:t>menyeimbangkan</a:t>
            </a:r>
            <a:r>
              <a:rPr lang="en-US" baseline="0" dirty="0" smtClean="0">
                <a:sym typeface="Wingdings"/>
              </a:rPr>
              <a:t>.</a:t>
            </a:r>
          </a:p>
          <a:p>
            <a:pPr marL="171450" indent="-171450">
              <a:buFontTx/>
              <a:buChar char="-"/>
            </a:pPr>
            <a:endParaRPr lang="en-US" baseline="0" dirty="0" smtClean="0">
              <a:sym typeface="Wingdings"/>
            </a:endParaRPr>
          </a:p>
          <a:p>
            <a:pPr marL="171450" indent="-171450">
              <a:buFontTx/>
              <a:buChar char="-"/>
            </a:pPr>
            <a:r>
              <a:rPr lang="en-US" baseline="0" dirty="0" err="1" smtClean="0">
                <a:sym typeface="Wingdings"/>
              </a:rPr>
              <a:t>Pada</a:t>
            </a:r>
            <a:r>
              <a:rPr lang="en-US" baseline="0" dirty="0" smtClean="0">
                <a:sym typeface="Wingdings"/>
              </a:rPr>
              <a:t> anak2 </a:t>
            </a:r>
            <a:r>
              <a:rPr lang="en-US" baseline="0" dirty="0" err="1" smtClean="0">
                <a:sym typeface="Wingdings"/>
              </a:rPr>
              <a:t>sesuai</a:t>
            </a:r>
            <a:r>
              <a:rPr lang="en-US" baseline="0" dirty="0" smtClean="0">
                <a:sym typeface="Wingdings"/>
              </a:rPr>
              <a:t> </a:t>
            </a:r>
            <a:r>
              <a:rPr lang="en-US" baseline="0" dirty="0" err="1" smtClean="0">
                <a:sym typeface="Wingdings"/>
              </a:rPr>
              <a:t>umur</a:t>
            </a:r>
            <a:r>
              <a:rPr lang="en-US" baseline="0" dirty="0" smtClean="0">
                <a:sym typeface="Wingdings"/>
              </a:rPr>
              <a:t> </a:t>
            </a:r>
            <a:r>
              <a:rPr lang="en-US" baseline="0" dirty="0" err="1" smtClean="0">
                <a:sym typeface="Wingdings"/>
              </a:rPr>
              <a:t>perkembangannya</a:t>
            </a:r>
            <a:r>
              <a:rPr lang="en-US" baseline="0" dirty="0" smtClean="0">
                <a:sym typeface="Wingdings"/>
              </a:rPr>
              <a:t>, </a:t>
            </a:r>
            <a:r>
              <a:rPr lang="en-US" baseline="0" dirty="0" err="1" smtClean="0">
                <a:sym typeface="Wingdings"/>
              </a:rPr>
              <a:t>misal</a:t>
            </a:r>
            <a:r>
              <a:rPr lang="en-US" baseline="0" dirty="0" smtClean="0">
                <a:sym typeface="Wingdings"/>
              </a:rPr>
              <a:t>: </a:t>
            </a:r>
            <a:r>
              <a:rPr lang="en-US" baseline="0" dirty="0" err="1" smtClean="0">
                <a:sym typeface="Wingdings"/>
              </a:rPr>
              <a:t>umur</a:t>
            </a:r>
            <a:r>
              <a:rPr lang="en-US" baseline="0" dirty="0" smtClean="0">
                <a:sym typeface="Wingdings"/>
              </a:rPr>
              <a:t> 1: </a:t>
            </a:r>
            <a:r>
              <a:rPr lang="en-US" baseline="0" dirty="0" err="1" smtClean="0">
                <a:sym typeface="Wingdings"/>
              </a:rPr>
              <a:t>mulai</a:t>
            </a:r>
            <a:r>
              <a:rPr lang="en-US" baseline="0" dirty="0" smtClean="0">
                <a:sym typeface="Wingdings"/>
              </a:rPr>
              <a:t> </a:t>
            </a:r>
            <a:r>
              <a:rPr lang="en-US" baseline="0" dirty="0" err="1" smtClean="0">
                <a:sym typeface="Wingdings"/>
              </a:rPr>
              <a:t>vertikal</a:t>
            </a:r>
            <a:r>
              <a:rPr lang="en-US" baseline="0" dirty="0" smtClean="0">
                <a:sym typeface="Wingdings"/>
              </a:rPr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9E9A1-5A3A-AE4E-9953-782AB9DFCFA1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8694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Banyak</a:t>
            </a:r>
            <a:r>
              <a:rPr lang="en-US" dirty="0" smtClean="0"/>
              <a:t> unipolar action: overstimulated, responding to a lot of stimuli.</a:t>
            </a:r>
          </a:p>
          <a:p>
            <a:r>
              <a:rPr lang="en-US" dirty="0" smtClean="0"/>
              <a:t>Exhausting</a:t>
            </a:r>
          </a:p>
          <a:p>
            <a:r>
              <a:rPr lang="en-US" dirty="0" err="1" smtClean="0"/>
              <a:t>Depdendent</a:t>
            </a:r>
            <a:r>
              <a:rPr lang="en-US" baseline="0" dirty="0" smtClean="0"/>
              <a:t> of others, need for reassurance from others</a:t>
            </a:r>
          </a:p>
          <a:p>
            <a:r>
              <a:rPr lang="en-US" baseline="0" dirty="0" smtClean="0"/>
              <a:t>How was I feeling when you observe me.</a:t>
            </a:r>
          </a:p>
          <a:p>
            <a:r>
              <a:rPr lang="en-US" baseline="0" dirty="0" smtClean="0"/>
              <a:t>Don’t have unipolar: not expressing their feelings toward </a:t>
            </a:r>
            <a:r>
              <a:rPr lang="en-US" baseline="0" dirty="0" err="1" smtClean="0"/>
              <a:t>environement</a:t>
            </a:r>
            <a:endParaRPr lang="en-US" baseline="0" dirty="0" smtClean="0"/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9E9A1-5A3A-AE4E-9953-782AB9DFCFA1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3786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dirty="0" smtClean="0"/>
              <a:t>Pretend that you are</a:t>
            </a:r>
            <a:r>
              <a:rPr lang="en-US" baseline="0" dirty="0" smtClean="0"/>
              <a:t> giving direction to someone else. </a:t>
            </a:r>
            <a:r>
              <a:rPr lang="en-US" baseline="0" dirty="0" err="1" smtClean="0"/>
              <a:t>Catat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gerak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apakah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lengan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bergerak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secara</a:t>
            </a:r>
            <a:r>
              <a:rPr lang="en-US" baseline="0" dirty="0" smtClean="0"/>
              <a:t> linear 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Mm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mm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9E9A1-5A3A-AE4E-9953-782AB9DFCFA1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6563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9E9A1-5A3A-AE4E-9953-782AB9DFCFA1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2012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3/11/2019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3/11/2019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3/11/2019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3/11/2019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8060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3" r:id="rId1"/>
    <p:sldLayoutId id="2147483994" r:id="rId2"/>
    <p:sldLayoutId id="2147483995" r:id="rId3"/>
    <p:sldLayoutId id="2147483996" r:id="rId4"/>
    <p:sldLayoutId id="2147483997" r:id="rId5"/>
    <p:sldLayoutId id="2147483998" r:id="rId6"/>
    <p:sldLayoutId id="2147483999" r:id="rId7"/>
    <p:sldLayoutId id="2147484000" r:id="rId8"/>
    <p:sldLayoutId id="2147484001" r:id="rId9"/>
    <p:sldLayoutId id="2147484002" r:id="rId10"/>
    <p:sldLayoutId id="2147484003" r:id="rId11"/>
    <p:sldLayoutId id="2147484004" r:id="rId12"/>
    <p:sldLayoutId id="2147484005" r:id="rId13"/>
    <p:sldLayoutId id="2147484006" r:id="rId14"/>
    <p:sldLayoutId id="2147484007" r:id="rId15"/>
    <p:sldLayoutId id="214748400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09" t="9091" r="1845" b="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68755" y="277340"/>
            <a:ext cx="4513792" cy="2819398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700" b="1" i="1" dirty="0" smtClean="0">
                <a:solidFill>
                  <a:schemeClr val="bg1"/>
                </a:solidFill>
              </a:rPr>
              <a:t>WORKSHOP</a:t>
            </a:r>
            <a:r>
              <a:rPr lang="en-US" sz="3700" b="1" dirty="0" smtClean="0">
                <a:solidFill>
                  <a:schemeClr val="bg1"/>
                </a:solidFill>
              </a:rPr>
              <a:t> </a:t>
            </a:r>
            <a:r>
              <a:rPr lang="en-US" sz="3700" b="1" i="1" dirty="0" smtClean="0">
                <a:solidFill>
                  <a:schemeClr val="bg1"/>
                </a:solidFill>
              </a:rPr>
              <a:t>Movement analysis </a:t>
            </a:r>
            <a:r>
              <a:rPr lang="en-US" sz="3700" b="1" dirty="0" err="1" smtClean="0">
                <a:solidFill>
                  <a:schemeClr val="bg1"/>
                </a:solidFill>
              </a:rPr>
              <a:t>untuk</a:t>
            </a:r>
            <a:r>
              <a:rPr lang="en-US" sz="3700" b="1" dirty="0" smtClean="0">
                <a:solidFill>
                  <a:schemeClr val="bg1"/>
                </a:solidFill>
              </a:rPr>
              <a:t> </a:t>
            </a:r>
            <a:r>
              <a:rPr lang="en-US" sz="3700" b="1" dirty="0" err="1" smtClean="0">
                <a:solidFill>
                  <a:schemeClr val="bg1"/>
                </a:solidFill>
              </a:rPr>
              <a:t>asesmen</a:t>
            </a:r>
            <a:r>
              <a:rPr lang="en-US" sz="3700" b="1" dirty="0" smtClean="0">
                <a:solidFill>
                  <a:schemeClr val="bg1"/>
                </a:solidFill>
              </a:rPr>
              <a:t> </a:t>
            </a:r>
            <a:r>
              <a:rPr lang="en-US" sz="3700" b="1" dirty="0" err="1" smtClean="0">
                <a:solidFill>
                  <a:schemeClr val="bg1"/>
                </a:solidFill>
              </a:rPr>
              <a:t>kondisi</a:t>
            </a:r>
            <a:r>
              <a:rPr lang="en-US" sz="3700" b="1" dirty="0" smtClean="0">
                <a:solidFill>
                  <a:schemeClr val="bg1"/>
                </a:solidFill>
              </a:rPr>
              <a:t> </a:t>
            </a:r>
            <a:r>
              <a:rPr lang="en-US" sz="3700" b="1" dirty="0" err="1" smtClean="0">
                <a:solidFill>
                  <a:schemeClr val="bg1"/>
                </a:solidFill>
              </a:rPr>
              <a:t>psikologis</a:t>
            </a:r>
            <a:endParaRPr lang="en-US" sz="3700" b="1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46333" y="4851399"/>
            <a:ext cx="4513792" cy="914401"/>
          </a:xfrm>
        </p:spPr>
        <p:txBody>
          <a:bodyPr>
            <a:normAutofit/>
          </a:bodyPr>
          <a:lstStyle/>
          <a:p>
            <a:r>
              <a:rPr lang="en-US" dirty="0" err="1">
                <a:solidFill>
                  <a:schemeClr val="bg1"/>
                </a:solidFill>
              </a:rPr>
              <a:t>Wiloka</a:t>
            </a:r>
            <a:r>
              <a:rPr lang="en-US" dirty="0">
                <a:solidFill>
                  <a:schemeClr val="bg1"/>
                </a:solidFill>
              </a:rPr>
              <a:t> workshop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27 </a:t>
            </a:r>
            <a:r>
              <a:rPr lang="en-US" dirty="0" err="1" smtClean="0">
                <a:solidFill>
                  <a:schemeClr val="bg1"/>
                </a:solidFill>
              </a:rPr>
              <a:t>Januari</a:t>
            </a:r>
            <a:r>
              <a:rPr lang="en-US" dirty="0" smtClean="0">
                <a:solidFill>
                  <a:schemeClr val="bg1"/>
                </a:solidFill>
              </a:rPr>
              <a:t> 2019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345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1833" y="535460"/>
            <a:ext cx="10131425" cy="1456267"/>
          </a:xfrm>
        </p:spPr>
        <p:txBody>
          <a:bodyPr/>
          <a:lstStyle/>
          <a:p>
            <a:r>
              <a:rPr lang="en-US" dirty="0" err="1"/>
              <a:t>A</a:t>
            </a:r>
            <a:r>
              <a:rPr lang="en-US" dirty="0" err="1" smtClean="0"/>
              <a:t>sesmen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i="1" dirty="0" smtClean="0"/>
              <a:t>dance/movement therapy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1" y="2142067"/>
            <a:ext cx="4701745" cy="3649133"/>
          </a:xfrm>
        </p:spPr>
        <p:txBody>
          <a:bodyPr>
            <a:normAutofit/>
          </a:bodyPr>
          <a:lstStyle/>
          <a:p>
            <a:r>
              <a:rPr lang="en-US" sz="2800" i="1" dirty="0" smtClean="0"/>
              <a:t>Bio-psycho-social assessment </a:t>
            </a:r>
          </a:p>
          <a:p>
            <a:r>
              <a:rPr lang="en-US" sz="2800" dirty="0" err="1" smtClean="0"/>
              <a:t>Skrining</a:t>
            </a:r>
            <a:r>
              <a:rPr lang="en-US" sz="2800" dirty="0" smtClean="0"/>
              <a:t> </a:t>
            </a:r>
            <a:r>
              <a:rPr lang="en-US" sz="2800" dirty="0" err="1" smtClean="0"/>
              <a:t>dan</a:t>
            </a:r>
            <a:r>
              <a:rPr lang="en-US" sz="2800" dirty="0" smtClean="0"/>
              <a:t> </a:t>
            </a:r>
            <a:r>
              <a:rPr lang="en-US" sz="2800" dirty="0" err="1" smtClean="0"/>
              <a:t>asesmen</a:t>
            </a:r>
            <a:r>
              <a:rPr lang="en-US" sz="2800" dirty="0" smtClean="0"/>
              <a:t> </a:t>
            </a:r>
            <a:r>
              <a:rPr lang="en-US" sz="2800" dirty="0" err="1" smtClean="0"/>
              <a:t>psikologis</a:t>
            </a:r>
            <a:r>
              <a:rPr lang="en-US" sz="2800" dirty="0" smtClean="0"/>
              <a:t> </a:t>
            </a:r>
            <a:r>
              <a:rPr lang="en-US" sz="2800" dirty="0" err="1" smtClean="0"/>
              <a:t>tambahan</a:t>
            </a:r>
            <a:r>
              <a:rPr lang="en-US" sz="2800" dirty="0" smtClean="0"/>
              <a:t> yang </a:t>
            </a:r>
            <a:r>
              <a:rPr lang="en-US" sz="2800" dirty="0" err="1" smtClean="0"/>
              <a:t>diperlukan</a:t>
            </a:r>
            <a:endParaRPr lang="en-US" sz="2800" dirty="0" smtClean="0"/>
          </a:p>
          <a:p>
            <a:r>
              <a:rPr lang="en-US" sz="2800" i="1" dirty="0" smtClean="0"/>
              <a:t>Movement assessment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Content Placeholder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7127" y="1894116"/>
            <a:ext cx="4953921" cy="3897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9847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4"/>
          <p:cNvPicPr>
            <a:picLocks noChangeAspect="1"/>
          </p:cNvPicPr>
          <p:nvPr/>
        </p:nvPicPr>
        <p:blipFill rotWithShape="1">
          <a:blip r:embed="rId3"/>
          <a:srcRect l="30856" r="25374" b="1"/>
          <a:stretch/>
        </p:blipFill>
        <p:spPr>
          <a:xfrm>
            <a:off x="20" y="975"/>
            <a:ext cx="4635988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5458" y="639097"/>
            <a:ext cx="6593075" cy="161249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Movement assessment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5458" y="2251587"/>
            <a:ext cx="6593075" cy="3972232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LMA (Laban Movement Analysis) &amp; </a:t>
            </a:r>
            <a:r>
              <a:rPr lang="en-US" sz="2400" dirty="0" err="1">
                <a:solidFill>
                  <a:schemeClr val="bg1"/>
                </a:solidFill>
              </a:rPr>
              <a:t>Bartenieff</a:t>
            </a:r>
            <a:r>
              <a:rPr lang="en-US" sz="2400" dirty="0">
                <a:solidFill>
                  <a:schemeClr val="bg1"/>
                </a:solidFill>
              </a:rPr>
              <a:t> Fundamental </a:t>
            </a:r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800" b="1" dirty="0" smtClean="0">
                <a:solidFill>
                  <a:schemeClr val="bg1"/>
                </a:solidFill>
              </a:rPr>
              <a:t>KMP </a:t>
            </a:r>
            <a:r>
              <a:rPr lang="en-US" sz="2800" b="1" dirty="0">
                <a:solidFill>
                  <a:schemeClr val="bg1"/>
                </a:solidFill>
              </a:rPr>
              <a:t>(</a:t>
            </a:r>
            <a:r>
              <a:rPr lang="en-US" sz="2800" b="1" dirty="0" err="1">
                <a:solidFill>
                  <a:schemeClr val="bg1"/>
                </a:solidFill>
              </a:rPr>
              <a:t>Kestenberg</a:t>
            </a:r>
            <a:r>
              <a:rPr lang="en-US" sz="2800" b="1" dirty="0">
                <a:solidFill>
                  <a:schemeClr val="bg1"/>
                </a:solidFill>
              </a:rPr>
              <a:t> Movement Profile</a:t>
            </a:r>
            <a:r>
              <a:rPr lang="en-US" sz="2800" b="1" dirty="0" smtClean="0">
                <a:solidFill>
                  <a:schemeClr val="bg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562364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0134" y="253999"/>
            <a:ext cx="8596668" cy="624114"/>
          </a:xfrm>
        </p:spPr>
        <p:txBody>
          <a:bodyPr>
            <a:normAutofit fontScale="90000"/>
          </a:bodyPr>
          <a:lstStyle/>
          <a:p>
            <a:r>
              <a:rPr lang="en-US" b="1" dirty="0" err="1" smtClean="0"/>
              <a:t>Kestenberg</a:t>
            </a:r>
            <a:r>
              <a:rPr lang="en-US" b="1" dirty="0" smtClean="0"/>
              <a:t> Movement Profile</a:t>
            </a:r>
            <a:endParaRPr lang="en-US" b="1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387312"/>
              </p:ext>
            </p:extLst>
          </p:nvPr>
        </p:nvGraphicFramePr>
        <p:xfrm>
          <a:off x="953462" y="878113"/>
          <a:ext cx="10726703" cy="53846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21962"/>
                <a:gridCol w="5970702"/>
                <a:gridCol w="2334039"/>
              </a:tblGrid>
              <a:tr h="489515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>
                          <a:solidFill>
                            <a:schemeClr val="tx1"/>
                          </a:solidFill>
                        </a:rPr>
                        <a:t>Sistem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>
                          <a:solidFill>
                            <a:schemeClr val="tx1"/>
                          </a:solidFill>
                        </a:rPr>
                        <a:t>Jenis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000" baseline="0" dirty="0" err="1" smtClean="0">
                          <a:solidFill>
                            <a:schemeClr val="tx1"/>
                          </a:solidFill>
                        </a:rPr>
                        <a:t>Gerak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>
                          <a:solidFill>
                            <a:schemeClr val="tx1"/>
                          </a:solidFill>
                        </a:rPr>
                        <a:t>Representasi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856651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Tension Flow Rhythms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Rhythmic</a:t>
                      </a:r>
                      <a:r>
                        <a:rPr lang="en-US" sz="2000" baseline="0" dirty="0" smtClean="0"/>
                        <a:t> Movement: Developmental stage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Pemenuhan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kebutuhan</a:t>
                      </a:r>
                      <a:endParaRPr lang="en-US" sz="2000" dirty="0"/>
                    </a:p>
                  </a:txBody>
                  <a:tcPr/>
                </a:tc>
              </a:tr>
              <a:tr h="1590923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Tension Flow Attributes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Flow adjustment –- Even flow</a:t>
                      </a:r>
                    </a:p>
                    <a:p>
                      <a:r>
                        <a:rPr lang="en-US" sz="2000" dirty="0" smtClean="0"/>
                        <a:t>Low intensity –-</a:t>
                      </a:r>
                      <a:r>
                        <a:rPr lang="en-US" sz="2000" baseline="0" dirty="0" smtClean="0"/>
                        <a:t> High intensity</a:t>
                      </a:r>
                    </a:p>
                    <a:p>
                      <a:r>
                        <a:rPr lang="en-US" sz="2000" baseline="0" dirty="0" smtClean="0"/>
                        <a:t>Gradual -- Abruptness</a:t>
                      </a:r>
                      <a:endParaRPr lang="en-US" sz="2000" dirty="0" smtClean="0"/>
                    </a:p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Temperamen</a:t>
                      </a:r>
                      <a:r>
                        <a:rPr lang="en-US" sz="2000" dirty="0" smtClean="0"/>
                        <a:t>,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Kepribadian</a:t>
                      </a:r>
                      <a:endParaRPr lang="en-US" sz="2000" dirty="0"/>
                    </a:p>
                  </a:txBody>
                  <a:tcPr/>
                </a:tc>
              </a:tr>
              <a:tr h="1223787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Pre-efforts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Flexibility –- Channeling</a:t>
                      </a:r>
                    </a:p>
                    <a:p>
                      <a:r>
                        <a:rPr lang="en-US" sz="2000" dirty="0" smtClean="0"/>
                        <a:t>Gentleness –- Vehemence</a:t>
                      </a:r>
                    </a:p>
                    <a:p>
                      <a:r>
                        <a:rPr lang="en-US" sz="2000" dirty="0" smtClean="0"/>
                        <a:t>Hesitation -- Suddenness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Learning style, Defense mechanism</a:t>
                      </a:r>
                      <a:endParaRPr lang="en-US" sz="2000" dirty="0"/>
                    </a:p>
                  </a:txBody>
                  <a:tcPr/>
                </a:tc>
              </a:tr>
              <a:tr h="1223787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Efforts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Indirect – Direct</a:t>
                      </a:r>
                    </a:p>
                    <a:p>
                      <a:r>
                        <a:rPr lang="en-US" sz="2000" dirty="0" smtClean="0"/>
                        <a:t>Lightness – Strengths</a:t>
                      </a:r>
                    </a:p>
                    <a:p>
                      <a:r>
                        <a:rPr lang="en-US" sz="2000" dirty="0" smtClean="0"/>
                        <a:t>Sustained</a:t>
                      </a:r>
                      <a:r>
                        <a:rPr lang="en-US" sz="2000" baseline="0" dirty="0" smtClean="0"/>
                        <a:t> -- Quickness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Coping</a:t>
                      </a:r>
                      <a:r>
                        <a:rPr lang="en-US" sz="2000" baseline="0" dirty="0" smtClean="0"/>
                        <a:t> skills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94065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081" y="0"/>
            <a:ext cx="8596668" cy="741872"/>
          </a:xfrm>
        </p:spPr>
        <p:txBody>
          <a:bodyPr/>
          <a:lstStyle/>
          <a:p>
            <a:r>
              <a:rPr lang="en-US" dirty="0" err="1" smtClean="0"/>
              <a:t>lanjutan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6547141"/>
              </p:ext>
            </p:extLst>
          </p:nvPr>
        </p:nvGraphicFramePr>
        <p:xfrm>
          <a:off x="660081" y="741872"/>
          <a:ext cx="10692280" cy="58736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8136"/>
                <a:gridCol w="5907533"/>
                <a:gridCol w="2926611"/>
              </a:tblGrid>
              <a:tr h="631075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>
                          <a:solidFill>
                            <a:schemeClr val="tx1"/>
                          </a:solidFill>
                        </a:rPr>
                        <a:t>Sistem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>
                          <a:solidFill>
                            <a:schemeClr val="tx1"/>
                          </a:solidFill>
                        </a:rPr>
                        <a:t>Jenis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000" baseline="0" dirty="0" err="1" smtClean="0">
                          <a:solidFill>
                            <a:schemeClr val="tx1"/>
                          </a:solidFill>
                        </a:rPr>
                        <a:t>Gerak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>
                          <a:solidFill>
                            <a:schemeClr val="tx1"/>
                          </a:solidFill>
                        </a:rPr>
                        <a:t>Representasi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991745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Bipolar Shape</a:t>
                      </a:r>
                      <a:r>
                        <a:rPr lang="en-US" sz="2000" baseline="0" dirty="0" smtClean="0"/>
                        <a:t> Flow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Widening –- Narrowing</a:t>
                      </a:r>
                    </a:p>
                    <a:p>
                      <a:r>
                        <a:rPr lang="en-US" sz="2000" dirty="0" smtClean="0"/>
                        <a:t>Lengthening</a:t>
                      </a:r>
                      <a:r>
                        <a:rPr lang="en-US" sz="2000" baseline="0" dirty="0" smtClean="0"/>
                        <a:t> –- Shortening</a:t>
                      </a:r>
                    </a:p>
                    <a:p>
                      <a:r>
                        <a:rPr lang="en-US" sz="2000" baseline="0" dirty="0" smtClean="0"/>
                        <a:t>Bulging --- Hollowing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Self-feelings</a:t>
                      </a:r>
                      <a:r>
                        <a:rPr lang="en-US" sz="2000" baseline="0" dirty="0" smtClean="0"/>
                        <a:t>, Trusts, Holding environment, Body image, Communication of emotions</a:t>
                      </a:r>
                      <a:endParaRPr lang="en-US" sz="2000" dirty="0"/>
                    </a:p>
                  </a:txBody>
                  <a:tcPr/>
                </a:tc>
              </a:tr>
              <a:tr h="1586792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Unipolar Shape</a:t>
                      </a:r>
                      <a:r>
                        <a:rPr lang="en-US" sz="2000" baseline="0" dirty="0" smtClean="0"/>
                        <a:t> Flow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Widening lateral –- Narrowing lateral</a:t>
                      </a:r>
                    </a:p>
                    <a:p>
                      <a:r>
                        <a:rPr lang="en-US" sz="2000" dirty="0" smtClean="0"/>
                        <a:t>Lengthening/shortening up -- Lengthening/shortening down</a:t>
                      </a:r>
                    </a:p>
                    <a:p>
                      <a:r>
                        <a:rPr lang="en-US" sz="2000" dirty="0" smtClean="0"/>
                        <a:t>Bulging/hollowing</a:t>
                      </a:r>
                      <a:r>
                        <a:rPr lang="en-US" sz="2000" baseline="0" dirty="0" smtClean="0"/>
                        <a:t> forward –- Bulging/hollowing backward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Attraction</a:t>
                      </a:r>
                      <a:r>
                        <a:rPr lang="en-US" sz="2000" baseline="0" dirty="0" smtClean="0"/>
                        <a:t> – repulsion, Development of relationships</a:t>
                      </a:r>
                    </a:p>
                  </a:txBody>
                  <a:tcPr/>
                </a:tc>
              </a:tr>
              <a:tr h="991745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Shaping in Directions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Sideways –- Across</a:t>
                      </a:r>
                    </a:p>
                    <a:p>
                      <a:r>
                        <a:rPr lang="en-US" sz="2000" dirty="0" smtClean="0"/>
                        <a:t>Up –- Down</a:t>
                      </a:r>
                    </a:p>
                    <a:p>
                      <a:r>
                        <a:rPr lang="en-US" sz="2000" dirty="0" smtClean="0"/>
                        <a:t>Forward</a:t>
                      </a:r>
                      <a:r>
                        <a:rPr lang="en-US" sz="2000" baseline="0" dirty="0" smtClean="0"/>
                        <a:t> -- Backward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Self-protection,</a:t>
                      </a:r>
                      <a:r>
                        <a:rPr lang="en-US" sz="2000" baseline="0" dirty="0" smtClean="0"/>
                        <a:t> Structures learning</a:t>
                      </a:r>
                      <a:endParaRPr lang="en-US" sz="2000" dirty="0"/>
                    </a:p>
                  </a:txBody>
                  <a:tcPr/>
                </a:tc>
              </a:tr>
              <a:tr h="991745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Shaping in planes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Spreading –- Enclosing</a:t>
                      </a:r>
                    </a:p>
                    <a:p>
                      <a:r>
                        <a:rPr lang="en-US" sz="2000" dirty="0" smtClean="0"/>
                        <a:t>Rising</a:t>
                      </a:r>
                      <a:r>
                        <a:rPr lang="en-US" sz="2000" baseline="0" dirty="0" smtClean="0"/>
                        <a:t> –- Shrinking</a:t>
                      </a:r>
                    </a:p>
                    <a:p>
                      <a:r>
                        <a:rPr lang="en-US" sz="2000" baseline="0" dirty="0" smtClean="0"/>
                        <a:t>Advancing -- Retreating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Social skills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78466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Tension Flow Rhythm - Movement </a:t>
            </a:r>
            <a:r>
              <a:rPr lang="en-US" b="1" dirty="0"/>
              <a:t>Development </a:t>
            </a:r>
            <a:r>
              <a:rPr lang="en-US" b="1" dirty="0" smtClean="0"/>
              <a:t>Rhythms (Basic Needs </a:t>
            </a:r>
            <a:r>
              <a:rPr lang="en-US" b="1" smtClean="0"/>
              <a:t>and Drives)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47456488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21642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40280873"/>
              </p:ext>
            </p:extLst>
          </p:nvPr>
        </p:nvGraphicFramePr>
        <p:xfrm>
          <a:off x="138023" y="45815"/>
          <a:ext cx="11921705" cy="6705624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964388"/>
                <a:gridCol w="1169289"/>
                <a:gridCol w="2356030"/>
                <a:gridCol w="7431998"/>
              </a:tblGrid>
              <a:tr h="37048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Stage</a:t>
                      </a:r>
                      <a:endParaRPr lang="en-US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Type</a:t>
                      </a:r>
                      <a:endParaRPr lang="en-US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Rhythm</a:t>
                      </a:r>
                      <a:endParaRPr lang="en-US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Behavioral</a:t>
                      </a:r>
                      <a:r>
                        <a:rPr lang="en-US" sz="1600" baseline="0" dirty="0" smtClean="0"/>
                        <a:t> example/personality characteristic</a:t>
                      </a:r>
                      <a:endParaRPr lang="en-US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7350">
                <a:tc row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Oral (0-1)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Indulging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Sucking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Memasukkan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barang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ke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mulut</a:t>
                      </a:r>
                      <a:r>
                        <a:rPr lang="en-US" sz="1600" baseline="0" dirty="0" smtClean="0"/>
                        <a:t>, </a:t>
                      </a:r>
                      <a:r>
                        <a:rPr lang="en-US" sz="1600" baseline="0" dirty="0" err="1" smtClean="0"/>
                        <a:t>melakukan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hal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berulang-ulang</a:t>
                      </a:r>
                      <a:r>
                        <a:rPr lang="en-US" sz="1600" baseline="0" dirty="0" smtClean="0"/>
                        <a:t>, rocking, </a:t>
                      </a:r>
                      <a:r>
                        <a:rPr lang="en-US" sz="1600" baseline="0" dirty="0" err="1" smtClean="0"/>
                        <a:t>menikmati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memasukkan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makanan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ke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mulut</a:t>
                      </a:r>
                      <a:r>
                        <a:rPr lang="en-US" sz="1600" baseline="0" dirty="0" smtClean="0"/>
                        <a:t>, </a:t>
                      </a:r>
                      <a:r>
                        <a:rPr lang="en-US" sz="1600" baseline="0" dirty="0" err="1" smtClean="0"/>
                        <a:t>lolipop</a:t>
                      </a:r>
                      <a:r>
                        <a:rPr lang="en-US" sz="1600" baseline="0" dirty="0" smtClean="0"/>
                        <a:t>, </a:t>
                      </a:r>
                      <a:r>
                        <a:rPr lang="en-US" sz="1600" baseline="0" dirty="0" err="1" smtClean="0"/>
                        <a:t>mengangguk-angguk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75632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Fighting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Snapping/biting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Tapping, snapping, </a:t>
                      </a:r>
                      <a:r>
                        <a:rPr lang="en-US" sz="1600" dirty="0" err="1" smtClean="0"/>
                        <a:t>mengunyah</a:t>
                      </a:r>
                      <a:r>
                        <a:rPr lang="en-US" sz="1600" dirty="0" smtClean="0"/>
                        <a:t>,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menggigit</a:t>
                      </a:r>
                      <a:r>
                        <a:rPr lang="en-US" sz="1600" baseline="0" dirty="0" smtClean="0"/>
                        <a:t>, </a:t>
                      </a:r>
                      <a:r>
                        <a:rPr lang="en-US" sz="1600" baseline="0" dirty="0" err="1" smtClean="0"/>
                        <a:t>menjambak</a:t>
                      </a:r>
                      <a:r>
                        <a:rPr lang="en-US" sz="1600" baseline="0" dirty="0" smtClean="0"/>
                        <a:t>, </a:t>
                      </a:r>
                      <a:r>
                        <a:rPr lang="en-US" sz="1600" baseline="0" dirty="0" err="1" smtClean="0"/>
                        <a:t>tepuk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tangan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567702">
                <a:tc row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Anal (1-2)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Indulging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Twisting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Menggoda</a:t>
                      </a:r>
                      <a:r>
                        <a:rPr lang="en-US" sz="1600" dirty="0" smtClean="0"/>
                        <a:t>, </a:t>
                      </a:r>
                      <a:r>
                        <a:rPr lang="en-US" sz="1600" dirty="0" err="1" smtClean="0"/>
                        <a:t>berpura-pura</a:t>
                      </a:r>
                      <a:r>
                        <a:rPr lang="en-US" sz="1600" dirty="0" smtClean="0"/>
                        <a:t>,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merangkak</a:t>
                      </a:r>
                      <a:r>
                        <a:rPr lang="en-US" sz="1600" baseline="0" dirty="0" smtClean="0"/>
                        <a:t>, </a:t>
                      </a:r>
                      <a:r>
                        <a:rPr lang="en-US" sz="1600" baseline="0" dirty="0" err="1" smtClean="0"/>
                        <a:t>berantakan</a:t>
                      </a:r>
                      <a:r>
                        <a:rPr lang="en-US" sz="1600" baseline="0" dirty="0" smtClean="0"/>
                        <a:t>, </a:t>
                      </a:r>
                      <a:r>
                        <a:rPr lang="en-US" sz="1600" baseline="0" dirty="0" err="1" smtClean="0"/>
                        <a:t>merengek</a:t>
                      </a:r>
                      <a:r>
                        <a:rPr lang="en-US" sz="1600" baseline="0" dirty="0" smtClean="0"/>
                        <a:t>, flexible, play, </a:t>
                      </a:r>
                      <a:r>
                        <a:rPr lang="en-US" sz="1600" baseline="0" dirty="0" err="1" smtClean="0"/>
                        <a:t>memanjat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64214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Fighting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Strain/release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Mendorong</a:t>
                      </a:r>
                      <a:r>
                        <a:rPr lang="en-US" sz="1600" dirty="0" smtClean="0"/>
                        <a:t>, </a:t>
                      </a:r>
                      <a:r>
                        <a:rPr lang="en-US" sz="1600" dirty="0" err="1" smtClean="0"/>
                        <a:t>memanjat</a:t>
                      </a:r>
                      <a:r>
                        <a:rPr lang="en-US" sz="1600" dirty="0" smtClean="0"/>
                        <a:t>, </a:t>
                      </a:r>
                      <a:r>
                        <a:rPr lang="en-US" sz="1600" dirty="0" err="1" smtClean="0"/>
                        <a:t>keras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kepala</a:t>
                      </a:r>
                      <a:r>
                        <a:rPr lang="en-US" sz="1600" dirty="0" smtClean="0"/>
                        <a:t>, </a:t>
                      </a:r>
                      <a:r>
                        <a:rPr lang="en-US" sz="1600" dirty="0" err="1" smtClean="0"/>
                        <a:t>mengangkat</a:t>
                      </a:r>
                      <a:r>
                        <a:rPr lang="en-US" sz="1600" dirty="0" smtClean="0"/>
                        <a:t>,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kontrol</a:t>
                      </a:r>
                      <a:r>
                        <a:rPr lang="en-US" sz="1600" baseline="0" dirty="0" smtClean="0"/>
                        <a:t>, </a:t>
                      </a:r>
                      <a:r>
                        <a:rPr lang="en-US" sz="1600" baseline="0" dirty="0" err="1" smtClean="0"/>
                        <a:t>melempar</a:t>
                      </a:r>
                      <a:r>
                        <a:rPr lang="en-US" sz="1600" baseline="0" dirty="0" smtClean="0"/>
                        <a:t> bola, </a:t>
                      </a:r>
                      <a:r>
                        <a:rPr lang="en-US" sz="1600" baseline="0" dirty="0" err="1" smtClean="0"/>
                        <a:t>mendorong-menarik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567702">
                <a:tc row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Urethral (2-3)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Indulging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Running/drifting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Pasif</a:t>
                      </a:r>
                      <a:r>
                        <a:rPr lang="en-US" sz="1600" dirty="0" smtClean="0"/>
                        <a:t>, let go, </a:t>
                      </a:r>
                      <a:r>
                        <a:rPr lang="en-US" sz="1600" dirty="0" err="1" smtClean="0"/>
                        <a:t>mengembara</a:t>
                      </a:r>
                      <a:r>
                        <a:rPr lang="en-US" sz="1600" dirty="0" smtClean="0"/>
                        <a:t>, get lost, </a:t>
                      </a:r>
                      <a:r>
                        <a:rPr lang="en-US" sz="1600" dirty="0" err="1" smtClean="0"/>
                        <a:t>kehilangan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barang-barang</a:t>
                      </a:r>
                      <a:r>
                        <a:rPr lang="en-US" sz="1600" dirty="0" smtClean="0"/>
                        <a:t>, day-dreaming, </a:t>
                      </a:r>
                      <a:r>
                        <a:rPr lang="en-US" sz="1600" dirty="0" err="1" smtClean="0"/>
                        <a:t>elastis</a:t>
                      </a:r>
                      <a:r>
                        <a:rPr lang="en-US" sz="1600" dirty="0" smtClean="0"/>
                        <a:t>, lack of control/boundaries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64835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Fighting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Starting/stopping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Tidak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sabaran</a:t>
                      </a:r>
                      <a:r>
                        <a:rPr lang="en-US" sz="1600" dirty="0" smtClean="0"/>
                        <a:t>,</a:t>
                      </a:r>
                      <a:r>
                        <a:rPr lang="en-US" sz="1600" baseline="0" dirty="0" smtClean="0"/>
                        <a:t> demanding, </a:t>
                      </a:r>
                      <a:r>
                        <a:rPr lang="en-US" sz="1600" baseline="0" dirty="0" err="1" smtClean="0"/>
                        <a:t>menekan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tombol</a:t>
                      </a:r>
                      <a:r>
                        <a:rPr lang="en-US" sz="1600" baseline="0" dirty="0" smtClean="0"/>
                        <a:t> on and off, </a:t>
                      </a:r>
                      <a:r>
                        <a:rPr lang="en-US" sz="1600" baseline="0" dirty="0" err="1" smtClean="0"/>
                        <a:t>kompetitif</a:t>
                      </a:r>
                      <a:r>
                        <a:rPr lang="en-US" sz="1600" baseline="0" dirty="0" smtClean="0"/>
                        <a:t>, stop and go, action role play, mobile, project forward, hollow back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648354">
                <a:tc row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Inner Genital (3-4)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Indulging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Swaying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Mengasuh</a:t>
                      </a:r>
                      <a:r>
                        <a:rPr lang="en-US" sz="1600" dirty="0" smtClean="0"/>
                        <a:t>, </a:t>
                      </a:r>
                      <a:r>
                        <a:rPr lang="en-US" sz="1600" dirty="0" err="1" smtClean="0"/>
                        <a:t>bertanya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banyak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pertanyaan</a:t>
                      </a:r>
                      <a:r>
                        <a:rPr lang="en-US" sz="1600" dirty="0" smtClean="0"/>
                        <a:t>, </a:t>
                      </a:r>
                      <a:r>
                        <a:rPr lang="en-US" sz="1600" dirty="0" err="1" smtClean="0"/>
                        <a:t>tertarik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pada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kehamilan</a:t>
                      </a:r>
                      <a:r>
                        <a:rPr lang="en-US" sz="1600" baseline="0" dirty="0" smtClean="0"/>
                        <a:t>, easy-going, </a:t>
                      </a:r>
                      <a:r>
                        <a:rPr lang="en-US" sz="1600" baseline="0" dirty="0" err="1" smtClean="0"/>
                        <a:t>goyang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pinggul</a:t>
                      </a:r>
                      <a:r>
                        <a:rPr lang="en-US" sz="1600" baseline="0" dirty="0" smtClean="0"/>
                        <a:t>, rocking in chair, humming in lullaby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64835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Fighting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Surging/birthing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Menggerutu</a:t>
                      </a:r>
                      <a:r>
                        <a:rPr lang="en-US" sz="1600" dirty="0" smtClean="0"/>
                        <a:t>, </a:t>
                      </a:r>
                      <a:r>
                        <a:rPr lang="en-US" sz="1600" dirty="0" err="1" smtClean="0"/>
                        <a:t>tidak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puas</a:t>
                      </a:r>
                      <a:r>
                        <a:rPr lang="en-US" sz="1600" dirty="0" smtClean="0"/>
                        <a:t>, </a:t>
                      </a:r>
                      <a:r>
                        <a:rPr lang="en-US" sz="1600" dirty="0" err="1" smtClean="0"/>
                        <a:t>mengeluarkan</a:t>
                      </a:r>
                      <a:r>
                        <a:rPr lang="en-US" sz="1600" dirty="0" smtClean="0"/>
                        <a:t>, </a:t>
                      </a:r>
                      <a:r>
                        <a:rPr lang="en-US" sz="1600" dirty="0" err="1" smtClean="0"/>
                        <a:t>melempar</a:t>
                      </a:r>
                      <a:r>
                        <a:rPr lang="en-US" sz="1600" dirty="0" smtClean="0"/>
                        <a:t>, </a:t>
                      </a:r>
                      <a:r>
                        <a:rPr lang="en-US" sz="1600" dirty="0" err="1" smtClean="0"/>
                        <a:t>pura-pura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melahirkan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bayi</a:t>
                      </a:r>
                      <a:r>
                        <a:rPr lang="en-US" sz="1600" dirty="0" smtClean="0"/>
                        <a:t>,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punya</a:t>
                      </a:r>
                      <a:r>
                        <a:rPr lang="en-US" sz="1600" baseline="0" dirty="0" smtClean="0"/>
                        <a:t> ide, </a:t>
                      </a:r>
                      <a:r>
                        <a:rPr lang="en-US" sz="1600" baseline="0" dirty="0" err="1" smtClean="0"/>
                        <a:t>membuat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kreativitas,menyanyi</a:t>
                      </a:r>
                      <a:r>
                        <a:rPr lang="en-US" sz="1600" baseline="0" dirty="0" smtClean="0"/>
                        <a:t> opera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648354">
                <a:tc row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Outer Genital (4-5)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Indulging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Jumping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Menginterupsi</a:t>
                      </a:r>
                      <a:r>
                        <a:rPr lang="en-US" sz="1600" dirty="0" smtClean="0"/>
                        <a:t>, </a:t>
                      </a:r>
                      <a:r>
                        <a:rPr lang="en-US" sz="1600" dirty="0" err="1" smtClean="0"/>
                        <a:t>melompat-lompat</a:t>
                      </a:r>
                      <a:r>
                        <a:rPr lang="en-US" sz="1600" dirty="0" smtClean="0"/>
                        <a:t>,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mengidentifikasi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diri</a:t>
                      </a:r>
                      <a:r>
                        <a:rPr lang="en-US" sz="1600" baseline="0" dirty="0" smtClean="0"/>
                        <a:t> dg superhero, </a:t>
                      </a:r>
                      <a:r>
                        <a:rPr lang="en-US" sz="1600" baseline="0" dirty="0" err="1" smtClean="0"/>
                        <a:t>bersemangat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dan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tertarik</a:t>
                      </a:r>
                      <a:r>
                        <a:rPr lang="en-US" sz="1600" baseline="0" dirty="0" smtClean="0"/>
                        <a:t>, </a:t>
                      </a:r>
                      <a:r>
                        <a:rPr lang="en-US" sz="1600" baseline="0" dirty="0" err="1" smtClean="0"/>
                        <a:t>tampil</a:t>
                      </a:r>
                      <a:r>
                        <a:rPr lang="en-US" sz="1600" baseline="0" dirty="0" smtClean="0"/>
                        <a:t>, </a:t>
                      </a:r>
                      <a:r>
                        <a:rPr lang="en-US" sz="1600" baseline="0" dirty="0" err="1" smtClean="0"/>
                        <a:t>energetik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64835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Fighting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Spurting/ramming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Fokus</a:t>
                      </a:r>
                      <a:r>
                        <a:rPr lang="en-US" sz="1600" dirty="0" smtClean="0"/>
                        <a:t>, </a:t>
                      </a:r>
                      <a:r>
                        <a:rPr lang="en-US" sz="1600" dirty="0" err="1" smtClean="0"/>
                        <a:t>lantang</a:t>
                      </a:r>
                      <a:r>
                        <a:rPr lang="en-US" sz="1600" dirty="0" smtClean="0"/>
                        <a:t>, </a:t>
                      </a:r>
                      <a:r>
                        <a:rPr lang="en-US" sz="1600" dirty="0" err="1" smtClean="0"/>
                        <a:t>agresif</a:t>
                      </a:r>
                      <a:r>
                        <a:rPr lang="en-US" sz="1600" dirty="0" smtClean="0"/>
                        <a:t>, </a:t>
                      </a:r>
                      <a:r>
                        <a:rPr lang="en-US" sz="1600" dirty="0" err="1" smtClean="0"/>
                        <a:t>menembak</a:t>
                      </a:r>
                      <a:r>
                        <a:rPr lang="en-US" sz="1600" dirty="0" smtClean="0"/>
                        <a:t>,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slamdunk</a:t>
                      </a:r>
                      <a:r>
                        <a:rPr lang="en-US" sz="1600" baseline="0" dirty="0" smtClean="0"/>
                        <a:t> bola basket, </a:t>
                      </a:r>
                      <a:r>
                        <a:rPr lang="en-US" sz="1600" baseline="0" dirty="0" err="1" smtClean="0"/>
                        <a:t>serudukan</a:t>
                      </a:r>
                      <a:r>
                        <a:rPr lang="en-US" sz="1600" baseline="0" dirty="0" smtClean="0"/>
                        <a:t>, </a:t>
                      </a:r>
                      <a:r>
                        <a:rPr lang="en-US" sz="1600" baseline="0" dirty="0" err="1" smtClean="0"/>
                        <a:t>asertif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dan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kadang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eksplosif</a:t>
                      </a:r>
                      <a:r>
                        <a:rPr lang="en-US" sz="1600" baseline="0" dirty="0" smtClean="0"/>
                        <a:t>, karate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14575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44728553"/>
              </p:ext>
            </p:extLst>
          </p:nvPr>
        </p:nvGraphicFramePr>
        <p:xfrm>
          <a:off x="1" y="45815"/>
          <a:ext cx="12191999" cy="6978403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431984"/>
                <a:gridCol w="1604513"/>
                <a:gridCol w="2415396"/>
                <a:gridCol w="6740106"/>
              </a:tblGrid>
              <a:tr h="538471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Stage</a:t>
                      </a:r>
                      <a:endParaRPr lang="en-US" sz="20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Type</a:t>
                      </a:r>
                      <a:endParaRPr lang="en-US" sz="20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Rhythm</a:t>
                      </a:r>
                      <a:endParaRPr lang="en-US" sz="20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/>
                        <a:t>Representasi</a:t>
                      </a:r>
                      <a:endParaRPr lang="en-US" sz="20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5932">
                <a:tc rowSpan="2"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Oral (0-1)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Indulging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Sucking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Self-soothing,</a:t>
                      </a:r>
                      <a:r>
                        <a:rPr lang="en-US" sz="2000" baseline="0" dirty="0" smtClean="0"/>
                        <a:t> communication &amp; attachment, safety, enjoy in taking in food, knowledge, sensation &amp; experience, curious, </a:t>
                      </a:r>
                      <a:r>
                        <a:rPr lang="en-US" sz="2000" baseline="0" dirty="0" err="1" smtClean="0"/>
                        <a:t>suka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berbicara</a:t>
                      </a:r>
                      <a:r>
                        <a:rPr lang="en-US" sz="2000" baseline="0" dirty="0" smtClean="0"/>
                        <a:t>, more dependent, regressing, 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105932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Fighting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Snapping/biting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Self-definition,</a:t>
                      </a:r>
                      <a:r>
                        <a:rPr lang="en-US" sz="2000" baseline="0" dirty="0" smtClean="0"/>
                        <a:t> body boundaries, stability, differentiation from the primary caregiver, critical thinking, strict boundaries, black and white, </a:t>
                      </a:r>
                      <a:r>
                        <a:rPr lang="en-US" sz="2000" baseline="0" dirty="0" err="1" smtClean="0"/>
                        <a:t>individualis</a:t>
                      </a:r>
                      <a:endParaRPr lang="en-US" sz="20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778249">
                <a:tc rowSpan="2"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Anal (1-2)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Indulging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Twisting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Playful, </a:t>
                      </a:r>
                      <a:r>
                        <a:rPr lang="en-US" sz="2000" dirty="0" err="1" smtClean="0"/>
                        <a:t>menghindari</a:t>
                      </a:r>
                      <a:r>
                        <a:rPr lang="en-US" sz="2000" dirty="0" smtClean="0"/>
                        <a:t>,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humoris</a:t>
                      </a:r>
                      <a:r>
                        <a:rPr lang="en-US" sz="2000" baseline="0" dirty="0" smtClean="0"/>
                        <a:t>, ambivalence, improvisation, change, dependent on others for structure and support, </a:t>
                      </a:r>
                      <a:r>
                        <a:rPr lang="en-US" sz="2000" baseline="0" dirty="0" err="1" smtClean="0"/>
                        <a:t>diorganizes</a:t>
                      </a:r>
                      <a:r>
                        <a:rPr lang="en-US" sz="2000" baseline="0" dirty="0" smtClean="0"/>
                        <a:t>, 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93330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Fighting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Strain/release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Asertif</a:t>
                      </a:r>
                      <a:r>
                        <a:rPr lang="en-US" sz="2000" dirty="0" smtClean="0"/>
                        <a:t>, </a:t>
                      </a:r>
                      <a:r>
                        <a:rPr lang="en-US" sz="2000" dirty="0" err="1" smtClean="0"/>
                        <a:t>kemauan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kuat</a:t>
                      </a:r>
                      <a:r>
                        <a:rPr lang="en-US" sz="2000" baseline="0" dirty="0" smtClean="0"/>
                        <a:t>, </a:t>
                      </a:r>
                      <a:r>
                        <a:rPr lang="en-US" sz="2000" baseline="0" dirty="0" err="1" smtClean="0"/>
                        <a:t>keras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kepala</a:t>
                      </a:r>
                      <a:r>
                        <a:rPr lang="en-US" sz="2000" baseline="0" dirty="0" smtClean="0"/>
                        <a:t>, need for order, </a:t>
                      </a:r>
                      <a:r>
                        <a:rPr lang="en-US" sz="2000" baseline="0" dirty="0" err="1" smtClean="0"/>
                        <a:t>konsentrasi</a:t>
                      </a:r>
                      <a:r>
                        <a:rPr lang="en-US" sz="2000" baseline="0" dirty="0" smtClean="0"/>
                        <a:t>, neat, well-organized, controlled, fix on an idea, not easily swayed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778249">
                <a:tc rowSpan="2"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Urethral (2-3)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Indulging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Running/drifting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Letting go, relaxing, drifting, meandering, difficult to keep focus, moving and thinking at own pace, not allowing strict schedule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942325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Fighting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Starting/stopping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Mobility, burst of energy, impatient with delay,</a:t>
                      </a:r>
                      <a:r>
                        <a:rPr lang="en-US" sz="2000" baseline="0" dirty="0" smtClean="0"/>
                        <a:t> goal-oriented, ambitious, competitive, rushing, always on the go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778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2677289"/>
              </p:ext>
            </p:extLst>
          </p:nvPr>
        </p:nvGraphicFramePr>
        <p:xfrm>
          <a:off x="677863" y="672860"/>
          <a:ext cx="10691752" cy="5434642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255776"/>
                <a:gridCol w="1407075"/>
                <a:gridCol w="2118177"/>
                <a:gridCol w="5910724"/>
              </a:tblGrid>
              <a:tr h="1250137">
                <a:tc rowSpan="2"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chemeClr val="tx1"/>
                          </a:solidFill>
                        </a:rPr>
                        <a:t>Inner Genital (3-4)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dirty="0" smtClean="0">
                          <a:solidFill>
                            <a:schemeClr val="tx1"/>
                          </a:solidFill>
                        </a:rPr>
                        <a:t>Indulging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dirty="0" smtClean="0">
                          <a:solidFill>
                            <a:schemeClr val="tx1"/>
                          </a:solidFill>
                        </a:rPr>
                        <a:t>Swaying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dirty="0" smtClean="0">
                          <a:solidFill>
                            <a:schemeClr val="tx1"/>
                          </a:solidFill>
                        </a:rPr>
                        <a:t>Easy going, nurturing, nagging, whining, complaining, creating relationship, nurturing, integrating diversity, 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250137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Fighting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Surging/birthing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Intense creation,</a:t>
                      </a:r>
                      <a:r>
                        <a:rPr lang="en-US" sz="2000" baseline="0" dirty="0" smtClean="0"/>
                        <a:t> creative workers, falling in love deeply, integration and organization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467184">
                <a:tc rowSpan="2"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Outer Genital (4-5)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Indulging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Jumping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Dynamics, outgoing, energetic, show off, intense mood swings, sudden</a:t>
                      </a:r>
                      <a:r>
                        <a:rPr lang="en-US" sz="2000" baseline="0" dirty="0" smtClean="0"/>
                        <a:t> flash of insight, provide stimulation but need direction, not aggressive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46718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Fighting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Spurting/ramming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Explosive, aggressive, assertive, highly</a:t>
                      </a:r>
                      <a:r>
                        <a:rPr lang="en-US" sz="2000" baseline="0" dirty="0" smtClean="0"/>
                        <a:t> motivated, hyper-involved, competitive sport coach, dynamic and aggressive speaker and leader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78813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TENSION FLOW ATTRIBUTES (EMOSI, TEMPERAMEN &amp; KEPRIBADIAN)</a:t>
            </a:r>
            <a:endParaRPr lang="en-US" b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45732852"/>
              </p:ext>
            </p:extLst>
          </p:nvPr>
        </p:nvGraphicFramePr>
        <p:xfrm>
          <a:off x="677863" y="2160588"/>
          <a:ext cx="8596312" cy="2108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98156"/>
                <a:gridCol w="4298156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Flow Adjustment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Even Flow</a:t>
                      </a:r>
                      <a:endParaRPr lang="en-US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Low Intensity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High Intensity</a:t>
                      </a:r>
                      <a:endParaRPr lang="en-US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Gradual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Abruptness</a:t>
                      </a:r>
                      <a:endParaRPr lang="en-US" sz="3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7189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PRE-EFFORTS (LEARNING STYLE &amp; DEFENSE MECHANISM)</a:t>
            </a:r>
            <a:endParaRPr lang="en-US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30453419"/>
              </p:ext>
            </p:extLst>
          </p:nvPr>
        </p:nvGraphicFramePr>
        <p:xfrm>
          <a:off x="677863" y="2160588"/>
          <a:ext cx="8596312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98156"/>
                <a:gridCol w="4298156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3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Flexibility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Channeling</a:t>
                      </a:r>
                      <a:endParaRPr lang="en-US" sz="3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Gentleness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Vehemence</a:t>
                      </a:r>
                      <a:endParaRPr lang="en-US" sz="3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Hesitation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Suddenness</a:t>
                      </a:r>
                      <a:endParaRPr lang="en-US" sz="3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58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56" r="14612"/>
          <a:stretch/>
        </p:blipFill>
        <p:spPr>
          <a:xfrm>
            <a:off x="7590936" y="990600"/>
            <a:ext cx="3445714" cy="4800599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7236" y="262466"/>
            <a:ext cx="6282266" cy="1456267"/>
          </a:xfrm>
        </p:spPr>
        <p:txBody>
          <a:bodyPr>
            <a:normAutofit/>
          </a:bodyPr>
          <a:lstStyle/>
          <a:p>
            <a:r>
              <a:rPr lang="en-US" dirty="0" err="1">
                <a:solidFill>
                  <a:schemeClr val="bg1"/>
                </a:solidFill>
              </a:rPr>
              <a:t>Hasil</a:t>
            </a:r>
            <a:r>
              <a:rPr lang="en-US" dirty="0">
                <a:solidFill>
                  <a:schemeClr val="bg1"/>
                </a:solidFill>
              </a:rPr>
              <a:t> yang </a:t>
            </a:r>
            <a:r>
              <a:rPr lang="en-US" dirty="0" err="1">
                <a:solidFill>
                  <a:schemeClr val="bg1"/>
                </a:solidFill>
              </a:rPr>
              <a:t>diharapkan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2" y="1718733"/>
            <a:ext cx="6282266" cy="4072467"/>
          </a:xfrm>
        </p:spPr>
        <p:txBody>
          <a:bodyPr>
            <a:normAutofit/>
          </a:bodyPr>
          <a:lstStyle/>
          <a:p>
            <a:r>
              <a:rPr lang="en-US" sz="2400" dirty="0" err="1" smtClean="0">
                <a:solidFill>
                  <a:schemeClr val="bg1"/>
                </a:solidFill>
              </a:rPr>
              <a:t>Mempraktekkan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i="1" dirty="0" smtClean="0">
                <a:solidFill>
                  <a:schemeClr val="bg1"/>
                </a:solidFill>
              </a:rPr>
              <a:t>embodiment, </a:t>
            </a:r>
            <a:r>
              <a:rPr lang="en-US" sz="2400" dirty="0" err="1" smtClean="0">
                <a:solidFill>
                  <a:schemeClr val="bg1"/>
                </a:solidFill>
              </a:rPr>
              <a:t>observasi</a:t>
            </a:r>
            <a:r>
              <a:rPr lang="en-US" sz="2400" dirty="0" smtClean="0">
                <a:solidFill>
                  <a:schemeClr val="bg1"/>
                </a:solidFill>
              </a:rPr>
              <a:t>, </a:t>
            </a:r>
            <a:r>
              <a:rPr lang="en-US" sz="2400" dirty="0" err="1" smtClean="0">
                <a:solidFill>
                  <a:schemeClr val="bg1"/>
                </a:solidFill>
              </a:rPr>
              <a:t>dan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analisis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gerak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tubuh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untuk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memperoleh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kesadaran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dan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memahami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pilihan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gerak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tubuh</a:t>
            </a:r>
            <a:r>
              <a:rPr lang="en-US" sz="2400" dirty="0">
                <a:solidFill>
                  <a:schemeClr val="bg1"/>
                </a:solidFill>
              </a:rPr>
              <a:t>, </a:t>
            </a:r>
            <a:r>
              <a:rPr lang="en-US" sz="2400" dirty="0" err="1">
                <a:solidFill>
                  <a:schemeClr val="bg1"/>
                </a:solidFill>
              </a:rPr>
              <a:t>kebiasaan</a:t>
            </a:r>
            <a:r>
              <a:rPr lang="en-US" sz="2400" dirty="0">
                <a:solidFill>
                  <a:schemeClr val="bg1"/>
                </a:solidFill>
              </a:rPr>
              <a:t>, </a:t>
            </a:r>
            <a:r>
              <a:rPr lang="en-US" sz="2400" dirty="0" err="1">
                <a:solidFill>
                  <a:schemeClr val="bg1"/>
                </a:solidFill>
              </a:rPr>
              <a:t>kebutuhan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untuk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komunikasi</a:t>
            </a:r>
            <a:r>
              <a:rPr lang="en-US" sz="2400" dirty="0">
                <a:solidFill>
                  <a:schemeClr val="bg1"/>
                </a:solidFill>
              </a:rPr>
              <a:t>, </a:t>
            </a:r>
            <a:r>
              <a:rPr lang="en-US" sz="2400" dirty="0" err="1">
                <a:solidFill>
                  <a:schemeClr val="bg1"/>
                </a:solidFill>
              </a:rPr>
              <a:t>aksi</a:t>
            </a:r>
            <a:r>
              <a:rPr lang="en-US" sz="2400" dirty="0">
                <a:solidFill>
                  <a:schemeClr val="bg1"/>
                </a:solidFill>
              </a:rPr>
              <a:t>, </a:t>
            </a:r>
            <a:r>
              <a:rPr lang="en-US" sz="2400" dirty="0" err="1">
                <a:solidFill>
                  <a:schemeClr val="bg1"/>
                </a:solidFill>
              </a:rPr>
              <a:t>dan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rekuperasi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individu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err="1" smtClean="0">
                <a:solidFill>
                  <a:schemeClr val="bg1"/>
                </a:solidFill>
              </a:rPr>
              <a:t>Mampu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melakukan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asesmen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gerak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tubuh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untuk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kepentingan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tritmen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kelayan</a:t>
            </a:r>
            <a:endParaRPr lang="en-US" sz="2400" dirty="0">
              <a:solidFill>
                <a:schemeClr val="bg1"/>
              </a:solidFill>
            </a:endParaRP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8086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24383" y="161027"/>
            <a:ext cx="5430168" cy="787879"/>
          </a:xfrm>
        </p:spPr>
        <p:txBody>
          <a:bodyPr/>
          <a:lstStyle/>
          <a:p>
            <a:r>
              <a:rPr lang="en-US" dirty="0" smtClean="0"/>
              <a:t>EFFORTS (COPING SKILLS)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5057" y="948906"/>
            <a:ext cx="10575985" cy="5607169"/>
          </a:xfrm>
        </p:spPr>
        <p:txBody>
          <a:bodyPr>
            <a:noAutofit/>
          </a:bodyPr>
          <a:lstStyle/>
          <a:p>
            <a:pPr lvl="1"/>
            <a:r>
              <a:rPr lang="en-US" sz="2000" dirty="0" smtClean="0"/>
              <a:t>Flow: continuity, related to feelings</a:t>
            </a:r>
          </a:p>
          <a:p>
            <a:pPr lvl="2"/>
            <a:r>
              <a:rPr lang="en-US" sz="2000" b="1" dirty="0" smtClean="0"/>
              <a:t>Free</a:t>
            </a:r>
            <a:r>
              <a:rPr lang="en-US" sz="2000" dirty="0" smtClean="0"/>
              <a:t>: outpouring, fluid, uncontrolled, letting the inside out and the outside in</a:t>
            </a:r>
          </a:p>
          <a:p>
            <a:pPr lvl="2"/>
            <a:r>
              <a:rPr lang="en-US" sz="2000" b="1" dirty="0" smtClean="0"/>
              <a:t>Bound</a:t>
            </a:r>
            <a:r>
              <a:rPr lang="en-US" sz="2000" dirty="0" smtClean="0"/>
              <a:t>: controlled, careful, contained, allows for clarity, boundaries, keeping the inside in and the outside out</a:t>
            </a:r>
            <a:endParaRPr lang="en-US" sz="2000" dirty="0"/>
          </a:p>
          <a:p>
            <a:pPr lvl="1"/>
            <a:r>
              <a:rPr lang="en-US" sz="2000" dirty="0"/>
              <a:t>Space (Indirect/Direct</a:t>
            </a:r>
            <a:r>
              <a:rPr lang="en-US" sz="2000" dirty="0" smtClean="0"/>
              <a:t>): how you give attention</a:t>
            </a:r>
          </a:p>
          <a:p>
            <a:pPr lvl="2"/>
            <a:r>
              <a:rPr lang="en-US" sz="2000" b="1" dirty="0" smtClean="0"/>
              <a:t>Indirect</a:t>
            </a:r>
            <a:r>
              <a:rPr lang="en-US" sz="2000" dirty="0" smtClean="0"/>
              <a:t>: multi-focused, flexible, taking it all in, seeing many option at once</a:t>
            </a:r>
          </a:p>
          <a:p>
            <a:pPr lvl="2"/>
            <a:r>
              <a:rPr lang="en-US" sz="2000" b="1" dirty="0" smtClean="0"/>
              <a:t>Direct</a:t>
            </a:r>
            <a:r>
              <a:rPr lang="en-US" sz="2000" dirty="0" smtClean="0"/>
              <a:t>: single focused, channeled, pinpointed, it’s a THIS way</a:t>
            </a:r>
            <a:endParaRPr lang="en-US" sz="2000" dirty="0"/>
          </a:p>
          <a:p>
            <a:pPr lvl="1"/>
            <a:r>
              <a:rPr lang="en-US" sz="2000" dirty="0"/>
              <a:t>Weight (Light/Strong</a:t>
            </a:r>
            <a:r>
              <a:rPr lang="en-US" sz="2000" dirty="0" smtClean="0"/>
              <a:t>): sensation of self and intention in moving</a:t>
            </a:r>
          </a:p>
          <a:p>
            <a:pPr lvl="2"/>
            <a:r>
              <a:rPr lang="en-US" sz="2000" b="1" dirty="0" smtClean="0"/>
              <a:t>Light</a:t>
            </a:r>
            <a:r>
              <a:rPr lang="en-US" sz="2000" dirty="0" smtClean="0"/>
              <a:t>: airy, delicate, buoyant</a:t>
            </a:r>
          </a:p>
          <a:p>
            <a:pPr lvl="2"/>
            <a:r>
              <a:rPr lang="en-US" sz="2000" b="1" dirty="0" smtClean="0"/>
              <a:t>Strong</a:t>
            </a:r>
            <a:r>
              <a:rPr lang="en-US" sz="2000" dirty="0" smtClean="0"/>
              <a:t>: powerful, forceful, impact, firm touch</a:t>
            </a:r>
            <a:endParaRPr lang="en-US" sz="2000" dirty="0"/>
          </a:p>
          <a:p>
            <a:pPr lvl="1"/>
            <a:r>
              <a:rPr lang="en-US" sz="2000" dirty="0"/>
              <a:t>Time (Sustained/Sudden</a:t>
            </a:r>
            <a:r>
              <a:rPr lang="en-US" sz="2000" dirty="0" smtClean="0"/>
              <a:t>): inner attitude toward the time</a:t>
            </a:r>
          </a:p>
          <a:p>
            <a:pPr lvl="2"/>
            <a:r>
              <a:rPr lang="en-US" sz="2000" b="1" dirty="0" smtClean="0"/>
              <a:t>Sustained</a:t>
            </a:r>
            <a:r>
              <a:rPr lang="en-US" sz="2000" dirty="0" smtClean="0"/>
              <a:t>: leisurely, gradual, lingering</a:t>
            </a:r>
          </a:p>
          <a:p>
            <a:pPr lvl="2"/>
            <a:r>
              <a:rPr lang="en-US" sz="2000" b="1" dirty="0" smtClean="0"/>
              <a:t>Sudden</a:t>
            </a:r>
            <a:r>
              <a:rPr lang="en-US" sz="2000" dirty="0" smtClean="0"/>
              <a:t>: urgent, quick, NOW</a:t>
            </a:r>
          </a:p>
        </p:txBody>
      </p:sp>
    </p:spTree>
    <p:extLst>
      <p:ext uri="{BB962C8B-B14F-4D97-AF65-F5344CB8AC3E}">
        <p14:creationId xmlns:p14="http://schemas.microsoft.com/office/powerpoint/2010/main" val="242405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7509"/>
            <a:ext cx="10433490" cy="1150189"/>
          </a:xfrm>
        </p:spPr>
        <p:txBody>
          <a:bodyPr>
            <a:normAutofit/>
          </a:bodyPr>
          <a:lstStyle/>
          <a:p>
            <a:r>
              <a:rPr lang="en-US" sz="2800" dirty="0" smtClean="0"/>
              <a:t>Bipolar Shape Flow (self-feelings, trust, holding environment, comfort-discomfort, body image, communication of emotion</a:t>
            </a:r>
            <a:endParaRPr lang="en-US" sz="28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0879525"/>
              </p:ext>
            </p:extLst>
          </p:nvPr>
        </p:nvGraphicFramePr>
        <p:xfrm>
          <a:off x="345057" y="1207698"/>
          <a:ext cx="11266097" cy="55130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83235"/>
                <a:gridCol w="5082862"/>
              </a:tblGrid>
              <a:tr h="422457"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</a:tr>
              <a:tr h="1664977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Widening: </a:t>
                      </a:r>
                    </a:p>
                    <a:p>
                      <a:pPr algn="ctr"/>
                      <a:r>
                        <a:rPr lang="en-US" sz="1600" dirty="0" smtClean="0"/>
                        <a:t>attention, exploration, communication; </a:t>
                      </a:r>
                    </a:p>
                    <a:p>
                      <a:pPr algn="ctr"/>
                      <a:r>
                        <a:rPr lang="en-US" sz="1600" dirty="0" smtClean="0"/>
                        <a:t>too much: over trusting, seeking comfort externally, not able to self-sooth,</a:t>
                      </a:r>
                      <a:r>
                        <a:rPr lang="en-US" sz="1600" baseline="0" dirty="0" smtClean="0"/>
                        <a:t> to get attention from outside/others but not necessarily care (almost like </a:t>
                      </a:r>
                      <a:r>
                        <a:rPr lang="en-US" sz="1600" baseline="0" dirty="0" err="1" smtClean="0"/>
                        <a:t>narcisisstic</a:t>
                      </a:r>
                      <a:r>
                        <a:rPr lang="en-US" sz="1600" baseline="0" dirty="0" smtClean="0"/>
                        <a:t> way)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Narrowing: </a:t>
                      </a:r>
                    </a:p>
                    <a:p>
                      <a:pPr algn="ctr"/>
                      <a:r>
                        <a:rPr lang="en-US" sz="1600" dirty="0" smtClean="0"/>
                        <a:t>discomfort, self-containment, separation,</a:t>
                      </a:r>
                      <a:r>
                        <a:rPr lang="en-US" sz="1600" baseline="0" dirty="0" smtClean="0"/>
                        <a:t> response to discomfort either from outside or inside</a:t>
                      </a:r>
                    </a:p>
                    <a:p>
                      <a:pPr algn="ctr"/>
                      <a:r>
                        <a:rPr lang="en-US" sz="1600" baseline="0" dirty="0" smtClean="0"/>
                        <a:t>Too much: not very open/receptive, difficult to be generous, </a:t>
                      </a:r>
                      <a:endParaRPr lang="en-US" sz="1600" dirty="0"/>
                    </a:p>
                  </a:txBody>
                  <a:tcPr/>
                </a:tc>
              </a:tr>
              <a:tr h="1416473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Lengthening: </a:t>
                      </a:r>
                    </a:p>
                    <a:p>
                      <a:pPr algn="ctr"/>
                      <a:r>
                        <a:rPr lang="en-US" sz="1600" dirty="0" smtClean="0"/>
                        <a:t>intention, presentation, confrontation, evaluation, feeling big, proud,</a:t>
                      </a:r>
                      <a:r>
                        <a:rPr lang="en-US" sz="1600" baseline="0" dirty="0" smtClean="0"/>
                        <a:t> happy, elated, stability, internal security</a:t>
                      </a:r>
                    </a:p>
                    <a:p>
                      <a:pPr algn="ctr"/>
                      <a:r>
                        <a:rPr lang="en-US" sz="1600" baseline="0" dirty="0" smtClean="0"/>
                        <a:t>Too much: feeling a little too proud, I can do it myself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Shortening: </a:t>
                      </a:r>
                    </a:p>
                    <a:p>
                      <a:pPr algn="ctr"/>
                      <a:r>
                        <a:rPr lang="en-US" sz="1600" dirty="0" smtClean="0"/>
                        <a:t>humility, anger, elimination, letting go, letting others to support, </a:t>
                      </a:r>
                      <a:endParaRPr lang="en-US" sz="1600" dirty="0"/>
                    </a:p>
                  </a:txBody>
                  <a:tcPr/>
                </a:tc>
              </a:tr>
              <a:tr h="1913481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Bulging: </a:t>
                      </a:r>
                    </a:p>
                    <a:p>
                      <a:pPr algn="ctr"/>
                      <a:r>
                        <a:rPr lang="en-US" sz="1600" dirty="0" smtClean="0"/>
                        <a:t>anticipation, decision making, operation, self-confident.</a:t>
                      </a:r>
                    </a:p>
                    <a:p>
                      <a:pPr algn="ctr"/>
                      <a:r>
                        <a:rPr lang="en-US" sz="1600" dirty="0" smtClean="0"/>
                        <a:t>Too much: arrogant,</a:t>
                      </a:r>
                      <a:r>
                        <a:rPr lang="en-US" sz="1600" baseline="0" dirty="0" smtClean="0"/>
                        <a:t> overly confident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Hollowing</a:t>
                      </a:r>
                      <a:r>
                        <a:rPr lang="en-US" sz="2000" dirty="0" smtClean="0"/>
                        <a:t>: </a:t>
                      </a:r>
                    </a:p>
                    <a:p>
                      <a:pPr algn="ctr"/>
                      <a:r>
                        <a:rPr lang="en-US" sz="1600" dirty="0" smtClean="0"/>
                        <a:t>emptying out, crying, allowing for </a:t>
                      </a:r>
                      <a:r>
                        <a:rPr lang="en-US" sz="1600" dirty="0" err="1" smtClean="0"/>
                        <a:t>processess</a:t>
                      </a:r>
                      <a:r>
                        <a:rPr lang="en-US" sz="1600" dirty="0" smtClean="0"/>
                        <a:t> for eliminating, sneezing, coughing.</a:t>
                      </a:r>
                    </a:p>
                    <a:p>
                      <a:pPr algn="ctr"/>
                      <a:r>
                        <a:rPr lang="en-US" sz="1600" dirty="0" smtClean="0"/>
                        <a:t>Too</a:t>
                      </a:r>
                      <a:r>
                        <a:rPr lang="en-US" sz="1600" baseline="0" dirty="0" smtClean="0"/>
                        <a:t> much: grief, sadness, depression, depletion, drained, exhausted, no self-confident, hard to reach out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77652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Unipolar Shape Flow (Attraction - repulsion, response stimulus </a:t>
            </a:r>
            <a:r>
              <a:rPr lang="en-US" dirty="0" err="1" smtClean="0"/>
              <a:t>lingkungan</a:t>
            </a:r>
            <a:r>
              <a:rPr lang="en-US" dirty="0" smtClean="0"/>
              <a:t>, development of relationships)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5028595"/>
              </p:ext>
            </p:extLst>
          </p:nvPr>
        </p:nvGraphicFramePr>
        <p:xfrm>
          <a:off x="539312" y="2330104"/>
          <a:ext cx="10588764" cy="37515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94382"/>
                <a:gridCol w="5294382"/>
              </a:tblGrid>
              <a:tr h="68703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687039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Widening lateral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Narrowing lateral</a:t>
                      </a:r>
                      <a:endParaRPr lang="en-US" sz="3600" dirty="0"/>
                    </a:p>
                  </a:txBody>
                  <a:tcPr/>
                </a:tc>
              </a:tr>
              <a:tr h="687039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Lengthening/shortening up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Lengthening/shortening down</a:t>
                      </a:r>
                      <a:endParaRPr lang="en-US" sz="3600" dirty="0"/>
                    </a:p>
                  </a:txBody>
                  <a:tcPr/>
                </a:tc>
              </a:tr>
              <a:tr h="687039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Bulging/hollowing</a:t>
                      </a:r>
                      <a:r>
                        <a:rPr lang="en-US" sz="3600" baseline="0" dirty="0" smtClean="0"/>
                        <a:t> forward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Bulging/hollowing backward</a:t>
                      </a:r>
                      <a:endParaRPr lang="en-US" sz="3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641310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SHAPING IN DIRECTIONS (SELF-PROTECTION &amp; STRUCTURE LEARNING)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9398420"/>
              </p:ext>
            </p:extLst>
          </p:nvPr>
        </p:nvGraphicFramePr>
        <p:xfrm>
          <a:off x="2545256" y="3251200"/>
          <a:ext cx="5965006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82503"/>
                <a:gridCol w="2982503"/>
              </a:tblGrid>
              <a:tr h="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Sideways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Across</a:t>
                      </a:r>
                      <a:endParaRPr lang="en-US" sz="3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Up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Down</a:t>
                      </a:r>
                      <a:endParaRPr lang="en-US" sz="3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Forward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Backward</a:t>
                      </a:r>
                      <a:endParaRPr lang="en-US" sz="3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173191" y="1930400"/>
            <a:ext cx="68666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Gerak</a:t>
            </a:r>
            <a:r>
              <a:rPr lang="en-US" sz="2800" dirty="0" smtClean="0"/>
              <a:t> linier, </a:t>
            </a:r>
            <a:r>
              <a:rPr lang="en-US" sz="2800" dirty="0" err="1" smtClean="0"/>
              <a:t>batasan</a:t>
            </a:r>
            <a:r>
              <a:rPr lang="en-US" sz="2800" dirty="0" smtClean="0"/>
              <a:t> yang </a:t>
            </a:r>
            <a:r>
              <a:rPr lang="en-US" sz="2800" dirty="0" err="1" smtClean="0"/>
              <a:t>jelas</a:t>
            </a:r>
            <a:r>
              <a:rPr lang="en-US" sz="2800" dirty="0" smtClean="0"/>
              <a:t>, </a:t>
            </a:r>
            <a:r>
              <a:rPr lang="en-US" sz="2800" dirty="0" err="1" smtClean="0"/>
              <a:t>dan</a:t>
            </a:r>
            <a:r>
              <a:rPr lang="en-US" sz="2800" dirty="0" smtClean="0"/>
              <a:t> </a:t>
            </a:r>
            <a:r>
              <a:rPr lang="en-US" sz="2800" dirty="0" err="1" smtClean="0"/>
              <a:t>relasi</a:t>
            </a:r>
            <a:r>
              <a:rPr lang="en-US" sz="2800" dirty="0" smtClean="0"/>
              <a:t> </a:t>
            </a:r>
            <a:r>
              <a:rPr lang="en-US" sz="2800" dirty="0" err="1" smtClean="0"/>
              <a:t>dengan</a:t>
            </a:r>
            <a:r>
              <a:rPr lang="en-US" sz="2800" dirty="0" smtClean="0"/>
              <a:t> orang lain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53656498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9691617" cy="1320800"/>
          </a:xfrm>
        </p:spPr>
        <p:txBody>
          <a:bodyPr>
            <a:noAutofit/>
          </a:bodyPr>
          <a:lstStyle/>
          <a:p>
            <a:r>
              <a:rPr lang="en-US" sz="4400" dirty="0" smtClean="0"/>
              <a:t>SHAPING IN PLANES (SOCIAL SKILLS)</a:t>
            </a:r>
            <a:endParaRPr lang="en-US" sz="4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6333775"/>
              </p:ext>
            </p:extLst>
          </p:nvPr>
        </p:nvGraphicFramePr>
        <p:xfrm>
          <a:off x="867114" y="1945736"/>
          <a:ext cx="7263441" cy="32161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21147"/>
                <a:gridCol w="2421147"/>
                <a:gridCol w="2421147"/>
              </a:tblGrid>
              <a:tr h="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950136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Horizontal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Spreading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Enclosing</a:t>
                      </a:r>
                      <a:endParaRPr lang="en-US" sz="3600" dirty="0"/>
                    </a:p>
                  </a:txBody>
                  <a:tcPr/>
                </a:tc>
              </a:tr>
              <a:tr h="950136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Vertical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Rising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Shrinking</a:t>
                      </a:r>
                      <a:endParaRPr lang="en-US" sz="3600" dirty="0"/>
                    </a:p>
                  </a:txBody>
                  <a:tcPr/>
                </a:tc>
              </a:tr>
              <a:tr h="950136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Sagittal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Advancing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Retreating</a:t>
                      </a:r>
                      <a:endParaRPr lang="en-US" sz="3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Content Placeholder 2"/>
          <p:cNvSpPr txBox="1">
            <a:spLocks/>
          </p:cNvSpPr>
          <p:nvPr/>
        </p:nvSpPr>
        <p:spPr>
          <a:xfrm>
            <a:off x="8643667" y="1945736"/>
            <a:ext cx="3036497" cy="3880773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 smtClean="0"/>
              <a:t>Spreading with indirectness</a:t>
            </a:r>
          </a:p>
          <a:p>
            <a:r>
              <a:rPr lang="en-US" sz="3200" dirty="0" smtClean="0"/>
              <a:t>Enclosing with directness</a:t>
            </a:r>
          </a:p>
          <a:p>
            <a:r>
              <a:rPr lang="en-US" sz="3200" dirty="0" smtClean="0"/>
              <a:t>Rising with Lightness</a:t>
            </a:r>
          </a:p>
          <a:p>
            <a:r>
              <a:rPr lang="en-US" sz="3200" dirty="0" smtClean="0"/>
              <a:t>Shrinking with Strength</a:t>
            </a:r>
          </a:p>
          <a:p>
            <a:r>
              <a:rPr lang="en-US" sz="3200" dirty="0" smtClean="0"/>
              <a:t>Advancing with Sustainment</a:t>
            </a:r>
          </a:p>
          <a:p>
            <a:r>
              <a:rPr lang="en-US" sz="3200" dirty="0" smtClean="0"/>
              <a:t>Retreating with Quickness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84630073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Contoh</a:t>
            </a:r>
            <a:r>
              <a:rPr lang="en-US" dirty="0" smtClean="0"/>
              <a:t> </a:t>
            </a:r>
            <a:r>
              <a:rPr lang="en-US" dirty="0" err="1" smtClean="0"/>
              <a:t>Intervensi</a:t>
            </a:r>
            <a:r>
              <a:rPr lang="en-US" dirty="0" smtClean="0"/>
              <a:t> Attunement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43157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Gerak</a:t>
            </a:r>
            <a:r>
              <a:rPr lang="en-US" b="1" dirty="0" smtClean="0"/>
              <a:t> </a:t>
            </a:r>
            <a:r>
              <a:rPr lang="en-US" b="1" dirty="0" err="1" smtClean="0"/>
              <a:t>dominan</a:t>
            </a:r>
            <a:r>
              <a:rPr lang="en-US" b="1" dirty="0" smtClean="0"/>
              <a:t> sucking rhythm </a:t>
            </a:r>
            <a:r>
              <a:rPr lang="en-US" b="1" dirty="0" err="1" smtClean="0"/>
              <a:t>dan</a:t>
            </a:r>
            <a:r>
              <a:rPr lang="en-US" b="1" dirty="0" smtClean="0"/>
              <a:t> horizontal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800" dirty="0" smtClean="0"/>
          </a:p>
          <a:p>
            <a:r>
              <a:rPr lang="en-US" sz="2800" dirty="0" smtClean="0"/>
              <a:t>Mirroring horizontal plane</a:t>
            </a:r>
          </a:p>
          <a:p>
            <a:r>
              <a:rPr lang="en-US" sz="2800" i="1" dirty="0" smtClean="0"/>
              <a:t>Attune</a:t>
            </a:r>
            <a:r>
              <a:rPr lang="en-US" sz="2800" dirty="0" smtClean="0"/>
              <a:t> </a:t>
            </a:r>
            <a:r>
              <a:rPr lang="en-US" sz="2800" dirty="0" err="1" smtClean="0"/>
              <a:t>pada</a:t>
            </a:r>
            <a:r>
              <a:rPr lang="en-US" sz="2800" dirty="0" smtClean="0"/>
              <a:t> </a:t>
            </a:r>
            <a:r>
              <a:rPr lang="en-US" sz="2800" dirty="0" err="1" smtClean="0"/>
              <a:t>ritme</a:t>
            </a:r>
            <a:r>
              <a:rPr lang="en-US" sz="2800" dirty="0" smtClean="0"/>
              <a:t> oral sucking</a:t>
            </a:r>
          </a:p>
          <a:p>
            <a:r>
              <a:rPr lang="en-US" sz="2800" dirty="0" err="1" smtClean="0"/>
              <a:t>Memeluk</a:t>
            </a:r>
            <a:r>
              <a:rPr lang="en-US" sz="2800" dirty="0" smtClean="0"/>
              <a:t> </a:t>
            </a:r>
          </a:p>
          <a:p>
            <a:r>
              <a:rPr lang="en-US" sz="2800" dirty="0" smtClean="0"/>
              <a:t>Duduk </a:t>
            </a:r>
            <a:r>
              <a:rPr lang="en-US" sz="2800" dirty="0" err="1" smtClean="0"/>
              <a:t>dengan</a:t>
            </a:r>
            <a:r>
              <a:rPr lang="en-US" sz="2800" dirty="0" smtClean="0"/>
              <a:t> </a:t>
            </a:r>
            <a:r>
              <a:rPr lang="en-US" sz="2800" dirty="0" err="1" smtClean="0"/>
              <a:t>posisi</a:t>
            </a:r>
            <a:r>
              <a:rPr lang="en-US" sz="2800" dirty="0" smtClean="0"/>
              <a:t> </a:t>
            </a:r>
            <a:r>
              <a:rPr lang="en-US" sz="2800" dirty="0" err="1" smtClean="0"/>
              <a:t>terbuka</a:t>
            </a:r>
            <a:r>
              <a:rPr lang="en-US" sz="2800" dirty="0" smtClean="0"/>
              <a:t>, </a:t>
            </a:r>
            <a:r>
              <a:rPr lang="en-US" sz="2800" dirty="0" err="1" smtClean="0"/>
              <a:t>merepresentasikan</a:t>
            </a:r>
            <a:r>
              <a:rPr lang="en-US" sz="2800" dirty="0" smtClean="0"/>
              <a:t> </a:t>
            </a:r>
            <a:r>
              <a:rPr lang="en-US" sz="2800" dirty="0" err="1" smtClean="0"/>
              <a:t>simbiosis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6086719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Gerak</a:t>
            </a:r>
            <a:r>
              <a:rPr lang="en-US" b="1" dirty="0" smtClean="0"/>
              <a:t> </a:t>
            </a:r>
            <a:r>
              <a:rPr lang="en-US" b="1" dirty="0" err="1" smtClean="0"/>
              <a:t>dominan</a:t>
            </a:r>
            <a:r>
              <a:rPr lang="en-US" b="1" dirty="0" smtClean="0"/>
              <a:t> biting rhythm, glaring, devouring eyes, tense jaw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err="1" smtClean="0"/>
              <a:t>Menjaga</a:t>
            </a:r>
            <a:r>
              <a:rPr lang="en-US" sz="2400" dirty="0" smtClean="0"/>
              <a:t> </a:t>
            </a:r>
            <a:r>
              <a:rPr lang="en-US" sz="2400" dirty="0" err="1" smtClean="0"/>
              <a:t>pada</a:t>
            </a:r>
            <a:r>
              <a:rPr lang="en-US" sz="2400" dirty="0" smtClean="0"/>
              <a:t> </a:t>
            </a:r>
            <a:r>
              <a:rPr lang="en-US" sz="2400" dirty="0" err="1" smtClean="0"/>
              <a:t>posisi</a:t>
            </a:r>
            <a:r>
              <a:rPr lang="en-US" sz="2400" dirty="0" smtClean="0"/>
              <a:t> </a:t>
            </a:r>
            <a:r>
              <a:rPr lang="en-US" sz="2400" dirty="0" err="1" smtClean="0"/>
              <a:t>horisontal</a:t>
            </a:r>
            <a:r>
              <a:rPr lang="en-US" sz="2400" dirty="0" smtClean="0"/>
              <a:t> yang </a:t>
            </a:r>
            <a:r>
              <a:rPr lang="en-US" sz="2400" dirty="0" err="1" smtClean="0"/>
              <a:t>terbuka</a:t>
            </a:r>
            <a:endParaRPr lang="en-US" sz="2400" dirty="0" smtClean="0"/>
          </a:p>
          <a:p>
            <a:r>
              <a:rPr lang="en-US" sz="2400" dirty="0" err="1" smtClean="0"/>
              <a:t>Waspada</a:t>
            </a:r>
            <a:r>
              <a:rPr lang="en-US" sz="2400" dirty="0" smtClean="0"/>
              <a:t> </a:t>
            </a:r>
            <a:r>
              <a:rPr lang="en-US" sz="2400" dirty="0" err="1" smtClean="0"/>
              <a:t>terhadap</a:t>
            </a:r>
            <a:r>
              <a:rPr lang="en-US" sz="2400" dirty="0" smtClean="0"/>
              <a:t> </a:t>
            </a:r>
            <a:r>
              <a:rPr lang="en-US" sz="2400" dirty="0" err="1" smtClean="0"/>
              <a:t>sentuhan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konsep</a:t>
            </a:r>
            <a:r>
              <a:rPr lang="en-US" sz="2400" dirty="0" smtClean="0"/>
              <a:t> </a:t>
            </a:r>
            <a:r>
              <a:rPr lang="en-US" sz="2400" dirty="0" err="1" smtClean="0"/>
              <a:t>saya</a:t>
            </a:r>
            <a:r>
              <a:rPr lang="en-US" sz="2400" dirty="0" smtClean="0"/>
              <a:t>/</a:t>
            </a:r>
            <a:r>
              <a:rPr lang="en-US" sz="2400" dirty="0" err="1" smtClean="0"/>
              <a:t>bukan</a:t>
            </a:r>
            <a:r>
              <a:rPr lang="en-US" sz="2400" dirty="0" smtClean="0"/>
              <a:t> </a:t>
            </a:r>
            <a:r>
              <a:rPr lang="en-US" sz="2400" dirty="0" err="1" smtClean="0"/>
              <a:t>saya</a:t>
            </a:r>
            <a:endParaRPr lang="en-US" sz="2400" dirty="0" smtClean="0"/>
          </a:p>
          <a:p>
            <a:r>
              <a:rPr lang="en-US" sz="2400" dirty="0" smtClean="0"/>
              <a:t>Looking at and looking away</a:t>
            </a:r>
          </a:p>
          <a:p>
            <a:r>
              <a:rPr lang="en-US" sz="2400" dirty="0" err="1" smtClean="0"/>
              <a:t>Melakukan</a:t>
            </a:r>
            <a:r>
              <a:rPr lang="en-US" sz="2400" dirty="0" smtClean="0"/>
              <a:t> </a:t>
            </a:r>
            <a:r>
              <a:rPr lang="en-US" sz="2400" dirty="0" err="1" smtClean="0"/>
              <a:t>gerakan</a:t>
            </a:r>
            <a:r>
              <a:rPr lang="en-US" sz="2400" dirty="0" smtClean="0"/>
              <a:t> </a:t>
            </a:r>
            <a:r>
              <a:rPr lang="en-US" sz="2400" dirty="0" err="1" smtClean="0"/>
              <a:t>menepuk-nepuk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ritme</a:t>
            </a:r>
            <a:r>
              <a:rPr lang="en-US" sz="2400" dirty="0" smtClean="0"/>
              <a:t> biting pad </a:t>
            </a:r>
            <a:r>
              <a:rPr lang="en-US" sz="2400" dirty="0" err="1" smtClean="0"/>
              <a:t>kelayan</a:t>
            </a:r>
            <a:endParaRPr lang="en-US" sz="2400" dirty="0" smtClean="0"/>
          </a:p>
          <a:p>
            <a:r>
              <a:rPr lang="en-US" sz="2400" dirty="0" err="1" smtClean="0"/>
              <a:t>Memijat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pelan</a:t>
            </a:r>
            <a:r>
              <a:rPr lang="en-US" sz="2400" dirty="0" smtClean="0"/>
              <a:t>, </a:t>
            </a:r>
            <a:r>
              <a:rPr lang="en-US" sz="2400" dirty="0" err="1" smtClean="0"/>
              <a:t>menggunakan</a:t>
            </a:r>
            <a:r>
              <a:rPr lang="en-US" sz="2400" dirty="0" smtClean="0"/>
              <a:t> </a:t>
            </a:r>
            <a:r>
              <a:rPr lang="en-US" sz="2400" dirty="0" err="1" smtClean="0"/>
              <a:t>ritme</a:t>
            </a:r>
            <a:r>
              <a:rPr lang="en-US" sz="2400" dirty="0" smtClean="0"/>
              <a:t> </a:t>
            </a:r>
            <a:r>
              <a:rPr lang="en-US" sz="2400" dirty="0" err="1" smtClean="0"/>
              <a:t>seperti</a:t>
            </a:r>
            <a:r>
              <a:rPr lang="en-US" sz="2400" dirty="0" smtClean="0"/>
              <a:t> </a:t>
            </a:r>
            <a:r>
              <a:rPr lang="en-US" sz="2400" dirty="0" err="1" smtClean="0"/>
              <a:t>orak</a:t>
            </a:r>
            <a:r>
              <a:rPr lang="en-US" sz="2400" dirty="0" smtClean="0"/>
              <a:t> </a:t>
            </a:r>
            <a:r>
              <a:rPr lang="en-US" sz="2400" dirty="0" err="1" smtClean="0"/>
              <a:t>mengunyah</a:t>
            </a:r>
            <a:endParaRPr lang="en-US" sz="2400" dirty="0" smtClean="0"/>
          </a:p>
          <a:p>
            <a:r>
              <a:rPr lang="en-US" sz="2400" dirty="0" err="1" smtClean="0"/>
              <a:t>Mengencourage</a:t>
            </a:r>
            <a:r>
              <a:rPr lang="en-US" sz="2400" dirty="0" smtClean="0"/>
              <a:t> </a:t>
            </a:r>
            <a:r>
              <a:rPr lang="en-US" sz="2400" dirty="0" err="1" smtClean="0"/>
              <a:t>untuk</a:t>
            </a:r>
            <a:r>
              <a:rPr lang="en-US" sz="2400" dirty="0" smtClean="0"/>
              <a:t> </a:t>
            </a:r>
            <a:r>
              <a:rPr lang="en-US" sz="2400" dirty="0" err="1" smtClean="0"/>
              <a:t>melakukan</a:t>
            </a:r>
            <a:r>
              <a:rPr lang="en-US" sz="2400" dirty="0" smtClean="0"/>
              <a:t> </a:t>
            </a:r>
            <a:r>
              <a:rPr lang="en-US" sz="2400" i="1" dirty="0" smtClean="0"/>
              <a:t>embodiment</a:t>
            </a:r>
            <a:r>
              <a:rPr lang="en-US" sz="2400" dirty="0" smtClean="0"/>
              <a:t> </a:t>
            </a:r>
            <a:r>
              <a:rPr lang="en-US" sz="2400" dirty="0" err="1" smtClean="0"/>
              <a:t>binatang</a:t>
            </a:r>
            <a:r>
              <a:rPr lang="en-US" sz="2400" dirty="0" smtClean="0"/>
              <a:t> yang </a:t>
            </a:r>
            <a:r>
              <a:rPr lang="en-US" sz="2400" dirty="0" err="1" smtClean="0"/>
              <a:t>berupa</a:t>
            </a:r>
            <a:r>
              <a:rPr lang="en-US" sz="2400" dirty="0" smtClean="0"/>
              <a:t> </a:t>
            </a:r>
            <a:r>
              <a:rPr lang="en-US" sz="2400" dirty="0" err="1" smtClean="0"/>
              <a:t>hewak</a:t>
            </a:r>
            <a:r>
              <a:rPr lang="en-US" sz="2400" dirty="0" smtClean="0"/>
              <a:t> yang </a:t>
            </a:r>
            <a:r>
              <a:rPr lang="en-US" sz="2400" dirty="0" err="1" smtClean="0"/>
              <a:t>menggertak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menggeram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5077587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Gerak</a:t>
            </a:r>
            <a:r>
              <a:rPr lang="en-US" dirty="0" smtClean="0"/>
              <a:t> </a:t>
            </a:r>
            <a:r>
              <a:rPr lang="en-US" dirty="0" err="1" smtClean="0"/>
              <a:t>dominan</a:t>
            </a:r>
            <a:r>
              <a:rPr lang="en-US" dirty="0" smtClean="0"/>
              <a:t> twisting, </a:t>
            </a:r>
            <a:r>
              <a:rPr lang="en-US" dirty="0" err="1" smtClean="0"/>
              <a:t>rengekan</a:t>
            </a:r>
            <a:r>
              <a:rPr lang="en-US" dirty="0" smtClean="0"/>
              <a:t>, ambivalent vocal tone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err="1" smtClean="0"/>
              <a:t>Mempraktekkan</a:t>
            </a:r>
            <a:r>
              <a:rPr lang="en-US" sz="2400" dirty="0" smtClean="0"/>
              <a:t> </a:t>
            </a:r>
            <a:r>
              <a:rPr lang="en-US" sz="2400" dirty="0" err="1" smtClean="0"/>
              <a:t>fase</a:t>
            </a:r>
            <a:r>
              <a:rPr lang="en-US" sz="2400" dirty="0" smtClean="0"/>
              <a:t> separation and individuation </a:t>
            </a:r>
          </a:p>
          <a:p>
            <a:r>
              <a:rPr lang="en-US" sz="2400" dirty="0" smtClean="0"/>
              <a:t>Vertical plane</a:t>
            </a:r>
          </a:p>
          <a:p>
            <a:r>
              <a:rPr lang="en-US" sz="2400" dirty="0" err="1" smtClean="0"/>
              <a:t>Fokus</a:t>
            </a:r>
            <a:r>
              <a:rPr lang="en-US" sz="2400" dirty="0" smtClean="0"/>
              <a:t> </a:t>
            </a:r>
            <a:r>
              <a:rPr lang="en-US" sz="2400" dirty="0" err="1" smtClean="0"/>
              <a:t>pada</a:t>
            </a:r>
            <a:r>
              <a:rPr lang="en-US" sz="2400" dirty="0" smtClean="0"/>
              <a:t> </a:t>
            </a:r>
            <a:r>
              <a:rPr lang="en-US" sz="2400" dirty="0" err="1" smtClean="0"/>
              <a:t>jarak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kembali</a:t>
            </a:r>
            <a:r>
              <a:rPr lang="en-US" sz="2400" dirty="0"/>
              <a:t> </a:t>
            </a:r>
            <a:r>
              <a:rPr lang="en-US" sz="2400" dirty="0" smtClean="0"/>
              <a:t>(trial separation)</a:t>
            </a:r>
          </a:p>
          <a:p>
            <a:r>
              <a:rPr lang="en-US" sz="2400" dirty="0" err="1" smtClean="0"/>
              <a:t>Mendorong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menarik</a:t>
            </a:r>
            <a:r>
              <a:rPr lang="en-US" sz="2400" dirty="0" smtClean="0"/>
              <a:t>: Pushing away and pulling towards</a:t>
            </a:r>
          </a:p>
          <a:p>
            <a:r>
              <a:rPr lang="en-US" sz="2400" dirty="0" err="1" smtClean="0"/>
              <a:t>Dipeluk</a:t>
            </a:r>
            <a:r>
              <a:rPr lang="en-US" sz="2400" dirty="0" smtClean="0"/>
              <a:t> </a:t>
            </a:r>
            <a:r>
              <a:rPr lang="en-US" sz="2400" dirty="0" err="1" smtClean="0"/>
              <a:t>lalu</a:t>
            </a:r>
            <a:r>
              <a:rPr lang="en-US" sz="2400" dirty="0" smtClean="0"/>
              <a:t> </a:t>
            </a:r>
            <a:r>
              <a:rPr lang="en-US" sz="2400" dirty="0" err="1" smtClean="0"/>
              <a:t>ditinggal</a:t>
            </a:r>
            <a:r>
              <a:rPr lang="en-US" sz="2400" dirty="0" smtClean="0"/>
              <a:t>, </a:t>
            </a:r>
            <a:r>
              <a:rPr lang="en-US" sz="2400" dirty="0" err="1" smtClean="0"/>
              <a:t>lalu</a:t>
            </a:r>
            <a:r>
              <a:rPr lang="en-US" sz="2400" dirty="0" smtClean="0"/>
              <a:t> </a:t>
            </a:r>
            <a:r>
              <a:rPr lang="en-US" sz="2400" dirty="0" err="1" smtClean="0"/>
              <a:t>kembali</a:t>
            </a:r>
            <a:r>
              <a:rPr lang="en-US" sz="2400" dirty="0" smtClean="0"/>
              <a:t> </a:t>
            </a:r>
            <a:r>
              <a:rPr lang="en-US" sz="2400" dirty="0" err="1" smtClean="0"/>
              <a:t>untuk</a:t>
            </a:r>
            <a:r>
              <a:rPr lang="en-US" sz="2400" dirty="0" smtClean="0"/>
              <a:t> ”</a:t>
            </a:r>
            <a:r>
              <a:rPr lang="en-US" sz="2400" dirty="0" err="1" smtClean="0"/>
              <a:t>dicharge</a:t>
            </a:r>
            <a:r>
              <a:rPr lang="en-US" sz="2400" dirty="0" smtClean="0"/>
              <a:t>”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7445286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Gerak</a:t>
            </a:r>
            <a:r>
              <a:rPr lang="en-US" dirty="0" smtClean="0"/>
              <a:t> </a:t>
            </a:r>
            <a:r>
              <a:rPr lang="en-US" dirty="0" err="1" smtClean="0"/>
              <a:t>dominan</a:t>
            </a:r>
            <a:r>
              <a:rPr lang="en-US" dirty="0" smtClean="0"/>
              <a:t> strain/release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Vertical plane</a:t>
            </a:r>
          </a:p>
          <a:p>
            <a:r>
              <a:rPr lang="en-US" sz="2400" dirty="0" smtClean="0"/>
              <a:t>Sit vis-à-vis the client</a:t>
            </a:r>
          </a:p>
          <a:p>
            <a:r>
              <a:rPr lang="en-US" sz="2400" dirty="0" smtClean="0"/>
              <a:t>Imagine clear external boundaries in a rapprochement transference</a:t>
            </a:r>
          </a:p>
          <a:p>
            <a:r>
              <a:rPr lang="en-US" sz="2400" dirty="0" smtClean="0"/>
              <a:t>Movement theme of power and assertion</a:t>
            </a:r>
          </a:p>
          <a:p>
            <a:r>
              <a:rPr lang="en-US" sz="2400" dirty="0" smtClean="0"/>
              <a:t>independence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213541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err="1" smtClean="0"/>
              <a:t>Metode</a:t>
            </a:r>
            <a:r>
              <a:rPr lang="en-US" sz="4800" dirty="0" smtClean="0"/>
              <a:t> </a:t>
            </a:r>
            <a:r>
              <a:rPr lang="en-US" sz="4800" dirty="0" err="1" smtClean="0"/>
              <a:t>Penyampaian</a:t>
            </a:r>
            <a:r>
              <a:rPr lang="en-US" sz="4800" dirty="0" smtClean="0"/>
              <a:t> 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6353" y="2073216"/>
            <a:ext cx="7043466" cy="4114800"/>
          </a:xfrm>
        </p:spPr>
        <p:txBody>
          <a:bodyPr>
            <a:normAutofit/>
          </a:bodyPr>
          <a:lstStyle/>
          <a:p>
            <a:r>
              <a:rPr lang="en-US" sz="2400" dirty="0" err="1" smtClean="0"/>
              <a:t>Informasi</a:t>
            </a:r>
            <a:r>
              <a:rPr lang="en-US" sz="2400" dirty="0" smtClean="0"/>
              <a:t>/</a:t>
            </a:r>
            <a:r>
              <a:rPr lang="en-US" sz="2400" dirty="0" err="1" smtClean="0"/>
              <a:t>presentasi</a:t>
            </a:r>
            <a:r>
              <a:rPr lang="en-US" sz="2400" dirty="0" smtClean="0"/>
              <a:t> (</a:t>
            </a:r>
            <a:r>
              <a:rPr lang="en-US" sz="2400" i="1" dirty="0" smtClean="0"/>
              <a:t>overview</a:t>
            </a:r>
            <a:r>
              <a:rPr lang="en-US" sz="2400" dirty="0" smtClean="0"/>
              <a:t> </a:t>
            </a:r>
            <a:r>
              <a:rPr lang="en-US" sz="2400" dirty="0" err="1" smtClean="0"/>
              <a:t>teori</a:t>
            </a:r>
            <a:r>
              <a:rPr lang="en-US" sz="2400" dirty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aplikasi</a:t>
            </a:r>
            <a:r>
              <a:rPr lang="en-US" sz="2400" dirty="0" smtClean="0"/>
              <a:t>)</a:t>
            </a:r>
          </a:p>
          <a:p>
            <a:r>
              <a:rPr lang="en-US" sz="2400" dirty="0" err="1" smtClean="0"/>
              <a:t>Studi</a:t>
            </a:r>
            <a:r>
              <a:rPr lang="en-US" sz="2400" dirty="0" smtClean="0"/>
              <a:t> </a:t>
            </a:r>
            <a:r>
              <a:rPr lang="en-US" sz="2400" dirty="0" err="1" smtClean="0"/>
              <a:t>kasus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diskusi</a:t>
            </a:r>
            <a:endParaRPr lang="en-US" sz="2400" dirty="0" smtClean="0"/>
          </a:p>
          <a:p>
            <a:r>
              <a:rPr lang="en-US" sz="2400" dirty="0" err="1" smtClean="0"/>
              <a:t>Praktik</a:t>
            </a:r>
            <a:r>
              <a:rPr lang="en-US" sz="2400" dirty="0" smtClean="0"/>
              <a:t> </a:t>
            </a:r>
            <a:r>
              <a:rPr lang="en-US" sz="2400" dirty="0" err="1" smtClean="0"/>
              <a:t>observasi</a:t>
            </a:r>
            <a:r>
              <a:rPr lang="en-US" sz="2400" dirty="0" smtClean="0"/>
              <a:t>, </a:t>
            </a:r>
            <a:r>
              <a:rPr lang="en-US" sz="2400" i="1" dirty="0" smtClean="0"/>
              <a:t>Embodiment</a:t>
            </a:r>
            <a:r>
              <a:rPr lang="en-US" sz="2400" dirty="0" smtClean="0"/>
              <a:t>,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i="1" dirty="0" smtClean="0"/>
              <a:t>Experiential</a:t>
            </a:r>
            <a:endParaRPr lang="en-US" sz="2400" i="1" dirty="0"/>
          </a:p>
        </p:txBody>
      </p:sp>
    </p:spTree>
    <p:extLst>
      <p:ext uri="{BB962C8B-B14F-4D97-AF65-F5344CB8AC3E}">
        <p14:creationId xmlns:p14="http://schemas.microsoft.com/office/powerpoint/2010/main" val="1532236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Gerak</a:t>
            </a:r>
            <a:r>
              <a:rPr lang="en-US" dirty="0" smtClean="0"/>
              <a:t> </a:t>
            </a:r>
            <a:r>
              <a:rPr lang="en-US" dirty="0" err="1" smtClean="0"/>
              <a:t>dominan</a:t>
            </a:r>
            <a:r>
              <a:rPr lang="en-US" dirty="0" smtClean="0"/>
              <a:t> urethral, flowing quality, starting/stopping running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err="1" smtClean="0"/>
              <a:t>Kurangi</a:t>
            </a:r>
            <a:r>
              <a:rPr lang="en-US" sz="2400" dirty="0" smtClean="0"/>
              <a:t> </a:t>
            </a:r>
            <a:r>
              <a:rPr lang="en-US" sz="2400" dirty="0" err="1" smtClean="0"/>
              <a:t>keterlibatan</a:t>
            </a:r>
            <a:r>
              <a:rPr lang="en-US" sz="2400" dirty="0" smtClean="0"/>
              <a:t> </a:t>
            </a:r>
            <a:r>
              <a:rPr lang="en-US" sz="2400" dirty="0" err="1" smtClean="0"/>
              <a:t>terapis</a:t>
            </a:r>
            <a:r>
              <a:rPr lang="en-US" sz="2400" dirty="0" smtClean="0"/>
              <a:t>, </a:t>
            </a:r>
            <a:r>
              <a:rPr lang="en-US" sz="2400" dirty="0" err="1" smtClean="0"/>
              <a:t>lebih</a:t>
            </a:r>
            <a:r>
              <a:rPr lang="en-US" sz="2400" dirty="0" smtClean="0"/>
              <a:t> </a:t>
            </a:r>
            <a:r>
              <a:rPr lang="en-US" sz="2400" dirty="0" err="1" smtClean="0"/>
              <a:t>menjadi</a:t>
            </a:r>
            <a:r>
              <a:rPr lang="en-US" sz="2400" dirty="0" smtClean="0"/>
              <a:t> </a:t>
            </a:r>
            <a:r>
              <a:rPr lang="en-US" sz="2400" dirty="0" err="1" smtClean="0"/>
              <a:t>saksi</a:t>
            </a:r>
            <a:r>
              <a:rPr lang="en-US" sz="2400" dirty="0" smtClean="0"/>
              <a:t> </a:t>
            </a:r>
            <a:r>
              <a:rPr lang="en-US" sz="2400" dirty="0" err="1" smtClean="0"/>
              <a:t>improvisasi</a:t>
            </a:r>
            <a:r>
              <a:rPr lang="en-US" sz="2400" dirty="0" smtClean="0"/>
              <a:t> </a:t>
            </a:r>
            <a:r>
              <a:rPr lang="en-US" sz="2400" dirty="0" err="1" smtClean="0"/>
              <a:t>kelayan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08593254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Role play:</a:t>
            </a:r>
            <a:br>
              <a:rPr lang="en-US" dirty="0" smtClean="0"/>
            </a:br>
            <a:r>
              <a:rPr lang="en-US" dirty="0" err="1" smtClean="0"/>
              <a:t>observasi</a:t>
            </a:r>
            <a:r>
              <a:rPr lang="en-US" dirty="0" smtClean="0"/>
              <a:t> </a:t>
            </a:r>
            <a:r>
              <a:rPr lang="en-US" dirty="0" err="1" smtClean="0"/>
              <a:t>dinamika</a:t>
            </a:r>
            <a:r>
              <a:rPr lang="en-US" dirty="0" smtClean="0"/>
              <a:t> </a:t>
            </a:r>
            <a:r>
              <a:rPr lang="en-US" dirty="0" err="1" smtClean="0"/>
              <a:t>gerak</a:t>
            </a:r>
            <a:r>
              <a:rPr lang="en-US" dirty="0" smtClean="0"/>
              <a:t> </a:t>
            </a:r>
            <a:r>
              <a:rPr lang="en-US" dirty="0" err="1" smtClean="0"/>
              <a:t>saat</a:t>
            </a:r>
            <a:r>
              <a:rPr lang="en-US" dirty="0" smtClean="0"/>
              <a:t> </a:t>
            </a:r>
            <a:r>
              <a:rPr lang="en-US" dirty="0" err="1" smtClean="0"/>
              <a:t>intervensi</a:t>
            </a:r>
            <a:r>
              <a:rPr lang="en-US" dirty="0" smtClean="0"/>
              <a:t> verbal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2 volunteers </a:t>
            </a:r>
            <a:r>
              <a:rPr lang="en-US" sz="2400" dirty="0" err="1" smtClean="0"/>
              <a:t>untuk</a:t>
            </a:r>
            <a:r>
              <a:rPr lang="en-US" sz="2400" dirty="0" smtClean="0"/>
              <a:t> role-play </a:t>
            </a:r>
            <a:r>
              <a:rPr lang="en-US" sz="2400" dirty="0" err="1" smtClean="0"/>
              <a:t>contoh</a:t>
            </a:r>
            <a:r>
              <a:rPr lang="en-US" sz="2400" dirty="0" smtClean="0"/>
              <a:t> </a:t>
            </a:r>
            <a:r>
              <a:rPr lang="en-US" sz="2400" dirty="0" err="1" smtClean="0"/>
              <a:t>kasus</a:t>
            </a:r>
            <a:r>
              <a:rPr lang="en-US" sz="2400" dirty="0" smtClean="0"/>
              <a:t> yang </a:t>
            </a:r>
            <a:r>
              <a:rPr lang="en-US" sz="2400" dirty="0" err="1" smtClean="0"/>
              <a:t>dihadapi</a:t>
            </a:r>
            <a:r>
              <a:rPr lang="en-US" sz="2400" dirty="0" smtClean="0"/>
              <a:t> (1 </a:t>
            </a:r>
            <a:r>
              <a:rPr lang="en-US" sz="2400" dirty="0" err="1" smtClean="0"/>
              <a:t>terapis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1 </a:t>
            </a:r>
            <a:r>
              <a:rPr lang="en-US" sz="2400" dirty="0" err="1" smtClean="0"/>
              <a:t>kelayan</a:t>
            </a:r>
            <a:r>
              <a:rPr lang="en-US" sz="2400" dirty="0" smtClean="0"/>
              <a:t>)</a:t>
            </a:r>
            <a:endParaRPr lang="en-US" sz="2400" dirty="0"/>
          </a:p>
          <a:p>
            <a:r>
              <a:rPr lang="en-US" sz="2400" dirty="0" err="1" smtClean="0"/>
              <a:t>Masing-masing</a:t>
            </a:r>
            <a:r>
              <a:rPr lang="en-US" sz="2400" dirty="0" smtClean="0"/>
              <a:t> </a:t>
            </a:r>
            <a:r>
              <a:rPr lang="en-US" sz="2400" dirty="0" err="1" smtClean="0"/>
              <a:t>mengobservasi</a:t>
            </a:r>
            <a:r>
              <a:rPr lang="en-US" sz="2400" dirty="0" smtClean="0"/>
              <a:t> </a:t>
            </a:r>
            <a:r>
              <a:rPr lang="en-US" sz="2400" dirty="0" err="1" smtClean="0"/>
              <a:t>reaksi</a:t>
            </a:r>
            <a:r>
              <a:rPr lang="en-US" sz="2400" dirty="0" smtClean="0"/>
              <a:t> </a:t>
            </a:r>
            <a:r>
              <a:rPr lang="en-US" sz="2400" dirty="0" err="1" smtClean="0"/>
              <a:t>gerak</a:t>
            </a:r>
            <a:r>
              <a:rPr lang="en-US" sz="2400" dirty="0" smtClean="0"/>
              <a:t> </a:t>
            </a:r>
            <a:r>
              <a:rPr lang="en-US" sz="2400" dirty="0" err="1" smtClean="0"/>
              <a:t>individu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insting</a:t>
            </a:r>
            <a:r>
              <a:rPr lang="en-US" sz="2400" dirty="0" smtClean="0"/>
              <a:t> </a:t>
            </a:r>
            <a:r>
              <a:rPr lang="en-US" sz="2400" dirty="0" err="1" smtClean="0"/>
              <a:t>gerak</a:t>
            </a:r>
            <a:r>
              <a:rPr lang="en-US" sz="2400" dirty="0" smtClean="0"/>
              <a:t> </a:t>
            </a:r>
            <a:r>
              <a:rPr lang="en-US" sz="2400" dirty="0" err="1" smtClean="0"/>
              <a:t>pribadi</a:t>
            </a:r>
            <a:r>
              <a:rPr lang="en-US" sz="2400" dirty="0" smtClean="0"/>
              <a:t>,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observasi</a:t>
            </a:r>
            <a:r>
              <a:rPr lang="en-US" sz="2400" dirty="0" smtClean="0"/>
              <a:t> </a:t>
            </a:r>
            <a:r>
              <a:rPr lang="en-US" sz="2400" dirty="0" err="1" smtClean="0"/>
              <a:t>keputusan</a:t>
            </a:r>
            <a:r>
              <a:rPr lang="en-US" sz="2400" dirty="0" smtClean="0"/>
              <a:t> </a:t>
            </a:r>
            <a:r>
              <a:rPr lang="en-US" sz="2400" dirty="0" err="1" smtClean="0"/>
              <a:t>gerak</a:t>
            </a:r>
            <a:r>
              <a:rPr lang="en-US" sz="2400" dirty="0" smtClean="0"/>
              <a:t> </a:t>
            </a:r>
            <a:r>
              <a:rPr lang="en-US" sz="2400" dirty="0" err="1" smtClean="0"/>
              <a:t>masing-masing</a:t>
            </a:r>
            <a:r>
              <a:rPr lang="en-US" sz="2400" dirty="0" smtClean="0"/>
              <a:t>. </a:t>
            </a:r>
            <a:endParaRPr lang="en-US" sz="2400" dirty="0"/>
          </a:p>
          <a:p>
            <a:r>
              <a:rPr lang="en-US" sz="2400" dirty="0" err="1" smtClean="0"/>
              <a:t>Obervasi</a:t>
            </a:r>
            <a:r>
              <a:rPr lang="en-US" sz="2400" dirty="0" smtClean="0"/>
              <a:t> dialog </a:t>
            </a:r>
            <a:r>
              <a:rPr lang="en-US" sz="2400" dirty="0" err="1" smtClean="0"/>
              <a:t>gerak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reaksi</a:t>
            </a:r>
            <a:r>
              <a:rPr lang="en-US" sz="2400" dirty="0" smtClean="0"/>
              <a:t> internal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33703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0266" y="2319868"/>
            <a:ext cx="4893733" cy="1456267"/>
          </a:xfrm>
        </p:spPr>
        <p:txBody>
          <a:bodyPr>
            <a:normAutofit/>
          </a:bodyPr>
          <a:lstStyle/>
          <a:p>
            <a:r>
              <a:rPr lang="en-US" sz="4400" b="1" dirty="0" err="1" smtClean="0"/>
              <a:t>Terima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kasih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1324625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51513" y="160638"/>
            <a:ext cx="2553759" cy="902501"/>
          </a:xfrm>
        </p:spPr>
        <p:txBody>
          <a:bodyPr>
            <a:normAutofit/>
          </a:bodyPr>
          <a:lstStyle/>
          <a:p>
            <a:r>
              <a:rPr lang="en-US" sz="4800" dirty="0" smtClean="0"/>
              <a:t>AGENDA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1" y="1897810"/>
            <a:ext cx="10131425" cy="4790857"/>
          </a:xfrm>
        </p:spPr>
        <p:txBody>
          <a:bodyPr>
            <a:normAutofit/>
          </a:bodyPr>
          <a:lstStyle/>
          <a:p>
            <a:r>
              <a:rPr lang="en-US" sz="2200" dirty="0" smtClean="0"/>
              <a:t>09.00 – 10.00: </a:t>
            </a:r>
            <a:r>
              <a:rPr lang="en-US" sz="2200" i="1" dirty="0" smtClean="0"/>
              <a:t>Introduction</a:t>
            </a:r>
          </a:p>
          <a:p>
            <a:r>
              <a:rPr lang="en-US" sz="2200" dirty="0" smtClean="0"/>
              <a:t>10.00 – 12.00: </a:t>
            </a:r>
            <a:r>
              <a:rPr lang="en-US" sz="2200" dirty="0" err="1" smtClean="0"/>
              <a:t>Materi</a:t>
            </a:r>
            <a:r>
              <a:rPr lang="en-US" sz="2200" dirty="0" smtClean="0"/>
              <a:t> </a:t>
            </a:r>
            <a:r>
              <a:rPr lang="en-US" sz="2200" dirty="0" err="1" smtClean="0"/>
              <a:t>Kestenberg</a:t>
            </a:r>
            <a:r>
              <a:rPr lang="en-US" sz="2200" dirty="0" smtClean="0"/>
              <a:t> Movement Profile (</a:t>
            </a:r>
            <a:r>
              <a:rPr lang="en-US" sz="2200" dirty="0" err="1" smtClean="0"/>
              <a:t>Teori</a:t>
            </a:r>
            <a:r>
              <a:rPr lang="en-US" sz="2200" dirty="0" smtClean="0"/>
              <a:t>, </a:t>
            </a:r>
            <a:r>
              <a:rPr lang="en-US" sz="2200" dirty="0" err="1" smtClean="0"/>
              <a:t>Observasi</a:t>
            </a:r>
            <a:r>
              <a:rPr lang="en-US" sz="2200" dirty="0" smtClean="0"/>
              <a:t>, </a:t>
            </a:r>
            <a:r>
              <a:rPr lang="en-US" sz="2200" dirty="0" err="1" smtClean="0"/>
              <a:t>dan</a:t>
            </a:r>
            <a:r>
              <a:rPr lang="en-US" sz="2200" dirty="0" smtClean="0"/>
              <a:t> </a:t>
            </a:r>
            <a:r>
              <a:rPr lang="en-US" sz="2200" dirty="0" err="1" smtClean="0"/>
              <a:t>Praktik</a:t>
            </a:r>
            <a:r>
              <a:rPr lang="en-US" sz="2200" dirty="0" smtClean="0"/>
              <a:t> </a:t>
            </a:r>
            <a:r>
              <a:rPr lang="en-US" sz="2200" i="1" dirty="0" smtClean="0"/>
              <a:t>Embodiment</a:t>
            </a:r>
            <a:r>
              <a:rPr lang="en-US" sz="2200" dirty="0" smtClean="0"/>
              <a:t>)</a:t>
            </a:r>
          </a:p>
          <a:p>
            <a:r>
              <a:rPr lang="en-US" sz="2200" dirty="0" smtClean="0"/>
              <a:t>12.00 – 13.00: </a:t>
            </a:r>
            <a:r>
              <a:rPr lang="en-US" sz="2200" dirty="0" err="1" smtClean="0"/>
              <a:t>Makan</a:t>
            </a:r>
            <a:r>
              <a:rPr lang="en-US" sz="2200" dirty="0" smtClean="0"/>
              <a:t> Siang</a:t>
            </a:r>
          </a:p>
          <a:p>
            <a:r>
              <a:rPr lang="en-US" sz="2200" dirty="0" smtClean="0"/>
              <a:t>13.00 – 15.00: </a:t>
            </a:r>
            <a:r>
              <a:rPr lang="en-US" sz="2200" dirty="0" err="1" smtClean="0"/>
              <a:t>Praktik</a:t>
            </a:r>
            <a:r>
              <a:rPr lang="en-US" sz="2200" dirty="0" smtClean="0"/>
              <a:t> </a:t>
            </a:r>
            <a:r>
              <a:rPr lang="en-US" sz="2200" dirty="0" err="1" smtClean="0"/>
              <a:t>Observasi</a:t>
            </a:r>
            <a:r>
              <a:rPr lang="en-US" sz="2200" dirty="0" smtClean="0"/>
              <a:t> </a:t>
            </a:r>
            <a:r>
              <a:rPr lang="en-US" sz="2200" dirty="0" err="1" smtClean="0"/>
              <a:t>Gerak</a:t>
            </a:r>
            <a:r>
              <a:rPr lang="en-US" sz="2200" dirty="0" smtClean="0"/>
              <a:t> </a:t>
            </a:r>
            <a:r>
              <a:rPr lang="en-US" sz="2200" dirty="0" err="1" smtClean="0"/>
              <a:t>Tubuh</a:t>
            </a:r>
            <a:r>
              <a:rPr lang="en-US" sz="2200" dirty="0"/>
              <a:t> </a:t>
            </a:r>
            <a:r>
              <a:rPr lang="en-US" sz="2200" dirty="0" err="1" smtClean="0"/>
              <a:t>dan</a:t>
            </a:r>
            <a:r>
              <a:rPr lang="en-US" sz="2200" dirty="0" smtClean="0"/>
              <a:t> </a:t>
            </a:r>
            <a:r>
              <a:rPr lang="en-US" sz="2200" i="1" dirty="0" smtClean="0"/>
              <a:t>Experiential</a:t>
            </a:r>
            <a:r>
              <a:rPr lang="en-US" sz="2200" i="1" dirty="0"/>
              <a:t> </a:t>
            </a:r>
            <a:r>
              <a:rPr lang="en-US" sz="2200" dirty="0" err="1" smtClean="0"/>
              <a:t>untuk</a:t>
            </a:r>
            <a:r>
              <a:rPr lang="en-US" sz="2200" dirty="0" smtClean="0"/>
              <a:t> </a:t>
            </a:r>
            <a:r>
              <a:rPr lang="en-US" sz="2200" dirty="0" err="1" smtClean="0"/>
              <a:t>Analisis</a:t>
            </a:r>
            <a:r>
              <a:rPr lang="en-US" sz="2200" dirty="0" smtClean="0"/>
              <a:t> </a:t>
            </a:r>
            <a:r>
              <a:rPr lang="en-US" sz="2200" dirty="0" err="1" smtClean="0"/>
              <a:t>Gerak</a:t>
            </a:r>
            <a:r>
              <a:rPr lang="en-US" sz="2200" dirty="0" smtClean="0"/>
              <a:t> </a:t>
            </a:r>
            <a:r>
              <a:rPr lang="en-US" sz="2200" dirty="0" err="1" smtClean="0"/>
              <a:t>Tubuh</a:t>
            </a:r>
            <a:endParaRPr lang="en-US" sz="2200" dirty="0" smtClean="0"/>
          </a:p>
          <a:p>
            <a:r>
              <a:rPr lang="en-US" sz="2200" dirty="0" smtClean="0"/>
              <a:t>15.00 </a:t>
            </a:r>
            <a:r>
              <a:rPr lang="en-US" sz="2200" smtClean="0"/>
              <a:t>– 15.30: </a:t>
            </a:r>
            <a:r>
              <a:rPr lang="en-US" sz="2200" dirty="0" err="1" smtClean="0"/>
              <a:t>Diskusi</a:t>
            </a:r>
            <a:r>
              <a:rPr lang="en-US" sz="2200" dirty="0" smtClean="0"/>
              <a:t>, </a:t>
            </a:r>
            <a:r>
              <a:rPr lang="en-US" sz="2200" dirty="0" err="1" smtClean="0"/>
              <a:t>Refleksi</a:t>
            </a:r>
            <a:r>
              <a:rPr lang="en-US" sz="2200" dirty="0" smtClean="0"/>
              <a:t>, Snack, </a:t>
            </a:r>
            <a:r>
              <a:rPr lang="en-US" sz="2200" dirty="0" err="1" smtClean="0"/>
              <a:t>Penutupan</a:t>
            </a:r>
            <a:endParaRPr lang="en-US" sz="2200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26672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6781429" y="1502697"/>
            <a:ext cx="4866216" cy="364966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TextBox 5"/>
          <p:cNvSpPr txBox="1"/>
          <p:nvPr/>
        </p:nvSpPr>
        <p:spPr>
          <a:xfrm>
            <a:off x="444843" y="983714"/>
            <a:ext cx="59436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>
                <a:solidFill>
                  <a:schemeClr val="bg1"/>
                </a:solidFill>
              </a:rPr>
              <a:t>“In </a:t>
            </a:r>
            <a:r>
              <a:rPr lang="en-US" sz="2800" i="1" dirty="0">
                <a:solidFill>
                  <a:schemeClr val="bg1"/>
                </a:solidFill>
              </a:rPr>
              <a:t>my experience, patients get better only if they develop deep, positive feelings for their therapist. </a:t>
            </a:r>
            <a:endParaRPr lang="en-US" sz="2800" i="1" dirty="0" smtClean="0">
              <a:solidFill>
                <a:schemeClr val="bg1"/>
              </a:solidFill>
            </a:endParaRPr>
          </a:p>
          <a:p>
            <a:endParaRPr lang="en-US" sz="2800" i="1" dirty="0" smtClean="0">
              <a:solidFill>
                <a:schemeClr val="bg1"/>
              </a:solidFill>
            </a:endParaRPr>
          </a:p>
          <a:p>
            <a:r>
              <a:rPr lang="en-US" sz="2800" i="1" dirty="0" smtClean="0">
                <a:solidFill>
                  <a:schemeClr val="bg1"/>
                </a:solidFill>
              </a:rPr>
              <a:t>I </a:t>
            </a:r>
            <a:r>
              <a:rPr lang="en-US" sz="2800" i="1" dirty="0">
                <a:solidFill>
                  <a:schemeClr val="bg1"/>
                </a:solidFill>
              </a:rPr>
              <a:t>also don’t think that you can grow and change unless you feel that you have some impact on the person who is treating you” </a:t>
            </a:r>
            <a:endParaRPr lang="en-US" sz="2800" i="1" dirty="0" smtClean="0">
              <a:solidFill>
                <a:schemeClr val="bg1"/>
              </a:solidFill>
            </a:endParaRPr>
          </a:p>
          <a:p>
            <a:endParaRPr lang="en-US" sz="2800" dirty="0" smtClean="0">
              <a:solidFill>
                <a:schemeClr val="bg1"/>
              </a:solidFill>
            </a:endParaRPr>
          </a:p>
          <a:p>
            <a:r>
              <a:rPr lang="en-US" sz="2800" dirty="0" smtClean="0">
                <a:solidFill>
                  <a:schemeClr val="bg1"/>
                </a:solidFill>
              </a:rPr>
              <a:t>- </a:t>
            </a:r>
            <a:r>
              <a:rPr lang="en-US" sz="2800" dirty="0">
                <a:solidFill>
                  <a:schemeClr val="bg1"/>
                </a:solidFill>
              </a:rPr>
              <a:t>Bessel van Der </a:t>
            </a:r>
            <a:r>
              <a:rPr lang="en-US" sz="2800" dirty="0" err="1">
                <a:solidFill>
                  <a:schemeClr val="bg1"/>
                </a:solidFill>
              </a:rPr>
              <a:t>Kolk</a:t>
            </a:r>
            <a:r>
              <a:rPr lang="en-US" sz="2800" dirty="0">
                <a:solidFill>
                  <a:schemeClr val="bg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68691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28914"/>
          </a:xfrm>
        </p:spPr>
        <p:txBody>
          <a:bodyPr>
            <a:normAutofit/>
          </a:bodyPr>
          <a:lstStyle/>
          <a:p>
            <a:r>
              <a:rPr lang="en-US" sz="4800" i="1" dirty="0" smtClean="0"/>
              <a:t>Healing process</a:t>
            </a:r>
            <a:r>
              <a:rPr lang="is-IS" sz="4800" i="1" dirty="0" smtClean="0"/>
              <a:t>…</a:t>
            </a:r>
            <a:endParaRPr lang="en-US" sz="48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799771"/>
            <a:ext cx="8596668" cy="4241591"/>
          </a:xfrm>
        </p:spPr>
        <p:txBody>
          <a:bodyPr/>
          <a:lstStyle/>
          <a:p>
            <a:r>
              <a:rPr lang="en-US" sz="3600" i="1" dirty="0" smtClean="0"/>
              <a:t>Therapeutic relationships</a:t>
            </a:r>
          </a:p>
          <a:p>
            <a:r>
              <a:rPr lang="en-US" sz="3600" i="1" dirty="0" err="1" smtClean="0"/>
              <a:t>Intersubjectivity</a:t>
            </a:r>
            <a:r>
              <a:rPr lang="en-US" sz="3600" dirty="0" smtClean="0"/>
              <a:t> – “I know that you know that I know”</a:t>
            </a:r>
          </a:p>
          <a:p>
            <a:r>
              <a:rPr lang="en-US" sz="3600" i="1" dirty="0"/>
              <a:t>Attunement</a:t>
            </a:r>
            <a:r>
              <a:rPr lang="en-US" sz="3600" dirty="0"/>
              <a:t> – verbal </a:t>
            </a:r>
            <a:r>
              <a:rPr lang="en-US" sz="3600" dirty="0" err="1"/>
              <a:t>dan</a:t>
            </a:r>
            <a:r>
              <a:rPr lang="en-US" sz="3600" dirty="0"/>
              <a:t> </a:t>
            </a:r>
            <a:r>
              <a:rPr lang="en-US" sz="3600" dirty="0" smtClean="0"/>
              <a:t>non-verbal</a:t>
            </a:r>
            <a:endParaRPr lang="en-US" sz="3600" dirty="0"/>
          </a:p>
          <a:p>
            <a:r>
              <a:rPr lang="en-US" sz="3600" i="1" dirty="0" smtClean="0"/>
              <a:t>Kinesthetic empathy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7830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5480" y="222421"/>
            <a:ext cx="8340811" cy="654909"/>
          </a:xfrm>
        </p:spPr>
        <p:txBody>
          <a:bodyPr>
            <a:normAutofit fontScale="90000"/>
          </a:bodyPr>
          <a:lstStyle/>
          <a:p>
            <a:r>
              <a:rPr lang="en-US" i="1" dirty="0" smtClean="0"/>
              <a:t>Evidence based and theoretical assumptions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114" y="963827"/>
            <a:ext cx="7860275" cy="5595779"/>
          </a:xfrm>
        </p:spPr>
        <p:txBody>
          <a:bodyPr>
            <a:noAutofit/>
          </a:bodyPr>
          <a:lstStyle/>
          <a:p>
            <a:r>
              <a:rPr lang="en-US" sz="2000" b="1" dirty="0" err="1" smtClean="0"/>
              <a:t>Gerak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tubuh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merefleksikan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kondisi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biologis</a:t>
            </a:r>
            <a:r>
              <a:rPr lang="en-US" sz="2000" b="1" dirty="0" smtClean="0"/>
              <a:t>, </a:t>
            </a:r>
            <a:r>
              <a:rPr lang="en-US" sz="2000" b="1" dirty="0" err="1" smtClean="0"/>
              <a:t>lingkungan</a:t>
            </a:r>
            <a:r>
              <a:rPr lang="en-US" sz="2000" b="1" dirty="0" smtClean="0"/>
              <a:t>, </a:t>
            </a:r>
            <a:r>
              <a:rPr lang="en-US" sz="2000" b="1" dirty="0" err="1" smtClean="0"/>
              <a:t>emosi</a:t>
            </a:r>
            <a:r>
              <a:rPr lang="en-US" sz="2000" b="1" dirty="0" smtClean="0"/>
              <a:t>, </a:t>
            </a:r>
            <a:r>
              <a:rPr lang="en-US" sz="2000" b="1" dirty="0" err="1" smtClean="0"/>
              <a:t>dan</a:t>
            </a:r>
            <a:r>
              <a:rPr lang="en-US" sz="2000" b="1" dirty="0" smtClean="0"/>
              <a:t> proses </a:t>
            </a:r>
            <a:r>
              <a:rPr lang="en-US" sz="2000" b="1" dirty="0" err="1" smtClean="0"/>
              <a:t>fisiologis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seseorang</a:t>
            </a:r>
            <a:endParaRPr lang="en-US" sz="2000" b="1" dirty="0" smtClean="0"/>
          </a:p>
          <a:p>
            <a:r>
              <a:rPr lang="en-US" sz="2000" b="1" dirty="0" smtClean="0"/>
              <a:t>Media </a:t>
            </a:r>
            <a:r>
              <a:rPr lang="en-US" sz="2000" b="1" dirty="0" err="1" smtClean="0"/>
              <a:t>komunikasi</a:t>
            </a:r>
            <a:endParaRPr lang="en-US" sz="2000" b="1" dirty="0" smtClean="0"/>
          </a:p>
          <a:p>
            <a:r>
              <a:rPr lang="en-US" sz="2000" b="1" dirty="0" err="1" smtClean="0"/>
              <a:t>Terdapat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perkembangan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gerak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tubuh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dalam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perkembangan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manusia</a:t>
            </a:r>
            <a:endParaRPr lang="en-US" sz="2000" b="1" dirty="0" smtClean="0"/>
          </a:p>
          <a:p>
            <a:r>
              <a:rPr lang="en-US" sz="2000" b="1" dirty="0" err="1" smtClean="0"/>
              <a:t>Perubahan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dalam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pola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gerak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seseorang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dapat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mengubah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kondisi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fisik</a:t>
            </a:r>
            <a:r>
              <a:rPr lang="en-US" sz="2000" b="1" dirty="0" smtClean="0"/>
              <a:t>, </a:t>
            </a:r>
            <a:r>
              <a:rPr lang="en-US" sz="2000" b="1" dirty="0" err="1" smtClean="0"/>
              <a:t>neurofisiologis</a:t>
            </a:r>
            <a:r>
              <a:rPr lang="en-US" sz="2000" b="1" dirty="0" smtClean="0"/>
              <a:t>, </a:t>
            </a:r>
            <a:r>
              <a:rPr lang="en-US" sz="2000" b="1" dirty="0" err="1" smtClean="0"/>
              <a:t>kognitif</a:t>
            </a:r>
            <a:r>
              <a:rPr lang="en-US" sz="2000" b="1" dirty="0" smtClean="0"/>
              <a:t>, </a:t>
            </a:r>
            <a:r>
              <a:rPr lang="en-US" sz="2000" b="1" dirty="0" err="1" smtClean="0"/>
              <a:t>dan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relasional</a:t>
            </a:r>
            <a:endParaRPr lang="en-US" sz="2000" b="1" dirty="0" smtClean="0"/>
          </a:p>
          <a:p>
            <a:r>
              <a:rPr lang="en-US" sz="2000" b="1" i="1" dirty="0" smtClean="0"/>
              <a:t>Imagery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dalam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ketidaksadaran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dapat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diekspresikan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dan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diselesaikan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hanya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melalui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gerak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tubuh</a:t>
            </a:r>
            <a:r>
              <a:rPr lang="en-US" sz="2000" b="1" dirty="0" smtClean="0"/>
              <a:t>; </a:t>
            </a:r>
            <a:r>
              <a:rPr lang="en-US" sz="2000" b="1" dirty="0" err="1" smtClean="0"/>
              <a:t>perubahan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tidak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memerlukan</a:t>
            </a:r>
            <a:r>
              <a:rPr lang="en-US" sz="2000" b="1" dirty="0" smtClean="0"/>
              <a:t> </a:t>
            </a:r>
            <a:r>
              <a:rPr lang="en-US" sz="2000" b="1" i="1" dirty="0" smtClean="0"/>
              <a:t>insight</a:t>
            </a:r>
            <a:r>
              <a:rPr lang="en-US" sz="2000" b="1" dirty="0" smtClean="0"/>
              <a:t>/</a:t>
            </a:r>
            <a:r>
              <a:rPr lang="en-US" sz="2000" b="1" dirty="0" err="1" smtClean="0"/>
              <a:t>pemahaman</a:t>
            </a:r>
            <a:endParaRPr lang="en-US" sz="2000" b="1" dirty="0" smtClean="0"/>
          </a:p>
          <a:p>
            <a:r>
              <a:rPr lang="en-US" sz="2000" b="1" dirty="0" err="1" smtClean="0"/>
              <a:t>Gerak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tubuh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menyediakan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sarana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ekspresi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kreatif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dan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vitalitas</a:t>
            </a:r>
            <a:r>
              <a:rPr lang="en-US" sz="2000" b="1" dirty="0" smtClean="0"/>
              <a:t>, yang mana </a:t>
            </a:r>
            <a:r>
              <a:rPr lang="en-US" sz="2000" b="1" dirty="0" err="1" smtClean="0"/>
              <a:t>berguna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untuk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penyembuhan</a:t>
            </a:r>
            <a:r>
              <a:rPr lang="en-US" sz="2000" b="1" dirty="0" smtClean="0"/>
              <a:t> (</a:t>
            </a:r>
            <a:r>
              <a:rPr lang="en-US" sz="2000" b="1" dirty="0" err="1" smtClean="0"/>
              <a:t>sistem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imun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dan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hormon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endokrin</a:t>
            </a:r>
            <a:r>
              <a:rPr lang="en-US" sz="2000" b="1" dirty="0" smtClean="0"/>
              <a:t>)</a:t>
            </a:r>
          </a:p>
          <a:p>
            <a:r>
              <a:rPr lang="en-US" sz="2000" b="1" dirty="0" err="1" smtClean="0"/>
              <a:t>Semakin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beragam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gerak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tubuh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seseorang</a:t>
            </a:r>
            <a:r>
              <a:rPr lang="en-US" sz="2000" b="1" dirty="0" smtClean="0"/>
              <a:t>, </a:t>
            </a:r>
            <a:r>
              <a:rPr lang="en-US" sz="2000" b="1" dirty="0" err="1" smtClean="0"/>
              <a:t>semakin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baik</a:t>
            </a:r>
            <a:r>
              <a:rPr lang="en-US" sz="2000" b="1" dirty="0" smtClean="0"/>
              <a:t> </a:t>
            </a:r>
            <a:r>
              <a:rPr lang="en-US" sz="2000" b="1" i="1" dirty="0" smtClean="0"/>
              <a:t>coping strategy.</a:t>
            </a:r>
            <a:r>
              <a:rPr lang="en-US" b="1" i="1" dirty="0" smtClean="0"/>
              <a:t> </a:t>
            </a:r>
            <a:endParaRPr lang="en-US" b="1" i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17" r="1" b="28469"/>
          <a:stretch/>
        </p:blipFill>
        <p:spPr>
          <a:xfrm>
            <a:off x="8822724" y="2026509"/>
            <a:ext cx="3017589" cy="2842054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541238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44843" y="983714"/>
            <a:ext cx="594360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“In </a:t>
            </a:r>
            <a:r>
              <a:rPr lang="en-US" sz="4400" dirty="0">
                <a:solidFill>
                  <a:schemeClr val="bg1"/>
                </a:solidFill>
              </a:rPr>
              <a:t>order to shift emotional or psychological state, it is essential to shift physiological </a:t>
            </a:r>
            <a:r>
              <a:rPr lang="en-US" sz="4400" dirty="0" smtClean="0">
                <a:solidFill>
                  <a:schemeClr val="bg1"/>
                </a:solidFill>
              </a:rPr>
              <a:t>state”</a:t>
            </a:r>
          </a:p>
          <a:p>
            <a:endParaRPr lang="en-US" sz="2800" dirty="0"/>
          </a:p>
          <a:p>
            <a:r>
              <a:rPr lang="en-US" sz="2800" dirty="0" smtClean="0">
                <a:solidFill>
                  <a:schemeClr val="bg1"/>
                </a:solidFill>
              </a:rPr>
              <a:t>- </a:t>
            </a:r>
            <a:r>
              <a:rPr lang="en-US" sz="2800" dirty="0">
                <a:solidFill>
                  <a:schemeClr val="bg1"/>
                </a:solidFill>
              </a:rPr>
              <a:t>Bessel van Der </a:t>
            </a:r>
            <a:r>
              <a:rPr lang="en-US" sz="2800" dirty="0" err="1">
                <a:solidFill>
                  <a:schemeClr val="bg1"/>
                </a:solidFill>
              </a:rPr>
              <a:t>Kolk</a:t>
            </a:r>
            <a:r>
              <a:rPr lang="en-US" sz="2800" dirty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7" name="Picture Placeholder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5" r="5314"/>
          <a:stretch/>
        </p:blipFill>
        <p:spPr>
          <a:xfrm>
            <a:off x="7315804" y="1137604"/>
            <a:ext cx="3916395" cy="434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3675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5934" y="203200"/>
            <a:ext cx="10131425" cy="1456267"/>
          </a:xfrm>
        </p:spPr>
        <p:txBody>
          <a:bodyPr>
            <a:normAutofit/>
          </a:bodyPr>
          <a:lstStyle/>
          <a:p>
            <a:r>
              <a:rPr lang="en-US" b="1" dirty="0" err="1" smtClean="0"/>
              <a:t>Metode</a:t>
            </a:r>
            <a:r>
              <a:rPr lang="en-US" b="1" dirty="0" smtClean="0"/>
              <a:t> </a:t>
            </a:r>
            <a:r>
              <a:rPr lang="en-US" b="1" dirty="0" err="1" smtClean="0"/>
              <a:t>pendekatan</a:t>
            </a:r>
            <a:r>
              <a:rPr lang="en-US" b="1" dirty="0" smtClean="0"/>
              <a:t> </a:t>
            </a:r>
            <a:r>
              <a:rPr lang="en-US" b="1" dirty="0" err="1" smtClean="0"/>
              <a:t>perubahan</a:t>
            </a:r>
            <a:r>
              <a:rPr lang="en-US" b="1" dirty="0" smtClean="0"/>
              <a:t> </a:t>
            </a:r>
            <a:r>
              <a:rPr lang="en-US" b="1" dirty="0" err="1" smtClean="0"/>
              <a:t>perilaku</a:t>
            </a:r>
            <a:r>
              <a:rPr lang="en-US" b="1" dirty="0" smtClean="0"/>
              <a:t> </a:t>
            </a:r>
            <a:r>
              <a:rPr lang="en-US" b="1" dirty="0" err="1" smtClean="0"/>
              <a:t>melalui</a:t>
            </a:r>
            <a:r>
              <a:rPr lang="en-US" b="1" dirty="0" smtClean="0"/>
              <a:t> </a:t>
            </a:r>
            <a:r>
              <a:rPr lang="en-US" b="1" dirty="0" err="1" smtClean="0"/>
              <a:t>gerak</a:t>
            </a:r>
            <a:r>
              <a:rPr lang="en-US" b="1" dirty="0" smtClean="0"/>
              <a:t> </a:t>
            </a:r>
            <a:r>
              <a:rPr lang="en-US" b="1" dirty="0" err="1" smtClean="0"/>
              <a:t>dan</a:t>
            </a:r>
            <a:r>
              <a:rPr lang="en-US" b="1" dirty="0" smtClean="0"/>
              <a:t> </a:t>
            </a:r>
            <a:r>
              <a:rPr lang="en-US" b="1" dirty="0" err="1" smtClean="0"/>
              <a:t>tubuh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1" y="1540933"/>
            <a:ext cx="10131425" cy="5029200"/>
          </a:xfrm>
        </p:spPr>
        <p:txBody>
          <a:bodyPr>
            <a:noAutofit/>
          </a:bodyPr>
          <a:lstStyle/>
          <a:p>
            <a:r>
              <a:rPr lang="en-US" sz="2400" i="1" dirty="0" smtClean="0"/>
              <a:t>Client </a:t>
            </a:r>
            <a:r>
              <a:rPr lang="en-US" sz="2400" i="1" dirty="0"/>
              <a:t>Movement Experience</a:t>
            </a:r>
          </a:p>
          <a:p>
            <a:pPr lvl="1"/>
            <a:r>
              <a:rPr lang="en-US" sz="2400" dirty="0" err="1" smtClean="0"/>
              <a:t>Gerak</a:t>
            </a:r>
            <a:r>
              <a:rPr lang="en-US" sz="2400" dirty="0" smtClean="0"/>
              <a:t> </a:t>
            </a:r>
            <a:r>
              <a:rPr lang="en-US" sz="2400" dirty="0" err="1" smtClean="0"/>
              <a:t>fungsional</a:t>
            </a:r>
            <a:r>
              <a:rPr lang="en-US" sz="2400" dirty="0" smtClean="0"/>
              <a:t> – </a:t>
            </a:r>
            <a:r>
              <a:rPr lang="en-US" sz="2400" dirty="0" err="1" smtClean="0"/>
              <a:t>perubahan</a:t>
            </a:r>
            <a:r>
              <a:rPr lang="en-US" sz="2400" dirty="0" smtClean="0"/>
              <a:t> </a:t>
            </a:r>
            <a:r>
              <a:rPr lang="en-US" sz="2400" dirty="0" err="1" smtClean="0"/>
              <a:t>aktivitas</a:t>
            </a:r>
            <a:r>
              <a:rPr lang="en-US" sz="2400" dirty="0" smtClean="0"/>
              <a:t> </a:t>
            </a:r>
            <a:r>
              <a:rPr lang="en-US" sz="2400" dirty="0" err="1" smtClean="0"/>
              <a:t>tubuh</a:t>
            </a:r>
            <a:r>
              <a:rPr lang="en-US" sz="2400" dirty="0" smtClean="0"/>
              <a:t> </a:t>
            </a:r>
            <a:r>
              <a:rPr lang="en-US" sz="2400" dirty="0" err="1" smtClean="0"/>
              <a:t>menurut</a:t>
            </a:r>
            <a:r>
              <a:rPr lang="en-US" sz="2400" dirty="0" smtClean="0"/>
              <a:t> </a:t>
            </a:r>
            <a:r>
              <a:rPr lang="en-US" sz="2400" i="1" dirty="0" smtClean="0"/>
              <a:t>movement assessment</a:t>
            </a:r>
            <a:r>
              <a:rPr lang="en-US" sz="2400" dirty="0" smtClean="0"/>
              <a:t> (</a:t>
            </a:r>
            <a:r>
              <a:rPr lang="en-US" sz="2400" dirty="0" err="1" smtClean="0"/>
              <a:t>Kestenberg</a:t>
            </a:r>
            <a:r>
              <a:rPr lang="en-US" sz="2400" dirty="0" smtClean="0"/>
              <a:t> - Developmental</a:t>
            </a:r>
            <a:r>
              <a:rPr lang="en-US" sz="2400" dirty="0"/>
              <a:t>, </a:t>
            </a:r>
            <a:r>
              <a:rPr lang="en-US" sz="2400" dirty="0" smtClean="0"/>
              <a:t>Laban, </a:t>
            </a:r>
            <a:r>
              <a:rPr lang="en-US" sz="2400" dirty="0" err="1" smtClean="0"/>
              <a:t>Bartenieff</a:t>
            </a:r>
            <a:r>
              <a:rPr lang="en-US" sz="2400" dirty="0" smtClean="0"/>
              <a:t>)</a:t>
            </a:r>
            <a:endParaRPr lang="en-US" sz="2400" dirty="0"/>
          </a:p>
          <a:p>
            <a:pPr lvl="1"/>
            <a:r>
              <a:rPr lang="en-US" sz="2400" dirty="0" err="1" smtClean="0"/>
              <a:t>Ekspresi</a:t>
            </a:r>
            <a:r>
              <a:rPr lang="en-US" sz="2400" dirty="0" smtClean="0"/>
              <a:t> </a:t>
            </a:r>
            <a:r>
              <a:rPr lang="en-US" sz="2400" dirty="0" err="1" smtClean="0"/>
              <a:t>autentik</a:t>
            </a:r>
            <a:r>
              <a:rPr lang="en-US" sz="2400" dirty="0" smtClean="0"/>
              <a:t>/Authentic </a:t>
            </a:r>
            <a:r>
              <a:rPr lang="en-US" sz="2400" dirty="0"/>
              <a:t>expression </a:t>
            </a:r>
            <a:r>
              <a:rPr lang="en-US" sz="2400" dirty="0" smtClean="0"/>
              <a:t>(</a:t>
            </a:r>
            <a:r>
              <a:rPr lang="en-US" sz="2400" dirty="0" err="1" smtClean="0"/>
              <a:t>merepresentasikan</a:t>
            </a:r>
            <a:r>
              <a:rPr lang="en-US" sz="2400" dirty="0" smtClean="0"/>
              <a:t> </a:t>
            </a:r>
            <a:r>
              <a:rPr lang="en-US" sz="2400" dirty="0" err="1" smtClean="0"/>
              <a:t>emosi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pikiran</a:t>
            </a:r>
            <a:r>
              <a:rPr lang="en-US" sz="2400" dirty="0" smtClean="0"/>
              <a:t> </a:t>
            </a:r>
            <a:r>
              <a:rPr lang="en-US" sz="2400" dirty="0" err="1" smtClean="0"/>
              <a:t>melalui</a:t>
            </a:r>
            <a:r>
              <a:rPr lang="en-US" sz="2400" dirty="0" smtClean="0"/>
              <a:t> </a:t>
            </a:r>
            <a:r>
              <a:rPr lang="en-US" sz="2400" dirty="0" err="1" smtClean="0"/>
              <a:t>improvisasi</a:t>
            </a:r>
            <a:r>
              <a:rPr lang="en-US" sz="2400" dirty="0" smtClean="0"/>
              <a:t> </a:t>
            </a:r>
            <a:r>
              <a:rPr lang="en-US" sz="2400" dirty="0" err="1" smtClean="0"/>
              <a:t>gerak</a:t>
            </a:r>
            <a:r>
              <a:rPr lang="en-US" sz="2400" dirty="0" smtClean="0"/>
              <a:t>)</a:t>
            </a:r>
            <a:endParaRPr lang="en-US" sz="2400" dirty="0"/>
          </a:p>
          <a:p>
            <a:pPr lvl="1"/>
            <a:r>
              <a:rPr lang="en-US" sz="2400" dirty="0" err="1" smtClean="0"/>
              <a:t>Ekpresi</a:t>
            </a:r>
            <a:r>
              <a:rPr lang="en-US" sz="2400" dirty="0" smtClean="0"/>
              <a:t> </a:t>
            </a:r>
            <a:r>
              <a:rPr lang="en-US" sz="2400" dirty="0" err="1" smtClean="0"/>
              <a:t>representasional</a:t>
            </a:r>
            <a:r>
              <a:rPr lang="en-US" sz="2400" dirty="0" smtClean="0"/>
              <a:t>: </a:t>
            </a:r>
            <a:r>
              <a:rPr lang="en-US" sz="2400" dirty="0" err="1" smtClean="0"/>
              <a:t>mengakses</a:t>
            </a:r>
            <a:r>
              <a:rPr lang="en-US" sz="2400" dirty="0" smtClean="0"/>
              <a:t> </a:t>
            </a:r>
            <a:r>
              <a:rPr lang="en-US" sz="2400" dirty="0" err="1" smtClean="0"/>
              <a:t>kreatifitas</a:t>
            </a:r>
            <a:r>
              <a:rPr lang="en-US" sz="2400" dirty="0" smtClean="0"/>
              <a:t> </a:t>
            </a:r>
            <a:r>
              <a:rPr lang="en-US" sz="2400" dirty="0" err="1" smtClean="0"/>
              <a:t>melalui</a:t>
            </a:r>
            <a:r>
              <a:rPr lang="en-US" sz="2400" dirty="0" smtClean="0"/>
              <a:t> </a:t>
            </a:r>
            <a:r>
              <a:rPr lang="en-US" sz="2400" dirty="0" err="1" smtClean="0"/>
              <a:t>simbol</a:t>
            </a:r>
            <a:r>
              <a:rPr lang="en-US" sz="2400" dirty="0" smtClean="0"/>
              <a:t>, imagery,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metafora</a:t>
            </a:r>
            <a:endParaRPr lang="en-US" sz="2400" dirty="0"/>
          </a:p>
          <a:p>
            <a:pPr lvl="1"/>
            <a:r>
              <a:rPr lang="en-US" sz="2400" dirty="0" err="1" smtClean="0"/>
              <a:t>Relasi</a:t>
            </a:r>
            <a:r>
              <a:rPr lang="en-US" sz="2400" dirty="0" smtClean="0"/>
              <a:t> </a:t>
            </a:r>
            <a:r>
              <a:rPr lang="en-US" sz="2400" dirty="0" err="1" smtClean="0"/>
              <a:t>terapeutik</a:t>
            </a:r>
            <a:r>
              <a:rPr lang="en-US" sz="2400" dirty="0" smtClean="0"/>
              <a:t> yang </a:t>
            </a:r>
            <a:r>
              <a:rPr lang="en-US" sz="2400" dirty="0" err="1" smtClean="0"/>
              <a:t>suportif</a:t>
            </a:r>
            <a:r>
              <a:rPr lang="en-US" sz="2400" dirty="0" smtClean="0"/>
              <a:t>; </a:t>
            </a:r>
            <a:r>
              <a:rPr lang="en-US" sz="2400" dirty="0" err="1" smtClean="0"/>
              <a:t>Memahami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melakukan</a:t>
            </a:r>
            <a:r>
              <a:rPr lang="en-US" sz="2400" dirty="0" smtClean="0"/>
              <a:t> </a:t>
            </a:r>
            <a:r>
              <a:rPr lang="en-US" sz="2400" dirty="0" err="1" smtClean="0"/>
              <a:t>pendekatan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kelayan</a:t>
            </a:r>
            <a:r>
              <a:rPr lang="en-US" sz="2400" dirty="0" smtClean="0"/>
              <a:t> </a:t>
            </a:r>
            <a:r>
              <a:rPr lang="en-US" sz="2400" dirty="0" err="1" smtClean="0"/>
              <a:t>sesuai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kondisi</a:t>
            </a:r>
            <a:r>
              <a:rPr lang="en-US" sz="2400" dirty="0" smtClean="0"/>
              <a:t> </a:t>
            </a:r>
            <a:r>
              <a:rPr lang="en-US" sz="2400" dirty="0" err="1" smtClean="0"/>
              <a:t>kelayan</a:t>
            </a:r>
            <a:r>
              <a:rPr lang="en-US" sz="2400" dirty="0" smtClean="0"/>
              <a:t> </a:t>
            </a:r>
            <a:r>
              <a:rPr lang="en-US" sz="2400" dirty="0" err="1" smtClean="0"/>
              <a:t>saat</a:t>
            </a:r>
            <a:r>
              <a:rPr lang="en-US" sz="2400" dirty="0" smtClean="0"/>
              <a:t> </a:t>
            </a:r>
            <a:r>
              <a:rPr lang="en-US" sz="2400" dirty="0" err="1" smtClean="0"/>
              <a:t>ini</a:t>
            </a:r>
            <a:r>
              <a:rPr lang="en-US" sz="2400" dirty="0" smtClean="0"/>
              <a:t>. </a:t>
            </a:r>
            <a:r>
              <a:rPr lang="en-US" sz="2400" dirty="0" err="1" smtClean="0"/>
              <a:t>Contoh</a:t>
            </a:r>
            <a:r>
              <a:rPr lang="en-US" sz="2400" dirty="0" smtClean="0"/>
              <a:t> </a:t>
            </a:r>
            <a:r>
              <a:rPr lang="en-US" sz="2400" dirty="0" err="1" smtClean="0"/>
              <a:t>intervensi</a:t>
            </a:r>
            <a:r>
              <a:rPr lang="en-US" sz="2400" dirty="0" smtClean="0"/>
              <a:t>: </a:t>
            </a:r>
            <a:r>
              <a:rPr lang="en-US" sz="2400" i="1" dirty="0" smtClean="0"/>
              <a:t>mirroring</a:t>
            </a:r>
            <a:endParaRPr lang="en-US" sz="2400" i="1" dirty="0"/>
          </a:p>
          <a:p>
            <a:pPr lvl="1"/>
            <a:r>
              <a:rPr lang="en-US" sz="2400" dirty="0" err="1" smtClean="0"/>
              <a:t>Aktivitas</a:t>
            </a:r>
            <a:r>
              <a:rPr lang="en-US" sz="2400" dirty="0" smtClean="0"/>
              <a:t> </a:t>
            </a:r>
            <a:r>
              <a:rPr lang="en-US" sz="2400" dirty="0" err="1" smtClean="0"/>
              <a:t>ritmik</a:t>
            </a:r>
            <a:r>
              <a:rPr lang="en-US" sz="2400" dirty="0" smtClean="0"/>
              <a:t> </a:t>
            </a:r>
            <a:r>
              <a:rPr lang="en-US" sz="2400" dirty="0" err="1" smtClean="0"/>
              <a:t>pada</a:t>
            </a:r>
            <a:r>
              <a:rPr lang="en-US" sz="2400" dirty="0" smtClean="0"/>
              <a:t> </a:t>
            </a:r>
            <a:r>
              <a:rPr lang="en-US" sz="2400" dirty="0" err="1" smtClean="0"/>
              <a:t>kelompok</a:t>
            </a:r>
            <a:r>
              <a:rPr lang="en-US" sz="2400" dirty="0" smtClean="0"/>
              <a:t>: </a:t>
            </a:r>
            <a:r>
              <a:rPr lang="en-US" sz="2400" dirty="0" err="1" smtClean="0"/>
              <a:t>ritme</a:t>
            </a:r>
            <a:r>
              <a:rPr lang="en-US" sz="2400" dirty="0" smtClean="0"/>
              <a:t> </a:t>
            </a:r>
            <a:r>
              <a:rPr lang="en-US" sz="2400" dirty="0" err="1" smtClean="0"/>
              <a:t>mempunyai</a:t>
            </a:r>
            <a:r>
              <a:rPr lang="en-US" sz="2400" dirty="0" smtClean="0"/>
              <a:t> </a:t>
            </a:r>
            <a:r>
              <a:rPr lang="en-US" sz="2400" dirty="0" err="1" smtClean="0"/>
              <a:t>kekuatan</a:t>
            </a:r>
            <a:r>
              <a:rPr lang="en-US" sz="2400" dirty="0" smtClean="0"/>
              <a:t> </a:t>
            </a:r>
            <a:r>
              <a:rPr lang="en-US" sz="2400" dirty="0" err="1" smtClean="0"/>
              <a:t>pada</a:t>
            </a:r>
            <a:r>
              <a:rPr lang="en-US" sz="2400" dirty="0" smtClean="0"/>
              <a:t> </a:t>
            </a:r>
            <a:r>
              <a:rPr lang="en-US" sz="2400" dirty="0" err="1" smtClean="0"/>
              <a:t>organisasi</a:t>
            </a:r>
            <a:r>
              <a:rPr lang="en-US" sz="2400" dirty="0" smtClean="0"/>
              <a:t>, </a:t>
            </a:r>
            <a:r>
              <a:rPr lang="en-US" sz="2400" dirty="0" err="1" smtClean="0"/>
              <a:t>meregulasi</a:t>
            </a:r>
            <a:r>
              <a:rPr lang="en-US" sz="2400" dirty="0" smtClean="0"/>
              <a:t> </a:t>
            </a:r>
            <a:r>
              <a:rPr lang="en-US" sz="2400" dirty="0" err="1" smtClean="0"/>
              <a:t>diri</a:t>
            </a:r>
            <a:r>
              <a:rPr lang="en-US" sz="2400" dirty="0" smtClean="0"/>
              <a:t> </a:t>
            </a:r>
            <a:r>
              <a:rPr lang="en-US" sz="2400" dirty="0" err="1" smtClean="0"/>
              <a:t>sendiri</a:t>
            </a:r>
            <a:r>
              <a:rPr lang="en-US" sz="2400" dirty="0" smtClean="0"/>
              <a:t>,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memudahkan</a:t>
            </a:r>
            <a:r>
              <a:rPr lang="en-US" sz="2400" dirty="0" smtClean="0"/>
              <a:t> </a:t>
            </a:r>
            <a:r>
              <a:rPr lang="en-US" sz="2400" dirty="0" err="1" smtClean="0"/>
              <a:t>transisi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52929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15890</TotalTime>
  <Words>2039</Words>
  <Application>Microsoft Office PowerPoint</Application>
  <PresentationFormat>Custom</PresentationFormat>
  <Paragraphs>323</Paragraphs>
  <Slides>32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Facet</vt:lpstr>
      <vt:lpstr>WORKSHOP Movement analysis untuk asesmen kondisi psikologis</vt:lpstr>
      <vt:lpstr>Hasil yang diharapkan</vt:lpstr>
      <vt:lpstr>Metode Penyampaian </vt:lpstr>
      <vt:lpstr>AGENDA</vt:lpstr>
      <vt:lpstr>PowerPoint Presentation</vt:lpstr>
      <vt:lpstr>Healing process…</vt:lpstr>
      <vt:lpstr>Evidence based and theoretical assumptions</vt:lpstr>
      <vt:lpstr>PowerPoint Presentation</vt:lpstr>
      <vt:lpstr>Metode pendekatan perubahan perilaku melalui gerak dan tubuh</vt:lpstr>
      <vt:lpstr>Asesmen dalam dance/movement therapy</vt:lpstr>
      <vt:lpstr>Movement assessment</vt:lpstr>
      <vt:lpstr>Kestenberg Movement Profile</vt:lpstr>
      <vt:lpstr>lanjutan</vt:lpstr>
      <vt:lpstr>Tension Flow Rhythm - Movement Development Rhythms (Basic Needs and Drives)</vt:lpstr>
      <vt:lpstr>PowerPoint Presentation</vt:lpstr>
      <vt:lpstr>PowerPoint Presentation</vt:lpstr>
      <vt:lpstr>PowerPoint Presentation</vt:lpstr>
      <vt:lpstr>TENSION FLOW ATTRIBUTES (EMOSI, TEMPERAMEN &amp; KEPRIBADIAN)</vt:lpstr>
      <vt:lpstr>PRE-EFFORTS (LEARNING STYLE &amp; DEFENSE MECHANISM)</vt:lpstr>
      <vt:lpstr>EFFORTS (COPING SKILLS)</vt:lpstr>
      <vt:lpstr>Bipolar Shape Flow (self-feelings, trust, holding environment, comfort-discomfort, body image, communication of emotion</vt:lpstr>
      <vt:lpstr>Unipolar Shape Flow (Attraction - repulsion, response stimulus lingkungan, development of relationships)</vt:lpstr>
      <vt:lpstr>SHAPING IN DIRECTIONS (SELF-PROTECTION &amp; STRUCTURE LEARNING)</vt:lpstr>
      <vt:lpstr>SHAPING IN PLANES (SOCIAL SKILLS)</vt:lpstr>
      <vt:lpstr>Contoh Intervensi Attunement</vt:lpstr>
      <vt:lpstr>Gerak dominan sucking rhythm dan horizontal </vt:lpstr>
      <vt:lpstr>Gerak dominan biting rhythm, glaring, devouring eyes, tense jaw</vt:lpstr>
      <vt:lpstr>Gerak dominan twisting, rengekan, ambivalent vocal tone</vt:lpstr>
      <vt:lpstr>Gerak dominan strain/release</vt:lpstr>
      <vt:lpstr>Gerak dominan urethral, flowing quality, starting/stopping running</vt:lpstr>
      <vt:lpstr>Role play: observasi dinamika gerak saat intervensi verbal </vt:lpstr>
      <vt:lpstr>Terima kasih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Dance/Movement therapy for use with clinical interaction and self-care</dc:title>
  <dc:creator>Rahapsari,Satwika</dc:creator>
  <cp:lastModifiedBy>ismail - [2010]</cp:lastModifiedBy>
  <cp:revision>134</cp:revision>
  <dcterms:created xsi:type="dcterms:W3CDTF">2017-11-15T05:54:02Z</dcterms:created>
  <dcterms:modified xsi:type="dcterms:W3CDTF">2019-03-10T23:03:57Z</dcterms:modified>
</cp:coreProperties>
</file>