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58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5/29/2019</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5/29/2019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5/29/2019</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Overcoming Civilizational </a:t>
            </a:r>
            <a:r>
              <a:rPr lang="en-US" b="1" dirty="0" smtClean="0"/>
              <a:t>Anxiety</a:t>
            </a:r>
            <a:endParaRPr lang="en-US" dirty="0"/>
          </a:p>
        </p:txBody>
      </p:sp>
      <p:sp>
        <p:nvSpPr>
          <p:cNvPr id="3" name="Subtitle 2"/>
          <p:cNvSpPr>
            <a:spLocks noGrp="1"/>
          </p:cNvSpPr>
          <p:nvPr>
            <p:ph type="subTitle" idx="1"/>
          </p:nvPr>
        </p:nvSpPr>
        <p:spPr/>
        <p:txBody>
          <a:bodyPr/>
          <a:lstStyle/>
          <a:p>
            <a:r>
              <a:rPr lang="en-US" b="1" dirty="0" smtClean="0"/>
              <a:t>A </a:t>
            </a:r>
            <a:r>
              <a:rPr lang="en-US" b="1" dirty="0"/>
              <a:t>Search for Islamic Authenticity and </a:t>
            </a:r>
            <a:r>
              <a:rPr lang="en-US" b="1" dirty="0" smtClean="0"/>
              <a:t>Modernity From </a:t>
            </a:r>
            <a:r>
              <a:rPr lang="en-US" b="1" dirty="0" err="1" smtClean="0"/>
              <a:t>Maqasidic</a:t>
            </a:r>
            <a:r>
              <a:rPr lang="en-US" b="1" dirty="0" smtClean="0"/>
              <a:t> View</a:t>
            </a:r>
            <a:endParaRPr lang="en-US" dirty="0"/>
          </a:p>
        </p:txBody>
      </p:sp>
      <p:sp>
        <p:nvSpPr>
          <p:cNvPr id="4" name="TextBox 3"/>
          <p:cNvSpPr txBox="1"/>
          <p:nvPr/>
        </p:nvSpPr>
        <p:spPr>
          <a:xfrm>
            <a:off x="8255358" y="5743977"/>
            <a:ext cx="3541690" cy="369332"/>
          </a:xfrm>
          <a:prstGeom prst="rect">
            <a:avLst/>
          </a:prstGeom>
          <a:noFill/>
        </p:spPr>
        <p:txBody>
          <a:bodyPr wrap="square" rtlCol="0">
            <a:spAutoFit/>
          </a:bodyPr>
          <a:lstStyle/>
          <a:p>
            <a:r>
              <a:rPr lang="en-ID" dirty="0" smtClean="0"/>
              <a:t>FAI UMY, 18 Dec 2018</a:t>
            </a:r>
            <a:endParaRPr lang="en-US" dirty="0"/>
          </a:p>
        </p:txBody>
      </p:sp>
    </p:spTree>
    <p:extLst>
      <p:ext uri="{BB962C8B-B14F-4D97-AF65-F5344CB8AC3E}">
        <p14:creationId xmlns:p14="http://schemas.microsoft.com/office/powerpoint/2010/main" val="2803457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Al-</a:t>
            </a:r>
            <a:r>
              <a:rPr lang="en-US" b="1" dirty="0" err="1"/>
              <a:t>Jābirī’s</a:t>
            </a:r>
            <a:r>
              <a:rPr lang="en-US" b="1" dirty="0"/>
              <a:t> </a:t>
            </a:r>
            <a:r>
              <a:rPr lang="en-US" b="1" dirty="0" smtClean="0"/>
              <a:t>Critique </a:t>
            </a:r>
            <a:r>
              <a:rPr lang="en-US" b="1" dirty="0"/>
              <a:t>and Reconstruction of </a:t>
            </a:r>
            <a:r>
              <a:rPr lang="en-US" b="1" dirty="0" smtClean="0"/>
              <a:t>Arab-Islamic </a:t>
            </a:r>
            <a:r>
              <a:rPr lang="en-US" b="1" dirty="0"/>
              <a:t>Reason</a:t>
            </a:r>
            <a:r>
              <a:rPr lang="en-US" dirty="0"/>
              <a:t/>
            </a:r>
            <a:br>
              <a:rPr lang="en-US" dirty="0"/>
            </a:br>
            <a:endParaRPr lang="en-US" dirty="0"/>
          </a:p>
        </p:txBody>
      </p:sp>
      <p:sp>
        <p:nvSpPr>
          <p:cNvPr id="3" name="Content Placeholder 2"/>
          <p:cNvSpPr>
            <a:spLocks noGrp="1"/>
          </p:cNvSpPr>
          <p:nvPr>
            <p:ph idx="1"/>
          </p:nvPr>
        </p:nvSpPr>
        <p:spPr/>
        <p:txBody>
          <a:bodyPr>
            <a:normAutofit fontScale="92500"/>
          </a:bodyPr>
          <a:lstStyle/>
          <a:p>
            <a:r>
              <a:rPr lang="en-US" dirty="0"/>
              <a:t>First, the discipline of explication (</a:t>
            </a:r>
            <a:r>
              <a:rPr lang="en-US" i="1" dirty="0" err="1"/>
              <a:t>ʿulūm</a:t>
            </a:r>
            <a:r>
              <a:rPr lang="en-US" i="1" dirty="0"/>
              <a:t> al-</a:t>
            </a:r>
            <a:r>
              <a:rPr lang="en-US" i="1" dirty="0" err="1"/>
              <a:t>bayān</a:t>
            </a:r>
            <a:r>
              <a:rPr lang="en-US" dirty="0"/>
              <a:t>), whose epistemological method applies analogical thinking (</a:t>
            </a:r>
            <a:r>
              <a:rPr lang="en-US" i="1" dirty="0"/>
              <a:t>al-</a:t>
            </a:r>
            <a:r>
              <a:rPr lang="en-US" i="1" dirty="0" err="1"/>
              <a:t>qiyās</a:t>
            </a:r>
            <a:r>
              <a:rPr lang="en-US" i="1" dirty="0"/>
              <a:t> al-</a:t>
            </a:r>
            <a:r>
              <a:rPr lang="en-US" i="1" dirty="0" err="1"/>
              <a:t>bayānī</a:t>
            </a:r>
            <a:r>
              <a:rPr lang="en-US" dirty="0"/>
              <a:t>) in almost entire early Arab Islamic scholarships ranging from grammar, rhetoric, prosody, lexicography, Qur’an exegesis, Hadith sciences, Islamic law and legal theory, to Islamic theology (</a:t>
            </a:r>
            <a:r>
              <a:rPr lang="en-US" dirty="0" err="1"/>
              <a:t>kalam</a:t>
            </a:r>
            <a:r>
              <a:rPr lang="en-US" dirty="0" smtClean="0"/>
              <a:t>)</a:t>
            </a:r>
          </a:p>
          <a:p>
            <a:r>
              <a:rPr lang="en-US" dirty="0"/>
              <a:t>Second, the discipline of Gnosticism (</a:t>
            </a:r>
            <a:r>
              <a:rPr lang="en-US" i="1" dirty="0" err="1"/>
              <a:t>ʿulūm</a:t>
            </a:r>
            <a:r>
              <a:rPr lang="en-US" i="1" dirty="0"/>
              <a:t> al-</a:t>
            </a:r>
            <a:r>
              <a:rPr lang="en-US" i="1" dirty="0" err="1"/>
              <a:t>ʿirfān</a:t>
            </a:r>
            <a:r>
              <a:rPr lang="en-US" dirty="0"/>
              <a:t>), which is based on inner revelation and insight as an epistemological method, which includes Sufism, </a:t>
            </a:r>
            <a:r>
              <a:rPr lang="en-US" dirty="0" err="1"/>
              <a:t>Shīʿī</a:t>
            </a:r>
            <a:r>
              <a:rPr lang="en-US" dirty="0"/>
              <a:t> thought, </a:t>
            </a:r>
            <a:r>
              <a:rPr lang="en-US" dirty="0" err="1"/>
              <a:t>Ismāʻīlī</a:t>
            </a:r>
            <a:r>
              <a:rPr lang="en-US" dirty="0"/>
              <a:t> philosophy, esoteric Qur’an exegesis, oriental illumination philosophy, theosophy, alchemy, astrology, magic, and numerology</a:t>
            </a:r>
          </a:p>
        </p:txBody>
      </p:sp>
    </p:spTree>
    <p:extLst>
      <p:ext uri="{BB962C8B-B14F-4D97-AF65-F5344CB8AC3E}">
        <p14:creationId xmlns:p14="http://schemas.microsoft.com/office/powerpoint/2010/main" val="2948686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err="1" smtClean="0"/>
              <a:t>Bulding</a:t>
            </a:r>
            <a:r>
              <a:rPr lang="en-ID" dirty="0" smtClean="0"/>
              <a:t> The Age of New Codification</a:t>
            </a:r>
            <a:endParaRPr lang="en-US" dirty="0"/>
          </a:p>
        </p:txBody>
      </p:sp>
      <p:sp>
        <p:nvSpPr>
          <p:cNvPr id="3" name="Content Placeholder 2"/>
          <p:cNvSpPr>
            <a:spLocks noGrp="1"/>
          </p:cNvSpPr>
          <p:nvPr>
            <p:ph idx="1"/>
          </p:nvPr>
        </p:nvSpPr>
        <p:spPr/>
        <p:txBody>
          <a:bodyPr/>
          <a:lstStyle/>
          <a:p>
            <a:r>
              <a:rPr lang="en-US" dirty="0" smtClean="0"/>
              <a:t>Third, the </a:t>
            </a:r>
            <a:r>
              <a:rPr lang="en-US" dirty="0"/>
              <a:t>discipline of inferential-demonstrative evidence (</a:t>
            </a:r>
            <a:r>
              <a:rPr lang="en-US" i="1" dirty="0" err="1"/>
              <a:t>ʿulūm</a:t>
            </a:r>
            <a:r>
              <a:rPr lang="en-US" i="1" dirty="0"/>
              <a:t> al-</a:t>
            </a:r>
            <a:r>
              <a:rPr lang="en-US" i="1" dirty="0" err="1"/>
              <a:t>burhān</a:t>
            </a:r>
            <a:r>
              <a:rPr lang="en-US" dirty="0"/>
              <a:t>), whose epistemological method is based on empirical observation and intellectual </a:t>
            </a:r>
            <a:r>
              <a:rPr lang="en-US" dirty="0" smtClean="0"/>
              <a:t>inference or demonstration. </a:t>
            </a:r>
            <a:r>
              <a:rPr lang="en-US" dirty="0"/>
              <a:t>They include logic, mathematics, physics (all branches of natural sciences) and even </a:t>
            </a:r>
            <a:r>
              <a:rPr lang="en-US" dirty="0" smtClean="0"/>
              <a:t>metaphysics.</a:t>
            </a:r>
          </a:p>
          <a:p>
            <a:r>
              <a:rPr lang="en-US" dirty="0" err="1" smtClean="0"/>
              <a:t>Rushdian</a:t>
            </a:r>
            <a:r>
              <a:rPr lang="en-US" dirty="0" smtClean="0"/>
              <a:t> Spirit: Al-</a:t>
            </a:r>
            <a:r>
              <a:rPr lang="en-US" dirty="0" err="1" smtClean="0"/>
              <a:t>Jābirī</a:t>
            </a:r>
            <a:r>
              <a:rPr lang="en-US" dirty="0" smtClean="0"/>
              <a:t> </a:t>
            </a:r>
            <a:r>
              <a:rPr lang="en-US" dirty="0"/>
              <a:t>argues that if the Cartesian spirit is present in French thought or the spirit of empiricism inaugurated by Locke and Hume is present in English thought, so the spirit of </a:t>
            </a:r>
            <a:r>
              <a:rPr lang="en-US" dirty="0" err="1"/>
              <a:t>Ibn</a:t>
            </a:r>
            <a:r>
              <a:rPr lang="en-US" dirty="0"/>
              <a:t> </a:t>
            </a:r>
            <a:r>
              <a:rPr lang="en-US" dirty="0" err="1"/>
              <a:t>Rushd</a:t>
            </a:r>
            <a:r>
              <a:rPr lang="en-US" dirty="0"/>
              <a:t> must be also present in the Arab modern thought. </a:t>
            </a:r>
          </a:p>
        </p:txBody>
      </p:sp>
    </p:spTree>
    <p:extLst>
      <p:ext uri="{BB962C8B-B14F-4D97-AF65-F5344CB8AC3E}">
        <p14:creationId xmlns:p14="http://schemas.microsoft.com/office/powerpoint/2010/main" val="772286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err="1" smtClean="0"/>
              <a:t>Maqasidic</a:t>
            </a:r>
            <a:r>
              <a:rPr lang="en-ID" dirty="0" smtClean="0"/>
              <a:t> Approach</a:t>
            </a:r>
            <a:endParaRPr lang="en-US" dirty="0"/>
          </a:p>
        </p:txBody>
      </p:sp>
      <p:sp>
        <p:nvSpPr>
          <p:cNvPr id="3" name="Content Placeholder 2"/>
          <p:cNvSpPr>
            <a:spLocks noGrp="1"/>
          </p:cNvSpPr>
          <p:nvPr>
            <p:ph idx="1"/>
          </p:nvPr>
        </p:nvSpPr>
        <p:spPr/>
        <p:txBody>
          <a:bodyPr/>
          <a:lstStyle/>
          <a:p>
            <a:r>
              <a:rPr lang="en-ID" dirty="0" smtClean="0"/>
              <a:t>From </a:t>
            </a:r>
            <a:r>
              <a:rPr lang="en-ID" dirty="0" err="1" smtClean="0"/>
              <a:t>Qiyas</a:t>
            </a:r>
            <a:r>
              <a:rPr lang="en-ID" dirty="0" smtClean="0"/>
              <a:t> to </a:t>
            </a:r>
            <a:r>
              <a:rPr lang="en-ID" dirty="0" err="1" smtClean="0"/>
              <a:t>Maqasid</a:t>
            </a:r>
            <a:r>
              <a:rPr lang="en-ID" dirty="0" smtClean="0"/>
              <a:t> Reasoning: Copy-Paste Reasoning, </a:t>
            </a:r>
            <a:r>
              <a:rPr lang="en-ID" dirty="0" err="1" smtClean="0"/>
              <a:t>Taqlid</a:t>
            </a:r>
            <a:r>
              <a:rPr lang="en-ID" dirty="0" smtClean="0"/>
              <a:t> Attitude</a:t>
            </a:r>
          </a:p>
          <a:p>
            <a:r>
              <a:rPr lang="en-ID" dirty="0" smtClean="0"/>
              <a:t>From </a:t>
            </a:r>
            <a:r>
              <a:rPr lang="en-ID" dirty="0" err="1" smtClean="0"/>
              <a:t>Rushdian</a:t>
            </a:r>
            <a:r>
              <a:rPr lang="en-ID" dirty="0" smtClean="0"/>
              <a:t> to </a:t>
            </a:r>
            <a:r>
              <a:rPr lang="en-ID" dirty="0" err="1" smtClean="0"/>
              <a:t>Maqasid</a:t>
            </a:r>
            <a:r>
              <a:rPr lang="en-ID" dirty="0" smtClean="0"/>
              <a:t> Spirit: </a:t>
            </a:r>
            <a:r>
              <a:rPr lang="en-ID" dirty="0" err="1" smtClean="0"/>
              <a:t>Maghribi</a:t>
            </a:r>
            <a:r>
              <a:rPr lang="en-ID" dirty="0" smtClean="0"/>
              <a:t> Bias, Ignoring other </a:t>
            </a:r>
            <a:r>
              <a:rPr lang="en-ID" dirty="0" err="1" smtClean="0"/>
              <a:t>reasining</a:t>
            </a:r>
            <a:r>
              <a:rPr lang="en-ID" dirty="0" smtClean="0"/>
              <a:t> tradition</a:t>
            </a:r>
          </a:p>
          <a:p>
            <a:r>
              <a:rPr lang="en-ID" dirty="0" err="1" smtClean="0"/>
              <a:t>Maqasid</a:t>
            </a:r>
            <a:r>
              <a:rPr lang="en-ID" dirty="0" smtClean="0"/>
              <a:t> Reasoning and Spirit: Contribution and Innovation</a:t>
            </a:r>
            <a:endParaRPr lang="en-US" dirty="0"/>
          </a:p>
        </p:txBody>
      </p:sp>
    </p:spTree>
    <p:extLst>
      <p:ext uri="{BB962C8B-B14F-4D97-AF65-F5344CB8AC3E}">
        <p14:creationId xmlns:p14="http://schemas.microsoft.com/office/powerpoint/2010/main" val="24302416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err="1" smtClean="0"/>
              <a:t>Maqasid</a:t>
            </a:r>
            <a:r>
              <a:rPr lang="en-ID" dirty="0" smtClean="0"/>
              <a:t> Reasoning and Spirit</a:t>
            </a:r>
            <a:endParaRPr lang="en-US" dirty="0"/>
          </a:p>
        </p:txBody>
      </p:sp>
      <p:sp>
        <p:nvSpPr>
          <p:cNvPr id="3" name="Content Placeholder 2"/>
          <p:cNvSpPr>
            <a:spLocks noGrp="1"/>
          </p:cNvSpPr>
          <p:nvPr>
            <p:ph idx="1"/>
          </p:nvPr>
        </p:nvSpPr>
        <p:spPr/>
        <p:txBody>
          <a:bodyPr>
            <a:normAutofit lnSpcReduction="10000"/>
          </a:bodyPr>
          <a:lstStyle/>
          <a:p>
            <a:r>
              <a:rPr lang="en-ID" dirty="0" smtClean="0"/>
              <a:t>Necessities:</a:t>
            </a:r>
          </a:p>
          <a:p>
            <a:pPr marL="457200" indent="-457200">
              <a:buAutoNum type="arabicPeriod"/>
            </a:pPr>
            <a:r>
              <a:rPr lang="en-ID" dirty="0" smtClean="0"/>
              <a:t>Preservation of Religion: Moral Compass</a:t>
            </a:r>
          </a:p>
          <a:p>
            <a:pPr marL="457200" indent="-457200">
              <a:buAutoNum type="arabicPeriod"/>
            </a:pPr>
            <a:r>
              <a:rPr lang="en-ID" dirty="0" smtClean="0"/>
              <a:t>Preservation of Soul/Life: Life of Human, of Community, of the Earth</a:t>
            </a:r>
          </a:p>
          <a:p>
            <a:pPr marL="457200" indent="-457200">
              <a:buAutoNum type="arabicPeriod"/>
            </a:pPr>
            <a:r>
              <a:rPr lang="en-ID" dirty="0" smtClean="0"/>
              <a:t>Preservation of Reason: Independent Reasoning, Innovative  and Critical Thinking</a:t>
            </a:r>
          </a:p>
          <a:p>
            <a:pPr marL="457200" indent="-457200">
              <a:buAutoNum type="arabicPeriod"/>
            </a:pPr>
            <a:r>
              <a:rPr lang="en-ID" dirty="0" smtClean="0"/>
              <a:t>Preservation of Wealth: Individual and Social Welfare and Prosperity</a:t>
            </a:r>
          </a:p>
          <a:p>
            <a:pPr marL="457200" indent="-457200">
              <a:buAutoNum type="arabicPeriod"/>
            </a:pPr>
            <a:r>
              <a:rPr lang="en-ID" dirty="0" smtClean="0"/>
              <a:t>Preservation of Progeny: The Future of Human Beings</a:t>
            </a:r>
          </a:p>
          <a:p>
            <a:endParaRPr lang="en-ID" dirty="0" smtClean="0"/>
          </a:p>
        </p:txBody>
      </p:sp>
    </p:spTree>
    <p:extLst>
      <p:ext uri="{BB962C8B-B14F-4D97-AF65-F5344CB8AC3E}">
        <p14:creationId xmlns:p14="http://schemas.microsoft.com/office/powerpoint/2010/main" val="4130496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D" dirty="0" err="1" smtClean="0"/>
              <a:t>Maqasid</a:t>
            </a:r>
            <a:r>
              <a:rPr lang="en-ID" dirty="0" smtClean="0"/>
              <a:t>: Contributing and Innovative Spirit</a:t>
            </a:r>
            <a:endParaRPr lang="en-US" dirty="0"/>
          </a:p>
        </p:txBody>
      </p:sp>
      <p:sp>
        <p:nvSpPr>
          <p:cNvPr id="3" name="Content Placeholder 2"/>
          <p:cNvSpPr>
            <a:spLocks noGrp="1"/>
          </p:cNvSpPr>
          <p:nvPr>
            <p:ph idx="1"/>
          </p:nvPr>
        </p:nvSpPr>
        <p:spPr/>
        <p:txBody>
          <a:bodyPr>
            <a:normAutofit lnSpcReduction="10000"/>
          </a:bodyPr>
          <a:lstStyle/>
          <a:p>
            <a:r>
              <a:rPr lang="en-ID" dirty="0" err="1" smtClean="0"/>
              <a:t>Turath</a:t>
            </a:r>
            <a:r>
              <a:rPr lang="en-ID" dirty="0" smtClean="0"/>
              <a:t>: The Glory is not only for </a:t>
            </a:r>
            <a:r>
              <a:rPr lang="en-ID" dirty="0" err="1" smtClean="0"/>
              <a:t>Turath’s</a:t>
            </a:r>
            <a:r>
              <a:rPr lang="en-ID" dirty="0" smtClean="0"/>
              <a:t> adaptation of Greek, but also its innovative and contributing spirit. </a:t>
            </a:r>
          </a:p>
          <a:p>
            <a:r>
              <a:rPr lang="en-ID" dirty="0" smtClean="0"/>
              <a:t>This should be rebuilt for our future, to face Industrial Revolution 4.0, with its challenges and opportunities.</a:t>
            </a:r>
          </a:p>
          <a:p>
            <a:r>
              <a:rPr lang="en-ID" dirty="0" smtClean="0"/>
              <a:t>The </a:t>
            </a:r>
            <a:r>
              <a:rPr lang="en-ID" dirty="0" err="1" smtClean="0"/>
              <a:t>meain</a:t>
            </a:r>
            <a:r>
              <a:rPr lang="en-ID" dirty="0" smtClean="0"/>
              <a:t> question is: How do we innovate and contribute for the </a:t>
            </a:r>
            <a:r>
              <a:rPr lang="en-ID" dirty="0" err="1" smtClean="0"/>
              <a:t>betternment</a:t>
            </a:r>
            <a:r>
              <a:rPr lang="en-ID" dirty="0" smtClean="0"/>
              <a:t> of our civilization? </a:t>
            </a:r>
          </a:p>
          <a:p>
            <a:r>
              <a:rPr lang="en-ID" dirty="0" err="1" smtClean="0"/>
              <a:t>Bayani</a:t>
            </a:r>
            <a:r>
              <a:rPr lang="en-ID" dirty="0" smtClean="0"/>
              <a:t> approach, </a:t>
            </a:r>
            <a:r>
              <a:rPr lang="en-ID" dirty="0" err="1" smtClean="0"/>
              <a:t>Irfani</a:t>
            </a:r>
            <a:r>
              <a:rPr lang="en-ID" dirty="0" smtClean="0"/>
              <a:t> Approach, or </a:t>
            </a:r>
            <a:r>
              <a:rPr lang="en-ID" dirty="0" err="1" smtClean="0"/>
              <a:t>Burhani</a:t>
            </a:r>
            <a:r>
              <a:rPr lang="en-ID" dirty="0" smtClean="0"/>
              <a:t> Approach: Each has its own innovative spirit and </a:t>
            </a:r>
            <a:r>
              <a:rPr lang="en-ID" dirty="0"/>
              <a:t>c</a:t>
            </a:r>
            <a:r>
              <a:rPr lang="en-ID" dirty="0" smtClean="0"/>
              <a:t>ontribution.</a:t>
            </a:r>
          </a:p>
          <a:p>
            <a:endParaRPr lang="en-US" dirty="0"/>
          </a:p>
        </p:txBody>
      </p:sp>
    </p:spTree>
    <p:extLst>
      <p:ext uri="{BB962C8B-B14F-4D97-AF65-F5344CB8AC3E}">
        <p14:creationId xmlns:p14="http://schemas.microsoft.com/office/powerpoint/2010/main" val="1926308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smtClean="0"/>
              <a:t>Islamic Modernity-Progress</a:t>
            </a:r>
            <a:endParaRPr lang="en-US" dirty="0"/>
          </a:p>
        </p:txBody>
      </p:sp>
      <p:sp>
        <p:nvSpPr>
          <p:cNvPr id="3" name="Content Placeholder 2"/>
          <p:cNvSpPr>
            <a:spLocks noGrp="1"/>
          </p:cNvSpPr>
          <p:nvPr>
            <p:ph idx="1"/>
          </p:nvPr>
        </p:nvSpPr>
        <p:spPr/>
        <p:txBody>
          <a:bodyPr>
            <a:normAutofit fontScale="92500"/>
          </a:bodyPr>
          <a:lstStyle/>
          <a:p>
            <a:r>
              <a:rPr lang="en-ID" dirty="0" smtClean="0"/>
              <a:t>Integrity and Moral Compass (Religion/Din): Religious Relevance on Moral Issues</a:t>
            </a:r>
          </a:p>
          <a:p>
            <a:r>
              <a:rPr lang="en-ID" dirty="0" smtClean="0"/>
              <a:t>Sustainability (Life/</a:t>
            </a:r>
            <a:r>
              <a:rPr lang="en-ID" dirty="0" err="1" smtClean="0"/>
              <a:t>Nafs</a:t>
            </a:r>
            <a:r>
              <a:rPr lang="en-ID" dirty="0" smtClean="0"/>
              <a:t>): Biological, Natural, and Environmental Issues</a:t>
            </a:r>
          </a:p>
          <a:p>
            <a:r>
              <a:rPr lang="en-ID" dirty="0" smtClean="0"/>
              <a:t>Creative and Innovative Mind (Reason/</a:t>
            </a:r>
            <a:r>
              <a:rPr lang="en-ID" dirty="0" err="1" smtClean="0"/>
              <a:t>Aql</a:t>
            </a:r>
            <a:r>
              <a:rPr lang="en-ID" dirty="0" smtClean="0"/>
              <a:t>): Intellectual, Technological, and Digital Issues.</a:t>
            </a:r>
          </a:p>
          <a:p>
            <a:r>
              <a:rPr lang="en-ID" dirty="0" smtClean="0"/>
              <a:t>Welfare and Prosperity (Wealth/Mal): Economic and Social Issues</a:t>
            </a:r>
          </a:p>
          <a:p>
            <a:r>
              <a:rPr lang="en-ID" dirty="0" smtClean="0"/>
              <a:t>Betterment of Future Generation (Progeny/</a:t>
            </a:r>
            <a:r>
              <a:rPr lang="en-ID" dirty="0" err="1" smtClean="0"/>
              <a:t>Nasl</a:t>
            </a:r>
            <a:r>
              <a:rPr lang="en-ID" dirty="0" smtClean="0"/>
              <a:t>): Biological, Demographical, and Political Issues</a:t>
            </a:r>
          </a:p>
          <a:p>
            <a:endParaRPr lang="en-US" dirty="0"/>
          </a:p>
        </p:txBody>
      </p:sp>
    </p:spTree>
    <p:extLst>
      <p:ext uri="{BB962C8B-B14F-4D97-AF65-F5344CB8AC3E}">
        <p14:creationId xmlns:p14="http://schemas.microsoft.com/office/powerpoint/2010/main" val="128686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smtClean="0"/>
              <a:t>How can we a contributor for </a:t>
            </a:r>
            <a:endParaRPr lang="en-US" dirty="0"/>
          </a:p>
        </p:txBody>
      </p:sp>
      <p:sp>
        <p:nvSpPr>
          <p:cNvPr id="3" name="Content Placeholder 2"/>
          <p:cNvSpPr>
            <a:spLocks noGrp="1"/>
          </p:cNvSpPr>
          <p:nvPr>
            <p:ph idx="1"/>
          </p:nvPr>
        </p:nvSpPr>
        <p:spPr/>
        <p:txBody>
          <a:bodyPr/>
          <a:lstStyle/>
          <a:p>
            <a:r>
              <a:rPr lang="en-ID" dirty="0" smtClean="0"/>
              <a:t>1. </a:t>
            </a:r>
            <a:r>
              <a:rPr lang="en-ID" dirty="0" err="1" smtClean="0"/>
              <a:t>Mujaddid</a:t>
            </a:r>
            <a:endParaRPr lang="en-ID" dirty="0" smtClean="0"/>
          </a:p>
          <a:p>
            <a:r>
              <a:rPr lang="en-ID" dirty="0" smtClean="0"/>
              <a:t>2. Policy maker, environmentalist, and activists</a:t>
            </a:r>
          </a:p>
          <a:p>
            <a:r>
              <a:rPr lang="en-ID" dirty="0" smtClean="0"/>
              <a:t>3. Innovator, Scientist, Artist</a:t>
            </a:r>
          </a:p>
          <a:p>
            <a:r>
              <a:rPr lang="en-ID" dirty="0" smtClean="0"/>
              <a:t>4. Entrepreneur, Economy expert and </a:t>
            </a:r>
            <a:r>
              <a:rPr lang="en-ID" dirty="0" err="1" smtClean="0"/>
              <a:t>practition</a:t>
            </a:r>
            <a:r>
              <a:rPr lang="en-ID" dirty="0" smtClean="0"/>
              <a:t>, and policy maker</a:t>
            </a:r>
          </a:p>
          <a:p>
            <a:r>
              <a:rPr lang="en-ID" dirty="0" smtClean="0"/>
              <a:t>5. Biologist, nutritionists, social worker, teachers, psychologist.</a:t>
            </a:r>
          </a:p>
          <a:p>
            <a:endParaRPr lang="en-US" dirty="0"/>
          </a:p>
        </p:txBody>
      </p:sp>
    </p:spTree>
    <p:extLst>
      <p:ext uri="{BB962C8B-B14F-4D97-AF65-F5344CB8AC3E}">
        <p14:creationId xmlns:p14="http://schemas.microsoft.com/office/powerpoint/2010/main" val="335927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0" y="3105835"/>
            <a:ext cx="6096000" cy="1569660"/>
          </a:xfrm>
          <a:prstGeom prst="rect">
            <a:avLst/>
          </a:prstGeom>
        </p:spPr>
        <p:txBody>
          <a:bodyPr>
            <a:spAutoFit/>
          </a:bodyPr>
          <a:lstStyle/>
          <a:p>
            <a:pPr algn="ctr"/>
            <a:r>
              <a:rPr lang="ar-SA" sz="4800" dirty="0"/>
              <a:t>شكرا جزيلا</a:t>
            </a:r>
            <a:br>
              <a:rPr lang="ar-SA" sz="4800" dirty="0"/>
            </a:br>
            <a:endParaRPr lang="en-US" sz="4800" dirty="0"/>
          </a:p>
        </p:txBody>
      </p:sp>
    </p:spTree>
    <p:extLst>
      <p:ext uri="{BB962C8B-B14F-4D97-AF65-F5344CB8AC3E}">
        <p14:creationId xmlns:p14="http://schemas.microsoft.com/office/powerpoint/2010/main" val="554285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smtClean="0"/>
              <a:t>Outline: how de we build our civilization?</a:t>
            </a:r>
            <a:endParaRPr lang="en-US" dirty="0"/>
          </a:p>
        </p:txBody>
      </p:sp>
      <p:sp>
        <p:nvSpPr>
          <p:cNvPr id="3" name="Content Placeholder 2"/>
          <p:cNvSpPr>
            <a:spLocks noGrp="1"/>
          </p:cNvSpPr>
          <p:nvPr>
            <p:ph idx="1"/>
          </p:nvPr>
        </p:nvSpPr>
        <p:spPr/>
        <p:txBody>
          <a:bodyPr/>
          <a:lstStyle/>
          <a:p>
            <a:r>
              <a:rPr lang="en-ID" dirty="0" smtClean="0"/>
              <a:t>Civilizational Anxiety Problem</a:t>
            </a:r>
          </a:p>
          <a:p>
            <a:r>
              <a:rPr lang="en-ID" dirty="0" smtClean="0"/>
              <a:t>Existing Alternatives of Solution: Analogical Approach</a:t>
            </a:r>
          </a:p>
          <a:p>
            <a:r>
              <a:rPr lang="en-ID" dirty="0" smtClean="0"/>
              <a:t>Limits of Existing Alternatives Solution: Same Paradigm</a:t>
            </a:r>
          </a:p>
          <a:p>
            <a:r>
              <a:rPr lang="en-ID" dirty="0" err="1" smtClean="0"/>
              <a:t>Maqasidic</a:t>
            </a:r>
            <a:r>
              <a:rPr lang="en-ID" dirty="0" smtClean="0"/>
              <a:t> Paradigm</a:t>
            </a:r>
          </a:p>
          <a:p>
            <a:r>
              <a:rPr lang="en-ID" dirty="0" smtClean="0"/>
              <a:t>Conclusion</a:t>
            </a:r>
          </a:p>
          <a:p>
            <a:endParaRPr lang="en-US" dirty="0"/>
          </a:p>
        </p:txBody>
      </p:sp>
    </p:spTree>
    <p:extLst>
      <p:ext uri="{BB962C8B-B14F-4D97-AF65-F5344CB8AC3E}">
        <p14:creationId xmlns:p14="http://schemas.microsoft.com/office/powerpoint/2010/main" val="67715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smtClean="0"/>
              <a:t>Civilizational Anxiety</a:t>
            </a:r>
            <a:endParaRPr lang="en-US" dirty="0"/>
          </a:p>
        </p:txBody>
      </p:sp>
      <p:sp>
        <p:nvSpPr>
          <p:cNvPr id="3" name="Content Placeholder 2"/>
          <p:cNvSpPr>
            <a:spLocks noGrp="1"/>
          </p:cNvSpPr>
          <p:nvPr>
            <p:ph idx="1"/>
          </p:nvPr>
        </p:nvSpPr>
        <p:spPr/>
        <p:txBody>
          <a:bodyPr>
            <a:normAutofit fontScale="70000" lnSpcReduction="20000"/>
          </a:bodyPr>
          <a:lstStyle/>
          <a:p>
            <a:r>
              <a:rPr lang="en-US" dirty="0"/>
              <a:t>Joseph A. </a:t>
            </a:r>
            <a:r>
              <a:rPr lang="en-US" dirty="0" err="1"/>
              <a:t>Massad</a:t>
            </a:r>
            <a:r>
              <a:rPr lang="en-US" dirty="0"/>
              <a:t>  (2007) </a:t>
            </a:r>
            <a:r>
              <a:rPr lang="en-US" dirty="0" err="1"/>
              <a:t>dalam</a:t>
            </a:r>
            <a:r>
              <a:rPr lang="en-US" dirty="0"/>
              <a:t> </a:t>
            </a:r>
            <a:r>
              <a:rPr lang="en-US" i="1" dirty="0"/>
              <a:t>Desiring Arabs </a:t>
            </a:r>
            <a:r>
              <a:rPr lang="en-US" dirty="0"/>
              <a:t> </a:t>
            </a:r>
            <a:r>
              <a:rPr lang="en-US" dirty="0" err="1"/>
              <a:t>sebagai</a:t>
            </a:r>
            <a:r>
              <a:rPr lang="en-US" dirty="0"/>
              <a:t> </a:t>
            </a:r>
            <a:r>
              <a:rPr lang="en-US" i="1" dirty="0"/>
              <a:t>civilizational anxiety</a:t>
            </a:r>
            <a:r>
              <a:rPr lang="en-US" dirty="0"/>
              <a:t> (</a:t>
            </a:r>
            <a:r>
              <a:rPr lang="en-US" dirty="0" err="1"/>
              <a:t>kegalauan</a:t>
            </a:r>
            <a:r>
              <a:rPr lang="en-US" dirty="0"/>
              <a:t> </a:t>
            </a:r>
            <a:r>
              <a:rPr lang="en-US" dirty="0" err="1"/>
              <a:t>peradaban</a:t>
            </a:r>
            <a:r>
              <a:rPr lang="en-US" dirty="0"/>
              <a:t>). </a:t>
            </a:r>
            <a:r>
              <a:rPr lang="en-US" dirty="0" err="1"/>
              <a:t>Dalam</a:t>
            </a:r>
            <a:r>
              <a:rPr lang="en-US" dirty="0"/>
              <a:t> </a:t>
            </a:r>
            <a:r>
              <a:rPr lang="en-US" dirty="0" err="1"/>
              <a:t>penelitian</a:t>
            </a:r>
            <a:r>
              <a:rPr lang="en-US" dirty="0"/>
              <a:t> </a:t>
            </a:r>
            <a:r>
              <a:rPr lang="en-US" dirty="0" err="1"/>
              <a:t>Massad</a:t>
            </a:r>
            <a:r>
              <a:rPr lang="en-US" dirty="0"/>
              <a:t>, </a:t>
            </a:r>
            <a:r>
              <a:rPr lang="en-US" dirty="0" err="1"/>
              <a:t>kalangan</a:t>
            </a:r>
            <a:r>
              <a:rPr lang="en-US" dirty="0"/>
              <a:t> </a:t>
            </a:r>
            <a:r>
              <a:rPr lang="en-US" dirty="0" err="1"/>
              <a:t>terpelajar</a:t>
            </a:r>
            <a:r>
              <a:rPr lang="en-US" dirty="0"/>
              <a:t> </a:t>
            </a:r>
            <a:r>
              <a:rPr lang="en-US" dirty="0" err="1"/>
              <a:t>dari</a:t>
            </a:r>
            <a:r>
              <a:rPr lang="en-US" dirty="0"/>
              <a:t> </a:t>
            </a:r>
            <a:r>
              <a:rPr lang="en-US" dirty="0" err="1"/>
              <a:t>kawasan</a:t>
            </a:r>
            <a:r>
              <a:rPr lang="en-US" dirty="0"/>
              <a:t> </a:t>
            </a:r>
            <a:r>
              <a:rPr lang="en-US" dirty="0" err="1"/>
              <a:t>ini</a:t>
            </a:r>
            <a:r>
              <a:rPr lang="en-US" dirty="0"/>
              <a:t> </a:t>
            </a:r>
            <a:r>
              <a:rPr lang="en-US" dirty="0" err="1"/>
              <a:t>mengklaim</a:t>
            </a:r>
            <a:r>
              <a:rPr lang="en-US" dirty="0"/>
              <a:t> </a:t>
            </a:r>
            <a:r>
              <a:rPr lang="en-US" dirty="0" err="1"/>
              <a:t>bahwa</a:t>
            </a:r>
            <a:r>
              <a:rPr lang="en-US" dirty="0"/>
              <a:t> </a:t>
            </a:r>
            <a:r>
              <a:rPr lang="en-US" dirty="0" err="1"/>
              <a:t>mereka</a:t>
            </a:r>
            <a:r>
              <a:rPr lang="en-US" dirty="0"/>
              <a:t> </a:t>
            </a:r>
            <a:r>
              <a:rPr lang="en-US" dirty="0" err="1"/>
              <a:t>mempunyai</a:t>
            </a:r>
            <a:r>
              <a:rPr lang="en-US" dirty="0"/>
              <a:t> </a:t>
            </a:r>
            <a:r>
              <a:rPr lang="en-US" dirty="0" err="1"/>
              <a:t>periode</a:t>
            </a:r>
            <a:r>
              <a:rPr lang="en-US" dirty="0"/>
              <a:t> </a:t>
            </a:r>
            <a:r>
              <a:rPr lang="en-US" dirty="0" err="1"/>
              <a:t>keemasan</a:t>
            </a:r>
            <a:r>
              <a:rPr lang="en-US" dirty="0"/>
              <a:t> </a:t>
            </a:r>
            <a:r>
              <a:rPr lang="en-US" dirty="0" err="1"/>
              <a:t>peradaban</a:t>
            </a:r>
            <a:r>
              <a:rPr lang="en-US" dirty="0"/>
              <a:t> di </a:t>
            </a:r>
            <a:r>
              <a:rPr lang="en-US" dirty="0" err="1"/>
              <a:t>masa</a:t>
            </a:r>
            <a:r>
              <a:rPr lang="en-US" dirty="0"/>
              <a:t> </a:t>
            </a:r>
            <a:r>
              <a:rPr lang="en-US" dirty="0" err="1"/>
              <a:t>lalu</a:t>
            </a:r>
            <a:r>
              <a:rPr lang="en-US" dirty="0"/>
              <a:t> yang </a:t>
            </a:r>
            <a:r>
              <a:rPr lang="en-US" dirty="0" err="1"/>
              <a:t>layak</a:t>
            </a:r>
            <a:r>
              <a:rPr lang="en-US" dirty="0"/>
              <a:t> </a:t>
            </a:r>
            <a:r>
              <a:rPr lang="en-US" dirty="0" err="1"/>
              <a:t>untuk</a:t>
            </a:r>
            <a:r>
              <a:rPr lang="en-US" dirty="0"/>
              <a:t> </a:t>
            </a:r>
            <a:r>
              <a:rPr lang="en-US" dirty="0" err="1"/>
              <a:t>dibangkitkan</a:t>
            </a:r>
            <a:r>
              <a:rPr lang="en-US" dirty="0"/>
              <a:t> </a:t>
            </a:r>
            <a:r>
              <a:rPr lang="en-US" dirty="0" err="1"/>
              <a:t>dan</a:t>
            </a:r>
            <a:r>
              <a:rPr lang="en-US" dirty="0"/>
              <a:t> </a:t>
            </a:r>
            <a:r>
              <a:rPr lang="en-US" dirty="0" err="1"/>
              <a:t>dibangun</a:t>
            </a:r>
            <a:r>
              <a:rPr lang="en-US" dirty="0"/>
              <a:t> </a:t>
            </a:r>
            <a:r>
              <a:rPr lang="en-US" dirty="0" err="1"/>
              <a:t>kembali</a:t>
            </a:r>
            <a:r>
              <a:rPr lang="en-US" dirty="0"/>
              <a:t>. </a:t>
            </a:r>
            <a:r>
              <a:rPr lang="en-US" dirty="0" err="1"/>
              <a:t>Tapi</a:t>
            </a:r>
            <a:r>
              <a:rPr lang="en-US" dirty="0"/>
              <a:t> </a:t>
            </a:r>
            <a:r>
              <a:rPr lang="en-US" dirty="0" err="1"/>
              <a:t>setelah</a:t>
            </a:r>
            <a:r>
              <a:rPr lang="en-US" dirty="0"/>
              <a:t> </a:t>
            </a:r>
            <a:r>
              <a:rPr lang="en-US" dirty="0" err="1"/>
              <a:t>diteliti</a:t>
            </a:r>
            <a:r>
              <a:rPr lang="en-US" dirty="0"/>
              <a:t> </a:t>
            </a:r>
            <a:r>
              <a:rPr lang="en-US" dirty="0" err="1"/>
              <a:t>secara</a:t>
            </a:r>
            <a:r>
              <a:rPr lang="en-US" dirty="0"/>
              <a:t> </a:t>
            </a:r>
            <a:r>
              <a:rPr lang="en-US" dirty="0" err="1"/>
              <a:t>seksama</a:t>
            </a:r>
            <a:r>
              <a:rPr lang="en-US" dirty="0"/>
              <a:t>, </a:t>
            </a:r>
            <a:r>
              <a:rPr lang="en-US" dirty="0" err="1"/>
              <a:t>ternyata</a:t>
            </a:r>
            <a:r>
              <a:rPr lang="en-US" dirty="0"/>
              <a:t> </a:t>
            </a:r>
            <a:r>
              <a:rPr lang="en-US" dirty="0" err="1"/>
              <a:t>periode</a:t>
            </a:r>
            <a:r>
              <a:rPr lang="en-US" dirty="0"/>
              <a:t> </a:t>
            </a:r>
            <a:r>
              <a:rPr lang="en-US" dirty="0" err="1"/>
              <a:t>keemasan</a:t>
            </a:r>
            <a:r>
              <a:rPr lang="en-US" dirty="0"/>
              <a:t> </a:t>
            </a:r>
            <a:r>
              <a:rPr lang="en-US" dirty="0" err="1"/>
              <a:t>paradaban</a:t>
            </a:r>
            <a:r>
              <a:rPr lang="en-US" dirty="0"/>
              <a:t> di </a:t>
            </a:r>
            <a:r>
              <a:rPr lang="en-US" dirty="0" err="1"/>
              <a:t>masa</a:t>
            </a:r>
            <a:r>
              <a:rPr lang="en-US" dirty="0"/>
              <a:t> </a:t>
            </a:r>
            <a:r>
              <a:rPr lang="en-US" dirty="0" err="1"/>
              <a:t>lalu</a:t>
            </a:r>
            <a:r>
              <a:rPr lang="en-US" dirty="0"/>
              <a:t> </a:t>
            </a:r>
            <a:r>
              <a:rPr lang="en-US" dirty="0" err="1"/>
              <a:t>itu</a:t>
            </a:r>
            <a:r>
              <a:rPr lang="en-US" dirty="0"/>
              <a:t> (i.e. </a:t>
            </a:r>
            <a:r>
              <a:rPr lang="en-US" dirty="0" err="1"/>
              <a:t>Masa</a:t>
            </a:r>
            <a:r>
              <a:rPr lang="en-US" dirty="0"/>
              <a:t> </a:t>
            </a:r>
            <a:r>
              <a:rPr lang="en-US" dirty="0" err="1"/>
              <a:t>Abbasiyah</a:t>
            </a:r>
            <a:r>
              <a:rPr lang="en-US" dirty="0"/>
              <a:t>) </a:t>
            </a:r>
            <a:r>
              <a:rPr lang="en-US" dirty="0" err="1"/>
              <a:t>menyimpan</a:t>
            </a:r>
            <a:r>
              <a:rPr lang="en-US" dirty="0"/>
              <a:t> </a:t>
            </a:r>
            <a:r>
              <a:rPr lang="en-US" dirty="0" err="1"/>
              <a:t>cacat</a:t>
            </a:r>
            <a:r>
              <a:rPr lang="en-US" dirty="0"/>
              <a:t> </a:t>
            </a:r>
            <a:r>
              <a:rPr lang="en-US" dirty="0" err="1"/>
              <a:t>dan</a:t>
            </a:r>
            <a:r>
              <a:rPr lang="en-US" dirty="0"/>
              <a:t> </a:t>
            </a:r>
            <a:r>
              <a:rPr lang="en-US" dirty="0" err="1"/>
              <a:t>aib</a:t>
            </a:r>
            <a:r>
              <a:rPr lang="en-US" dirty="0"/>
              <a:t> yang </a:t>
            </a:r>
            <a:r>
              <a:rPr lang="en-US" dirty="0" err="1"/>
              <a:t>tak</a:t>
            </a:r>
            <a:r>
              <a:rPr lang="en-US" dirty="0"/>
              <a:t> </a:t>
            </a:r>
            <a:r>
              <a:rPr lang="en-US" dirty="0" err="1"/>
              <a:t>patut</a:t>
            </a:r>
            <a:r>
              <a:rPr lang="en-US" dirty="0"/>
              <a:t> </a:t>
            </a:r>
            <a:r>
              <a:rPr lang="en-US" dirty="0" err="1"/>
              <a:t>diungkit</a:t>
            </a:r>
            <a:r>
              <a:rPr lang="en-US" dirty="0"/>
              <a:t> </a:t>
            </a:r>
            <a:r>
              <a:rPr lang="en-US" dirty="0" err="1"/>
              <a:t>dan</a:t>
            </a:r>
            <a:r>
              <a:rPr lang="en-US" dirty="0"/>
              <a:t> </a:t>
            </a:r>
            <a:r>
              <a:rPr lang="en-US" dirty="0" err="1"/>
              <a:t>ditampilkan</a:t>
            </a:r>
            <a:r>
              <a:rPr lang="en-US" dirty="0"/>
              <a:t> </a:t>
            </a:r>
            <a:r>
              <a:rPr lang="en-US" dirty="0" err="1"/>
              <a:t>ke</a:t>
            </a:r>
            <a:r>
              <a:rPr lang="en-US" dirty="0"/>
              <a:t> </a:t>
            </a:r>
            <a:r>
              <a:rPr lang="en-US" dirty="0" err="1"/>
              <a:t>permukaan</a:t>
            </a:r>
            <a:r>
              <a:rPr lang="en-US" dirty="0"/>
              <a:t> </a:t>
            </a:r>
            <a:r>
              <a:rPr lang="en-US" dirty="0" err="1"/>
              <a:t>lagi</a:t>
            </a:r>
            <a:r>
              <a:rPr lang="en-US" dirty="0"/>
              <a:t>.  </a:t>
            </a:r>
            <a:r>
              <a:rPr lang="en-US" dirty="0" err="1" smtClean="0"/>
              <a:t>Dalam</a:t>
            </a:r>
            <a:r>
              <a:rPr lang="en-US" dirty="0" smtClean="0"/>
              <a:t> </a:t>
            </a:r>
            <a:r>
              <a:rPr lang="en-US" dirty="0" err="1"/>
              <a:t>studi</a:t>
            </a:r>
            <a:r>
              <a:rPr lang="en-US" dirty="0"/>
              <a:t> literature, </a:t>
            </a:r>
            <a:r>
              <a:rPr lang="en-US" dirty="0" err="1"/>
              <a:t>cacat</a:t>
            </a:r>
            <a:r>
              <a:rPr lang="en-US" dirty="0"/>
              <a:t> </a:t>
            </a:r>
            <a:r>
              <a:rPr lang="en-US" dirty="0" err="1"/>
              <a:t>dan</a:t>
            </a:r>
            <a:r>
              <a:rPr lang="en-US" dirty="0"/>
              <a:t> air </a:t>
            </a:r>
            <a:r>
              <a:rPr lang="en-US" dirty="0" err="1"/>
              <a:t>tersebut</a:t>
            </a:r>
            <a:r>
              <a:rPr lang="en-US" dirty="0"/>
              <a:t> </a:t>
            </a:r>
            <a:r>
              <a:rPr lang="en-US" dirty="0" err="1"/>
              <a:t>bersumber</a:t>
            </a:r>
            <a:r>
              <a:rPr lang="en-US" dirty="0"/>
              <a:t> </a:t>
            </a:r>
            <a:r>
              <a:rPr lang="en-US" dirty="0" err="1"/>
              <a:t>dari</a:t>
            </a:r>
            <a:r>
              <a:rPr lang="en-US" dirty="0"/>
              <a:t> </a:t>
            </a:r>
            <a:r>
              <a:rPr lang="en-US" dirty="0" err="1"/>
              <a:t>puisi-pusi</a:t>
            </a:r>
            <a:r>
              <a:rPr lang="en-US" dirty="0"/>
              <a:t> </a:t>
            </a:r>
            <a:r>
              <a:rPr lang="en-US" dirty="0" err="1"/>
              <a:t>Abū</a:t>
            </a:r>
            <a:r>
              <a:rPr lang="en-US" dirty="0"/>
              <a:t> </a:t>
            </a:r>
            <a:r>
              <a:rPr lang="en-US" dirty="0" err="1"/>
              <a:t>Nuwas</a:t>
            </a:r>
            <a:r>
              <a:rPr lang="en-US" dirty="0"/>
              <a:t> yang </a:t>
            </a:r>
            <a:r>
              <a:rPr lang="en-US" dirty="0" err="1"/>
              <a:t>memuja</a:t>
            </a:r>
            <a:r>
              <a:rPr lang="en-US" dirty="0"/>
              <a:t> </a:t>
            </a:r>
            <a:r>
              <a:rPr lang="en-US" dirty="0" err="1"/>
              <a:t>kecantikan</a:t>
            </a:r>
            <a:r>
              <a:rPr lang="en-US" dirty="0"/>
              <a:t> </a:t>
            </a:r>
            <a:r>
              <a:rPr lang="en-US" dirty="0" err="1"/>
              <a:t>anak</a:t>
            </a:r>
            <a:r>
              <a:rPr lang="en-US" dirty="0"/>
              <a:t> </a:t>
            </a:r>
            <a:r>
              <a:rPr lang="en-US" dirty="0" err="1"/>
              <a:t>laki-laki</a:t>
            </a:r>
            <a:r>
              <a:rPr lang="en-US" dirty="0"/>
              <a:t> </a:t>
            </a:r>
            <a:r>
              <a:rPr lang="en-US" dirty="0" err="1"/>
              <a:t>dan</a:t>
            </a:r>
            <a:r>
              <a:rPr lang="en-US" dirty="0"/>
              <a:t> </a:t>
            </a:r>
            <a:r>
              <a:rPr lang="en-US" dirty="0" err="1"/>
              <a:t>segenap</a:t>
            </a:r>
            <a:r>
              <a:rPr lang="en-US" dirty="0"/>
              <a:t> </a:t>
            </a:r>
            <a:r>
              <a:rPr lang="en-US" dirty="0" err="1"/>
              <a:t>tendensi</a:t>
            </a:r>
            <a:r>
              <a:rPr lang="en-US" dirty="0"/>
              <a:t> </a:t>
            </a:r>
            <a:r>
              <a:rPr lang="en-US" dirty="0" err="1"/>
              <a:t>pada</a:t>
            </a:r>
            <a:r>
              <a:rPr lang="en-US" dirty="0"/>
              <a:t> rasa </a:t>
            </a:r>
            <a:r>
              <a:rPr lang="en-US" dirty="0" err="1"/>
              <a:t>suka</a:t>
            </a:r>
            <a:r>
              <a:rPr lang="en-US" dirty="0"/>
              <a:t> </a:t>
            </a:r>
            <a:r>
              <a:rPr lang="en-US" dirty="0" err="1"/>
              <a:t>kepada</a:t>
            </a:r>
            <a:r>
              <a:rPr lang="en-US" dirty="0"/>
              <a:t> sesame </a:t>
            </a:r>
            <a:r>
              <a:rPr lang="en-US" dirty="0" err="1"/>
              <a:t>jenis</a:t>
            </a:r>
            <a:r>
              <a:rPr lang="en-US" dirty="0"/>
              <a:t>. </a:t>
            </a:r>
            <a:endParaRPr lang="en-US" dirty="0" smtClean="0"/>
          </a:p>
          <a:p>
            <a:r>
              <a:rPr lang="en-US" dirty="0"/>
              <a:t>According to </a:t>
            </a:r>
            <a:r>
              <a:rPr lang="en-US" dirty="0" err="1"/>
              <a:t>Massad</a:t>
            </a:r>
            <a:r>
              <a:rPr lang="en-US" dirty="0"/>
              <a:t>, if </a:t>
            </a:r>
            <a:r>
              <a:rPr lang="en-US" dirty="0" err="1"/>
              <a:t>Abū</a:t>
            </a:r>
            <a:r>
              <a:rPr lang="en-US" dirty="0"/>
              <a:t> </a:t>
            </a:r>
            <a:r>
              <a:rPr lang="en-US" dirty="0" err="1"/>
              <a:t>Nuwās</a:t>
            </a:r>
            <a:r>
              <a:rPr lang="en-US" dirty="0"/>
              <a:t> is considered the source of civilizational anxiety in the Abbasid Arab-Islamic period―because of his ‘deviant’ sexual desires; in modern Arab-Islamic </a:t>
            </a:r>
            <a:r>
              <a:rPr lang="en-US" dirty="0" smtClean="0"/>
              <a:t>civilization.</a:t>
            </a:r>
          </a:p>
          <a:p>
            <a:r>
              <a:rPr lang="en-US" dirty="0" err="1"/>
              <a:t>Bayangan</a:t>
            </a:r>
            <a:r>
              <a:rPr lang="en-US" dirty="0"/>
              <a:t> </a:t>
            </a:r>
            <a:r>
              <a:rPr lang="en-US" dirty="0" err="1"/>
              <a:t>mereka</a:t>
            </a:r>
            <a:r>
              <a:rPr lang="en-US" dirty="0"/>
              <a:t> </a:t>
            </a:r>
            <a:r>
              <a:rPr lang="en-US" dirty="0" err="1"/>
              <a:t>tentang</a:t>
            </a:r>
            <a:r>
              <a:rPr lang="en-US" dirty="0"/>
              <a:t> </a:t>
            </a:r>
            <a:r>
              <a:rPr lang="en-US" dirty="0" err="1"/>
              <a:t>zaman</a:t>
            </a:r>
            <a:r>
              <a:rPr lang="en-US" dirty="0"/>
              <a:t> </a:t>
            </a:r>
            <a:r>
              <a:rPr lang="en-US" dirty="0" err="1"/>
              <a:t>keemasan</a:t>
            </a:r>
            <a:r>
              <a:rPr lang="en-US" dirty="0"/>
              <a:t> </a:t>
            </a:r>
            <a:r>
              <a:rPr lang="en-US" dirty="0" err="1"/>
              <a:t>ternyata</a:t>
            </a:r>
            <a:r>
              <a:rPr lang="en-US" dirty="0"/>
              <a:t> </a:t>
            </a:r>
            <a:r>
              <a:rPr lang="en-US" dirty="0" err="1"/>
              <a:t>tidak</a:t>
            </a:r>
            <a:r>
              <a:rPr lang="en-US" dirty="0"/>
              <a:t> </a:t>
            </a:r>
            <a:r>
              <a:rPr lang="en-US" dirty="0" err="1"/>
              <a:t>sesuai</a:t>
            </a:r>
            <a:r>
              <a:rPr lang="en-US" dirty="0"/>
              <a:t> </a:t>
            </a:r>
            <a:r>
              <a:rPr lang="en-US" dirty="0" err="1"/>
              <a:t>dengan</a:t>
            </a:r>
            <a:r>
              <a:rPr lang="en-US" dirty="0"/>
              <a:t> </a:t>
            </a:r>
            <a:r>
              <a:rPr lang="en-US" dirty="0" err="1"/>
              <a:t>kenyataan</a:t>
            </a:r>
            <a:r>
              <a:rPr lang="en-US" dirty="0"/>
              <a:t> yang </a:t>
            </a:r>
            <a:r>
              <a:rPr lang="en-US" dirty="0" err="1"/>
              <a:t>ditemukan</a:t>
            </a:r>
            <a:r>
              <a:rPr lang="en-US" dirty="0"/>
              <a:t>. </a:t>
            </a:r>
            <a:r>
              <a:rPr lang="en-US" dirty="0" err="1"/>
              <a:t>Mereka</a:t>
            </a:r>
            <a:r>
              <a:rPr lang="en-US" dirty="0"/>
              <a:t> pun </a:t>
            </a:r>
            <a:r>
              <a:rPr lang="en-US" dirty="0" err="1"/>
              <a:t>mengalami</a:t>
            </a:r>
            <a:r>
              <a:rPr lang="en-US" dirty="0"/>
              <a:t> </a:t>
            </a:r>
            <a:r>
              <a:rPr lang="en-US" dirty="0" err="1"/>
              <a:t>kegalauan</a:t>
            </a:r>
            <a:r>
              <a:rPr lang="en-US" dirty="0"/>
              <a:t> (</a:t>
            </a:r>
            <a:r>
              <a:rPr lang="en-US" i="1" dirty="0"/>
              <a:t>anxiety</a:t>
            </a:r>
            <a:r>
              <a:rPr lang="en-US" dirty="0"/>
              <a:t>) </a:t>
            </a:r>
            <a:r>
              <a:rPr lang="en-US" dirty="0" err="1"/>
              <a:t>dalam</a:t>
            </a:r>
            <a:r>
              <a:rPr lang="en-US" dirty="0"/>
              <a:t> </a:t>
            </a:r>
            <a:r>
              <a:rPr lang="en-US" dirty="0" err="1"/>
              <a:t>konteks</a:t>
            </a:r>
            <a:r>
              <a:rPr lang="en-US" dirty="0"/>
              <a:t> </a:t>
            </a:r>
            <a:r>
              <a:rPr lang="en-US" dirty="0" err="1"/>
              <a:t>usaha</a:t>
            </a:r>
            <a:r>
              <a:rPr lang="en-US" dirty="0"/>
              <a:t> </a:t>
            </a:r>
            <a:r>
              <a:rPr lang="en-US" dirty="0" err="1"/>
              <a:t>untuk</a:t>
            </a:r>
            <a:r>
              <a:rPr lang="en-US" dirty="0"/>
              <a:t> </a:t>
            </a:r>
            <a:r>
              <a:rPr lang="en-US" dirty="0" err="1"/>
              <a:t>membangun</a:t>
            </a:r>
            <a:r>
              <a:rPr lang="en-US" dirty="0"/>
              <a:t> </a:t>
            </a:r>
            <a:r>
              <a:rPr lang="en-US" dirty="0" err="1"/>
              <a:t>peradaban</a:t>
            </a:r>
            <a:r>
              <a:rPr lang="en-US" dirty="0"/>
              <a:t> yang </a:t>
            </a:r>
            <a:r>
              <a:rPr lang="en-US" dirty="0" err="1"/>
              <a:t>adilihung</a:t>
            </a:r>
            <a:r>
              <a:rPr lang="en-US" dirty="0"/>
              <a:t> di </a:t>
            </a:r>
            <a:r>
              <a:rPr lang="en-US" dirty="0" err="1"/>
              <a:t>zaman</a:t>
            </a:r>
            <a:r>
              <a:rPr lang="en-US" dirty="0"/>
              <a:t> modern </a:t>
            </a:r>
            <a:r>
              <a:rPr lang="en-US" dirty="0" err="1"/>
              <a:t>dengan</a:t>
            </a:r>
            <a:r>
              <a:rPr lang="en-US" dirty="0"/>
              <a:t> </a:t>
            </a:r>
            <a:r>
              <a:rPr lang="en-US" dirty="0" err="1"/>
              <a:t>referensi</a:t>
            </a:r>
            <a:r>
              <a:rPr lang="en-US" dirty="0"/>
              <a:t> </a:t>
            </a:r>
            <a:r>
              <a:rPr lang="en-US" dirty="0" err="1"/>
              <a:t>otentisitas</a:t>
            </a:r>
            <a:r>
              <a:rPr lang="en-US" dirty="0"/>
              <a:t> </a:t>
            </a:r>
            <a:r>
              <a:rPr lang="en-US" dirty="0" err="1"/>
              <a:t>masa</a:t>
            </a:r>
            <a:r>
              <a:rPr lang="en-US" dirty="0"/>
              <a:t> </a:t>
            </a:r>
            <a:r>
              <a:rPr lang="en-US" dirty="0" err="1"/>
              <a:t>lalu</a:t>
            </a:r>
            <a:r>
              <a:rPr lang="en-US" dirty="0"/>
              <a:t>. </a:t>
            </a:r>
          </a:p>
          <a:p>
            <a:endParaRPr lang="en-US" dirty="0"/>
          </a:p>
          <a:p>
            <a:endParaRPr lang="en-US" dirty="0"/>
          </a:p>
        </p:txBody>
      </p:sp>
    </p:spTree>
    <p:extLst>
      <p:ext uri="{BB962C8B-B14F-4D97-AF65-F5344CB8AC3E}">
        <p14:creationId xmlns:p14="http://schemas.microsoft.com/office/powerpoint/2010/main" val="374735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2"/>
            <a:ext cx="9601196" cy="1065609"/>
          </a:xfrm>
        </p:spPr>
        <p:txBody>
          <a:bodyPr/>
          <a:lstStyle/>
          <a:p>
            <a:r>
              <a:rPr lang="en-ID" dirty="0" smtClean="0"/>
              <a:t>Sources of Civilizational Anxiety</a:t>
            </a:r>
            <a:endParaRPr lang="en-US" dirty="0"/>
          </a:p>
        </p:txBody>
      </p:sp>
      <p:sp>
        <p:nvSpPr>
          <p:cNvPr id="3" name="Content Placeholder 2"/>
          <p:cNvSpPr>
            <a:spLocks noGrp="1"/>
          </p:cNvSpPr>
          <p:nvPr>
            <p:ph idx="1"/>
          </p:nvPr>
        </p:nvSpPr>
        <p:spPr>
          <a:xfrm>
            <a:off x="1295401" y="2285999"/>
            <a:ext cx="9601196" cy="3589869"/>
          </a:xfrm>
        </p:spPr>
        <p:txBody>
          <a:bodyPr>
            <a:normAutofit fontScale="85000" lnSpcReduction="20000"/>
          </a:bodyPr>
          <a:lstStyle/>
          <a:p>
            <a:endParaRPr lang="en-US" dirty="0" smtClean="0"/>
          </a:p>
          <a:p>
            <a:r>
              <a:rPr lang="en-US" dirty="0" smtClean="0"/>
              <a:t>First</a:t>
            </a:r>
            <a:r>
              <a:rPr lang="en-US" dirty="0"/>
              <a:t>, the invasion of Napoleon in 1798 which makes Arab-Islamic world “shock” and desired to “catch up” with </a:t>
            </a:r>
            <a:r>
              <a:rPr lang="en-US" dirty="0" smtClean="0"/>
              <a:t>Europe. This inspired </a:t>
            </a:r>
            <a:r>
              <a:rPr lang="en-US" dirty="0"/>
              <a:t>the emergence of the first generation of what is called “Arab Renaissance (</a:t>
            </a:r>
            <a:r>
              <a:rPr lang="en-US" i="1" dirty="0" err="1"/>
              <a:t>Nahḍah</a:t>
            </a:r>
            <a:r>
              <a:rPr lang="en-US" dirty="0"/>
              <a:t>)” which described the Arabs at that time as “decadent</a:t>
            </a:r>
            <a:r>
              <a:rPr lang="en-US" dirty="0" smtClean="0"/>
              <a:t>” and “fallen </a:t>
            </a:r>
            <a:r>
              <a:rPr lang="en-US" dirty="0"/>
              <a:t>state</a:t>
            </a:r>
            <a:r>
              <a:rPr lang="en-US" dirty="0" smtClean="0"/>
              <a:t>.”</a:t>
            </a:r>
          </a:p>
          <a:p>
            <a:r>
              <a:rPr lang="en-US" dirty="0" smtClean="0"/>
              <a:t>Second</a:t>
            </a:r>
            <a:r>
              <a:rPr lang="en-US" dirty="0"/>
              <a:t>, the Arab-Israeli war in 1967 which induces Arabs to rethink their own heritage/tradition (</a:t>
            </a:r>
            <a:r>
              <a:rPr lang="en-US" i="1" dirty="0" err="1"/>
              <a:t>turāth</a:t>
            </a:r>
            <a:r>
              <a:rPr lang="en-US" dirty="0"/>
              <a:t>) and to face modernity (</a:t>
            </a:r>
            <a:r>
              <a:rPr lang="en-US" i="1" dirty="0" err="1"/>
              <a:t>hadāthah</a:t>
            </a:r>
            <a:r>
              <a:rPr lang="en-US" i="1" dirty="0"/>
              <a:t>). </a:t>
            </a:r>
            <a:r>
              <a:rPr lang="en-US" dirty="0"/>
              <a:t>event gave rise to the birth of the later generation of </a:t>
            </a:r>
            <a:r>
              <a:rPr lang="en-US" i="1" dirty="0" err="1"/>
              <a:t>Nahḍah</a:t>
            </a:r>
            <a:r>
              <a:rPr lang="en-US" dirty="0"/>
              <a:t> or intellectual movement whose purpose is to revive, reform, or reinterpret the </a:t>
            </a:r>
            <a:r>
              <a:rPr lang="en-US" i="1" dirty="0" err="1"/>
              <a:t>turāth</a:t>
            </a:r>
            <a:r>
              <a:rPr lang="en-US" dirty="0"/>
              <a:t> and to find their own form of ‘modernity’. </a:t>
            </a:r>
            <a:endParaRPr lang="en-US" i="1" dirty="0" smtClean="0"/>
          </a:p>
          <a:p>
            <a:r>
              <a:rPr lang="en-ID" dirty="0" smtClean="0"/>
              <a:t>Third, September 11 and its Reminiscent: War on Terror, Arab Spring, and So Forth? What kind of generation of intellectuals? Khalid </a:t>
            </a:r>
            <a:r>
              <a:rPr lang="en-ID" dirty="0" err="1" smtClean="0"/>
              <a:t>Abou</a:t>
            </a:r>
            <a:r>
              <a:rPr lang="en-ID" dirty="0" smtClean="0"/>
              <a:t> </a:t>
            </a:r>
            <a:r>
              <a:rPr lang="en-ID" dirty="0" err="1" smtClean="0"/>
              <a:t>Fadl</a:t>
            </a:r>
            <a:r>
              <a:rPr lang="en-ID" dirty="0" smtClean="0"/>
              <a:t>, </a:t>
            </a:r>
            <a:r>
              <a:rPr lang="en-ID" dirty="0" err="1" smtClean="0"/>
              <a:t>Rachid</a:t>
            </a:r>
            <a:r>
              <a:rPr lang="en-ID" dirty="0" smtClean="0"/>
              <a:t> </a:t>
            </a:r>
            <a:r>
              <a:rPr lang="en-ID" dirty="0" err="1" smtClean="0"/>
              <a:t>Ghanusi</a:t>
            </a:r>
            <a:r>
              <a:rPr lang="en-ID" dirty="0" smtClean="0"/>
              <a:t>, </a:t>
            </a:r>
            <a:r>
              <a:rPr lang="en-ID" dirty="0" err="1" smtClean="0"/>
              <a:t>Jassed</a:t>
            </a:r>
            <a:r>
              <a:rPr lang="en-ID" dirty="0" smtClean="0"/>
              <a:t> </a:t>
            </a:r>
            <a:r>
              <a:rPr lang="en-ID" dirty="0" err="1" smtClean="0"/>
              <a:t>Auda</a:t>
            </a:r>
            <a:r>
              <a:rPr lang="en-ID" dirty="0" smtClean="0"/>
              <a:t>, Hamza Yusuf, Abdullah bin </a:t>
            </a:r>
            <a:r>
              <a:rPr lang="en-ID" dirty="0" err="1" smtClean="0"/>
              <a:t>Bayyah</a:t>
            </a:r>
            <a:r>
              <a:rPr lang="en-ID" dirty="0" smtClean="0"/>
              <a:t>, Abdurrahman Wahid, A. </a:t>
            </a:r>
            <a:r>
              <a:rPr lang="en-ID" dirty="0" err="1" smtClean="0"/>
              <a:t>Syafii</a:t>
            </a:r>
            <a:r>
              <a:rPr lang="en-ID" dirty="0" smtClean="0"/>
              <a:t> </a:t>
            </a:r>
            <a:r>
              <a:rPr lang="en-ID" dirty="0" err="1" smtClean="0"/>
              <a:t>Maarif</a:t>
            </a:r>
            <a:r>
              <a:rPr lang="en-ID" dirty="0" smtClean="0"/>
              <a:t>.</a:t>
            </a:r>
          </a:p>
          <a:p>
            <a:endParaRPr lang="en-US" dirty="0" smtClean="0"/>
          </a:p>
        </p:txBody>
      </p:sp>
    </p:spTree>
    <p:extLst>
      <p:ext uri="{BB962C8B-B14F-4D97-AF65-F5344CB8AC3E}">
        <p14:creationId xmlns:p14="http://schemas.microsoft.com/office/powerpoint/2010/main" val="3480134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D" dirty="0" smtClean="0"/>
              <a:t>Industrial Revolution 4.0: </a:t>
            </a:r>
            <a:br>
              <a:rPr lang="en-ID" dirty="0" smtClean="0"/>
            </a:br>
            <a:r>
              <a:rPr lang="en-ID" dirty="0" smtClean="0"/>
              <a:t>Threats and Challenges</a:t>
            </a:r>
            <a:endParaRPr lang="en-US" dirty="0"/>
          </a:p>
        </p:txBody>
      </p:sp>
      <p:sp>
        <p:nvSpPr>
          <p:cNvPr id="3" name="Content Placeholder 2"/>
          <p:cNvSpPr>
            <a:spLocks noGrp="1"/>
          </p:cNvSpPr>
          <p:nvPr>
            <p:ph idx="1"/>
          </p:nvPr>
        </p:nvSpPr>
        <p:spPr/>
        <p:txBody>
          <a:bodyPr/>
          <a:lstStyle/>
          <a:p>
            <a:r>
              <a:rPr lang="en-ID" dirty="0" smtClean="0"/>
              <a:t>Fourth: Technological and Digital Revolution: Unprecedented jobs, technologies, and ethical problems. How do new generation of intellectuals cope with it?</a:t>
            </a:r>
          </a:p>
          <a:p>
            <a:r>
              <a:rPr lang="en-ID" dirty="0" smtClean="0"/>
              <a:t>Consuming generation, adapting generation, or </a:t>
            </a:r>
            <a:r>
              <a:rPr lang="en-ID" dirty="0" err="1" smtClean="0"/>
              <a:t>cnnovating</a:t>
            </a:r>
            <a:r>
              <a:rPr lang="en-ID" dirty="0" smtClean="0"/>
              <a:t> and contributing generation?</a:t>
            </a:r>
          </a:p>
          <a:p>
            <a:endParaRPr lang="en-US" dirty="0"/>
          </a:p>
        </p:txBody>
      </p:sp>
    </p:spTree>
    <p:extLst>
      <p:ext uri="{BB962C8B-B14F-4D97-AF65-F5344CB8AC3E}">
        <p14:creationId xmlns:p14="http://schemas.microsoft.com/office/powerpoint/2010/main" val="1382652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smtClean="0"/>
              <a:t>Arab and Muslim Responses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 Clinging </a:t>
            </a:r>
            <a:r>
              <a:rPr lang="en-US" dirty="0"/>
              <a:t>to the tradition (</a:t>
            </a:r>
            <a:r>
              <a:rPr lang="en-US" i="1" dirty="0" err="1"/>
              <a:t>turāth</a:t>
            </a:r>
            <a:r>
              <a:rPr lang="en-US" dirty="0"/>
              <a:t>) handed down from the past to be applied in the present. The tradition/heritage is believed to be the source of Arab-Islamic renaissance (</a:t>
            </a:r>
            <a:r>
              <a:rPr lang="en-US" i="1" dirty="0" err="1"/>
              <a:t>Nahḍah</a:t>
            </a:r>
            <a:r>
              <a:rPr lang="en-US" dirty="0" smtClean="0"/>
              <a:t>): </a:t>
            </a:r>
            <a:r>
              <a:rPr lang="en-US" dirty="0"/>
              <a:t>Hassan </a:t>
            </a:r>
            <a:r>
              <a:rPr lang="en-US" dirty="0" smtClean="0"/>
              <a:t>al-</a:t>
            </a:r>
            <a:r>
              <a:rPr lang="en-US" dirty="0" err="1" smtClean="0"/>
              <a:t>Banna</a:t>
            </a:r>
            <a:r>
              <a:rPr lang="en-US" dirty="0" smtClean="0"/>
              <a:t>, </a:t>
            </a:r>
            <a:r>
              <a:rPr lang="en-US" dirty="0" err="1" smtClean="0"/>
              <a:t>Sayid</a:t>
            </a:r>
            <a:r>
              <a:rPr lang="en-US" dirty="0" smtClean="0"/>
              <a:t> </a:t>
            </a:r>
            <a:r>
              <a:rPr lang="en-US" dirty="0" err="1" smtClean="0"/>
              <a:t>Qutb</a:t>
            </a:r>
            <a:r>
              <a:rPr lang="en-US" dirty="0" smtClean="0"/>
              <a:t>, Al-Afghani, </a:t>
            </a:r>
            <a:r>
              <a:rPr lang="en-US" dirty="0" err="1" smtClean="0"/>
              <a:t>Abduh</a:t>
            </a:r>
            <a:endParaRPr lang="en-US" dirty="0" smtClean="0"/>
          </a:p>
          <a:p>
            <a:r>
              <a:rPr lang="en-ID" dirty="0" smtClean="0"/>
              <a:t>2. </a:t>
            </a:r>
            <a:r>
              <a:rPr lang="en-US" dirty="0"/>
              <a:t>incline to adopt Western ways through an idea of revolution, rationalization, secularization, liberalization, and modernization (</a:t>
            </a:r>
            <a:r>
              <a:rPr lang="en-US" i="1" dirty="0" err="1"/>
              <a:t>hadāthah</a:t>
            </a:r>
            <a:r>
              <a:rPr lang="en-US" dirty="0"/>
              <a:t>) in the aims of rebuilding Arab </a:t>
            </a:r>
            <a:r>
              <a:rPr lang="en-US" dirty="0" smtClean="0"/>
              <a:t>civilization: Liberal </a:t>
            </a:r>
            <a:r>
              <a:rPr lang="en-US" dirty="0"/>
              <a:t>thinkers like Adonis (Ali Ahmad Said), and Marxist intellectuals like </a:t>
            </a:r>
            <a:r>
              <a:rPr lang="en-US" dirty="0" err="1"/>
              <a:t>Tayyib</a:t>
            </a:r>
            <a:r>
              <a:rPr lang="en-US" dirty="0"/>
              <a:t> </a:t>
            </a:r>
            <a:r>
              <a:rPr lang="en-US" dirty="0" err="1"/>
              <a:t>Tazini</a:t>
            </a:r>
            <a:r>
              <a:rPr lang="en-US" dirty="0"/>
              <a:t> and Husain </a:t>
            </a:r>
            <a:r>
              <a:rPr lang="en-US" dirty="0" err="1" smtClean="0"/>
              <a:t>Muruwwah</a:t>
            </a:r>
            <a:endParaRPr lang="en-US" dirty="0" smtClean="0"/>
          </a:p>
          <a:p>
            <a:r>
              <a:rPr lang="en-ID" dirty="0" smtClean="0"/>
              <a:t>3. </a:t>
            </a:r>
            <a:r>
              <a:rPr lang="en-US" dirty="0"/>
              <a:t>prone to be selective in invoking inspirations from both tradition and modernity in order to find a kind of authentic Arab </a:t>
            </a:r>
            <a:r>
              <a:rPr lang="en-US" dirty="0" smtClean="0"/>
              <a:t>modernity: Hassan </a:t>
            </a:r>
            <a:r>
              <a:rPr lang="en-US" dirty="0" err="1"/>
              <a:t>H</a:t>
            </a:r>
            <a:r>
              <a:rPr lang="en-US" dirty="0" err="1" smtClean="0"/>
              <a:t>anafi</a:t>
            </a:r>
            <a:r>
              <a:rPr lang="en-US" dirty="0" smtClean="0"/>
              <a:t> and M.A. al-</a:t>
            </a:r>
            <a:r>
              <a:rPr lang="en-US" dirty="0" err="1" smtClean="0"/>
              <a:t>Jabiri</a:t>
            </a:r>
            <a:endParaRPr lang="en-US" dirty="0" smtClean="0"/>
          </a:p>
          <a:p>
            <a:endParaRPr lang="en-US" dirty="0"/>
          </a:p>
        </p:txBody>
      </p:sp>
    </p:spTree>
    <p:extLst>
      <p:ext uri="{BB962C8B-B14F-4D97-AF65-F5344CB8AC3E}">
        <p14:creationId xmlns:p14="http://schemas.microsoft.com/office/powerpoint/2010/main" val="3540517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1004552"/>
            <a:ext cx="9601196" cy="1133341"/>
          </a:xfrm>
        </p:spPr>
        <p:txBody>
          <a:bodyPr>
            <a:normAutofit fontScale="90000"/>
          </a:bodyPr>
          <a:lstStyle/>
          <a:p>
            <a:r>
              <a:rPr lang="en-ID" dirty="0" smtClean="0"/>
              <a:t>After 1967 defeat: </a:t>
            </a:r>
            <a:br>
              <a:rPr lang="en-ID" dirty="0" smtClean="0"/>
            </a:br>
            <a:r>
              <a:rPr lang="en-ID" dirty="0" smtClean="0"/>
              <a:t>What are reasons behind the defeat and How achieve Progress?</a:t>
            </a:r>
            <a:endParaRPr lang="en-US" dirty="0"/>
          </a:p>
        </p:txBody>
      </p:sp>
      <p:sp>
        <p:nvSpPr>
          <p:cNvPr id="3" name="Content Placeholder 2"/>
          <p:cNvSpPr>
            <a:spLocks noGrp="1"/>
          </p:cNvSpPr>
          <p:nvPr>
            <p:ph idx="1"/>
          </p:nvPr>
        </p:nvSpPr>
        <p:spPr/>
        <p:txBody>
          <a:bodyPr>
            <a:normAutofit fontScale="85000" lnSpcReduction="20000"/>
          </a:bodyPr>
          <a:lstStyle/>
          <a:p>
            <a:r>
              <a:rPr lang="en-US" dirty="0"/>
              <a:t>The term </a:t>
            </a:r>
            <a:r>
              <a:rPr lang="en-US" i="1" dirty="0" err="1"/>
              <a:t>turāth</a:t>
            </a:r>
            <a:r>
              <a:rPr lang="en-US" dirty="0"/>
              <a:t> is actually a modern term which, according to </a:t>
            </a:r>
            <a:r>
              <a:rPr lang="en-US" dirty="0" err="1"/>
              <a:t>Massad</a:t>
            </a:r>
            <a:r>
              <a:rPr lang="en-US" dirty="0"/>
              <a:t>, refers today to “the civilizational documents of knowledge, culture, and intellect that are said to have been passed down from the Arab of the past in the present”. </a:t>
            </a:r>
            <a:endParaRPr lang="en-US" dirty="0" smtClean="0"/>
          </a:p>
          <a:p>
            <a:r>
              <a:rPr lang="en-ID" dirty="0" smtClean="0"/>
              <a:t>1. Rereading the </a:t>
            </a:r>
            <a:r>
              <a:rPr lang="en-ID" dirty="0" err="1" smtClean="0"/>
              <a:t>turath</a:t>
            </a:r>
            <a:r>
              <a:rPr lang="en-ID" dirty="0" smtClean="0"/>
              <a:t>: </a:t>
            </a:r>
            <a:r>
              <a:rPr lang="en-US" dirty="0"/>
              <a:t>“what took place in the past could be achieved in the future</a:t>
            </a:r>
            <a:r>
              <a:rPr lang="en-US" dirty="0" smtClean="0"/>
              <a:t>.”</a:t>
            </a:r>
          </a:p>
          <a:p>
            <a:r>
              <a:rPr lang="en-ID" dirty="0" smtClean="0"/>
              <a:t>2. Relationship with the </a:t>
            </a:r>
            <a:r>
              <a:rPr lang="en-ID" dirty="0" err="1" smtClean="0"/>
              <a:t>turath</a:t>
            </a:r>
            <a:r>
              <a:rPr lang="en-ID" dirty="0" smtClean="0"/>
              <a:t>:</a:t>
            </a:r>
            <a:r>
              <a:rPr lang="en-US" dirty="0" smtClean="0"/>
              <a:t> </a:t>
            </a:r>
            <a:r>
              <a:rPr lang="en-US" dirty="0"/>
              <a:t>If the ‘glory of Arab-Islamic civilization’ in the past was achieved through the assimilation of a foreign past (mostly Greek) to Arabs, then by analogy, the future Arab-Islam civilization should also adopt and assimilate into “the European present-past</a:t>
            </a:r>
            <a:r>
              <a:rPr lang="en-US" dirty="0" smtClean="0"/>
              <a:t>”</a:t>
            </a:r>
          </a:p>
          <a:p>
            <a:r>
              <a:rPr lang="en-ID" dirty="0" smtClean="0"/>
              <a:t>3. Restoring </a:t>
            </a:r>
            <a:r>
              <a:rPr lang="en-ID" dirty="0" err="1" smtClean="0"/>
              <a:t>turath</a:t>
            </a:r>
            <a:r>
              <a:rPr lang="en-ID" dirty="0" smtClean="0"/>
              <a:t>: </a:t>
            </a:r>
            <a:r>
              <a:rPr lang="en-US" dirty="0"/>
              <a:t>the </a:t>
            </a:r>
            <a:r>
              <a:rPr lang="en-US" i="1" dirty="0" err="1"/>
              <a:t>turāth</a:t>
            </a:r>
            <a:r>
              <a:rPr lang="en-US" dirty="0"/>
              <a:t> is approached only in the aims of achieving the project of revolution; and revolution is used for restoring the </a:t>
            </a:r>
            <a:r>
              <a:rPr lang="en-US" i="1" dirty="0" err="1"/>
              <a:t>turāth</a:t>
            </a:r>
            <a:r>
              <a:rPr lang="en-US" dirty="0"/>
              <a:t>. </a:t>
            </a:r>
            <a:endParaRPr lang="en-US" dirty="0" smtClean="0"/>
          </a:p>
          <a:p>
            <a:endParaRPr lang="en-US" dirty="0"/>
          </a:p>
        </p:txBody>
      </p:sp>
    </p:spTree>
    <p:extLst>
      <p:ext uri="{BB962C8B-B14F-4D97-AF65-F5344CB8AC3E}">
        <p14:creationId xmlns:p14="http://schemas.microsoft.com/office/powerpoint/2010/main" val="1362039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D" dirty="0"/>
              <a:t>Limits of Existing Alternatives </a:t>
            </a:r>
            <a:r>
              <a:rPr lang="en-ID" dirty="0" smtClean="0"/>
              <a:t>Solution</a:t>
            </a:r>
            <a:r>
              <a:rPr lang="en-ID" dirty="0"/>
              <a:t/>
            </a:r>
            <a:br>
              <a:rPr lang="en-ID" dirty="0"/>
            </a:br>
            <a:endParaRPr lang="en-US" dirty="0"/>
          </a:p>
        </p:txBody>
      </p:sp>
      <p:sp>
        <p:nvSpPr>
          <p:cNvPr id="3" name="Content Placeholder 2"/>
          <p:cNvSpPr>
            <a:spLocks noGrp="1"/>
          </p:cNvSpPr>
          <p:nvPr>
            <p:ph idx="1"/>
          </p:nvPr>
        </p:nvSpPr>
        <p:spPr/>
        <p:txBody>
          <a:bodyPr/>
          <a:lstStyle/>
          <a:p>
            <a:r>
              <a:rPr lang="en-ID" dirty="0" smtClean="0"/>
              <a:t>Same Reasoning Framework and Paradigm: Analogical Reasoning.</a:t>
            </a:r>
          </a:p>
          <a:p>
            <a:r>
              <a:rPr lang="en-US" dirty="0"/>
              <a:t>Their basic mode of reasoning is what the ancient Arab scholars call the “analogy of the unknown to the known (</a:t>
            </a:r>
            <a:r>
              <a:rPr lang="en-US" i="1" dirty="0" err="1"/>
              <a:t>qiyās</a:t>
            </a:r>
            <a:r>
              <a:rPr lang="en-US" i="1" dirty="0"/>
              <a:t> al-</a:t>
            </a:r>
            <a:r>
              <a:rPr lang="en-US" i="1" dirty="0" err="1"/>
              <a:t>ghā’ib</a:t>
            </a:r>
            <a:r>
              <a:rPr lang="en-US" i="1" dirty="0"/>
              <a:t> </a:t>
            </a:r>
            <a:r>
              <a:rPr lang="en-US" i="1" dirty="0" err="1"/>
              <a:t>ʿala</a:t>
            </a:r>
            <a:r>
              <a:rPr lang="en-US" i="1" dirty="0"/>
              <a:t> al-</a:t>
            </a:r>
            <a:r>
              <a:rPr lang="en-US" i="1" dirty="0" err="1"/>
              <a:t>shāhid</a:t>
            </a:r>
            <a:r>
              <a:rPr lang="en-US" dirty="0"/>
              <a:t>).” To be more precise, for these entire reading frameworks, “the unknown (</a:t>
            </a:r>
            <a:r>
              <a:rPr lang="en-US" i="1" dirty="0"/>
              <a:t>al-</a:t>
            </a:r>
            <a:r>
              <a:rPr lang="en-US" i="1" dirty="0" err="1"/>
              <a:t>ghā’ib</a:t>
            </a:r>
            <a:r>
              <a:rPr lang="en-US" dirty="0"/>
              <a:t>)” is equal to “the future” while “the known (</a:t>
            </a:r>
            <a:r>
              <a:rPr lang="en-US" i="1" dirty="0"/>
              <a:t>al-</a:t>
            </a:r>
            <a:r>
              <a:rPr lang="en-US" i="1" dirty="0" err="1"/>
              <a:t>shāhid</a:t>
            </a:r>
            <a:r>
              <a:rPr lang="en-US" dirty="0"/>
              <a:t>)” is equal to their current epistemological references―be it “the greatness of civilization in the past”, “Western-European civilization”, or “Russia/China model of revolution.” Ibid, 17. </a:t>
            </a:r>
          </a:p>
          <a:p>
            <a:endParaRPr lang="en-US" dirty="0"/>
          </a:p>
        </p:txBody>
      </p:sp>
    </p:spTree>
    <p:extLst>
      <p:ext uri="{BB962C8B-B14F-4D97-AF65-F5344CB8AC3E}">
        <p14:creationId xmlns:p14="http://schemas.microsoft.com/office/powerpoint/2010/main" val="12171071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D" dirty="0" smtClean="0"/>
              <a:t>Al-</a:t>
            </a:r>
            <a:r>
              <a:rPr lang="en-ID" dirty="0" err="1" smtClean="0"/>
              <a:t>Jabiri’s</a:t>
            </a:r>
            <a:r>
              <a:rPr lang="en-ID" dirty="0" smtClean="0"/>
              <a:t> Project</a:t>
            </a:r>
            <a:endParaRPr lang="en-US" dirty="0"/>
          </a:p>
        </p:txBody>
      </p:sp>
      <p:sp>
        <p:nvSpPr>
          <p:cNvPr id="3" name="Content Placeholder 2"/>
          <p:cNvSpPr>
            <a:spLocks noGrp="1"/>
          </p:cNvSpPr>
          <p:nvPr>
            <p:ph idx="1"/>
          </p:nvPr>
        </p:nvSpPr>
        <p:spPr>
          <a:xfrm>
            <a:off x="1295401" y="2395470"/>
            <a:ext cx="9601196" cy="3480398"/>
          </a:xfrm>
        </p:spPr>
        <p:txBody>
          <a:bodyPr>
            <a:normAutofit fontScale="77500" lnSpcReduction="20000"/>
          </a:bodyPr>
          <a:lstStyle/>
          <a:p>
            <a:pPr marL="0" indent="0">
              <a:buNone/>
            </a:pPr>
            <a:r>
              <a:rPr lang="en-US" dirty="0" smtClean="0"/>
              <a:t>Contemporary </a:t>
            </a:r>
            <a:r>
              <a:rPr lang="en-US" dirty="0"/>
              <a:t>view of the </a:t>
            </a:r>
            <a:r>
              <a:rPr lang="en-US" i="1" dirty="0" err="1"/>
              <a:t>turāth</a:t>
            </a:r>
            <a:r>
              <a:rPr lang="en-US" dirty="0" smtClean="0"/>
              <a:t>.</a:t>
            </a:r>
          </a:p>
          <a:p>
            <a:r>
              <a:rPr lang="en-ID" dirty="0" smtClean="0"/>
              <a:t>1. </a:t>
            </a:r>
            <a:r>
              <a:rPr lang="en-US" dirty="0"/>
              <a:t>first, the necessity of an epistemological break from the understanding of </a:t>
            </a:r>
            <a:r>
              <a:rPr lang="en-US" i="1" dirty="0" err="1"/>
              <a:t>turāth</a:t>
            </a:r>
            <a:r>
              <a:rPr lang="en-US" i="1" dirty="0"/>
              <a:t> </a:t>
            </a:r>
            <a:r>
              <a:rPr lang="en-US" dirty="0"/>
              <a:t>that is locked inside </a:t>
            </a:r>
            <a:r>
              <a:rPr lang="en-US" i="1" dirty="0" err="1"/>
              <a:t>turāth</a:t>
            </a:r>
            <a:r>
              <a:rPr lang="en-US" dirty="0" smtClean="0"/>
              <a:t>; analogical reasoning</a:t>
            </a:r>
          </a:p>
          <a:p>
            <a:r>
              <a:rPr lang="en-ID" dirty="0" smtClean="0"/>
              <a:t>2. </a:t>
            </a:r>
            <a:r>
              <a:rPr lang="en-US" dirty="0"/>
              <a:t>disjoining the “read-object (</a:t>
            </a:r>
            <a:r>
              <a:rPr lang="en-US" i="1" dirty="0" err="1"/>
              <a:t>maqrū</a:t>
            </a:r>
            <a:r>
              <a:rPr lang="en-US" i="1" dirty="0"/>
              <a:t>’</a:t>
            </a:r>
            <a:r>
              <a:rPr lang="en-US" dirty="0"/>
              <a:t>)” from the “subject-reader (</a:t>
            </a:r>
            <a:r>
              <a:rPr lang="en-US" i="1" dirty="0" err="1"/>
              <a:t>qāri</a:t>
            </a:r>
            <a:r>
              <a:rPr lang="en-US" i="1" dirty="0" smtClean="0"/>
              <a:t>’</a:t>
            </a:r>
            <a:r>
              <a:rPr lang="en-US" dirty="0" smtClean="0"/>
              <a:t>)”: objective reading and </a:t>
            </a:r>
            <a:r>
              <a:rPr lang="en-US" dirty="0" err="1" smtClean="0"/>
              <a:t>contemporareinity</a:t>
            </a:r>
            <a:r>
              <a:rPr lang="en-US" dirty="0" smtClean="0"/>
              <a:t> of </a:t>
            </a:r>
            <a:r>
              <a:rPr lang="en-US" dirty="0" err="1" smtClean="0"/>
              <a:t>turath</a:t>
            </a:r>
            <a:endParaRPr lang="en-US" dirty="0" smtClean="0"/>
          </a:p>
          <a:p>
            <a:r>
              <a:rPr lang="en-ID" dirty="0" smtClean="0"/>
              <a:t>3. </a:t>
            </a:r>
            <a:r>
              <a:rPr lang="en-US" dirty="0"/>
              <a:t>rejoining the reader-object to the </a:t>
            </a:r>
            <a:r>
              <a:rPr lang="en-US" dirty="0" smtClean="0"/>
              <a:t>subject-reader: ideological and cognitive contents. Content is dead. </a:t>
            </a:r>
            <a:r>
              <a:rPr lang="en-US" dirty="0"/>
              <a:t>the ideological contents of the tradition are still alive, in the form of a dream. This dream projects a possible future. It is not a dream when we project our future into the past (like those who want to revive the greatness of past civilization). We call it “a dream” when “the future” is projected into the time to come. Therefore, the task of contemporary readers of tradition is to interact critically with the tradition, seeking an enlightened dream from the surviving tradition, and making it engaged with our desires, aspirations, and concerns. </a:t>
            </a:r>
          </a:p>
        </p:txBody>
      </p:sp>
    </p:spTree>
    <p:extLst>
      <p:ext uri="{BB962C8B-B14F-4D97-AF65-F5344CB8AC3E}">
        <p14:creationId xmlns:p14="http://schemas.microsoft.com/office/powerpoint/2010/main" val="189191395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163</TotalTime>
  <Words>1508</Words>
  <Application>Microsoft Office PowerPoint</Application>
  <PresentationFormat>Widescreen</PresentationFormat>
  <Paragraphs>73</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Garamond</vt:lpstr>
      <vt:lpstr>Times New Roman</vt:lpstr>
      <vt:lpstr>Organic</vt:lpstr>
      <vt:lpstr>Overcoming Civilizational Anxiety</vt:lpstr>
      <vt:lpstr>Outline: how de we build our civilization?</vt:lpstr>
      <vt:lpstr>Civilizational Anxiety</vt:lpstr>
      <vt:lpstr>Sources of Civilizational Anxiety</vt:lpstr>
      <vt:lpstr>Industrial Revolution 4.0:  Threats and Challenges</vt:lpstr>
      <vt:lpstr>Arab and Muslim Responses</vt:lpstr>
      <vt:lpstr>After 1967 defeat:  What are reasons behind the defeat and How achieve Progress?</vt:lpstr>
      <vt:lpstr>Limits of Existing Alternatives Solution </vt:lpstr>
      <vt:lpstr>Al-Jabiri’s Project</vt:lpstr>
      <vt:lpstr>Al-Jābirī’s Critique and Reconstruction of Arab-Islamic Reason </vt:lpstr>
      <vt:lpstr>Bulding The Age of New Codification</vt:lpstr>
      <vt:lpstr>Maqasidic Approach</vt:lpstr>
      <vt:lpstr>Maqasid Reasoning and Spirit</vt:lpstr>
      <vt:lpstr>Maqasid: Contributing and Innovative Spirit</vt:lpstr>
      <vt:lpstr>Islamic Modernity-Progress</vt:lpstr>
      <vt:lpstr>How can we a contributor for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Overcoming Civilizational Anxiety</dc:title>
  <dc:creator>Windows User</dc:creator>
  <cp:lastModifiedBy>Windows User</cp:lastModifiedBy>
  <cp:revision>15</cp:revision>
  <dcterms:created xsi:type="dcterms:W3CDTF">2018-12-18T01:27:07Z</dcterms:created>
  <dcterms:modified xsi:type="dcterms:W3CDTF">2019-05-29T07:14:23Z</dcterms:modified>
</cp:coreProperties>
</file>