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6" r:id="rId2"/>
    <p:sldId id="258" r:id="rId3"/>
    <p:sldId id="259" r:id="rId4"/>
    <p:sldId id="260" r:id="rId5"/>
    <p:sldId id="261" r:id="rId6"/>
    <p:sldId id="269" r:id="rId7"/>
    <p:sldId id="268" r:id="rId8"/>
    <p:sldId id="262" r:id="rId9"/>
    <p:sldId id="263" r:id="rId10"/>
    <p:sldId id="266" r:id="rId11"/>
    <p:sldId id="271" r:id="rId12"/>
    <p:sldId id="274" r:id="rId13"/>
    <p:sldId id="276" r:id="rId14"/>
    <p:sldId id="278" r:id="rId15"/>
  </p:sldIdLst>
  <p:sldSz cx="9144000" cy="6858000" type="screen4x3"/>
  <p:notesSz cx="6858000" cy="9144000"/>
  <p:defaultTextStyle>
    <a:defPPr>
      <a:defRPr lang="id-ID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1253" y="-7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d-ID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D5E1B80-DE35-4065-B25F-08A6FC5DD02E}" type="datetimeFigureOut">
              <a:rPr lang="id-ID" smtClean="0"/>
              <a:t>30/05/2019</a:t>
            </a:fld>
            <a:endParaRPr lang="id-ID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d-ID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8D34640-1C44-4797-BF69-479B0D60A670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0988622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1E1CE3F-606B-4F15-B800-9E16F4276F5B}" type="slidenum">
              <a:rPr lang="en-US"/>
              <a:pPr/>
              <a:t>2</a:t>
            </a:fld>
            <a:endParaRPr lang="en-US"/>
          </a:p>
        </p:txBody>
      </p:sp>
      <p:sp>
        <p:nvSpPr>
          <p:cNvPr id="236546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3104" tIns="46552" rIns="93104" bIns="46552" anchor="b"/>
          <a:lstStyle/>
          <a:p>
            <a:pPr algn="r" defTabSz="930275"/>
            <a:fld id="{3080D5EE-2454-486C-BA82-8FD132556F71}" type="slidenum">
              <a:rPr lang="en-US" sz="1200" b="0">
                <a:cs typeface="Arial" charset="0"/>
              </a:rPr>
              <a:pPr algn="r" defTabSz="930275"/>
              <a:t>2</a:t>
            </a:fld>
            <a:endParaRPr lang="en-US" sz="1200" b="0">
              <a:cs typeface="Arial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D6B1FB4-8A0E-4286-9F04-5FBB372AF384}" type="slidenum">
              <a:rPr lang="en-US"/>
              <a:pPr/>
              <a:t>5</a:t>
            </a:fld>
            <a:endParaRPr lang="en-US"/>
          </a:p>
        </p:txBody>
      </p:sp>
      <p:sp>
        <p:nvSpPr>
          <p:cNvPr id="153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6175" y="685800"/>
            <a:ext cx="4570413" cy="3427413"/>
          </a:xfrm>
          <a:ln/>
        </p:spPr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6E106B-58E6-40A6-A1E7-783560E4DDAC}" type="datetimeFigureOut">
              <a:rPr lang="id-ID" smtClean="0"/>
              <a:t>30/05/2019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23B7A-34FE-4A07-A46C-7BB78EBC5AA1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6746932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6E106B-58E6-40A6-A1E7-783560E4DDAC}" type="datetimeFigureOut">
              <a:rPr lang="id-ID" smtClean="0"/>
              <a:t>30/05/2019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23B7A-34FE-4A07-A46C-7BB78EBC5AA1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8443780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6E106B-58E6-40A6-A1E7-783560E4DDAC}" type="datetimeFigureOut">
              <a:rPr lang="id-ID" smtClean="0"/>
              <a:t>30/05/2019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23B7A-34FE-4A07-A46C-7BB78EBC5AA1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13034349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66359617-54C1-4880-AE0A-79EA0F3B184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54779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6E106B-58E6-40A6-A1E7-783560E4DDAC}" type="datetimeFigureOut">
              <a:rPr lang="id-ID" smtClean="0"/>
              <a:t>30/05/2019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23B7A-34FE-4A07-A46C-7BB78EBC5AA1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8050875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6E106B-58E6-40A6-A1E7-783560E4DDAC}" type="datetimeFigureOut">
              <a:rPr lang="id-ID" smtClean="0"/>
              <a:t>30/05/2019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23B7A-34FE-4A07-A46C-7BB78EBC5AA1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9067852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6E106B-58E6-40A6-A1E7-783560E4DDAC}" type="datetimeFigureOut">
              <a:rPr lang="id-ID" smtClean="0"/>
              <a:t>30/05/2019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23B7A-34FE-4A07-A46C-7BB78EBC5AA1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6129866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6E106B-58E6-40A6-A1E7-783560E4DDAC}" type="datetimeFigureOut">
              <a:rPr lang="id-ID" smtClean="0"/>
              <a:t>30/05/2019</a:t>
            </a:fld>
            <a:endParaRPr lang="id-ID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23B7A-34FE-4A07-A46C-7BB78EBC5AA1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5852973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6E106B-58E6-40A6-A1E7-783560E4DDAC}" type="datetimeFigureOut">
              <a:rPr lang="id-ID" smtClean="0"/>
              <a:t>30/05/2019</a:t>
            </a:fld>
            <a:endParaRPr lang="id-ID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23B7A-34FE-4A07-A46C-7BB78EBC5AA1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6088993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6E106B-58E6-40A6-A1E7-783560E4DDAC}" type="datetimeFigureOut">
              <a:rPr lang="id-ID" smtClean="0"/>
              <a:t>30/05/2019</a:t>
            </a:fld>
            <a:endParaRPr lang="id-ID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23B7A-34FE-4A07-A46C-7BB78EBC5AA1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42854677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6E106B-58E6-40A6-A1E7-783560E4DDAC}" type="datetimeFigureOut">
              <a:rPr lang="id-ID" smtClean="0"/>
              <a:t>30/05/2019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23B7A-34FE-4A07-A46C-7BB78EBC5AA1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03722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d-ID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6E106B-58E6-40A6-A1E7-783560E4DDAC}" type="datetimeFigureOut">
              <a:rPr lang="id-ID" smtClean="0"/>
              <a:t>30/05/2019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23B7A-34FE-4A07-A46C-7BB78EBC5AA1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89915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6E106B-58E6-40A6-A1E7-783560E4DDAC}" type="datetimeFigureOut">
              <a:rPr lang="id-ID" smtClean="0"/>
              <a:t>30/05/2019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523B7A-34FE-4A07-A46C-7BB78EBC5AA1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2733988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d-ID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id-ID" dirty="0" smtClean="0"/>
              <a:t>Madrasah Perempuan Berkemajuan</a:t>
            </a:r>
            <a:endParaRPr lang="id-ID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id-ID" dirty="0" smtClean="0"/>
              <a:t>Nur Azizah</a:t>
            </a:r>
          </a:p>
          <a:p>
            <a:r>
              <a:rPr lang="id-ID" dirty="0" smtClean="0"/>
              <a:t>Yogyakarta,  Gedung PP ‘Aisyiah            9 Maret 2019</a:t>
            </a:r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4262819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 err="1" smtClean="0"/>
              <a:t>Komitmen</a:t>
            </a:r>
            <a:r>
              <a:rPr lang="en-US" sz="2800" dirty="0" smtClean="0"/>
              <a:t> </a:t>
            </a:r>
            <a:r>
              <a:rPr lang="en-US" sz="2800" dirty="0" err="1" smtClean="0"/>
              <a:t>Pemerintah</a:t>
            </a:r>
            <a:r>
              <a:rPr lang="en-US" sz="2800" dirty="0" smtClean="0"/>
              <a:t> RI </a:t>
            </a:r>
            <a:r>
              <a:rPr lang="en-US" sz="2800" dirty="0" err="1" smtClean="0"/>
              <a:t>terhadap</a:t>
            </a:r>
            <a:r>
              <a:rPr lang="en-US" sz="2800" dirty="0" smtClean="0"/>
              <a:t> </a:t>
            </a:r>
            <a:r>
              <a:rPr lang="en-US" sz="2800" dirty="0" err="1" smtClean="0"/>
              <a:t>kesetaraan</a:t>
            </a:r>
            <a:r>
              <a:rPr lang="en-US" sz="2800" dirty="0" smtClean="0"/>
              <a:t> gender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dirty="0" smtClean="0"/>
              <a:t>INPRES  No. 9 </a:t>
            </a:r>
            <a:r>
              <a:rPr lang="en-US" dirty="0" err="1" smtClean="0"/>
              <a:t>Tahun</a:t>
            </a:r>
            <a:r>
              <a:rPr lang="en-US" dirty="0" smtClean="0"/>
              <a:t> 2000 </a:t>
            </a:r>
            <a:r>
              <a:rPr lang="en-US" dirty="0" err="1" smtClean="0"/>
              <a:t>tentang</a:t>
            </a:r>
            <a:r>
              <a:rPr lang="en-US" dirty="0" smtClean="0"/>
              <a:t> </a:t>
            </a:r>
            <a:r>
              <a:rPr lang="en-US" dirty="0" err="1" smtClean="0"/>
              <a:t>Pengarusutamaan</a:t>
            </a:r>
            <a:r>
              <a:rPr lang="en-US" dirty="0" smtClean="0"/>
              <a:t> Gender (PUG) </a:t>
            </a:r>
            <a:r>
              <a:rPr lang="en-US" dirty="0" err="1" smtClean="0"/>
              <a:t>dalam</a:t>
            </a:r>
            <a:r>
              <a:rPr lang="en-US" dirty="0" smtClean="0"/>
              <a:t> Pembangunan </a:t>
            </a:r>
            <a:r>
              <a:rPr lang="en-US" dirty="0" err="1" smtClean="0"/>
              <a:t>Nasional</a:t>
            </a:r>
            <a:r>
              <a:rPr lang="en-US" dirty="0" smtClean="0"/>
              <a:t> : </a:t>
            </a:r>
          </a:p>
          <a:p>
            <a:pPr lvl="1"/>
            <a:r>
              <a:rPr lang="en-US" dirty="0" err="1" smtClean="0"/>
              <a:t>menginstruksikan</a:t>
            </a:r>
            <a:r>
              <a:rPr lang="en-US" dirty="0" smtClean="0"/>
              <a:t> </a:t>
            </a:r>
            <a:r>
              <a:rPr lang="en-US" dirty="0" err="1" smtClean="0"/>
              <a:t>kepada</a:t>
            </a:r>
            <a:r>
              <a:rPr lang="en-US" dirty="0" smtClean="0"/>
              <a:t> </a:t>
            </a:r>
            <a:r>
              <a:rPr lang="en-US" dirty="0" err="1" smtClean="0"/>
              <a:t>semua</a:t>
            </a:r>
            <a:r>
              <a:rPr lang="en-US" dirty="0" smtClean="0"/>
              <a:t> </a:t>
            </a:r>
            <a:r>
              <a:rPr lang="en-US" dirty="0" err="1" smtClean="0"/>
              <a:t>kementerian</a:t>
            </a:r>
            <a:r>
              <a:rPr lang="en-US" dirty="0" smtClean="0"/>
              <a:t>/</a:t>
            </a:r>
            <a:r>
              <a:rPr lang="en-US" dirty="0" err="1" smtClean="0"/>
              <a:t>lembaga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pemerintah</a:t>
            </a:r>
            <a:r>
              <a:rPr lang="en-US" dirty="0" smtClean="0"/>
              <a:t> </a:t>
            </a:r>
            <a:r>
              <a:rPr lang="en-US" dirty="0" err="1" smtClean="0"/>
              <a:t>daerah</a:t>
            </a:r>
            <a:r>
              <a:rPr lang="en-US" dirty="0" smtClean="0"/>
              <a:t> </a:t>
            </a:r>
            <a:r>
              <a:rPr lang="en-US" dirty="0" err="1" smtClean="0"/>
              <a:t>untuk</a:t>
            </a:r>
            <a:r>
              <a:rPr lang="en-US" dirty="0" smtClean="0"/>
              <a:t> </a:t>
            </a:r>
            <a:r>
              <a:rPr lang="en-US" dirty="0" err="1" smtClean="0"/>
              <a:t>melaksanakan</a:t>
            </a:r>
            <a:r>
              <a:rPr lang="en-US" dirty="0" smtClean="0"/>
              <a:t> PUG,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dilanjutkan</a:t>
            </a:r>
            <a:r>
              <a:rPr lang="en-US" dirty="0" smtClean="0"/>
              <a:t> </a:t>
            </a:r>
            <a:r>
              <a:rPr lang="en-US" dirty="0" err="1" smtClean="0"/>
              <a:t>dengan</a:t>
            </a:r>
            <a:r>
              <a:rPr lang="en-US" dirty="0" smtClean="0"/>
              <a:t> </a:t>
            </a:r>
            <a:r>
              <a:rPr lang="en-US" dirty="0" err="1" smtClean="0"/>
              <a:t>diintegrasikannya</a:t>
            </a:r>
            <a:r>
              <a:rPr lang="en-US" dirty="0" smtClean="0"/>
              <a:t> </a:t>
            </a:r>
            <a:r>
              <a:rPr lang="en-US" dirty="0" err="1" smtClean="0"/>
              <a:t>perspektif</a:t>
            </a:r>
            <a:r>
              <a:rPr lang="en-US" dirty="0" smtClean="0"/>
              <a:t> gender </a:t>
            </a:r>
            <a:r>
              <a:rPr lang="en-US" dirty="0" err="1" smtClean="0"/>
              <a:t>ke</a:t>
            </a:r>
            <a:r>
              <a:rPr lang="en-US" dirty="0" smtClean="0"/>
              <a:t> </a:t>
            </a:r>
            <a:r>
              <a:rPr lang="en-US" dirty="0" err="1" smtClean="0"/>
              <a:t>dalam</a:t>
            </a:r>
            <a:r>
              <a:rPr lang="en-US" dirty="0" smtClean="0"/>
              <a:t> </a:t>
            </a:r>
            <a:r>
              <a:rPr lang="en-US" dirty="0" err="1" smtClean="0"/>
              <a:t>perencanaan</a:t>
            </a:r>
            <a:r>
              <a:rPr lang="en-US" dirty="0" smtClean="0"/>
              <a:t> </a:t>
            </a:r>
            <a:r>
              <a:rPr lang="en-US" dirty="0" err="1" smtClean="0"/>
              <a:t>pembangunan</a:t>
            </a:r>
            <a:r>
              <a:rPr lang="en-US" dirty="0" smtClean="0"/>
              <a:t>.</a:t>
            </a:r>
          </a:p>
          <a:p>
            <a:r>
              <a:rPr lang="en-US" dirty="0" err="1" smtClean="0"/>
              <a:t>Perspektif</a:t>
            </a:r>
            <a:r>
              <a:rPr lang="en-US" dirty="0" smtClean="0"/>
              <a:t> gender </a:t>
            </a:r>
            <a:r>
              <a:rPr lang="en-US" dirty="0" err="1" smtClean="0"/>
              <a:t>tidak</a:t>
            </a:r>
            <a:r>
              <a:rPr lang="en-US" dirty="0" smtClean="0"/>
              <a:t> </a:t>
            </a:r>
            <a:r>
              <a:rPr lang="en-US" dirty="0" err="1" smtClean="0"/>
              <a:t>hanya</a:t>
            </a:r>
            <a:r>
              <a:rPr lang="en-US" dirty="0" smtClean="0"/>
              <a:t> </a:t>
            </a:r>
            <a:r>
              <a:rPr lang="en-US" dirty="0" err="1" smtClean="0"/>
              <a:t>diintegrasikan</a:t>
            </a:r>
            <a:r>
              <a:rPr lang="en-US" dirty="0" smtClean="0"/>
              <a:t> </a:t>
            </a:r>
            <a:r>
              <a:rPr lang="en-US" dirty="0" err="1" smtClean="0"/>
              <a:t>ke</a:t>
            </a:r>
            <a:r>
              <a:rPr lang="en-US" dirty="0" smtClean="0"/>
              <a:t> </a:t>
            </a:r>
            <a:r>
              <a:rPr lang="en-US" dirty="0" err="1" smtClean="0"/>
              <a:t>dalam</a:t>
            </a:r>
            <a:r>
              <a:rPr lang="en-US" dirty="0" smtClean="0"/>
              <a:t> </a:t>
            </a:r>
            <a:r>
              <a:rPr lang="en-US" dirty="0" err="1" smtClean="0"/>
              <a:t>sistem</a:t>
            </a:r>
            <a:r>
              <a:rPr lang="en-US" dirty="0" smtClean="0"/>
              <a:t> </a:t>
            </a:r>
            <a:r>
              <a:rPr lang="en-US" dirty="0" err="1" smtClean="0"/>
              <a:t>perencanaan</a:t>
            </a:r>
            <a:r>
              <a:rPr lang="en-US" dirty="0" smtClean="0"/>
              <a:t> </a:t>
            </a:r>
            <a:r>
              <a:rPr lang="en-US" dirty="0" err="1" smtClean="0"/>
              <a:t>tetapi</a:t>
            </a:r>
            <a:r>
              <a:rPr lang="en-US" dirty="0" smtClean="0"/>
              <a:t> </a:t>
            </a:r>
            <a:r>
              <a:rPr lang="en-US" dirty="0" err="1" smtClean="0"/>
              <a:t>juga</a:t>
            </a:r>
            <a:r>
              <a:rPr lang="en-US" dirty="0" smtClean="0"/>
              <a:t> </a:t>
            </a:r>
            <a:r>
              <a:rPr lang="en-US" dirty="0" err="1" smtClean="0"/>
              <a:t>penganggaran</a:t>
            </a:r>
            <a:r>
              <a:rPr lang="en-US" dirty="0" smtClean="0"/>
              <a:t>. </a:t>
            </a:r>
          </a:p>
          <a:p>
            <a:r>
              <a:rPr lang="en-US" dirty="0" err="1" smtClean="0"/>
              <a:t>Dikeluarkannya</a:t>
            </a:r>
            <a:r>
              <a:rPr lang="en-US" dirty="0" smtClean="0"/>
              <a:t> </a:t>
            </a:r>
            <a:r>
              <a:rPr lang="en-US" dirty="0" err="1" smtClean="0"/>
              <a:t>Surat</a:t>
            </a:r>
            <a:r>
              <a:rPr lang="en-US" dirty="0" smtClean="0"/>
              <a:t> </a:t>
            </a:r>
            <a:r>
              <a:rPr lang="en-US" dirty="0" err="1" smtClean="0"/>
              <a:t>Keputusan</a:t>
            </a:r>
            <a:r>
              <a:rPr lang="en-US" dirty="0" smtClean="0"/>
              <a:t> </a:t>
            </a:r>
            <a:r>
              <a:rPr lang="en-US" dirty="0" err="1" smtClean="0"/>
              <a:t>Menteri</a:t>
            </a:r>
            <a:r>
              <a:rPr lang="en-US" dirty="0" smtClean="0"/>
              <a:t> Negara PPN/</a:t>
            </a:r>
            <a:r>
              <a:rPr lang="en-US" dirty="0" err="1" smtClean="0"/>
              <a:t>Kepala</a:t>
            </a:r>
            <a:r>
              <a:rPr lang="en-US" dirty="0" smtClean="0"/>
              <a:t> </a:t>
            </a:r>
            <a:r>
              <a:rPr lang="en-US" dirty="0" err="1" smtClean="0"/>
              <a:t>Bappenas</a:t>
            </a:r>
            <a:r>
              <a:rPr lang="en-US" dirty="0" smtClean="0"/>
              <a:t> </a:t>
            </a:r>
            <a:r>
              <a:rPr lang="en-US" dirty="0" err="1" smtClean="0"/>
              <a:t>Nomor</a:t>
            </a:r>
            <a:r>
              <a:rPr lang="en-US" dirty="0" smtClean="0"/>
              <a:t> Kep.30/M.PPN/HK/03/2009 </a:t>
            </a:r>
            <a:r>
              <a:rPr lang="en-US" dirty="0" err="1" smtClean="0"/>
              <a:t>tentang</a:t>
            </a:r>
            <a:r>
              <a:rPr lang="en-US" dirty="0" smtClean="0"/>
              <a:t> Tim </a:t>
            </a:r>
            <a:r>
              <a:rPr lang="en-US" dirty="0" err="1" smtClean="0"/>
              <a:t>Pengarah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Tim </a:t>
            </a:r>
            <a:r>
              <a:rPr lang="en-US" dirty="0" err="1" smtClean="0"/>
              <a:t>Teknis</a:t>
            </a:r>
            <a:r>
              <a:rPr lang="en-US" dirty="0" smtClean="0"/>
              <a:t> </a:t>
            </a:r>
            <a:r>
              <a:rPr lang="en-US" dirty="0" err="1" smtClean="0"/>
              <a:t>Perencanaan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Penganggaran</a:t>
            </a:r>
            <a:r>
              <a:rPr lang="en-US" dirty="0" smtClean="0"/>
              <a:t> yang </a:t>
            </a:r>
            <a:r>
              <a:rPr lang="en-US" dirty="0" err="1" smtClean="0"/>
              <a:t>Responsif</a:t>
            </a:r>
            <a:r>
              <a:rPr lang="en-US" dirty="0" smtClean="0"/>
              <a:t> Gender (PPRG).</a:t>
            </a:r>
          </a:p>
          <a:p>
            <a:r>
              <a:rPr lang="en-US" dirty="0" err="1" smtClean="0"/>
              <a:t>Untuk</a:t>
            </a:r>
            <a:r>
              <a:rPr lang="en-US" dirty="0" smtClean="0"/>
              <a:t> T.A. 2012, ARG </a:t>
            </a:r>
            <a:r>
              <a:rPr lang="en-US" dirty="0" err="1" smtClean="0"/>
              <a:t>tersebut</a:t>
            </a:r>
            <a:r>
              <a:rPr lang="en-US" dirty="0" smtClean="0"/>
              <a:t> </a:t>
            </a:r>
            <a:r>
              <a:rPr lang="en-US" dirty="0" err="1" smtClean="0"/>
              <a:t>direncanakan</a:t>
            </a:r>
            <a:r>
              <a:rPr lang="en-US" dirty="0" smtClean="0"/>
              <a:t> </a:t>
            </a:r>
            <a:r>
              <a:rPr lang="en-US" dirty="0" err="1" smtClean="0"/>
              <a:t>akan</a:t>
            </a:r>
            <a:r>
              <a:rPr lang="en-US" dirty="0" smtClean="0"/>
              <a:t> </a:t>
            </a:r>
            <a:r>
              <a:rPr lang="it-IT" dirty="0" smtClean="0"/>
              <a:t>diterapkan di 28 kementerian/lembaga dan 10 provinsi (melalui dana dekonsentrasi </a:t>
            </a:r>
            <a:r>
              <a:rPr lang="en-US" dirty="0" err="1" smtClean="0"/>
              <a:t>dari</a:t>
            </a:r>
            <a:r>
              <a:rPr lang="en-US" dirty="0" smtClean="0"/>
              <a:t> KPP&amp;PA, </a:t>
            </a:r>
            <a:r>
              <a:rPr lang="en-US" dirty="0" err="1" smtClean="0"/>
              <a:t>yaitu</a:t>
            </a:r>
            <a:r>
              <a:rPr lang="en-US" dirty="0" smtClean="0"/>
              <a:t>: </a:t>
            </a:r>
            <a:r>
              <a:rPr lang="en-US" dirty="0" err="1" smtClean="0"/>
              <a:t>Jatim</a:t>
            </a:r>
            <a:r>
              <a:rPr lang="en-US" dirty="0" smtClean="0"/>
              <a:t>, </a:t>
            </a:r>
            <a:r>
              <a:rPr lang="en-US" dirty="0" err="1" smtClean="0"/>
              <a:t>Jateng</a:t>
            </a:r>
            <a:r>
              <a:rPr lang="en-US" dirty="0" smtClean="0"/>
              <a:t>, DIY, </a:t>
            </a:r>
            <a:r>
              <a:rPr lang="en-US" dirty="0" err="1" smtClean="0"/>
              <a:t>Banten</a:t>
            </a:r>
            <a:r>
              <a:rPr lang="en-US" dirty="0" smtClean="0"/>
              <a:t>, </a:t>
            </a:r>
            <a:r>
              <a:rPr lang="en-US" dirty="0" err="1" smtClean="0"/>
              <a:t>Jabar</a:t>
            </a:r>
            <a:r>
              <a:rPr lang="en-US" dirty="0" smtClean="0"/>
              <a:t>, </a:t>
            </a:r>
            <a:r>
              <a:rPr lang="en-US" dirty="0" err="1" smtClean="0"/>
              <a:t>Sumut</a:t>
            </a:r>
            <a:r>
              <a:rPr lang="en-US" dirty="0" smtClean="0"/>
              <a:t>, Babel, </a:t>
            </a:r>
            <a:r>
              <a:rPr lang="en-US" dirty="0" err="1" smtClean="0"/>
              <a:t>Kepri</a:t>
            </a:r>
            <a:r>
              <a:rPr lang="en-US" dirty="0" smtClean="0"/>
              <a:t>, </a:t>
            </a:r>
            <a:r>
              <a:rPr lang="en-US" dirty="0" err="1" smtClean="0"/>
              <a:t>Kalbar</a:t>
            </a:r>
            <a:r>
              <a:rPr lang="en-US" dirty="0" smtClean="0"/>
              <a:t>, </a:t>
            </a:r>
            <a:r>
              <a:rPr lang="en-US" dirty="0" err="1" smtClean="0"/>
              <a:t>dan</a:t>
            </a:r>
            <a:r>
              <a:rPr lang="en-US" dirty="0" smtClean="0"/>
              <a:t> Lampung).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5894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dirty="0" smtClean="0"/>
              <a:t>Advokasi</a:t>
            </a:r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id-ID" dirty="0" smtClean="0"/>
              <a:t>Advokasi  adalah : usaha </a:t>
            </a:r>
            <a:r>
              <a:rPr lang="id-ID" dirty="0"/>
              <a:t>sistematik dan terorganisir untuk </a:t>
            </a:r>
            <a:r>
              <a:rPr lang="id-ID" dirty="0" smtClean="0"/>
              <a:t>mempengaruhi </a:t>
            </a:r>
            <a:r>
              <a:rPr lang="id-ID" dirty="0"/>
              <a:t>dan mendesakkan terjadinya perubahan dalam kebijakan publik </a:t>
            </a:r>
            <a:r>
              <a:rPr lang="id-ID" dirty="0" smtClean="0"/>
              <a:t>secara </a:t>
            </a:r>
            <a:r>
              <a:rPr lang="id-ID" dirty="0"/>
              <a:t>bertahap-maju (incremental</a:t>
            </a:r>
            <a:r>
              <a:rPr lang="id-ID" dirty="0" smtClean="0"/>
              <a:t>) (</a:t>
            </a:r>
            <a:r>
              <a:rPr lang="id-ID" dirty="0"/>
              <a:t>Mansour Fakih </a:t>
            </a:r>
            <a:r>
              <a:rPr lang="id-ID" dirty="0" smtClean="0"/>
              <a:t>)</a:t>
            </a:r>
          </a:p>
          <a:p>
            <a:r>
              <a:rPr lang="id-ID" dirty="0" smtClean="0"/>
              <a:t>Menurut </a:t>
            </a:r>
            <a:r>
              <a:rPr lang="id-ID" dirty="0"/>
              <a:t>Roem Topatimasang ada tiga proses </a:t>
            </a:r>
            <a:r>
              <a:rPr lang="id-ID" dirty="0" smtClean="0"/>
              <a:t> yang </a:t>
            </a:r>
            <a:r>
              <a:rPr lang="id-ID" dirty="0"/>
              <a:t>harus dipahami </a:t>
            </a:r>
            <a:r>
              <a:rPr lang="id-ID" dirty="0" smtClean="0"/>
              <a:t>yaitu :</a:t>
            </a:r>
          </a:p>
          <a:p>
            <a:pPr lvl="1"/>
            <a:r>
              <a:rPr lang="id-ID" dirty="0" smtClean="0"/>
              <a:t>proses-proses </a:t>
            </a:r>
            <a:r>
              <a:rPr lang="id-ID" dirty="0"/>
              <a:t>legislasi dan juridiksi</a:t>
            </a:r>
            <a:r>
              <a:rPr lang="id-ID" dirty="0" smtClean="0"/>
              <a:t>,</a:t>
            </a:r>
          </a:p>
          <a:p>
            <a:pPr lvl="1"/>
            <a:r>
              <a:rPr lang="id-ID" dirty="0" smtClean="0"/>
              <a:t>proses </a:t>
            </a:r>
            <a:r>
              <a:rPr lang="id-ID" dirty="0"/>
              <a:t>politik </a:t>
            </a:r>
            <a:r>
              <a:rPr lang="id-ID" dirty="0" smtClean="0"/>
              <a:t>dan birokrasi</a:t>
            </a:r>
          </a:p>
          <a:p>
            <a:pPr lvl="1"/>
            <a:r>
              <a:rPr lang="id-ID" dirty="0" smtClean="0"/>
              <a:t>proses </a:t>
            </a:r>
            <a:r>
              <a:rPr lang="id-ID" dirty="0"/>
              <a:t>sosialisasi dan mobilisasi.</a:t>
            </a:r>
          </a:p>
        </p:txBody>
      </p:sp>
    </p:spTree>
    <p:extLst>
      <p:ext uri="{BB962C8B-B14F-4D97-AF65-F5344CB8AC3E}">
        <p14:creationId xmlns:p14="http://schemas.microsoft.com/office/powerpoint/2010/main" val="435700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sz="2000" smtClean="0"/>
              <a:t>PROSES / TAHAPAN NGO DALAM MEMPENGARUHI KEBIJAKAN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FontTx/>
              <a:buNone/>
              <a:defRPr/>
            </a:pPr>
            <a:r>
              <a:rPr lang="id-ID" dirty="0" smtClean="0"/>
              <a:t>   INDEPENDENT V   </a:t>
            </a:r>
            <a:r>
              <a:rPr lang="id-ID" dirty="0" smtClean="0">
                <a:sym typeface="Wingdings" pitchFamily="2" charset="2"/>
              </a:rPr>
              <a:t>  DEPENDENT</a:t>
            </a:r>
            <a:endParaRPr lang="id-ID" dirty="0" smtClean="0"/>
          </a:p>
          <a:p>
            <a:pPr>
              <a:defRPr/>
            </a:pPr>
            <a:endParaRPr lang="id-ID" dirty="0"/>
          </a:p>
          <a:p>
            <a:pPr>
              <a:defRPr/>
            </a:pPr>
            <a:r>
              <a:rPr lang="id-ID" dirty="0" smtClean="0"/>
              <a:t>Information Politics</a:t>
            </a:r>
          </a:p>
          <a:p>
            <a:pPr>
              <a:defRPr/>
            </a:pPr>
            <a:r>
              <a:rPr lang="id-ID" dirty="0" smtClean="0"/>
              <a:t>Symbolic Politics     </a:t>
            </a:r>
            <a:r>
              <a:rPr lang="id-ID" dirty="0" smtClean="0">
                <a:sym typeface="Wingdings" pitchFamily="2" charset="2"/>
              </a:rPr>
              <a:t>   KEBIJAKAN</a:t>
            </a:r>
            <a:endParaRPr lang="id-ID" dirty="0" smtClean="0"/>
          </a:p>
          <a:p>
            <a:pPr>
              <a:defRPr/>
            </a:pPr>
            <a:r>
              <a:rPr lang="id-ID" dirty="0" smtClean="0"/>
              <a:t>Leverage politics</a:t>
            </a:r>
          </a:p>
          <a:p>
            <a:pPr>
              <a:defRPr/>
            </a:pPr>
            <a:r>
              <a:rPr lang="id-ID" dirty="0" smtClean="0"/>
              <a:t>Accountability Politics</a:t>
            </a:r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957091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id-ID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363" y="-914400"/>
            <a:ext cx="8677275" cy="802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74888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d-ID"/>
              <a:t>Pengaruh Gerakan Perempuan terhadap Perkembangan Agenda PBB</a:t>
            </a:r>
            <a:endParaRPr lang="en-US" dirty="0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/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" y="2545080"/>
            <a:ext cx="9285515" cy="2438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93013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22" name="Date Placeholder 4"/>
          <p:cNvSpPr txBox="1">
            <a:spLocks noGrp="1"/>
          </p:cNvSpPr>
          <p:nvPr/>
        </p:nvSpPr>
        <p:spPr bwMode="auto">
          <a:xfrm>
            <a:off x="301625" y="6245225"/>
            <a:ext cx="228917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fld id="{F268CD51-3193-4172-82C8-07A37BB4B617}" type="datetime1">
              <a:rPr lang="en-US" sz="1000" b="0">
                <a:cs typeface="Arial" charset="0"/>
              </a:rPr>
              <a:pPr/>
              <a:t>5/30/2019</a:t>
            </a:fld>
            <a:endParaRPr lang="en-US" sz="1000" b="0">
              <a:cs typeface="Arial" charset="0"/>
            </a:endParaRPr>
          </a:p>
        </p:txBody>
      </p:sp>
      <p:sp>
        <p:nvSpPr>
          <p:cNvPr id="235523" name="Slide Number Placeholder 6"/>
          <p:cNvSpPr txBox="1">
            <a:spLocks noGrp="1"/>
          </p:cNvSpPr>
          <p:nvPr/>
        </p:nvSpPr>
        <p:spPr bwMode="auto">
          <a:xfrm>
            <a:off x="6553200" y="6245225"/>
            <a:ext cx="228917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CCC28CC0-C94D-46E1-AA6D-AB0B8F834AED}" type="slidenum">
              <a:rPr lang="en-US" sz="1000" b="0">
                <a:cs typeface="Arial" charset="0"/>
              </a:rPr>
              <a:pPr algn="r"/>
              <a:t>2</a:t>
            </a:fld>
            <a:endParaRPr lang="en-US" sz="1000" b="0">
              <a:cs typeface="Arial" charset="0"/>
            </a:endParaRPr>
          </a:p>
        </p:txBody>
      </p:sp>
      <p:sp>
        <p:nvSpPr>
          <p:cNvPr id="10261" name="Rectangle 21"/>
          <p:cNvSpPr>
            <a:spLocks noChangeArrowheads="1"/>
          </p:cNvSpPr>
          <p:nvPr/>
        </p:nvSpPr>
        <p:spPr bwMode="auto">
          <a:xfrm>
            <a:off x="4724400" y="3276600"/>
            <a:ext cx="4114800" cy="28956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en-US" b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itchFamily="34" charset="0"/>
            </a:endParaRPr>
          </a:p>
        </p:txBody>
      </p:sp>
      <p:sp>
        <p:nvSpPr>
          <p:cNvPr id="10254" name="Rectangle 14"/>
          <p:cNvSpPr>
            <a:spLocks noChangeArrowheads="1"/>
          </p:cNvSpPr>
          <p:nvPr/>
        </p:nvSpPr>
        <p:spPr bwMode="auto">
          <a:xfrm>
            <a:off x="304800" y="3276600"/>
            <a:ext cx="4114800" cy="28956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en-US" b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itchFamily="34" charset="0"/>
            </a:endParaRPr>
          </a:p>
        </p:txBody>
      </p:sp>
      <p:sp>
        <p:nvSpPr>
          <p:cNvPr id="10248" name="AutoShape 8"/>
          <p:cNvSpPr>
            <a:spLocks noChangeArrowheads="1"/>
          </p:cNvSpPr>
          <p:nvPr/>
        </p:nvSpPr>
        <p:spPr bwMode="auto">
          <a:xfrm>
            <a:off x="1547813" y="2540000"/>
            <a:ext cx="1584325" cy="584200"/>
          </a:xfrm>
          <a:prstGeom prst="downArrow">
            <a:avLst>
              <a:gd name="adj1" fmla="val 69944"/>
              <a:gd name="adj2" fmla="val 78569"/>
            </a:avLst>
          </a:prstGeom>
          <a:solidFill>
            <a:srgbClr val="FFCC00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en-US" b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itchFamily="34" charset="0"/>
            </a:endParaRPr>
          </a:p>
        </p:txBody>
      </p:sp>
      <p:sp>
        <p:nvSpPr>
          <p:cNvPr id="10246" name="Rectangle 6"/>
          <p:cNvSpPr>
            <a:spLocks noChangeArrowheads="1"/>
          </p:cNvSpPr>
          <p:nvPr/>
        </p:nvSpPr>
        <p:spPr bwMode="auto">
          <a:xfrm>
            <a:off x="304800" y="482600"/>
            <a:ext cx="4114800" cy="2057400"/>
          </a:xfrm>
          <a:prstGeom prst="rect">
            <a:avLst/>
          </a:prstGeom>
          <a:solidFill>
            <a:srgbClr val="66CCFF"/>
          </a:solidFill>
          <a:ln w="28575">
            <a:solidFill>
              <a:srgbClr val="0033CC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>
              <a:defRPr/>
            </a:pPr>
            <a:r>
              <a:rPr lang="en-US" sz="2400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SEKS</a:t>
            </a:r>
          </a:p>
          <a:p>
            <a:pPr algn="ctr" eaLnBrk="0" hangingPunct="0">
              <a:defRPr/>
            </a:pPr>
            <a:r>
              <a:rPr lang="en-US" sz="2000" dirty="0" err="1">
                <a:solidFill>
                  <a:srgbClr val="3333CC"/>
                </a:solidFill>
                <a:cs typeface="Arial" charset="0"/>
              </a:rPr>
              <a:t>Perbedaan</a:t>
            </a:r>
            <a:r>
              <a:rPr lang="en-US" sz="2000" dirty="0">
                <a:solidFill>
                  <a:srgbClr val="3333CC"/>
                </a:solidFill>
                <a:cs typeface="Arial" charset="0"/>
              </a:rPr>
              <a:t> organ </a:t>
            </a:r>
            <a:r>
              <a:rPr lang="en-US" sz="2000" dirty="0" err="1">
                <a:solidFill>
                  <a:srgbClr val="3333CC"/>
                </a:solidFill>
                <a:cs typeface="Arial" charset="0"/>
              </a:rPr>
              <a:t>biologis</a:t>
            </a:r>
            <a:endParaRPr lang="en-US" sz="2000" dirty="0">
              <a:solidFill>
                <a:srgbClr val="3333CC"/>
              </a:solidFill>
              <a:cs typeface="Arial" charset="0"/>
            </a:endParaRPr>
          </a:p>
          <a:p>
            <a:pPr algn="ctr" eaLnBrk="0" hangingPunct="0">
              <a:defRPr/>
            </a:pPr>
            <a:r>
              <a:rPr lang="en-US" sz="2000" dirty="0" err="1">
                <a:solidFill>
                  <a:srgbClr val="3333CC"/>
                </a:solidFill>
                <a:cs typeface="Arial" charset="0"/>
              </a:rPr>
              <a:t>laki-laki</a:t>
            </a:r>
            <a:r>
              <a:rPr lang="en-US" sz="2000" dirty="0">
                <a:solidFill>
                  <a:srgbClr val="3333CC"/>
                </a:solidFill>
                <a:cs typeface="Arial" charset="0"/>
              </a:rPr>
              <a:t> </a:t>
            </a:r>
            <a:r>
              <a:rPr lang="en-US" sz="2000" dirty="0" err="1">
                <a:solidFill>
                  <a:srgbClr val="3333CC"/>
                </a:solidFill>
                <a:cs typeface="Arial" charset="0"/>
              </a:rPr>
              <a:t>dan</a:t>
            </a:r>
            <a:r>
              <a:rPr lang="en-US" sz="2000" dirty="0">
                <a:solidFill>
                  <a:srgbClr val="3333CC"/>
                </a:solidFill>
                <a:cs typeface="Arial" charset="0"/>
              </a:rPr>
              <a:t> </a:t>
            </a:r>
            <a:r>
              <a:rPr lang="en-US" sz="2000" dirty="0" err="1">
                <a:solidFill>
                  <a:srgbClr val="3333CC"/>
                </a:solidFill>
                <a:cs typeface="Arial" charset="0"/>
              </a:rPr>
              <a:t>perempuan</a:t>
            </a:r>
            <a:endParaRPr lang="en-US" sz="2000" dirty="0">
              <a:solidFill>
                <a:srgbClr val="3333CC"/>
              </a:solidFill>
              <a:cs typeface="Arial" charset="0"/>
            </a:endParaRPr>
          </a:p>
          <a:p>
            <a:pPr algn="ctr" eaLnBrk="0" hangingPunct="0">
              <a:defRPr/>
            </a:pPr>
            <a:r>
              <a:rPr lang="en-US" sz="2000" dirty="0" err="1">
                <a:solidFill>
                  <a:srgbClr val="3333CC"/>
                </a:solidFill>
                <a:cs typeface="Arial" charset="0"/>
              </a:rPr>
              <a:t>khususnya</a:t>
            </a:r>
            <a:r>
              <a:rPr lang="en-US" sz="2000" dirty="0">
                <a:solidFill>
                  <a:srgbClr val="3333CC"/>
                </a:solidFill>
                <a:cs typeface="Arial" charset="0"/>
              </a:rPr>
              <a:t> </a:t>
            </a:r>
            <a:r>
              <a:rPr lang="en-US" sz="2000" dirty="0" err="1">
                <a:solidFill>
                  <a:srgbClr val="3333CC"/>
                </a:solidFill>
                <a:cs typeface="Arial" charset="0"/>
              </a:rPr>
              <a:t>pada</a:t>
            </a:r>
            <a:r>
              <a:rPr lang="en-US" sz="2000" dirty="0">
                <a:solidFill>
                  <a:srgbClr val="3333CC"/>
                </a:solidFill>
                <a:cs typeface="Arial" charset="0"/>
              </a:rPr>
              <a:t> </a:t>
            </a:r>
          </a:p>
          <a:p>
            <a:pPr algn="ctr" eaLnBrk="0" hangingPunct="0">
              <a:defRPr/>
            </a:pPr>
            <a:r>
              <a:rPr lang="en-US" sz="2000" dirty="0" err="1">
                <a:solidFill>
                  <a:srgbClr val="3333CC"/>
                </a:solidFill>
                <a:cs typeface="Arial" charset="0"/>
              </a:rPr>
              <a:t>bagian</a:t>
            </a:r>
            <a:r>
              <a:rPr lang="en-US" sz="2000" dirty="0">
                <a:solidFill>
                  <a:srgbClr val="3333CC"/>
                </a:solidFill>
                <a:cs typeface="Arial" charset="0"/>
              </a:rPr>
              <a:t> </a:t>
            </a:r>
            <a:r>
              <a:rPr lang="en-US" sz="2000" dirty="0" err="1">
                <a:solidFill>
                  <a:srgbClr val="3333CC"/>
                </a:solidFill>
                <a:cs typeface="Arial" charset="0"/>
              </a:rPr>
              <a:t>reproduksi</a:t>
            </a:r>
            <a:r>
              <a:rPr lang="en-US" sz="2000" dirty="0">
                <a:solidFill>
                  <a:srgbClr val="3333CC"/>
                </a:solidFill>
                <a:cs typeface="Arial" charset="0"/>
              </a:rPr>
              <a:t>.</a:t>
            </a:r>
            <a:endParaRPr lang="en-US" sz="2000" b="0" dirty="0">
              <a:solidFill>
                <a:srgbClr val="3333CC"/>
              </a:solidFill>
              <a:cs typeface="Arial" charset="0"/>
            </a:endParaRPr>
          </a:p>
        </p:txBody>
      </p:sp>
      <p:sp>
        <p:nvSpPr>
          <p:cNvPr id="10247" name="Rectangle 7"/>
          <p:cNvSpPr>
            <a:spLocks noChangeArrowheads="1"/>
          </p:cNvSpPr>
          <p:nvPr/>
        </p:nvSpPr>
        <p:spPr bwMode="auto">
          <a:xfrm>
            <a:off x="4724400" y="482600"/>
            <a:ext cx="4114800" cy="2057400"/>
          </a:xfrm>
          <a:prstGeom prst="rect">
            <a:avLst/>
          </a:prstGeom>
          <a:solidFill>
            <a:srgbClr val="66CCFF"/>
          </a:solidFill>
          <a:ln w="28575">
            <a:solidFill>
              <a:srgbClr val="0033CC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sz="2400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G E N D E R</a:t>
            </a:r>
          </a:p>
          <a:p>
            <a:pPr algn="ctr">
              <a:defRPr/>
            </a:pPr>
            <a:endParaRPr lang="en-US" sz="2000" dirty="0">
              <a:solidFill>
                <a:srgbClr val="0000CC"/>
              </a:solidFill>
              <a:cs typeface="Arial" charset="0"/>
            </a:endParaRPr>
          </a:p>
          <a:p>
            <a:pPr algn="ctr">
              <a:defRPr/>
            </a:pPr>
            <a:endParaRPr lang="en-US" sz="2000" dirty="0">
              <a:solidFill>
                <a:srgbClr val="0000CC"/>
              </a:solidFill>
              <a:cs typeface="Arial" charset="0"/>
            </a:endParaRPr>
          </a:p>
          <a:p>
            <a:pPr algn="ctr">
              <a:defRPr/>
            </a:pPr>
            <a:endParaRPr lang="en-US" sz="2000" dirty="0">
              <a:solidFill>
                <a:srgbClr val="0000CC"/>
              </a:solidFill>
              <a:cs typeface="Arial" charset="0"/>
            </a:endParaRPr>
          </a:p>
          <a:p>
            <a:pPr algn="ctr">
              <a:defRPr/>
            </a:pPr>
            <a:endParaRPr lang="en-US" sz="2000" dirty="0">
              <a:solidFill>
                <a:srgbClr val="0000CC"/>
              </a:solidFill>
              <a:cs typeface="Arial" charset="0"/>
            </a:endParaRPr>
          </a:p>
        </p:txBody>
      </p:sp>
      <p:sp>
        <p:nvSpPr>
          <p:cNvPr id="10255" name="Text Box 15"/>
          <p:cNvSpPr txBox="1">
            <a:spLocks noChangeArrowheads="1"/>
          </p:cNvSpPr>
          <p:nvPr/>
        </p:nvSpPr>
        <p:spPr bwMode="auto">
          <a:xfrm>
            <a:off x="381000" y="3429000"/>
            <a:ext cx="259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  <a:defRPr/>
            </a:pPr>
            <a:r>
              <a:rPr lang="en-US" sz="24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- </a:t>
            </a:r>
            <a:r>
              <a:rPr lang="en-US" sz="2400" dirty="0" err="1">
                <a:effectLst>
                  <a:outerShdw blurRad="38100" dist="38100" dir="2700000" algn="tl">
                    <a:srgbClr val="000000"/>
                  </a:outerShdw>
                </a:effectLst>
              </a:rPr>
              <a:t>Ciptaan</a:t>
            </a:r>
            <a:r>
              <a:rPr lang="en-US" sz="24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n-US" sz="2400" dirty="0" err="1">
                <a:effectLst>
                  <a:outerShdw blurRad="38100" dist="38100" dir="2700000" algn="tl">
                    <a:srgbClr val="000000"/>
                  </a:outerShdw>
                </a:effectLst>
              </a:rPr>
              <a:t>Tuhan</a:t>
            </a:r>
            <a:endParaRPr lang="en-US" sz="2400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0256" name="Text Box 16"/>
          <p:cNvSpPr txBox="1">
            <a:spLocks noChangeArrowheads="1"/>
          </p:cNvSpPr>
          <p:nvPr/>
        </p:nvSpPr>
        <p:spPr bwMode="auto">
          <a:xfrm>
            <a:off x="381000" y="3886200"/>
            <a:ext cx="259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  <a:defRPr/>
            </a:pPr>
            <a:r>
              <a:rPr lang="en-US" sz="24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- </a:t>
            </a:r>
            <a:r>
              <a:rPr lang="en-US" sz="2400" dirty="0" err="1">
                <a:effectLst>
                  <a:outerShdw blurRad="38100" dist="38100" dir="2700000" algn="tl">
                    <a:srgbClr val="000000"/>
                  </a:outerShdw>
                </a:effectLst>
              </a:rPr>
              <a:t>Bersifat</a:t>
            </a:r>
            <a:r>
              <a:rPr lang="en-US" sz="24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n-US" sz="2400" dirty="0" err="1">
                <a:effectLst>
                  <a:outerShdw blurRad="38100" dist="38100" dir="2700000" algn="tl">
                    <a:srgbClr val="000000"/>
                  </a:outerShdw>
                </a:effectLst>
              </a:rPr>
              <a:t>Kodrat</a:t>
            </a:r>
            <a:endParaRPr lang="en-US" sz="2400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0257" name="Text Box 17"/>
          <p:cNvSpPr txBox="1">
            <a:spLocks noChangeArrowheads="1"/>
          </p:cNvSpPr>
          <p:nvPr/>
        </p:nvSpPr>
        <p:spPr bwMode="auto">
          <a:xfrm>
            <a:off x="381000" y="4343400"/>
            <a:ext cx="3962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  <a:defRPr/>
            </a:pPr>
            <a:r>
              <a:rPr lang="en-US" sz="2400">
                <a:effectLst>
                  <a:outerShdw blurRad="38100" dist="38100" dir="2700000" algn="tl">
                    <a:srgbClr val="000000"/>
                  </a:outerShdw>
                </a:effectLst>
              </a:rPr>
              <a:t>- Tidak dapat berubah</a:t>
            </a:r>
          </a:p>
        </p:txBody>
      </p:sp>
      <p:sp>
        <p:nvSpPr>
          <p:cNvPr id="10258" name="Text Box 18"/>
          <p:cNvSpPr txBox="1">
            <a:spLocks noChangeArrowheads="1"/>
          </p:cNvSpPr>
          <p:nvPr/>
        </p:nvSpPr>
        <p:spPr bwMode="auto">
          <a:xfrm>
            <a:off x="381000" y="4800600"/>
            <a:ext cx="3962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  <a:defRPr/>
            </a:pPr>
            <a:r>
              <a:rPr lang="en-US" sz="2400">
                <a:effectLst>
                  <a:outerShdw blurRad="38100" dist="38100" dir="2700000" algn="tl">
                    <a:srgbClr val="000000"/>
                  </a:outerShdw>
                </a:effectLst>
              </a:rPr>
              <a:t>- Tidak dapat ditukar</a:t>
            </a:r>
          </a:p>
        </p:txBody>
      </p:sp>
      <p:sp>
        <p:nvSpPr>
          <p:cNvPr id="10259" name="Text Box 19"/>
          <p:cNvSpPr txBox="1">
            <a:spLocks noChangeArrowheads="1"/>
          </p:cNvSpPr>
          <p:nvPr/>
        </p:nvSpPr>
        <p:spPr bwMode="auto">
          <a:xfrm>
            <a:off x="381000" y="5257800"/>
            <a:ext cx="39624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defRPr/>
            </a:pPr>
            <a:r>
              <a:rPr lang="en-US" sz="24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- </a:t>
            </a:r>
            <a:r>
              <a:rPr lang="en-US" sz="2400" dirty="0" err="1">
                <a:effectLst>
                  <a:outerShdw blurRad="38100" dist="38100" dir="2700000" algn="tl">
                    <a:srgbClr val="000000"/>
                  </a:outerShdw>
                </a:effectLst>
              </a:rPr>
              <a:t>Berlaku</a:t>
            </a:r>
            <a:r>
              <a:rPr lang="en-US" sz="24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n-US" sz="2400" dirty="0" err="1">
                <a:effectLst>
                  <a:outerShdw blurRad="38100" dist="38100" dir="2700000" algn="tl">
                    <a:srgbClr val="000000"/>
                  </a:outerShdw>
                </a:effectLst>
              </a:rPr>
              <a:t>kapan</a:t>
            </a:r>
            <a:r>
              <a:rPr lang="en-US" sz="24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n-US" sz="2400" dirty="0" err="1">
                <a:effectLst>
                  <a:outerShdw blurRad="38100" dist="38100" dir="2700000" algn="tl">
                    <a:srgbClr val="000000"/>
                  </a:outerShdw>
                </a:effectLst>
              </a:rPr>
              <a:t>dan</a:t>
            </a:r>
            <a:r>
              <a:rPr lang="en-US" sz="24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</a:p>
          <a:p>
            <a:pPr eaLnBrk="0" hangingPunct="0">
              <a:defRPr/>
            </a:pPr>
            <a:r>
              <a:rPr lang="en-US" sz="24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  di </a:t>
            </a:r>
            <a:r>
              <a:rPr lang="en-US" sz="2400" dirty="0" err="1">
                <a:effectLst>
                  <a:outerShdw blurRad="38100" dist="38100" dir="2700000" algn="tl">
                    <a:srgbClr val="000000"/>
                  </a:outerShdw>
                </a:effectLst>
              </a:rPr>
              <a:t>mana</a:t>
            </a:r>
            <a:r>
              <a:rPr lang="en-US" sz="24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n-US" sz="2400" dirty="0" err="1">
                <a:effectLst>
                  <a:outerShdw blurRad="38100" dist="38100" dir="2700000" algn="tl">
                    <a:srgbClr val="000000"/>
                  </a:outerShdw>
                </a:effectLst>
              </a:rPr>
              <a:t>saja</a:t>
            </a:r>
            <a:endParaRPr lang="en-US" sz="2400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0262" name="Text Box 22"/>
          <p:cNvSpPr txBox="1">
            <a:spLocks noChangeArrowheads="1"/>
          </p:cNvSpPr>
          <p:nvPr/>
        </p:nvSpPr>
        <p:spPr bwMode="auto">
          <a:xfrm>
            <a:off x="4800600" y="3429000"/>
            <a:ext cx="381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  <a:defRPr/>
            </a:pPr>
            <a:r>
              <a:rPr lang="en-US" sz="2400">
                <a:effectLst>
                  <a:outerShdw blurRad="38100" dist="38100" dir="2700000" algn="tl">
                    <a:srgbClr val="000000"/>
                  </a:outerShdw>
                </a:effectLst>
              </a:rPr>
              <a:t>- Buatan manusia</a:t>
            </a:r>
          </a:p>
        </p:txBody>
      </p:sp>
      <p:sp>
        <p:nvSpPr>
          <p:cNvPr id="10263" name="Text Box 23"/>
          <p:cNvSpPr txBox="1">
            <a:spLocks noChangeArrowheads="1"/>
          </p:cNvSpPr>
          <p:nvPr/>
        </p:nvSpPr>
        <p:spPr bwMode="auto">
          <a:xfrm>
            <a:off x="4800600" y="3886200"/>
            <a:ext cx="4038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  <a:defRPr/>
            </a:pPr>
            <a:r>
              <a:rPr lang="en-US" sz="2400">
                <a:effectLst>
                  <a:outerShdw blurRad="38100" dist="38100" dir="2700000" algn="tl">
                    <a:srgbClr val="000000"/>
                  </a:outerShdw>
                </a:effectLst>
              </a:rPr>
              <a:t>- Tidak bersifat Kodrat</a:t>
            </a:r>
          </a:p>
        </p:txBody>
      </p:sp>
      <p:sp>
        <p:nvSpPr>
          <p:cNvPr id="10264" name="Text Box 24"/>
          <p:cNvSpPr txBox="1">
            <a:spLocks noChangeArrowheads="1"/>
          </p:cNvSpPr>
          <p:nvPr/>
        </p:nvSpPr>
        <p:spPr bwMode="auto">
          <a:xfrm>
            <a:off x="4800600" y="4343400"/>
            <a:ext cx="3962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  <a:defRPr/>
            </a:pPr>
            <a:r>
              <a:rPr lang="en-US" sz="2400">
                <a:effectLst>
                  <a:outerShdw blurRad="38100" dist="38100" dir="2700000" algn="tl">
                    <a:srgbClr val="000000"/>
                  </a:outerShdw>
                </a:effectLst>
              </a:rPr>
              <a:t>- Dapat berubah</a:t>
            </a:r>
          </a:p>
        </p:txBody>
      </p:sp>
      <p:sp>
        <p:nvSpPr>
          <p:cNvPr id="10265" name="Text Box 25"/>
          <p:cNvSpPr txBox="1">
            <a:spLocks noChangeArrowheads="1"/>
          </p:cNvSpPr>
          <p:nvPr/>
        </p:nvSpPr>
        <p:spPr bwMode="auto">
          <a:xfrm>
            <a:off x="4800600" y="4800600"/>
            <a:ext cx="3962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  <a:defRPr/>
            </a:pPr>
            <a:r>
              <a:rPr lang="en-US" sz="2400">
                <a:effectLst>
                  <a:outerShdw blurRad="38100" dist="38100" dir="2700000" algn="tl">
                    <a:srgbClr val="000000"/>
                  </a:outerShdw>
                </a:effectLst>
              </a:rPr>
              <a:t>- Dapat ditukar</a:t>
            </a:r>
          </a:p>
        </p:txBody>
      </p:sp>
      <p:sp>
        <p:nvSpPr>
          <p:cNvPr id="10266" name="Text Box 26"/>
          <p:cNvSpPr txBox="1">
            <a:spLocks noChangeArrowheads="1"/>
          </p:cNvSpPr>
          <p:nvPr/>
        </p:nvSpPr>
        <p:spPr bwMode="auto">
          <a:xfrm>
            <a:off x="4800600" y="5257800"/>
            <a:ext cx="39624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defRPr/>
            </a:pPr>
            <a:r>
              <a:rPr lang="en-US" sz="2400">
                <a:effectLst>
                  <a:outerShdw blurRad="38100" dist="38100" dir="2700000" algn="tl">
                    <a:srgbClr val="000000"/>
                  </a:outerShdw>
                </a:effectLst>
              </a:rPr>
              <a:t>- Tergantung waktu dan </a:t>
            </a:r>
          </a:p>
          <a:p>
            <a:pPr eaLnBrk="0" hangingPunct="0">
              <a:defRPr/>
            </a:pPr>
            <a:r>
              <a:rPr lang="en-US" sz="2400">
                <a:effectLst>
                  <a:outerShdw blurRad="38100" dist="38100" dir="2700000" algn="tl">
                    <a:srgbClr val="000000"/>
                  </a:outerShdw>
                </a:effectLst>
              </a:rPr>
              <a:t>  budaya setempat</a:t>
            </a:r>
          </a:p>
        </p:txBody>
      </p:sp>
      <p:sp>
        <p:nvSpPr>
          <p:cNvPr id="10267" name="AutoShape 27"/>
          <p:cNvSpPr>
            <a:spLocks noChangeArrowheads="1"/>
          </p:cNvSpPr>
          <p:nvPr/>
        </p:nvSpPr>
        <p:spPr bwMode="auto">
          <a:xfrm>
            <a:off x="5959475" y="2540000"/>
            <a:ext cx="1584325" cy="584200"/>
          </a:xfrm>
          <a:prstGeom prst="downArrow">
            <a:avLst>
              <a:gd name="adj1" fmla="val 69944"/>
              <a:gd name="adj2" fmla="val 78569"/>
            </a:avLst>
          </a:prstGeom>
          <a:solidFill>
            <a:srgbClr val="FFCC00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en-US" b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itchFamily="34" charset="0"/>
            </a:endParaRPr>
          </a:p>
        </p:txBody>
      </p:sp>
      <p:sp>
        <p:nvSpPr>
          <p:cNvPr id="235540" name="Text Box 29"/>
          <p:cNvSpPr txBox="1">
            <a:spLocks noChangeArrowheads="1"/>
          </p:cNvSpPr>
          <p:nvPr/>
        </p:nvSpPr>
        <p:spPr bwMode="auto">
          <a:xfrm>
            <a:off x="4800600" y="1066800"/>
            <a:ext cx="3962400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en-US" sz="2000" dirty="0" err="1">
                <a:solidFill>
                  <a:srgbClr val="3333CC"/>
                </a:solidFill>
                <a:cs typeface="Arial" charset="0"/>
              </a:rPr>
              <a:t>Perbedaan</a:t>
            </a:r>
            <a:r>
              <a:rPr lang="en-US" sz="2000" dirty="0">
                <a:solidFill>
                  <a:srgbClr val="3333CC"/>
                </a:solidFill>
                <a:cs typeface="Arial" charset="0"/>
              </a:rPr>
              <a:t> </a:t>
            </a:r>
            <a:r>
              <a:rPr lang="en-US" sz="2000" dirty="0" err="1">
                <a:solidFill>
                  <a:srgbClr val="3333CC"/>
                </a:solidFill>
                <a:cs typeface="Arial" charset="0"/>
              </a:rPr>
              <a:t>peran</a:t>
            </a:r>
            <a:r>
              <a:rPr lang="en-US" sz="2000" dirty="0">
                <a:solidFill>
                  <a:srgbClr val="3333CC"/>
                </a:solidFill>
                <a:cs typeface="Arial" charset="0"/>
              </a:rPr>
              <a:t>, </a:t>
            </a:r>
            <a:r>
              <a:rPr lang="en-US" sz="2000" dirty="0" err="1">
                <a:solidFill>
                  <a:srgbClr val="3333CC"/>
                </a:solidFill>
                <a:cs typeface="Arial" charset="0"/>
              </a:rPr>
              <a:t>fungsi</a:t>
            </a:r>
            <a:r>
              <a:rPr lang="en-US" sz="2000" dirty="0">
                <a:solidFill>
                  <a:srgbClr val="3333CC"/>
                </a:solidFill>
                <a:cs typeface="Arial" charset="0"/>
              </a:rPr>
              <a:t> </a:t>
            </a:r>
            <a:r>
              <a:rPr lang="en-US" sz="2000" dirty="0" err="1">
                <a:solidFill>
                  <a:srgbClr val="3333CC"/>
                </a:solidFill>
                <a:cs typeface="Arial" charset="0"/>
              </a:rPr>
              <a:t>dan</a:t>
            </a:r>
            <a:r>
              <a:rPr lang="en-US" sz="2000" dirty="0">
                <a:solidFill>
                  <a:srgbClr val="3333CC"/>
                </a:solidFill>
                <a:cs typeface="Arial" charset="0"/>
              </a:rPr>
              <a:t> </a:t>
            </a:r>
            <a:r>
              <a:rPr lang="en-US" sz="2000" dirty="0" err="1">
                <a:solidFill>
                  <a:srgbClr val="3333CC"/>
                </a:solidFill>
                <a:cs typeface="Arial" charset="0"/>
              </a:rPr>
              <a:t>tanggung</a:t>
            </a:r>
            <a:r>
              <a:rPr lang="en-US" sz="2000" dirty="0">
                <a:solidFill>
                  <a:srgbClr val="3333CC"/>
                </a:solidFill>
                <a:cs typeface="Arial" charset="0"/>
              </a:rPr>
              <a:t> </a:t>
            </a:r>
            <a:r>
              <a:rPr lang="en-US" sz="2000" dirty="0" err="1">
                <a:solidFill>
                  <a:srgbClr val="3333CC"/>
                </a:solidFill>
                <a:cs typeface="Arial" charset="0"/>
              </a:rPr>
              <a:t>jawab</a:t>
            </a:r>
            <a:r>
              <a:rPr lang="en-US" sz="2000" dirty="0">
                <a:solidFill>
                  <a:srgbClr val="3333CC"/>
                </a:solidFill>
                <a:cs typeface="Arial" charset="0"/>
              </a:rPr>
              <a:t> </a:t>
            </a:r>
            <a:r>
              <a:rPr lang="en-US" sz="2000" dirty="0" err="1">
                <a:solidFill>
                  <a:srgbClr val="3333CC"/>
                </a:solidFill>
                <a:cs typeface="Arial" charset="0"/>
              </a:rPr>
              <a:t>antara</a:t>
            </a:r>
            <a:r>
              <a:rPr lang="en-US" sz="2000" dirty="0">
                <a:solidFill>
                  <a:srgbClr val="3333CC"/>
                </a:solidFill>
                <a:cs typeface="Arial" charset="0"/>
              </a:rPr>
              <a:t> </a:t>
            </a:r>
            <a:r>
              <a:rPr lang="en-US" sz="2000" dirty="0" err="1">
                <a:solidFill>
                  <a:srgbClr val="3333CC"/>
                </a:solidFill>
                <a:cs typeface="Arial" charset="0"/>
              </a:rPr>
              <a:t>laki-laki</a:t>
            </a:r>
            <a:r>
              <a:rPr lang="en-US" sz="2000" dirty="0">
                <a:solidFill>
                  <a:srgbClr val="3333CC"/>
                </a:solidFill>
                <a:cs typeface="Arial" charset="0"/>
              </a:rPr>
              <a:t> </a:t>
            </a:r>
            <a:r>
              <a:rPr lang="en-US" sz="2000" dirty="0" err="1">
                <a:solidFill>
                  <a:srgbClr val="3333CC"/>
                </a:solidFill>
                <a:cs typeface="Arial" charset="0"/>
              </a:rPr>
              <a:t>dan</a:t>
            </a:r>
            <a:r>
              <a:rPr lang="en-US" sz="2000" dirty="0">
                <a:solidFill>
                  <a:srgbClr val="3333CC"/>
                </a:solidFill>
                <a:cs typeface="Arial" charset="0"/>
              </a:rPr>
              <a:t> </a:t>
            </a:r>
            <a:r>
              <a:rPr lang="en-US" sz="2000" dirty="0" err="1">
                <a:solidFill>
                  <a:srgbClr val="3333CC"/>
                </a:solidFill>
                <a:cs typeface="Arial" charset="0"/>
              </a:rPr>
              <a:t>perempuan</a:t>
            </a:r>
            <a:r>
              <a:rPr lang="en-US" sz="2000" dirty="0">
                <a:solidFill>
                  <a:srgbClr val="3333CC"/>
                </a:solidFill>
                <a:cs typeface="Arial" charset="0"/>
              </a:rPr>
              <a:t> </a:t>
            </a:r>
            <a:r>
              <a:rPr lang="en-US" sz="2000" dirty="0" err="1">
                <a:solidFill>
                  <a:srgbClr val="3333CC"/>
                </a:solidFill>
                <a:cs typeface="Arial" charset="0"/>
              </a:rPr>
              <a:t>sebagai</a:t>
            </a:r>
            <a:r>
              <a:rPr lang="en-US" sz="2000" dirty="0">
                <a:solidFill>
                  <a:srgbClr val="3333CC"/>
                </a:solidFill>
                <a:cs typeface="Arial" charset="0"/>
              </a:rPr>
              <a:t> </a:t>
            </a:r>
            <a:r>
              <a:rPr lang="en-US" sz="2000" dirty="0" err="1">
                <a:solidFill>
                  <a:srgbClr val="3333CC"/>
                </a:solidFill>
                <a:cs typeface="Arial" charset="0"/>
              </a:rPr>
              <a:t>hasil</a:t>
            </a:r>
            <a:r>
              <a:rPr lang="en-US" sz="2000" dirty="0">
                <a:solidFill>
                  <a:srgbClr val="3333CC"/>
                </a:solidFill>
                <a:cs typeface="Arial" charset="0"/>
              </a:rPr>
              <a:t> </a:t>
            </a:r>
            <a:r>
              <a:rPr lang="en-US" sz="2000" dirty="0" err="1">
                <a:solidFill>
                  <a:srgbClr val="3333CC"/>
                </a:solidFill>
                <a:cs typeface="Arial" charset="0"/>
              </a:rPr>
              <a:t>konstruksi</a:t>
            </a:r>
            <a:r>
              <a:rPr lang="en-US" sz="2000" dirty="0">
                <a:solidFill>
                  <a:srgbClr val="3333CC"/>
                </a:solidFill>
                <a:cs typeface="Arial" charset="0"/>
              </a:rPr>
              <a:t> </a:t>
            </a:r>
            <a:r>
              <a:rPr lang="en-US" sz="2000" dirty="0" err="1">
                <a:solidFill>
                  <a:srgbClr val="3333CC"/>
                </a:solidFill>
                <a:cs typeface="Arial" charset="0"/>
              </a:rPr>
              <a:t>sosial</a:t>
            </a:r>
            <a:r>
              <a:rPr lang="en-US" sz="2000" dirty="0">
                <a:solidFill>
                  <a:srgbClr val="3333CC"/>
                </a:solidFill>
                <a:cs typeface="Arial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388511808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1" name="Rectangle 31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000" dirty="0" err="1" smtClean="0"/>
              <a:t>Konstruksi</a:t>
            </a:r>
            <a:r>
              <a:rPr lang="en-US" sz="4000" dirty="0" smtClean="0"/>
              <a:t> Gender </a:t>
            </a:r>
            <a:r>
              <a:rPr lang="en-US" sz="4000" dirty="0" err="1"/>
              <a:t>dalam</a:t>
            </a:r>
            <a:r>
              <a:rPr lang="en-US" sz="4000" dirty="0"/>
              <a:t> </a:t>
            </a:r>
            <a:r>
              <a:rPr lang="en-US" sz="4000" dirty="0" err="1" smtClean="0"/>
              <a:t>Masyarakat</a:t>
            </a:r>
            <a:r>
              <a:rPr lang="en-US" sz="4000" dirty="0" smtClean="0"/>
              <a:t> </a:t>
            </a:r>
            <a:r>
              <a:rPr lang="en-US" sz="4000" dirty="0" smtClean="0">
                <a:sym typeface="Wingdings" pitchFamily="2" charset="2"/>
              </a:rPr>
              <a:t> </a:t>
            </a:r>
            <a:r>
              <a:rPr lang="en-US" sz="4000" dirty="0" err="1" smtClean="0">
                <a:sym typeface="Wingdings" pitchFamily="2" charset="2"/>
              </a:rPr>
              <a:t>Perbedaan</a:t>
            </a:r>
            <a:r>
              <a:rPr lang="en-US" sz="4000" dirty="0" smtClean="0">
                <a:sym typeface="Wingdings" pitchFamily="2" charset="2"/>
              </a:rPr>
              <a:t> Power (</a:t>
            </a:r>
            <a:r>
              <a:rPr lang="en-US" sz="4000" dirty="0" err="1" smtClean="0">
                <a:sym typeface="Wingdings" pitchFamily="2" charset="2"/>
              </a:rPr>
              <a:t>Kekuasaan</a:t>
            </a:r>
            <a:r>
              <a:rPr lang="en-US" sz="4000" dirty="0" smtClean="0">
                <a:sym typeface="Wingdings" pitchFamily="2" charset="2"/>
              </a:rPr>
              <a:t>) </a:t>
            </a:r>
            <a:r>
              <a:rPr lang="en-US" sz="4000" dirty="0" smtClean="0"/>
              <a:t/>
            </a:r>
            <a:br>
              <a:rPr lang="en-US" sz="4000" dirty="0" smtClean="0"/>
            </a:br>
            <a:endParaRPr lang="en-US" sz="4000" dirty="0"/>
          </a:p>
        </p:txBody>
      </p:sp>
      <p:graphicFrame>
        <p:nvGraphicFramePr>
          <p:cNvPr id="61481" name="Group 41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5118037"/>
        </p:xfrm>
        <a:graphic>
          <a:graphicData uri="http://schemas.openxmlformats.org/drawingml/2006/table">
            <a:tbl>
              <a:tblPr/>
              <a:tblGrid>
                <a:gridCol w="3352800"/>
                <a:gridCol w="2438400"/>
                <a:gridCol w="2438400"/>
              </a:tblGrid>
              <a:tr h="904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Laki-laki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Perempuan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04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Sifat</a:t>
                      </a:r>
                      <a:endParaRPr kumimoji="0" 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Maskulin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Feminin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064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Peran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Produksi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Reproduksi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04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Tanggung Jawab / Harapan Masy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Kepala RT  Nafkah Utama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Ibu RT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Nafkah Tambahan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04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Ruang Kehidupan / Ranah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Publik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Domestik</a:t>
                      </a:r>
                      <a:endParaRPr kumimoji="0" 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1340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Hubungan</a:t>
            </a:r>
            <a:r>
              <a:rPr lang="en-US" dirty="0" smtClean="0"/>
              <a:t> Gender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smtClean="0"/>
              <a:t>Politik</a:t>
            </a:r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id-ID" dirty="0" smtClean="0"/>
              <a:t>Hubungan gender bersifat sangat politis karena didalamnya terkandung makna </a:t>
            </a:r>
            <a:r>
              <a:rPr lang="id-ID" b="1" u="sng" dirty="0" smtClean="0">
                <a:solidFill>
                  <a:srgbClr val="FF0000"/>
                </a:solidFill>
              </a:rPr>
              <a:t>pembagian kekuasaan antara laki-laki dan perempuan</a:t>
            </a:r>
            <a:r>
              <a:rPr lang="id-ID" dirty="0" smtClean="0"/>
              <a:t>. </a:t>
            </a:r>
            <a:endParaRPr lang="en-US" dirty="0" smtClean="0"/>
          </a:p>
          <a:p>
            <a:r>
              <a:rPr lang="id-ID" dirty="0" smtClean="0"/>
              <a:t>Permasalahan muncul ketika </a:t>
            </a:r>
            <a:r>
              <a:rPr lang="id-ID" b="1" dirty="0" smtClean="0">
                <a:solidFill>
                  <a:srgbClr val="FF0000"/>
                </a:solidFill>
              </a:rPr>
              <a:t>pembagian kekuasaan</a:t>
            </a:r>
            <a:r>
              <a:rPr lang="id-ID" dirty="0" smtClean="0"/>
              <a:t> tersebut dirasakan </a:t>
            </a:r>
            <a:r>
              <a:rPr lang="id-ID" b="1" dirty="0" smtClean="0">
                <a:solidFill>
                  <a:srgbClr val="FF0000"/>
                </a:solidFill>
              </a:rPr>
              <a:t>tidak adil</a:t>
            </a:r>
            <a:r>
              <a:rPr lang="id-ID" dirty="0" smtClean="0"/>
              <a:t> karena memberikan kekuasaan yang sangat besar kepada laki-laki tetapi sebaliknya hanya memberikan kekuasaan yang amat kecil kepada perempuan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6737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600" dirty="0" err="1" smtClean="0">
                <a:latin typeface="Showcard Gothic" pitchFamily="82" charset="0"/>
              </a:rPr>
              <a:t>Mengukur</a:t>
            </a:r>
            <a:r>
              <a:rPr lang="en-US" sz="3600" dirty="0" smtClean="0">
                <a:latin typeface="Showcard Gothic" pitchFamily="82" charset="0"/>
              </a:rPr>
              <a:t> </a:t>
            </a:r>
            <a:r>
              <a:rPr lang="en-US" sz="3600" dirty="0" err="1" smtClean="0">
                <a:latin typeface="Showcard Gothic" pitchFamily="82" charset="0"/>
              </a:rPr>
              <a:t>kesenjangan</a:t>
            </a:r>
            <a:r>
              <a:rPr lang="en-US" sz="3600" dirty="0" smtClean="0">
                <a:latin typeface="Showcard Gothic" pitchFamily="82" charset="0"/>
              </a:rPr>
              <a:t> gender - </a:t>
            </a:r>
            <a:r>
              <a:rPr lang="en-US" sz="3600" dirty="0" err="1" smtClean="0">
                <a:latin typeface="Showcard Gothic" pitchFamily="82" charset="0"/>
              </a:rPr>
              <a:t>diskriminasi</a:t>
            </a:r>
            <a:r>
              <a:rPr lang="en-US" sz="3600" dirty="0" smtClean="0">
                <a:latin typeface="Showcard Gothic" pitchFamily="82" charset="0"/>
              </a:rPr>
              <a:t> </a:t>
            </a:r>
            <a:r>
              <a:rPr lang="en-US" sz="3600" dirty="0">
                <a:latin typeface="Showcard Gothic" pitchFamily="82" charset="0"/>
              </a:rPr>
              <a:t>:</a:t>
            </a:r>
            <a:br>
              <a:rPr lang="en-US" sz="3600" dirty="0">
                <a:latin typeface="Showcard Gothic" pitchFamily="82" charset="0"/>
              </a:rPr>
            </a:br>
            <a:r>
              <a:rPr lang="en-US" sz="2400" dirty="0">
                <a:latin typeface="Showcard Gothic" pitchFamily="82" charset="0"/>
              </a:rPr>
              <a:t>ASPEK-ASPEK </a:t>
            </a:r>
            <a:r>
              <a:rPr lang="en-US" sz="2400" dirty="0" err="1">
                <a:latin typeface="Showcard Gothic" pitchFamily="82" charset="0"/>
              </a:rPr>
              <a:t>Keadilan</a:t>
            </a:r>
            <a:r>
              <a:rPr lang="en-US" sz="2400" dirty="0">
                <a:latin typeface="Showcard Gothic" pitchFamily="82" charset="0"/>
              </a:rPr>
              <a:t> </a:t>
            </a:r>
            <a:r>
              <a:rPr lang="en-US" sz="2400" dirty="0" err="1">
                <a:latin typeface="Showcard Gothic" pitchFamily="82" charset="0"/>
              </a:rPr>
              <a:t>dan</a:t>
            </a:r>
            <a:r>
              <a:rPr lang="en-US" sz="2400" dirty="0">
                <a:latin typeface="Showcard Gothic" pitchFamily="82" charset="0"/>
              </a:rPr>
              <a:t> </a:t>
            </a:r>
            <a:r>
              <a:rPr lang="en-US" sz="2400" dirty="0" err="1">
                <a:latin typeface="Showcard Gothic" pitchFamily="82" charset="0"/>
              </a:rPr>
              <a:t>kESETARAAN</a:t>
            </a:r>
            <a:endParaRPr lang="en-US" sz="2400" dirty="0">
              <a:latin typeface="Showcard Gothic" pitchFamily="82" charset="0"/>
            </a:endParaRP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r>
              <a:rPr lang="en-US">
                <a:solidFill>
                  <a:srgbClr val="A50021"/>
                </a:solidFill>
                <a:latin typeface="Bernard MT Condensed" pitchFamily="18" charset="0"/>
              </a:rPr>
              <a:t>Akses</a:t>
            </a:r>
            <a:r>
              <a:rPr lang="en-US"/>
              <a:t>: </a:t>
            </a:r>
            <a:r>
              <a:rPr lang="en-US">
                <a:latin typeface="Arial Rounded MT Bold" pitchFamily="34" charset="0"/>
              </a:rPr>
              <a:t>Kesempatan yang sama dalam memperoleh hak-hak dasar </a:t>
            </a:r>
          </a:p>
          <a:p>
            <a:r>
              <a:rPr lang="en-US">
                <a:solidFill>
                  <a:srgbClr val="000066"/>
                </a:solidFill>
                <a:latin typeface="Bernard MT Condensed" pitchFamily="18" charset="0"/>
              </a:rPr>
              <a:t>Partisipasi</a:t>
            </a:r>
            <a:r>
              <a:rPr lang="en-US"/>
              <a:t>: </a:t>
            </a:r>
            <a:r>
              <a:rPr lang="en-US">
                <a:latin typeface="Arial Rounded MT Bold" pitchFamily="34" charset="0"/>
              </a:rPr>
              <a:t>Pelibatan yang seimbang dalam memperoleh sumber daya </a:t>
            </a:r>
          </a:p>
          <a:p>
            <a:r>
              <a:rPr lang="en-US">
                <a:solidFill>
                  <a:srgbClr val="FF6600"/>
                </a:solidFill>
                <a:latin typeface="Bernard MT Condensed" pitchFamily="18" charset="0"/>
              </a:rPr>
              <a:t>Kontrol</a:t>
            </a:r>
            <a:r>
              <a:rPr lang="en-US"/>
              <a:t>: </a:t>
            </a:r>
            <a:r>
              <a:rPr lang="en-US">
                <a:latin typeface="Arial Rounded MT Bold" pitchFamily="34" charset="0"/>
              </a:rPr>
              <a:t>Keterlibatan dalam pengambilan keputusan</a:t>
            </a:r>
          </a:p>
          <a:p>
            <a:r>
              <a:rPr lang="en-US">
                <a:solidFill>
                  <a:srgbClr val="CC0000"/>
                </a:solidFill>
                <a:latin typeface="Bernard MT Condensed" pitchFamily="18" charset="0"/>
              </a:rPr>
              <a:t>Manfaat</a:t>
            </a:r>
            <a:r>
              <a:rPr lang="en-US"/>
              <a:t>: </a:t>
            </a:r>
            <a:r>
              <a:rPr lang="en-US">
                <a:latin typeface="Arial Rounded MT Bold" pitchFamily="34" charset="0"/>
              </a:rPr>
              <a:t>Keterjangkauan untuk mendapatkan hasil yang sama dari pembangunan</a:t>
            </a:r>
          </a:p>
        </p:txBody>
      </p:sp>
    </p:spTree>
    <p:extLst>
      <p:ext uri="{BB962C8B-B14F-4D97-AF65-F5344CB8AC3E}">
        <p14:creationId xmlns:p14="http://schemas.microsoft.com/office/powerpoint/2010/main" val="97150324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>
            <a:normAutofit fontScale="90000"/>
          </a:bodyPr>
          <a:lstStyle/>
          <a:p>
            <a:r>
              <a:rPr lang="id-ID" dirty="0" smtClean="0"/>
              <a:t>Perempuan di DPR, DPD, DPRD</a:t>
            </a:r>
            <a:endParaRPr lang="id-ID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77990537"/>
              </p:ext>
            </p:extLst>
          </p:nvPr>
        </p:nvGraphicFramePr>
        <p:xfrm>
          <a:off x="152400" y="914399"/>
          <a:ext cx="8686799" cy="6679432"/>
        </p:xfrm>
        <a:graphic>
          <a:graphicData uri="http://schemas.openxmlformats.org/drawingml/2006/table">
            <a:tbl>
              <a:tblPr firstRow="1" firstCol="1" bandRow="1"/>
              <a:tblGrid>
                <a:gridCol w="970979"/>
                <a:gridCol w="780252"/>
                <a:gridCol w="693556"/>
                <a:gridCol w="693556"/>
                <a:gridCol w="780252"/>
                <a:gridCol w="693556"/>
                <a:gridCol w="866946"/>
                <a:gridCol w="780252"/>
                <a:gridCol w="780252"/>
                <a:gridCol w="780252"/>
                <a:gridCol w="866946"/>
              </a:tblGrid>
              <a:tr h="533739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1200" dirty="0" err="1">
                          <a:effectLst/>
                          <a:latin typeface="Calibri"/>
                          <a:ea typeface="Times New Roman"/>
                        </a:rPr>
                        <a:t>Lembaga</a:t>
                      </a:r>
                      <a:endParaRPr lang="id-ID" sz="16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Perempuan</a:t>
                      </a:r>
                      <a:endParaRPr lang="id-ID" sz="16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Total Kursi</a:t>
                      </a:r>
                      <a:endParaRPr lang="id-ID" sz="16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%</a:t>
                      </a:r>
                      <a:endParaRPr lang="id-ID" sz="16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Perempuan</a:t>
                      </a:r>
                      <a:endParaRPr lang="id-ID" sz="16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Total </a:t>
                      </a:r>
                      <a:r>
                        <a:rPr lang="en-US" sz="1600" b="1" kern="1200" dirty="0" err="1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Kursi</a:t>
                      </a:r>
                      <a:endParaRPr lang="id-ID" sz="16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%</a:t>
                      </a:r>
                      <a:endParaRPr lang="id-ID" sz="16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Perempuan </a:t>
                      </a:r>
                      <a:endParaRPr lang="id-ID" sz="16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Total Kursi </a:t>
                      </a:r>
                      <a:endParaRPr lang="id-ID" sz="16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 %</a:t>
                      </a:r>
                      <a:endParaRPr lang="id-ID" sz="16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1200">
                          <a:solidFill>
                            <a:srgbClr val="FF0000"/>
                          </a:solidFill>
                          <a:effectLst/>
                          <a:latin typeface="Calibri"/>
                          <a:ea typeface="Times New Roman"/>
                        </a:rPr>
                        <a:t>Ket          </a:t>
                      </a:r>
                      <a:endParaRPr lang="id-ID" sz="16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71982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1200" dirty="0">
                          <a:effectLst/>
                          <a:latin typeface="Calibri"/>
                          <a:ea typeface="Times New Roman"/>
                        </a:rPr>
                        <a:t>DPD RI</a:t>
                      </a:r>
                      <a:endParaRPr lang="id-ID" sz="16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27</a:t>
                      </a:r>
                      <a:endParaRPr lang="id-ID" sz="16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128</a:t>
                      </a:r>
                      <a:endParaRPr lang="id-ID" sz="16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21,1%</a:t>
                      </a:r>
                      <a:endParaRPr lang="id-ID" sz="16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34</a:t>
                      </a:r>
                      <a:endParaRPr lang="id-ID" sz="16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132</a:t>
                      </a:r>
                      <a:endParaRPr lang="id-ID" sz="16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25,76%</a:t>
                      </a:r>
                      <a:endParaRPr lang="id-ID" sz="16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33 </a:t>
                      </a:r>
                      <a:endParaRPr lang="id-ID" sz="16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560 </a:t>
                      </a:r>
                      <a:endParaRPr lang="id-ID" sz="16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25 </a:t>
                      </a:r>
                      <a:endParaRPr lang="id-ID" sz="16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1200">
                          <a:solidFill>
                            <a:srgbClr val="FF0000"/>
                          </a:solidFill>
                          <a:effectLst/>
                          <a:latin typeface="Calibri"/>
                          <a:ea typeface="Times New Roman"/>
                        </a:rPr>
                        <a:t>Turun </a:t>
                      </a:r>
                      <a:endParaRPr lang="id-ID" sz="16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71982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1200" dirty="0">
                          <a:effectLst/>
                          <a:latin typeface="Calibri"/>
                          <a:ea typeface="Times New Roman"/>
                        </a:rPr>
                        <a:t>DPR RI</a:t>
                      </a:r>
                      <a:endParaRPr lang="id-ID" sz="16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65</a:t>
                      </a:r>
                      <a:endParaRPr lang="id-ID" sz="16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550</a:t>
                      </a:r>
                      <a:endParaRPr lang="id-ID" sz="16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11,3%</a:t>
                      </a:r>
                      <a:endParaRPr lang="id-ID" sz="16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101</a:t>
                      </a:r>
                      <a:endParaRPr lang="id-ID" sz="16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560</a:t>
                      </a:r>
                      <a:endParaRPr lang="id-ID" sz="16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18,04%</a:t>
                      </a:r>
                      <a:endParaRPr lang="id-ID" sz="16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97</a:t>
                      </a:r>
                      <a:endParaRPr lang="id-ID" sz="16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560</a:t>
                      </a:r>
                      <a:endParaRPr lang="id-ID" sz="16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17,3 %</a:t>
                      </a:r>
                      <a:endParaRPr lang="id-ID" sz="16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1200">
                          <a:solidFill>
                            <a:srgbClr val="FF0000"/>
                          </a:solidFill>
                          <a:effectLst/>
                          <a:latin typeface="Calibri"/>
                          <a:ea typeface="Times New Roman"/>
                        </a:rPr>
                        <a:t>Turun</a:t>
                      </a:r>
                      <a:endParaRPr lang="id-ID" sz="16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545255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1200" dirty="0">
                          <a:effectLst/>
                          <a:latin typeface="Calibri"/>
                          <a:ea typeface="Times New Roman"/>
                        </a:rPr>
                        <a:t>DPR RI </a:t>
                      </a:r>
                      <a:r>
                        <a:rPr lang="en-US" sz="1600" b="1" kern="1200" dirty="0" err="1">
                          <a:effectLst/>
                          <a:latin typeface="Calibri"/>
                          <a:ea typeface="Times New Roman"/>
                        </a:rPr>
                        <a:t>Dapil</a:t>
                      </a:r>
                      <a:r>
                        <a:rPr lang="en-US" sz="1600" b="1" kern="1200" dirty="0">
                          <a:effectLst/>
                          <a:latin typeface="Calibri"/>
                          <a:ea typeface="Times New Roman"/>
                        </a:rPr>
                        <a:t> DIY</a:t>
                      </a:r>
                      <a:endParaRPr lang="id-ID" sz="16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2</a:t>
                      </a:r>
                      <a:endParaRPr lang="id-ID" sz="16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8</a:t>
                      </a:r>
                      <a:endParaRPr lang="id-ID" sz="16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25%</a:t>
                      </a:r>
                      <a:endParaRPr lang="id-ID" sz="16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1</a:t>
                      </a:r>
                      <a:endParaRPr lang="id-ID" sz="16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8</a:t>
                      </a:r>
                      <a:endParaRPr lang="id-ID" sz="16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12,50%</a:t>
                      </a:r>
                      <a:endParaRPr lang="id-ID" sz="16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2</a:t>
                      </a:r>
                      <a:endParaRPr lang="id-ID" sz="16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8</a:t>
                      </a:r>
                      <a:endParaRPr lang="id-ID" sz="16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25%</a:t>
                      </a:r>
                      <a:endParaRPr lang="id-ID" sz="16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1200">
                          <a:solidFill>
                            <a:srgbClr val="FF0000"/>
                          </a:solidFill>
                          <a:effectLst/>
                          <a:latin typeface="Calibri"/>
                          <a:ea typeface="Times New Roman"/>
                        </a:rPr>
                        <a:t>Naik</a:t>
                      </a:r>
                      <a:endParaRPr lang="id-ID" sz="16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545255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1200" dirty="0">
                          <a:effectLst/>
                          <a:latin typeface="Calibri"/>
                          <a:ea typeface="Times New Roman"/>
                        </a:rPr>
                        <a:t>DPRD </a:t>
                      </a:r>
                      <a:r>
                        <a:rPr lang="en-US" sz="1600" b="1" kern="1200" dirty="0" err="1">
                          <a:effectLst/>
                          <a:latin typeface="Calibri"/>
                          <a:ea typeface="Times New Roman"/>
                        </a:rPr>
                        <a:t>Prov</a:t>
                      </a:r>
                      <a:r>
                        <a:rPr lang="en-US" sz="1600" b="1" kern="1200" dirty="0">
                          <a:effectLst/>
                          <a:latin typeface="Calibri"/>
                          <a:ea typeface="Times New Roman"/>
                        </a:rPr>
                        <a:t> DIY</a:t>
                      </a:r>
                      <a:endParaRPr lang="id-ID" sz="16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6</a:t>
                      </a:r>
                      <a:endParaRPr lang="id-ID" sz="16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55</a:t>
                      </a:r>
                      <a:endParaRPr lang="id-ID" sz="16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11%</a:t>
                      </a:r>
                      <a:endParaRPr lang="id-ID" sz="16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12</a:t>
                      </a:r>
                      <a:endParaRPr lang="id-ID" sz="16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55</a:t>
                      </a:r>
                      <a:endParaRPr lang="id-ID" sz="16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21,82%</a:t>
                      </a:r>
                      <a:endParaRPr lang="id-ID" sz="16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6</a:t>
                      </a:r>
                      <a:endParaRPr lang="id-ID" sz="16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55</a:t>
                      </a:r>
                      <a:endParaRPr lang="id-ID" sz="16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10,9 %</a:t>
                      </a:r>
                      <a:endParaRPr lang="id-ID" sz="16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1200">
                          <a:solidFill>
                            <a:srgbClr val="FF0000"/>
                          </a:solidFill>
                          <a:effectLst/>
                          <a:latin typeface="Calibri"/>
                          <a:ea typeface="Times New Roman"/>
                        </a:rPr>
                        <a:t>Turun</a:t>
                      </a:r>
                      <a:endParaRPr lang="id-ID" sz="16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533739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1200">
                          <a:effectLst/>
                          <a:latin typeface="Calibri"/>
                          <a:ea typeface="Times New Roman"/>
                        </a:rPr>
                        <a:t>DPRD Kota YK</a:t>
                      </a:r>
                      <a:endParaRPr lang="id-ID" sz="16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7</a:t>
                      </a:r>
                      <a:endParaRPr lang="id-ID" sz="16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35</a:t>
                      </a:r>
                      <a:endParaRPr lang="id-ID" sz="16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20%</a:t>
                      </a:r>
                      <a:endParaRPr lang="id-ID" sz="16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5</a:t>
                      </a:r>
                      <a:endParaRPr lang="id-ID" sz="16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40</a:t>
                      </a:r>
                      <a:endParaRPr lang="id-ID" sz="16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12,50%</a:t>
                      </a:r>
                      <a:endParaRPr lang="id-ID" sz="16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10</a:t>
                      </a:r>
                      <a:endParaRPr lang="id-ID" sz="16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40</a:t>
                      </a:r>
                      <a:endParaRPr lang="id-ID" sz="16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25 %</a:t>
                      </a:r>
                      <a:endParaRPr lang="id-ID" sz="16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1200">
                          <a:solidFill>
                            <a:srgbClr val="FF0000"/>
                          </a:solidFill>
                          <a:effectLst/>
                          <a:latin typeface="Calibri"/>
                          <a:ea typeface="Times New Roman"/>
                        </a:rPr>
                        <a:t>Naik</a:t>
                      </a:r>
                      <a:endParaRPr lang="id-ID" sz="16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795496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1200">
                          <a:effectLst/>
                          <a:latin typeface="Calibri"/>
                          <a:ea typeface="Times New Roman"/>
                        </a:rPr>
                        <a:t>DPRD Kab Bantul</a:t>
                      </a:r>
                      <a:endParaRPr lang="id-ID" sz="16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4</a:t>
                      </a:r>
                      <a:endParaRPr lang="id-ID" sz="16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45</a:t>
                      </a:r>
                      <a:endParaRPr lang="id-ID" sz="16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9%</a:t>
                      </a:r>
                      <a:endParaRPr lang="id-ID" sz="16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6</a:t>
                      </a:r>
                      <a:endParaRPr lang="id-ID" sz="16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45</a:t>
                      </a:r>
                      <a:endParaRPr lang="id-ID" sz="16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13,33%</a:t>
                      </a:r>
                      <a:endParaRPr lang="id-ID" sz="16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3</a:t>
                      </a:r>
                      <a:endParaRPr lang="id-ID" sz="16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45</a:t>
                      </a:r>
                      <a:endParaRPr lang="id-ID" sz="16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6,6%</a:t>
                      </a:r>
                      <a:endParaRPr lang="id-ID" sz="16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1200">
                          <a:solidFill>
                            <a:srgbClr val="FF0000"/>
                          </a:solidFill>
                          <a:effectLst/>
                          <a:latin typeface="Calibri"/>
                          <a:ea typeface="Times New Roman"/>
                        </a:rPr>
                        <a:t>  Turun</a:t>
                      </a:r>
                      <a:endParaRPr lang="id-ID" sz="16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533739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1200">
                          <a:effectLst/>
                          <a:latin typeface="Calibri"/>
                          <a:ea typeface="Times New Roman"/>
                        </a:rPr>
                        <a:t>DPRD Kab KP</a:t>
                      </a:r>
                      <a:endParaRPr lang="id-ID" sz="16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4</a:t>
                      </a:r>
                      <a:endParaRPr lang="id-ID" sz="16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40</a:t>
                      </a:r>
                      <a:endParaRPr lang="id-ID" sz="16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10%</a:t>
                      </a:r>
                      <a:endParaRPr lang="id-ID" sz="16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5</a:t>
                      </a:r>
                      <a:endParaRPr lang="id-ID" sz="16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40</a:t>
                      </a:r>
                      <a:endParaRPr lang="id-ID" sz="16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12,50%</a:t>
                      </a:r>
                      <a:endParaRPr lang="id-ID" sz="16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7</a:t>
                      </a:r>
                      <a:endParaRPr lang="id-ID" sz="16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40</a:t>
                      </a:r>
                      <a:endParaRPr lang="id-ID" sz="16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17,5 </a:t>
                      </a:r>
                      <a:endParaRPr lang="id-ID" sz="16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1200">
                          <a:solidFill>
                            <a:srgbClr val="FF0000"/>
                          </a:solidFill>
                          <a:effectLst/>
                          <a:latin typeface="Calibri"/>
                          <a:ea typeface="Times New Roman"/>
                        </a:rPr>
                        <a:t>Naik</a:t>
                      </a:r>
                      <a:endParaRPr lang="id-ID" sz="16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533739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1200">
                          <a:effectLst/>
                          <a:latin typeface="Calibri"/>
                          <a:ea typeface="Times New Roman"/>
                        </a:rPr>
                        <a:t>DPRD Kab Slm</a:t>
                      </a:r>
                      <a:endParaRPr lang="id-ID" sz="16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3</a:t>
                      </a:r>
                      <a:endParaRPr lang="id-ID" sz="16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50</a:t>
                      </a:r>
                      <a:endParaRPr lang="id-ID" sz="16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6%</a:t>
                      </a:r>
                      <a:endParaRPr lang="id-ID" sz="16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8</a:t>
                      </a:r>
                      <a:endParaRPr lang="id-ID" sz="16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50</a:t>
                      </a:r>
                      <a:endParaRPr lang="id-ID" sz="16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16,00%</a:t>
                      </a:r>
                      <a:endParaRPr lang="id-ID" sz="16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12 </a:t>
                      </a:r>
                      <a:endParaRPr lang="id-ID" sz="16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50 </a:t>
                      </a:r>
                      <a:endParaRPr lang="id-ID" sz="16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24 </a:t>
                      </a:r>
                      <a:endParaRPr lang="id-ID" sz="16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1200">
                          <a:solidFill>
                            <a:srgbClr val="FF0000"/>
                          </a:solidFill>
                          <a:effectLst/>
                          <a:latin typeface="Calibri"/>
                          <a:ea typeface="Times New Roman"/>
                        </a:rPr>
                        <a:t>Naik</a:t>
                      </a:r>
                      <a:endParaRPr lang="id-ID" sz="16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533739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1200">
                          <a:effectLst/>
                          <a:latin typeface="Calibri"/>
                          <a:ea typeface="Times New Roman"/>
                        </a:rPr>
                        <a:t>DPRD Kab GKl</a:t>
                      </a:r>
                      <a:endParaRPr lang="id-ID" sz="16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1</a:t>
                      </a:r>
                      <a:endParaRPr lang="id-ID" sz="16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45</a:t>
                      </a:r>
                      <a:endParaRPr lang="id-ID" sz="16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2%</a:t>
                      </a:r>
                      <a:endParaRPr lang="id-ID" sz="16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7</a:t>
                      </a:r>
                      <a:endParaRPr lang="id-ID" sz="16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id-ID" sz="1600" b="1" dirty="0">
                        <a:effectLst/>
                        <a:latin typeface="Times New Roman"/>
                      </a:endParaRPr>
                    </a:p>
                  </a:txBody>
                  <a:tcPr marL="68580" marR="68580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15,56%</a:t>
                      </a:r>
                      <a:endParaRPr lang="id-ID" sz="16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8</a:t>
                      </a:r>
                      <a:endParaRPr lang="id-ID" sz="16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45</a:t>
                      </a:r>
                      <a:endParaRPr lang="id-ID" sz="16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17,78 </a:t>
                      </a:r>
                      <a:endParaRPr lang="id-ID" sz="16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1200">
                          <a:solidFill>
                            <a:srgbClr val="FF0000"/>
                          </a:solidFill>
                          <a:effectLst/>
                          <a:latin typeface="Calibri"/>
                          <a:ea typeface="Times New Roman"/>
                        </a:rPr>
                        <a:t>Naik</a:t>
                      </a:r>
                      <a:endParaRPr lang="id-ID" sz="16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580767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1200">
                          <a:effectLst/>
                          <a:latin typeface="Calibri"/>
                          <a:ea typeface="Times New Roman"/>
                        </a:rPr>
                        <a:t>% Rata-rata DPRD Prov dan Kab/Kota se DIY</a:t>
                      </a:r>
                      <a:endParaRPr lang="id-ID" sz="16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 </a:t>
                      </a:r>
                      <a:endParaRPr lang="id-ID" sz="16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 </a:t>
                      </a:r>
                      <a:endParaRPr lang="id-ID" sz="16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57,9 % : 6 = 9,65 %</a:t>
                      </a:r>
                      <a:endParaRPr lang="id-ID" sz="16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 </a:t>
                      </a:r>
                      <a:endParaRPr lang="id-ID" sz="16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id-ID" sz="16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91,15 % : 6 = 15,19 %</a:t>
                      </a:r>
                      <a:endParaRPr lang="id-ID" sz="16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 </a:t>
                      </a:r>
                      <a:endParaRPr lang="id-ID" sz="16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 </a:t>
                      </a:r>
                      <a:endParaRPr lang="id-ID" sz="16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101,78 % : 6 = 16,97 %</a:t>
                      </a:r>
                      <a:endParaRPr lang="id-ID" sz="16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1200" dirty="0">
                          <a:solidFill>
                            <a:srgbClr val="FF0000"/>
                          </a:solidFill>
                          <a:effectLst/>
                          <a:latin typeface="Calibri"/>
                          <a:ea typeface="Times New Roman"/>
                        </a:rPr>
                        <a:t> </a:t>
                      </a:r>
                      <a:r>
                        <a:rPr lang="id-ID" sz="1600" b="1" kern="1200" dirty="0" smtClean="0">
                          <a:solidFill>
                            <a:srgbClr val="FF0000"/>
                          </a:solidFill>
                          <a:effectLst/>
                          <a:latin typeface="Calibri"/>
                          <a:ea typeface="Times New Roman"/>
                        </a:rPr>
                        <a:t>NAIK</a:t>
                      </a:r>
                      <a:endParaRPr lang="id-ID" sz="16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26854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smtClean="0"/>
              <a:t>% PEREMPUAN DI DPD, DPR, DPRD</a:t>
            </a:r>
            <a:endParaRPr lang="id-ID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21580625"/>
              </p:ext>
            </p:extLst>
          </p:nvPr>
        </p:nvGraphicFramePr>
        <p:xfrm>
          <a:off x="609600" y="1752598"/>
          <a:ext cx="8077199" cy="4633633"/>
        </p:xfrm>
        <a:graphic>
          <a:graphicData uri="http://schemas.openxmlformats.org/drawingml/2006/table">
            <a:tbl>
              <a:tblPr/>
              <a:tblGrid>
                <a:gridCol w="2504429"/>
                <a:gridCol w="1592220"/>
                <a:gridCol w="1890761"/>
                <a:gridCol w="2089789"/>
              </a:tblGrid>
              <a:tr h="524548">
                <a:tc>
                  <a:txBody>
                    <a:bodyPr/>
                    <a:lstStyle/>
                    <a:p>
                      <a:endParaRPr lang="id-ID" sz="2400" b="1" dirty="0"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kern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2004</a:t>
                      </a:r>
                      <a:endParaRPr lang="id-ID" sz="24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kern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2009</a:t>
                      </a:r>
                      <a:endParaRPr lang="id-ID" sz="24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kern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2014</a:t>
                      </a:r>
                      <a:endParaRPr lang="id-ID" sz="24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40364">
                <a:tc>
                  <a:txBody>
                    <a:bodyPr/>
                    <a:lstStyle/>
                    <a:p>
                      <a:pPr marL="0" marR="0" algn="l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kern="12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DPD</a:t>
                      </a:r>
                      <a:endParaRPr lang="id-ID" sz="24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kern="12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21.1</a:t>
                      </a:r>
                      <a:endParaRPr lang="id-ID" sz="24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kern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25.76</a:t>
                      </a:r>
                      <a:endParaRPr lang="id-ID" sz="24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kern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25</a:t>
                      </a:r>
                      <a:endParaRPr lang="id-ID" sz="24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50058">
                <a:tc>
                  <a:txBody>
                    <a:bodyPr/>
                    <a:lstStyle/>
                    <a:p>
                      <a:pPr marL="0" marR="0" algn="l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kern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DPR</a:t>
                      </a:r>
                      <a:endParaRPr lang="id-ID" sz="24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kern="12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11.3</a:t>
                      </a:r>
                      <a:endParaRPr lang="id-ID" sz="24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kern="12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18.04</a:t>
                      </a:r>
                      <a:endParaRPr lang="id-ID" sz="24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kern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17.3</a:t>
                      </a:r>
                      <a:endParaRPr lang="id-ID" sz="24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26362">
                <a:tc>
                  <a:txBody>
                    <a:bodyPr/>
                    <a:lstStyle/>
                    <a:p>
                      <a:pPr marL="0" marR="0" algn="l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kern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DPRD-DIY</a:t>
                      </a:r>
                      <a:endParaRPr lang="id-ID" sz="24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kern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10.9</a:t>
                      </a:r>
                      <a:endParaRPr lang="id-ID" sz="24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kern="12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21.82</a:t>
                      </a:r>
                      <a:endParaRPr lang="id-ID" sz="24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kern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10.9</a:t>
                      </a:r>
                      <a:endParaRPr lang="id-ID" sz="24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50058">
                <a:tc>
                  <a:txBody>
                    <a:bodyPr/>
                    <a:lstStyle/>
                    <a:p>
                      <a:pPr marL="0" marR="0" algn="l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kern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DPRD KOTA YK</a:t>
                      </a:r>
                      <a:endParaRPr lang="id-ID" sz="24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kern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20</a:t>
                      </a:r>
                      <a:endParaRPr lang="id-ID" sz="24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kern="12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12.5</a:t>
                      </a:r>
                      <a:endParaRPr lang="id-ID" sz="24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kern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25</a:t>
                      </a:r>
                      <a:endParaRPr lang="id-ID" sz="24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50058">
                <a:tc>
                  <a:txBody>
                    <a:bodyPr/>
                    <a:lstStyle/>
                    <a:p>
                      <a:pPr marL="0" marR="0" algn="l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kern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DPRD SLM</a:t>
                      </a:r>
                      <a:endParaRPr lang="id-ID" sz="24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kern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6</a:t>
                      </a:r>
                      <a:endParaRPr lang="id-ID" sz="24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kern="12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16</a:t>
                      </a:r>
                      <a:endParaRPr lang="id-ID" sz="24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kern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24</a:t>
                      </a:r>
                      <a:endParaRPr lang="id-ID" sz="24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50058">
                <a:tc>
                  <a:txBody>
                    <a:bodyPr/>
                    <a:lstStyle/>
                    <a:p>
                      <a:pPr marL="0" marR="0" algn="l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kern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DPRD GK</a:t>
                      </a:r>
                      <a:endParaRPr lang="id-ID" sz="24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kern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2</a:t>
                      </a:r>
                      <a:endParaRPr lang="id-ID" sz="24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kern="12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15.56</a:t>
                      </a:r>
                      <a:endParaRPr lang="id-ID" sz="24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kern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17.78</a:t>
                      </a:r>
                      <a:endParaRPr lang="id-ID" sz="24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26362">
                <a:tc>
                  <a:txBody>
                    <a:bodyPr/>
                    <a:lstStyle/>
                    <a:p>
                      <a:pPr marL="0" marR="0" algn="l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kern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DPRD  KP</a:t>
                      </a:r>
                      <a:endParaRPr lang="id-ID" sz="24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kern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10</a:t>
                      </a:r>
                      <a:endParaRPr lang="id-ID" sz="24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kern="12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12.5</a:t>
                      </a:r>
                      <a:endParaRPr lang="id-ID" sz="24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kern="12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17.5</a:t>
                      </a:r>
                      <a:endParaRPr lang="id-ID" sz="24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26362">
                <a:tc>
                  <a:txBody>
                    <a:bodyPr/>
                    <a:lstStyle/>
                    <a:p>
                      <a:pPr marL="0" marR="0" algn="l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kern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DPRD BANTUL</a:t>
                      </a:r>
                      <a:endParaRPr lang="id-ID" sz="24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kern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9</a:t>
                      </a:r>
                      <a:endParaRPr lang="id-ID" sz="24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kern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13.33</a:t>
                      </a:r>
                      <a:endParaRPr lang="id-ID" sz="24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kern="12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6.6</a:t>
                      </a:r>
                      <a:endParaRPr lang="id-ID" sz="24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946771">
                <a:tc>
                  <a:txBody>
                    <a:bodyPr/>
                    <a:lstStyle/>
                    <a:p>
                      <a:pPr marL="0" marR="0" algn="l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kern="1200">
                          <a:effectLst/>
                          <a:latin typeface="Arial"/>
                          <a:ea typeface="Times New Roman"/>
                        </a:rPr>
                        <a:t>% Rata-rata DPRD Prov dan Kab/Kota se DIY</a:t>
                      </a:r>
                      <a:endParaRPr lang="id-ID" sz="24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kern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9,65</a:t>
                      </a:r>
                      <a:endParaRPr lang="id-ID" sz="24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kern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15,19</a:t>
                      </a:r>
                      <a:endParaRPr lang="id-ID" sz="24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kern="12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16,97</a:t>
                      </a:r>
                      <a:endParaRPr lang="id-ID" sz="24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65705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i-FI" altLang="ko-KR" sz="4000">
                <a:ea typeface="굴림" charset="-127"/>
              </a:rPr>
              <a:t>Mengapa perempuan sulit mempunyai kekuasaan ? </a:t>
            </a:r>
            <a:endParaRPr lang="en-US" sz="4000"/>
          </a:p>
        </p:txBody>
      </p:sp>
      <p:graphicFrame>
        <p:nvGraphicFramePr>
          <p:cNvPr id="83971" name="Group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58110282"/>
              </p:ext>
            </p:extLst>
          </p:nvPr>
        </p:nvGraphicFramePr>
        <p:xfrm>
          <a:off x="457200" y="1600200"/>
          <a:ext cx="8229600" cy="6370320"/>
        </p:xfrm>
        <a:graphic>
          <a:graphicData uri="http://schemas.openxmlformats.org/drawingml/2006/table">
            <a:tbl>
              <a:tblPr/>
              <a:tblGrid>
                <a:gridCol w="4114800"/>
                <a:gridCol w="4114800"/>
              </a:tblGrid>
              <a:tr h="406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Karakter</a:t>
                      </a: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Kelaki-lakian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Karakter</a:t>
                      </a: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Keperempuanan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6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Agresif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Cenderung</a:t>
                      </a: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Pasif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6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i-FI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kekuatan, ketegaran 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i-FI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kelembutan, keramahan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6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i-FI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kemampuan untuk memerintah orang lain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i-FI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kepatuhan, kesetiaan (dipimpin)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6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d-ID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</a:t>
                      </a:r>
                      <a:r>
                        <a:rPr kumimoji="0" lang="fi-FI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ompet</a:t>
                      </a:r>
                      <a:r>
                        <a:rPr kumimoji="0" lang="id-ID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itive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Mendahulukan</a:t>
                      </a: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kepentingan</a:t>
                      </a: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orang</a:t>
                      </a: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lain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6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rasional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emosional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6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Penuh Ambisi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Menyembunyikan</a:t>
                      </a: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Ambisi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6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6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1271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KEBUTUHAN PEREMPUAN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>
          <a:xfrm>
            <a:off x="457200" y="1143000"/>
            <a:ext cx="4040188" cy="609599"/>
          </a:xfrm>
        </p:spPr>
        <p:txBody>
          <a:bodyPr/>
          <a:lstStyle/>
          <a:p>
            <a:r>
              <a:rPr lang="en-US" dirty="0" smtClean="0"/>
              <a:t>KEBUTUHAN PRAKTIS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457200" y="1905000"/>
            <a:ext cx="4040188" cy="4221163"/>
          </a:xfrm>
        </p:spPr>
        <p:txBody>
          <a:bodyPr/>
          <a:lstStyle/>
          <a:p>
            <a:pPr marL="0" indent="-609600">
              <a:spcBef>
                <a:spcPts val="0"/>
              </a:spcBef>
              <a:buNone/>
            </a:pPr>
            <a:r>
              <a:rPr lang="fi-FI" sz="1800" b="1" dirty="0" smtClean="0"/>
              <a:t>Kebutuhan yang diformulasikan dari kondisi kongkrit perempuan sehubungan dengan pembagian kerja berdasar sex    </a:t>
            </a:r>
            <a:r>
              <a:rPr lang="fi-FI" sz="1800" b="1" dirty="0" smtClean="0">
                <a:sym typeface="Wingdings" pitchFamily="2" charset="2"/>
              </a:rPr>
              <a:t> terkait dengan </a:t>
            </a:r>
            <a:r>
              <a:rPr lang="fi-FI" sz="1800" b="1" dirty="0" smtClean="0"/>
              <a:t>arena domestik  :</a:t>
            </a:r>
          </a:p>
          <a:p>
            <a:pPr marL="182880" indent="-182880">
              <a:spcBef>
                <a:spcPts val="0"/>
              </a:spcBef>
            </a:pPr>
            <a:endParaRPr lang="fi-FI" sz="1800" dirty="0" smtClean="0"/>
          </a:p>
          <a:p>
            <a:pPr marL="182880" indent="-182880">
              <a:spcBef>
                <a:spcPts val="0"/>
              </a:spcBef>
            </a:pPr>
            <a:r>
              <a:rPr lang="fi-FI" sz="1800" dirty="0" smtClean="0"/>
              <a:t>Meningkatkan penghasilan perempuan miskin</a:t>
            </a:r>
          </a:p>
          <a:p>
            <a:pPr marL="182880" indent="-182880">
              <a:spcBef>
                <a:spcPts val="0"/>
              </a:spcBef>
            </a:pPr>
            <a:r>
              <a:rPr lang="fi-FI" sz="1800" dirty="0" smtClean="0"/>
              <a:t>Kebutuhan akan perumahan, air, makanan (gizi)</a:t>
            </a:r>
          </a:p>
          <a:p>
            <a:pPr marL="182880" indent="-182880">
              <a:spcBef>
                <a:spcPts val="0"/>
              </a:spcBef>
            </a:pPr>
            <a:r>
              <a:rPr lang="fi-FI" sz="1800" dirty="0" smtClean="0"/>
              <a:t>Kesehatan ibu dan anak, menurunkan AKI</a:t>
            </a:r>
          </a:p>
          <a:p>
            <a:pPr marL="182880" indent="-182880">
              <a:spcBef>
                <a:spcPts val="0"/>
              </a:spcBef>
            </a:pPr>
            <a:endParaRPr lang="fi-FI" sz="1800" dirty="0" smtClean="0"/>
          </a:p>
          <a:p>
            <a:pPr marL="182880" indent="-182880">
              <a:spcBef>
                <a:spcPts val="0"/>
              </a:spcBef>
            </a:pPr>
            <a:r>
              <a:rPr lang="fi-FI" sz="1800" dirty="0" smtClean="0"/>
              <a:t>Pendidikan bagi perempuan</a:t>
            </a:r>
            <a:endParaRPr lang="en-US" sz="1800" dirty="0" smtClean="0"/>
          </a:p>
          <a:p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3"/>
          </p:nvPr>
        </p:nvSpPr>
        <p:spPr>
          <a:xfrm>
            <a:off x="4645025" y="1143001"/>
            <a:ext cx="4041775" cy="609600"/>
          </a:xfrm>
        </p:spPr>
        <p:txBody>
          <a:bodyPr/>
          <a:lstStyle/>
          <a:p>
            <a:r>
              <a:rPr lang="en-US" dirty="0" smtClean="0"/>
              <a:t>KEBUTUHAN STRATEGIS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4"/>
          </p:nvPr>
        </p:nvSpPr>
        <p:spPr>
          <a:xfrm>
            <a:off x="4645025" y="1905000"/>
            <a:ext cx="4041775" cy="4221163"/>
          </a:xfrm>
        </p:spPr>
        <p:txBody>
          <a:bodyPr>
            <a:normAutofit fontScale="70000" lnSpcReduction="20000"/>
          </a:bodyPr>
          <a:lstStyle/>
          <a:p>
            <a:pPr marL="0" indent="0">
              <a:lnSpc>
                <a:spcPct val="80000"/>
              </a:lnSpc>
              <a:buNone/>
            </a:pPr>
            <a:r>
              <a:rPr lang="en-US" sz="2800" b="1" dirty="0" err="1" smtClean="0"/>
              <a:t>Kebutuhan</a:t>
            </a:r>
            <a:r>
              <a:rPr lang="en-US" sz="2800" b="1" dirty="0" smtClean="0"/>
              <a:t>  </a:t>
            </a:r>
            <a:r>
              <a:rPr lang="it-IT" sz="2800" b="1" dirty="0" smtClean="0"/>
              <a:t>yang diformulasikan dari analisa subordinasi perempuan oleh laki-laki, misal :</a:t>
            </a:r>
          </a:p>
          <a:p>
            <a:pPr marL="182880" lvl="0" indent="-182880"/>
            <a:r>
              <a:rPr lang="sv-SE" dirty="0" smtClean="0"/>
              <a:t> Mengurangi kesenjangan gender :</a:t>
            </a:r>
          </a:p>
          <a:p>
            <a:pPr marL="182880" lvl="0" indent="-182880">
              <a:spcBef>
                <a:spcPts val="0"/>
              </a:spcBef>
              <a:defRPr/>
            </a:pPr>
            <a:r>
              <a:rPr lang="sv-SE" dirty="0" smtClean="0"/>
              <a:t>Perempuan dan laki-laki sama-sama berkewajiban merawat anak dan rumah tangga.</a:t>
            </a:r>
          </a:p>
          <a:p>
            <a:pPr marL="182880" lvl="0" indent="-182880">
              <a:spcBef>
                <a:spcPts val="0"/>
              </a:spcBef>
            </a:pPr>
            <a:r>
              <a:rPr lang="sv-SE" dirty="0" smtClean="0"/>
              <a:t>Perempuan dan laki-laki sama-sama berpenghasilan</a:t>
            </a:r>
          </a:p>
          <a:p>
            <a:pPr marL="182880" lvl="0" indent="-182880">
              <a:spcBef>
                <a:spcPts val="0"/>
              </a:spcBef>
            </a:pPr>
            <a:r>
              <a:rPr lang="sv-SE" dirty="0" smtClean="0"/>
              <a:t>Adanya kesetaraan hak politik antara perempuan-laki-laki</a:t>
            </a:r>
          </a:p>
          <a:p>
            <a:pPr marL="182880" lvl="0" indent="-182880">
              <a:spcBef>
                <a:spcPts val="0"/>
              </a:spcBef>
            </a:pPr>
            <a:r>
              <a:rPr lang="sv-SE" dirty="0" smtClean="0"/>
              <a:t>Dihilangkannya aturan-aturan yang bersifat mengontrol        perempuan (tidak boleh .....)</a:t>
            </a:r>
          </a:p>
          <a:p>
            <a:pPr marL="182880" lvl="0" indent="-182880">
              <a:spcBef>
                <a:spcPts val="0"/>
              </a:spcBef>
            </a:pPr>
            <a:r>
              <a:rPr lang="sv-SE" dirty="0" smtClean="0"/>
              <a:t>Dihilangkannya diskriminasi atas kepemilikan harta,   pembagian waris dll</a:t>
            </a:r>
          </a:p>
          <a:p>
            <a:pPr marL="182880" lvl="0" indent="-182880">
              <a:spcBef>
                <a:spcPts val="0"/>
              </a:spcBef>
            </a:pPr>
            <a:r>
              <a:rPr lang="sv-SE" dirty="0" smtClean="0"/>
              <a:t>Kuota Perempuan di DPR-DPRD-BPD</a:t>
            </a:r>
          </a:p>
          <a:p>
            <a:pPr marL="182880" lvl="0" indent="-182880">
              <a:spcBef>
                <a:spcPts val="0"/>
              </a:spcBef>
            </a:pPr>
            <a:r>
              <a:rPr lang="sv-SE" dirty="0" smtClean="0"/>
              <a:t>Anggaran Responsif Gender, Membentuk Identitas Perempuan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9944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288</TotalTime>
  <Words>834</Words>
  <Application>Microsoft Office PowerPoint</Application>
  <PresentationFormat>On-screen Show (4:3)</PresentationFormat>
  <Paragraphs>268</Paragraphs>
  <Slides>14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Office Theme</vt:lpstr>
      <vt:lpstr>Madrasah Perempuan Berkemajuan</vt:lpstr>
      <vt:lpstr>PowerPoint Presentation</vt:lpstr>
      <vt:lpstr>Konstruksi Gender dalam Masyarakat  Perbedaan Power (Kekuasaan)  </vt:lpstr>
      <vt:lpstr>Hubungan Gender dan Politik</vt:lpstr>
      <vt:lpstr>Mengukur kesenjangan gender - diskriminasi : ASPEK-ASPEK Keadilan dan kESETARAAN</vt:lpstr>
      <vt:lpstr>Perempuan di DPR, DPD, DPRD</vt:lpstr>
      <vt:lpstr>% PEREMPUAN DI DPD, DPR, DPRD</vt:lpstr>
      <vt:lpstr>Mengapa perempuan sulit mempunyai kekuasaan ? </vt:lpstr>
      <vt:lpstr>KEBUTUHAN PEREMPUAN</vt:lpstr>
      <vt:lpstr>Komitmen Pemerintah RI terhadap kesetaraan gender</vt:lpstr>
      <vt:lpstr>Advokasi</vt:lpstr>
      <vt:lpstr>PROSES / TAHAPAN NGO DALAM MEMPENGARUHI KEBIJAKAN</vt:lpstr>
      <vt:lpstr>PowerPoint Presentation</vt:lpstr>
      <vt:lpstr>Pengaruh Gerakan Perempuan terhadap Perkembangan Agenda PBB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Acer</dc:creator>
  <cp:lastModifiedBy>Acer</cp:lastModifiedBy>
  <cp:revision>7</cp:revision>
  <dcterms:created xsi:type="dcterms:W3CDTF">2019-03-09T03:54:11Z</dcterms:created>
  <dcterms:modified xsi:type="dcterms:W3CDTF">2019-05-30T11:28:53Z</dcterms:modified>
</cp:coreProperties>
</file>