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82" r:id="rId4"/>
    <p:sldId id="280" r:id="rId5"/>
    <p:sldId id="258" r:id="rId6"/>
    <p:sldId id="276" r:id="rId7"/>
    <p:sldId id="283" r:id="rId8"/>
    <p:sldId id="259" r:id="rId9"/>
    <p:sldId id="264" r:id="rId10"/>
    <p:sldId id="274" r:id="rId11"/>
    <p:sldId id="261" r:id="rId12"/>
    <p:sldId id="266" r:id="rId13"/>
    <p:sldId id="271" r:id="rId14"/>
    <p:sldId id="272" r:id="rId15"/>
    <p:sldId id="267" r:id="rId16"/>
    <p:sldId id="268" r:id="rId17"/>
    <p:sldId id="269" r:id="rId18"/>
    <p:sldId id="262" r:id="rId1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4489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61485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388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6359617-54C1-4880-AE0A-79EA0F3B18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601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1613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020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6526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3695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2527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3386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23446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5741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00FFB-8606-4698-9EC1-5310713A3E1E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75548-6509-480C-A239-5044D62096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84783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id.wikipedia.org/wiki/Tujuan_Pembangunan_Mileniu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Women’s Transnational Advocacy Network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d-ID" dirty="0" smtClean="0"/>
              <a:t>Nur Azizah</a:t>
            </a:r>
          </a:p>
          <a:p>
            <a:r>
              <a:rPr lang="id-ID" dirty="0" smtClean="0"/>
              <a:t>Seminar Nasional “Transnasionalisme : Peran Aktor Non Negara dalam Hubungan Internasional”, Yayasan OBOR Indonesia – Prodi Hubungan Internasional, Universitas Muhammadiyah Yogyakarta,  9 April 2019.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4629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smtClean="0"/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-577850"/>
            <a:ext cx="8677275" cy="802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56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3200" dirty="0" smtClean="0"/>
              <a:t>1990s : </a:t>
            </a:r>
            <a:r>
              <a:rPr lang="en-US" sz="3200" dirty="0" smtClean="0"/>
              <a:t>an equality of status between governments and NGOs</a:t>
            </a:r>
            <a:r>
              <a:rPr lang="id-ID" sz="3200" dirty="0" smtClean="0"/>
              <a:t>  (social partnership)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role of NGOs has dramatically changed over the last few </a:t>
            </a:r>
            <a:r>
              <a:rPr lang="en-US" dirty="0" smtClean="0"/>
              <a:t>decades</a:t>
            </a:r>
            <a:endParaRPr lang="id-ID" dirty="0" smtClean="0"/>
          </a:p>
          <a:p>
            <a:r>
              <a:rPr lang="id-ID" dirty="0" smtClean="0"/>
              <a:t>T</a:t>
            </a:r>
            <a:r>
              <a:rPr lang="en-US" dirty="0" err="1" smtClean="0"/>
              <a:t>housands</a:t>
            </a:r>
            <a:r>
              <a:rPr lang="en-US" dirty="0" smtClean="0"/>
              <a:t> of NGOs attend all UN conferences, they are extremely involved in the drafting of new conventions and their function as </a:t>
            </a:r>
            <a:r>
              <a:rPr lang="en-US" b="1" dirty="0" smtClean="0">
                <a:solidFill>
                  <a:srgbClr val="FF0000"/>
                </a:solidFill>
              </a:rPr>
              <a:t>observers, agenda setters, and policy implementers </a:t>
            </a:r>
            <a:endParaRPr lang="id-ID" b="1" dirty="0" smtClean="0">
              <a:solidFill>
                <a:srgbClr val="FF0000"/>
              </a:solidFill>
            </a:endParaRPr>
          </a:p>
          <a:p>
            <a:r>
              <a:rPr lang="id-ID" dirty="0" smtClean="0"/>
              <a:t>M</a:t>
            </a:r>
            <a:r>
              <a:rPr lang="en-US" dirty="0" smtClean="0"/>
              <a:t>ore than 3000 organizations have consultative status in the UN. </a:t>
            </a:r>
            <a:endParaRPr lang="id-ID" dirty="0" smtClean="0"/>
          </a:p>
          <a:p>
            <a:endParaRPr lang="id-ID" b="1" dirty="0" smtClean="0">
              <a:solidFill>
                <a:srgbClr val="FF0000"/>
              </a:solidFill>
            </a:endParaRPr>
          </a:p>
          <a:p>
            <a:endParaRPr lang="id-ID" dirty="0" smtClean="0"/>
          </a:p>
        </p:txBody>
      </p:sp>
    </p:spTree>
    <p:extLst>
      <p:ext uri="{BB962C8B-B14F-4D97-AF65-F5344CB8AC3E}">
        <p14:creationId xmlns:p14="http://schemas.microsoft.com/office/powerpoint/2010/main" val="208370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The Roles of NGO :</a:t>
            </a:r>
            <a:br>
              <a:rPr lang="id-ID" dirty="0" smtClean="0"/>
            </a:br>
            <a:r>
              <a:rPr lang="en-US" dirty="0"/>
              <a:t>implementer, catalyst, and partner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>
                <a:solidFill>
                  <a:srgbClr val="FF0000"/>
                </a:solidFill>
              </a:rPr>
              <a:t>implementer role</a:t>
            </a:r>
            <a:r>
              <a:rPr lang="en-US" dirty="0"/>
              <a:t> is concerned with the mobilization of resources to provide goods and services to people who need them. </a:t>
            </a:r>
            <a:endParaRPr lang="id-ID" dirty="0" smtClean="0"/>
          </a:p>
          <a:p>
            <a:pPr lvl="1"/>
            <a:r>
              <a:rPr lang="en-US" dirty="0" smtClean="0"/>
              <a:t>Service </a:t>
            </a:r>
            <a:r>
              <a:rPr lang="en-US" dirty="0"/>
              <a:t>delivery </a:t>
            </a:r>
            <a:r>
              <a:rPr lang="id-ID" dirty="0" smtClean="0"/>
              <a:t> : </a:t>
            </a:r>
            <a:r>
              <a:rPr lang="en-US" dirty="0" smtClean="0"/>
              <a:t> </a:t>
            </a:r>
            <a:r>
              <a:rPr lang="en-US" dirty="0"/>
              <a:t>as healthcare, microfinance, agricultural extension, emergency relief, and human rights. </a:t>
            </a:r>
            <a:endParaRPr lang="id-ID" dirty="0" smtClean="0"/>
          </a:p>
          <a:p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catalyst </a:t>
            </a:r>
            <a:r>
              <a:rPr lang="en-US" b="1" dirty="0" smtClean="0">
                <a:solidFill>
                  <a:srgbClr val="FF0000"/>
                </a:solidFill>
              </a:rPr>
              <a:t>role</a:t>
            </a:r>
            <a:r>
              <a:rPr lang="id-ID" dirty="0" smtClean="0"/>
              <a:t> is a</a:t>
            </a:r>
            <a:r>
              <a:rPr lang="en-US" dirty="0" smtClean="0"/>
              <a:t>n </a:t>
            </a:r>
            <a:r>
              <a:rPr lang="en-US" dirty="0"/>
              <a:t>NGO’s ability to inspire, facilitate or contribute to improved thinking and action to promote social transformation. </a:t>
            </a:r>
            <a:endParaRPr lang="id-ID" dirty="0" smtClean="0"/>
          </a:p>
          <a:p>
            <a:pPr lvl="1"/>
            <a:r>
              <a:rPr lang="id-ID" dirty="0" smtClean="0"/>
              <a:t>G</a:t>
            </a:r>
            <a:r>
              <a:rPr lang="en-US" dirty="0" smtClean="0"/>
              <a:t>ender </a:t>
            </a:r>
            <a:r>
              <a:rPr lang="en-US" dirty="0"/>
              <a:t>and empowerment work, lobbying and advocacy work, and attempts to influence wider policy processes through innovation, and policy entrepreneurship. </a:t>
            </a:r>
            <a:endParaRPr lang="id-ID" dirty="0" smtClean="0"/>
          </a:p>
          <a:p>
            <a:r>
              <a:rPr lang="en-US" dirty="0" smtClean="0"/>
              <a:t>The  </a:t>
            </a:r>
            <a:r>
              <a:rPr lang="en-US" b="1" dirty="0" smtClean="0">
                <a:solidFill>
                  <a:srgbClr val="FF0000"/>
                </a:solidFill>
              </a:rPr>
              <a:t>partner</a:t>
            </a:r>
            <a:r>
              <a:rPr lang="id-ID" b="1" dirty="0" smtClean="0">
                <a:solidFill>
                  <a:srgbClr val="FF0000"/>
                </a:solidFill>
              </a:rPr>
              <a:t> role</a:t>
            </a:r>
            <a:r>
              <a:rPr lang="id-ID" dirty="0" smtClean="0"/>
              <a:t>  (</a:t>
            </a:r>
            <a:r>
              <a:rPr lang="en-US" dirty="0"/>
              <a:t>‘‘partnership’’ </a:t>
            </a:r>
            <a:r>
              <a:rPr lang="id-ID" dirty="0" smtClean="0"/>
              <a:t>) is  </a:t>
            </a:r>
            <a:r>
              <a:rPr lang="en-US" dirty="0" smtClean="0"/>
              <a:t>for </a:t>
            </a:r>
            <a:r>
              <a:rPr lang="en-US" dirty="0"/>
              <a:t>NGOs to work with government, donors </a:t>
            </a:r>
            <a:r>
              <a:rPr lang="id-ID" dirty="0" smtClean="0"/>
              <a:t>. </a:t>
            </a:r>
            <a:endParaRPr lang="id-ID" dirty="0"/>
          </a:p>
          <a:p>
            <a:pPr lvl="1"/>
            <a:r>
              <a:rPr lang="en-US" dirty="0" smtClean="0"/>
              <a:t>‘‘</a:t>
            </a:r>
            <a:r>
              <a:rPr lang="en-US" dirty="0"/>
              <a:t>capacity building’’ work which seeks to develop and strengthen capabilities. </a:t>
            </a:r>
            <a:r>
              <a:rPr lang="en-US" dirty="0" smtClean="0"/>
              <a:t>(</a:t>
            </a:r>
            <a:r>
              <a:rPr lang="en-US" dirty="0"/>
              <a:t>Lewis, 2007).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5118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/>
              <a:t>Pengaruh Gerakan Perempuan terhadap Perkembangan Agenda PBB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/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" y="2545080"/>
            <a:ext cx="928551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8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Peran</a:t>
            </a:r>
            <a:r>
              <a:rPr lang="en-US" sz="2800" dirty="0" smtClean="0"/>
              <a:t> PBB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Mendorong</a:t>
            </a:r>
            <a:r>
              <a:rPr lang="en-US" sz="2800" dirty="0" smtClean="0"/>
              <a:t> </a:t>
            </a:r>
            <a:r>
              <a:rPr lang="en-US" sz="2800" dirty="0" err="1" smtClean="0"/>
              <a:t>Kesetaraan</a:t>
            </a:r>
            <a:r>
              <a:rPr lang="en-US" sz="2800" dirty="0" smtClean="0"/>
              <a:t> Gender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Perserikatan</a:t>
            </a:r>
            <a:r>
              <a:rPr lang="en-US" dirty="0" smtClean="0"/>
              <a:t> </a:t>
            </a:r>
            <a:r>
              <a:rPr lang="en-US" dirty="0" err="1" smtClean="0"/>
              <a:t>Bangsa-bangsa</a:t>
            </a:r>
            <a:r>
              <a:rPr lang="en-US" dirty="0" smtClean="0"/>
              <a:t> </a:t>
            </a:r>
            <a:r>
              <a:rPr lang="en-US" dirty="0" err="1" smtClean="0"/>
              <a:t>mencanangkan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UN Decade for Women (1976-1985) </a:t>
            </a:r>
          </a:p>
          <a:p>
            <a:pPr lvl="1"/>
            <a:r>
              <a:rPr lang="en-US" dirty="0" err="1" smtClean="0"/>
              <a:t>Konferensi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Perempuan</a:t>
            </a:r>
            <a:r>
              <a:rPr lang="en-US" dirty="0" smtClean="0"/>
              <a:t> (World Conference on Women) yang </a:t>
            </a:r>
            <a:r>
              <a:rPr lang="en-US" dirty="0" err="1" smtClean="0"/>
              <a:t>diselenggarakan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:</a:t>
            </a:r>
          </a:p>
          <a:p>
            <a:pPr lvl="2"/>
            <a:r>
              <a:rPr lang="en-US" dirty="0" err="1" smtClean="0"/>
              <a:t>Meksiko</a:t>
            </a:r>
            <a:r>
              <a:rPr lang="en-US" dirty="0" smtClean="0"/>
              <a:t> City (1975), Copenhagen (1980), Nairobi (1985), Beijing (1995) </a:t>
            </a:r>
            <a:r>
              <a:rPr lang="en-US" dirty="0" err="1" smtClean="0"/>
              <a:t>dan</a:t>
            </a:r>
            <a:r>
              <a:rPr lang="en-US" dirty="0" smtClean="0"/>
              <a:t> New York (MDGs-2000).</a:t>
            </a:r>
          </a:p>
          <a:p>
            <a:r>
              <a:rPr lang="en-US" dirty="0" smtClean="0">
                <a:hlinkClick r:id=""/>
              </a:rPr>
              <a:t>MDGs</a:t>
            </a:r>
          </a:p>
          <a:p>
            <a:pPr lvl="1">
              <a:buNone/>
            </a:pPr>
            <a:r>
              <a:rPr lang="en-US" dirty="0" smtClean="0">
                <a:hlinkClick r:id=""/>
              </a:rPr>
              <a:t>1.1 </a:t>
            </a:r>
            <a:r>
              <a:rPr lang="en-US" dirty="0" err="1" smtClean="0">
                <a:hlinkClick r:id="rId2"/>
              </a:rPr>
              <a:t>Menanggulangi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kemiskinan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dan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kelaparan</a:t>
            </a:r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2"/>
              </a:rPr>
              <a:t>1.2 </a:t>
            </a:r>
            <a:r>
              <a:rPr lang="en-US" dirty="0" err="1" smtClean="0">
                <a:hlinkClick r:id="rId2"/>
              </a:rPr>
              <a:t>Mencapai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pendidikan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dasar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untuk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semua</a:t>
            </a:r>
            <a:endParaRPr lang="en-US" dirty="0" smtClean="0"/>
          </a:p>
          <a:p>
            <a:pPr lvl="1">
              <a:buNone/>
            </a:pPr>
            <a:r>
              <a:rPr lang="en-US" b="1" dirty="0" smtClean="0">
                <a:hlinkClick r:id="rId2"/>
              </a:rPr>
              <a:t>1.3 </a:t>
            </a:r>
            <a:r>
              <a:rPr lang="en-US" b="1" dirty="0" err="1" smtClean="0">
                <a:hlinkClick r:id="rId2"/>
              </a:rPr>
              <a:t>Mendorong</a:t>
            </a:r>
            <a:r>
              <a:rPr lang="en-US" b="1" dirty="0" smtClean="0">
                <a:hlinkClick r:id="rId2"/>
              </a:rPr>
              <a:t> </a:t>
            </a:r>
            <a:r>
              <a:rPr lang="en-US" b="1" dirty="0" err="1" smtClean="0">
                <a:hlinkClick r:id="rId2"/>
              </a:rPr>
              <a:t>kesetaraan</a:t>
            </a:r>
            <a:r>
              <a:rPr lang="en-US" b="1" dirty="0" smtClean="0">
                <a:hlinkClick r:id="rId2"/>
              </a:rPr>
              <a:t> gender </a:t>
            </a:r>
            <a:r>
              <a:rPr lang="en-US" b="1" dirty="0" err="1" smtClean="0">
                <a:hlinkClick r:id="rId2"/>
              </a:rPr>
              <a:t>dan</a:t>
            </a:r>
            <a:r>
              <a:rPr lang="en-US" b="1" dirty="0" smtClean="0">
                <a:hlinkClick r:id="rId2"/>
              </a:rPr>
              <a:t> </a:t>
            </a:r>
            <a:r>
              <a:rPr lang="en-US" b="1" dirty="0" err="1" smtClean="0">
                <a:hlinkClick r:id="rId2"/>
              </a:rPr>
              <a:t>pemberdayaan</a:t>
            </a:r>
            <a:r>
              <a:rPr lang="en-US" b="1" dirty="0" smtClean="0">
                <a:hlinkClick r:id="rId2"/>
              </a:rPr>
              <a:t> </a:t>
            </a:r>
            <a:r>
              <a:rPr lang="en-US" b="1" dirty="0" err="1" smtClean="0">
                <a:hlinkClick r:id="rId2"/>
              </a:rPr>
              <a:t>perempuan</a:t>
            </a:r>
            <a:endParaRPr lang="en-US" b="1" dirty="0" smtClean="0"/>
          </a:p>
          <a:p>
            <a:pPr lvl="1">
              <a:buNone/>
            </a:pPr>
            <a:r>
              <a:rPr lang="en-US" dirty="0" smtClean="0">
                <a:hlinkClick r:id="rId2"/>
              </a:rPr>
              <a:t>1.4 </a:t>
            </a:r>
            <a:r>
              <a:rPr lang="en-US" dirty="0" err="1" smtClean="0">
                <a:hlinkClick r:id="rId2"/>
              </a:rPr>
              <a:t>Menurunkan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angka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kematian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anak</a:t>
            </a:r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2"/>
              </a:rPr>
              <a:t>1.5 </a:t>
            </a:r>
            <a:r>
              <a:rPr lang="en-US" dirty="0" err="1" smtClean="0">
                <a:hlinkClick r:id="rId2"/>
              </a:rPr>
              <a:t>Meningkatkan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kesehatan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ibu</a:t>
            </a:r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2"/>
              </a:rPr>
              <a:t>1.6 </a:t>
            </a:r>
            <a:r>
              <a:rPr lang="en-US" dirty="0" err="1" smtClean="0">
                <a:hlinkClick r:id="rId2"/>
              </a:rPr>
              <a:t>Memerangi</a:t>
            </a:r>
            <a:r>
              <a:rPr lang="en-US" dirty="0" smtClean="0">
                <a:hlinkClick r:id="rId2"/>
              </a:rPr>
              <a:t> HIV/AIDS, malaria, </a:t>
            </a:r>
            <a:r>
              <a:rPr lang="en-US" dirty="0" err="1" smtClean="0">
                <a:hlinkClick r:id="rId2"/>
              </a:rPr>
              <a:t>dan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penyakit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menular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lainnya</a:t>
            </a:r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2"/>
              </a:rPr>
              <a:t>1.7 </a:t>
            </a:r>
            <a:r>
              <a:rPr lang="en-US" dirty="0" err="1" smtClean="0">
                <a:hlinkClick r:id="rId2"/>
              </a:rPr>
              <a:t>Memastikan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kelestarian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lingkungan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hidup</a:t>
            </a:r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2"/>
              </a:rPr>
              <a:t>1.8 </a:t>
            </a:r>
            <a:r>
              <a:rPr lang="en-US" dirty="0" err="1" smtClean="0">
                <a:hlinkClick r:id="rId2"/>
              </a:rPr>
              <a:t>Mengembangkan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kemitraan</a:t>
            </a:r>
            <a:r>
              <a:rPr lang="en-US" dirty="0" smtClean="0">
                <a:hlinkClick r:id="rId2"/>
              </a:rPr>
              <a:t> global </a:t>
            </a:r>
            <a:r>
              <a:rPr lang="en-US" dirty="0" err="1" smtClean="0">
                <a:hlinkClick r:id="rId2"/>
              </a:rPr>
              <a:t>untuk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pembangunan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356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NGO – Uni Eropa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d-ID" dirty="0"/>
              <a:t>Keberadaan Uni Eropa memberi ruang yang semakin luas bagi NGO, termasuk NGO – NGO yang bergerak dibidang isu perempuan, untuk berpolitik dan menjalin jejaring antar NGO di berbagai negara anggota Uni Eropa. </a:t>
            </a:r>
            <a:endParaRPr lang="id-ID" dirty="0" smtClean="0"/>
          </a:p>
          <a:p>
            <a:r>
              <a:rPr lang="id-ID" dirty="0" smtClean="0"/>
              <a:t>Uni </a:t>
            </a:r>
            <a:r>
              <a:rPr lang="id-ID" dirty="0"/>
              <a:t>Eropa mendorong pertumbuhan  jejaring transnasional tersebut dengan cara menggelontorkan dana untuk proyek-proyek pembangunan yang dilaksanakan oleh NGO. </a:t>
            </a:r>
            <a:endParaRPr lang="id-ID" dirty="0" smtClean="0"/>
          </a:p>
          <a:p>
            <a:r>
              <a:rPr lang="id-ID" dirty="0" smtClean="0"/>
              <a:t>Misalnya</a:t>
            </a:r>
            <a:r>
              <a:rPr lang="id-ID" i="1" dirty="0"/>
              <a:t>, </a:t>
            </a:r>
            <a:r>
              <a:rPr lang="id-ID" dirty="0"/>
              <a:t>melalui</a:t>
            </a:r>
            <a:r>
              <a:rPr lang="id-ID" i="1" dirty="0"/>
              <a:t> The </a:t>
            </a:r>
            <a:r>
              <a:rPr lang="en-US" i="1" dirty="0"/>
              <a:t>European Fund for Regional Development</a:t>
            </a:r>
            <a:r>
              <a:rPr lang="id-ID" i="1" dirty="0"/>
              <a:t>. </a:t>
            </a:r>
            <a:r>
              <a:rPr lang="id-ID" dirty="0"/>
              <a:t>Untuk dapat mengakses dana ini, sebuah NGO lokal  di sebuah </a:t>
            </a:r>
            <a:r>
              <a:rPr lang="id-ID" dirty="0" smtClean="0"/>
              <a:t>negara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7394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NGO - Eropa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d-ID" dirty="0" smtClean="0"/>
              <a:t>Eropa harus menunjukkan bahwa mereka mempunyai partner sesama NGO di negara lain di Uni Eropa. </a:t>
            </a:r>
          </a:p>
          <a:p>
            <a:r>
              <a:rPr lang="id-ID" dirty="0" smtClean="0"/>
              <a:t>Persyaratan semacam ini sengaja dilakukan oleh Uni Eropa untuk mendorong integrasi masyarakat Eropa sehingga siap “take off” pada tahun 1990an. </a:t>
            </a:r>
          </a:p>
          <a:p>
            <a:r>
              <a:rPr lang="id-ID" dirty="0" smtClean="0"/>
              <a:t>Para NGO yang bergerak di isu perempuan ini kemudian juga meyakini bahwa kemampuan mereka untuk berjejaring secara transnational akan meningkatkan pengaruh mereka dalam melancarkan advokasi kebijakan. 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335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Salah satu dampak dari keberadaan TANs adalah kemampuannya dalam membangun regime tatakelola pemerintahan yang bersifat supra nasional. </a:t>
            </a:r>
          </a:p>
        </p:txBody>
      </p:sp>
    </p:spTree>
    <p:extLst>
      <p:ext uri="{BB962C8B-B14F-4D97-AF65-F5344CB8AC3E}">
        <p14:creationId xmlns:p14="http://schemas.microsoft.com/office/powerpoint/2010/main" val="354813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Referensi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NYE, Joseph S. The future of power. New York: Public</a:t>
            </a:r>
            <a:r>
              <a:rPr lang="id-ID" dirty="0" smtClean="0"/>
              <a:t> </a:t>
            </a:r>
            <a:r>
              <a:rPr lang="en-US" dirty="0" smtClean="0"/>
              <a:t>Affairs, 2011.</a:t>
            </a:r>
            <a:endParaRPr lang="id-ID" dirty="0" smtClean="0"/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6346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Why Women ?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Half of the Population</a:t>
            </a:r>
          </a:p>
          <a:p>
            <a:r>
              <a:rPr lang="id-ID" dirty="0" smtClean="0"/>
              <a:t>Gender Impact : Discrimination, Marginalization</a:t>
            </a:r>
          </a:p>
          <a:p>
            <a:r>
              <a:rPr lang="id-ID" dirty="0" smtClean="0"/>
              <a:t>International Feminism : </a:t>
            </a:r>
            <a:r>
              <a:rPr lang="id-ID" b="1" dirty="0" smtClean="0">
                <a:solidFill>
                  <a:srgbClr val="FF0000"/>
                </a:solidFill>
              </a:rPr>
              <a:t>top down strategies</a:t>
            </a:r>
            <a:r>
              <a:rPr lang="id-ID" dirty="0" smtClean="0"/>
              <a:t> (Global Norm )</a:t>
            </a:r>
          </a:p>
          <a:p>
            <a:pPr lvl="1"/>
            <a:r>
              <a:rPr lang="id-ID" dirty="0" smtClean="0"/>
              <a:t>UNDHR : Man’s right </a:t>
            </a:r>
            <a:r>
              <a:rPr lang="id-ID" dirty="0" smtClean="0">
                <a:sym typeface="Wingdings" pitchFamily="2" charset="2"/>
              </a:rPr>
              <a:t> Human Right </a:t>
            </a:r>
            <a:endParaRPr lang="id-ID" dirty="0" smtClean="0"/>
          </a:p>
          <a:p>
            <a:pPr lvl="1"/>
            <a:r>
              <a:rPr lang="id-ID" dirty="0" smtClean="0"/>
              <a:t>CEDAW</a:t>
            </a:r>
          </a:p>
          <a:p>
            <a:pPr lvl="1"/>
            <a:r>
              <a:rPr lang="id-ID" dirty="0" smtClean="0"/>
              <a:t>UN SC Resolution 1325 : Gender , Peace, Conflict Resolutions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4862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ln w="381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d-ID" dirty="0" smtClean="0"/>
              <a:t>Child Married in Indonesia</a:t>
            </a:r>
            <a:endParaRPr lang="id-ID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4040188" cy="720080"/>
          </a:xfrm>
          <a:ln w="38100"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/>
              <a:t>The 2012 National Socio-Economic Survey (</a:t>
            </a:r>
            <a:r>
              <a:rPr lang="en-US" dirty="0" err="1"/>
              <a:t>Susenas</a:t>
            </a:r>
            <a:r>
              <a:rPr lang="en-US" dirty="0"/>
              <a:t>)</a:t>
            </a:r>
            <a:endParaRPr lang="id-ID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1844825"/>
            <a:ext cx="4040188" cy="4281338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id-ID" dirty="0" smtClean="0"/>
          </a:p>
          <a:p>
            <a:endParaRPr lang="id-ID" dirty="0"/>
          </a:p>
          <a:p>
            <a:endParaRPr lang="id-ID" dirty="0" smtClean="0"/>
          </a:p>
          <a:p>
            <a:endParaRPr lang="id-ID" dirty="0"/>
          </a:p>
          <a:p>
            <a:endParaRPr lang="id-ID" dirty="0" smtClean="0"/>
          </a:p>
          <a:p>
            <a:r>
              <a:rPr lang="en-US" dirty="0" smtClean="0"/>
              <a:t>32.10 </a:t>
            </a:r>
            <a:r>
              <a:rPr lang="id-ID" dirty="0"/>
              <a:t>%</a:t>
            </a:r>
            <a:r>
              <a:rPr lang="en-US" dirty="0" smtClean="0"/>
              <a:t> </a:t>
            </a:r>
            <a:r>
              <a:rPr lang="en-US" dirty="0"/>
              <a:t>of married children aged 16 to 18 years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en-US" dirty="0" smtClean="0"/>
              <a:t>11.13 </a:t>
            </a:r>
            <a:r>
              <a:rPr lang="id-ID" dirty="0"/>
              <a:t>%</a:t>
            </a:r>
            <a:r>
              <a:rPr lang="en-US" dirty="0" smtClean="0"/>
              <a:t> </a:t>
            </a:r>
            <a:r>
              <a:rPr lang="en-US" dirty="0"/>
              <a:t>of girls marry at the age of 10 to 13 years</a:t>
            </a:r>
            <a:r>
              <a:rPr lang="en-US" dirty="0" smtClean="0"/>
              <a:t>.</a:t>
            </a:r>
            <a:r>
              <a:rPr lang="id-ID" dirty="0" smtClean="0"/>
              <a:t> </a:t>
            </a:r>
          </a:p>
          <a:p>
            <a:endParaRPr lang="id-ID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644008" y="1052737"/>
            <a:ext cx="4041775" cy="720079"/>
          </a:xfrm>
          <a:ln w="38100"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d-ID" dirty="0" smtClean="0"/>
          </a:p>
          <a:p>
            <a:r>
              <a:rPr lang="id-ID" sz="3100" dirty="0" smtClean="0"/>
              <a:t>T</a:t>
            </a:r>
            <a:r>
              <a:rPr lang="en-US" sz="3100" dirty="0" smtClean="0"/>
              <a:t>he </a:t>
            </a:r>
            <a:r>
              <a:rPr lang="en-US" sz="3100" dirty="0"/>
              <a:t>Marriage </a:t>
            </a:r>
            <a:r>
              <a:rPr lang="en-US" sz="3100" dirty="0" smtClean="0"/>
              <a:t>Law</a:t>
            </a:r>
            <a:r>
              <a:rPr lang="id-ID" sz="3100" dirty="0" smtClean="0"/>
              <a:t> in Indonesia</a:t>
            </a:r>
            <a:r>
              <a:rPr lang="en-US" sz="3100" dirty="0" smtClean="0"/>
              <a:t> </a:t>
            </a:r>
            <a:r>
              <a:rPr lang="en-US" sz="3100" dirty="0"/>
              <a:t>:</a:t>
            </a:r>
          </a:p>
          <a:p>
            <a:endParaRPr lang="id-ID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5025" y="1844825"/>
            <a:ext cx="4041775" cy="4281338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minimum legal age of marriage for </a:t>
            </a:r>
            <a:r>
              <a:rPr lang="en-US" b="1" u="sng" dirty="0">
                <a:solidFill>
                  <a:srgbClr val="FF0000"/>
                </a:solidFill>
              </a:rPr>
              <a:t>males is 19</a:t>
            </a:r>
            <a:r>
              <a:rPr lang="en-US" dirty="0"/>
              <a:t>, but for </a:t>
            </a:r>
            <a:r>
              <a:rPr lang="en-US" b="1" dirty="0">
                <a:solidFill>
                  <a:srgbClr val="FF0000"/>
                </a:solidFill>
              </a:rPr>
              <a:t>females is 16 </a:t>
            </a:r>
            <a:r>
              <a:rPr lang="id-ID" b="1" dirty="0" smtClean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dirty="0" smtClean="0"/>
              <a:t>women </a:t>
            </a:r>
            <a:r>
              <a:rPr lang="en-US" dirty="0"/>
              <a:t>who marry during their teens are unable to finish high </a:t>
            </a:r>
            <a:r>
              <a:rPr lang="en-US" dirty="0" smtClean="0"/>
              <a:t>school</a:t>
            </a:r>
            <a:endParaRPr lang="id-ID" dirty="0" smtClean="0"/>
          </a:p>
          <a:p>
            <a:pPr marL="457200" lvl="1" indent="0">
              <a:buNone/>
            </a:pPr>
            <a:endParaRPr lang="en-US" dirty="0"/>
          </a:p>
          <a:p>
            <a:r>
              <a:rPr lang="id-ID" dirty="0" smtClean="0"/>
              <a:t>Program :  </a:t>
            </a:r>
            <a:r>
              <a:rPr lang="en-US" dirty="0" smtClean="0"/>
              <a:t>Prevention </a:t>
            </a:r>
            <a:r>
              <a:rPr lang="en-US" dirty="0"/>
              <a:t>and elimination of child marriage</a:t>
            </a:r>
          </a:p>
          <a:p>
            <a:endParaRPr lang="id-ID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3"/>
            <a:ext cx="4061297" cy="2042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17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id-ID" dirty="0" smtClean="0"/>
              <a:t>Violence against Women in Indonesia </a:t>
            </a:r>
            <a:br>
              <a:rPr lang="id-ID" dirty="0" smtClean="0"/>
            </a:br>
            <a:r>
              <a:rPr lang="id-ID" sz="2700" dirty="0" smtClean="0"/>
              <a:t>(Source : National Commission on Women)</a:t>
            </a:r>
            <a:endParaRPr lang="id-ID" sz="27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4525963"/>
          </a:xfrm>
        </p:spPr>
        <p:txBody>
          <a:bodyPr>
            <a:normAutofit/>
          </a:bodyPr>
          <a:lstStyle/>
          <a:p>
            <a:r>
              <a:rPr lang="id-ID" dirty="0" smtClean="0"/>
              <a:t>In 2017 : </a:t>
            </a:r>
            <a:r>
              <a:rPr lang="id-ID" dirty="0"/>
              <a:t> 348,446 </a:t>
            </a:r>
            <a:r>
              <a:rPr lang="id-ID" dirty="0" smtClean="0"/>
              <a:t>cases</a:t>
            </a:r>
          </a:p>
          <a:p>
            <a:r>
              <a:rPr lang="id-ID" dirty="0" smtClean="0"/>
              <a:t>In 2016 : </a:t>
            </a:r>
            <a:r>
              <a:rPr lang="id-ID" dirty="0"/>
              <a:t> </a:t>
            </a:r>
            <a:r>
              <a:rPr lang="id-ID" dirty="0" smtClean="0"/>
              <a:t>260.000 cases</a:t>
            </a:r>
          </a:p>
          <a:p>
            <a:r>
              <a:rPr lang="id-ID" dirty="0" smtClean="0"/>
              <a:t>In 2014 : </a:t>
            </a:r>
            <a:r>
              <a:rPr lang="en-US" dirty="0" smtClean="0"/>
              <a:t> </a:t>
            </a:r>
            <a:r>
              <a:rPr lang="en-US" dirty="0"/>
              <a:t>293,220 </a:t>
            </a:r>
            <a:r>
              <a:rPr lang="en-US" dirty="0" smtClean="0"/>
              <a:t>cases</a:t>
            </a:r>
            <a:endParaRPr lang="id-ID" dirty="0" smtClean="0"/>
          </a:p>
          <a:p>
            <a:r>
              <a:rPr lang="id-ID" dirty="0" smtClean="0"/>
              <a:t>In 2013 :  </a:t>
            </a:r>
            <a:r>
              <a:rPr lang="en-US" dirty="0" smtClean="0"/>
              <a:t>279,688 </a:t>
            </a:r>
            <a:endParaRPr lang="id-ID" dirty="0" smtClean="0"/>
          </a:p>
          <a:p>
            <a:r>
              <a:rPr lang="id-ID" dirty="0" smtClean="0"/>
              <a:t>In 2012 : </a:t>
            </a:r>
            <a:r>
              <a:rPr lang="en-US" dirty="0" smtClean="0"/>
              <a:t> </a:t>
            </a:r>
            <a:r>
              <a:rPr lang="en-US" dirty="0"/>
              <a:t>216,156 </a:t>
            </a:r>
            <a:endParaRPr lang="id-ID" dirty="0" smtClean="0"/>
          </a:p>
          <a:p>
            <a:pPr lvl="1"/>
            <a:r>
              <a:rPr lang="id-ID" dirty="0" smtClean="0"/>
              <a:t>O</a:t>
            </a:r>
            <a:r>
              <a:rPr lang="en-US" dirty="0" smtClean="0"/>
              <a:t>f </a:t>
            </a:r>
            <a:r>
              <a:rPr lang="en-US" dirty="0"/>
              <a:t>those figures, around 25 percent were cases of sexual violence.</a:t>
            </a:r>
          </a:p>
          <a:p>
            <a:pPr marL="0" indent="0">
              <a:buNone/>
            </a:pPr>
            <a:endParaRPr lang="id-ID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2420888"/>
            <a:ext cx="4678209" cy="3708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531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Joseph Nye</a:t>
            </a:r>
            <a:r>
              <a:rPr lang="id-ID" sz="4400" dirty="0" smtClean="0"/>
              <a:t/>
            </a:r>
            <a:br>
              <a:rPr lang="id-ID" sz="4400" dirty="0" smtClean="0"/>
            </a:b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d-ID" sz="2800" dirty="0"/>
              <a:t>T</a:t>
            </a:r>
            <a:r>
              <a:rPr lang="en-US" sz="2800" dirty="0" smtClean="0"/>
              <a:t>he three-dimensional chess game as a symbolic representation of the distribution of power in the world today</a:t>
            </a:r>
            <a:r>
              <a:rPr lang="id-ID" sz="2800" dirty="0" smtClean="0"/>
              <a:t> 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id-ID" sz="2800" dirty="0" smtClean="0"/>
              <a:t>Military  (State)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id-ID" sz="2800" dirty="0" smtClean="0"/>
              <a:t>Economic (Bussiness)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transnational relations</a:t>
            </a:r>
            <a:r>
              <a:rPr lang="id-ID" sz="2800" b="1" dirty="0" smtClean="0"/>
              <a:t> (NGO)</a:t>
            </a:r>
            <a:r>
              <a:rPr lang="id-ID" sz="2800" dirty="0" smtClean="0"/>
              <a:t> : </a:t>
            </a:r>
            <a:r>
              <a:rPr lang="en-US" sz="2800" dirty="0" smtClean="0"/>
              <a:t>composed of various types of </a:t>
            </a:r>
            <a:r>
              <a:rPr lang="en-US" sz="2800" b="1" dirty="0" smtClean="0"/>
              <a:t>non</a:t>
            </a:r>
            <a:r>
              <a:rPr lang="id-ID" sz="2800" b="1" dirty="0" smtClean="0"/>
              <a:t> </a:t>
            </a:r>
            <a:r>
              <a:rPr lang="en-US" sz="2800" b="1" dirty="0" smtClean="0"/>
              <a:t>state actors</a:t>
            </a:r>
            <a:r>
              <a:rPr lang="en-US" sz="2800" dirty="0" smtClean="0"/>
              <a:t> </a:t>
            </a:r>
            <a:r>
              <a:rPr lang="id-ID" sz="2800" dirty="0" smtClean="0"/>
              <a:t> (Nye, 2011)</a:t>
            </a:r>
            <a:endParaRPr lang="id-ID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196752"/>
            <a:ext cx="6825543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322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English School – International Society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Realism : International System is anarchic, </a:t>
            </a:r>
            <a:r>
              <a:rPr lang="en-US" dirty="0" smtClean="0"/>
              <a:t>since </a:t>
            </a:r>
            <a:r>
              <a:rPr lang="en-US" dirty="0"/>
              <a:t>there is no super-state to police the dealings of individual </a:t>
            </a:r>
            <a:r>
              <a:rPr lang="en-US" dirty="0" smtClean="0"/>
              <a:t>states</a:t>
            </a:r>
            <a:endParaRPr lang="id-ID" dirty="0" smtClean="0"/>
          </a:p>
          <a:p>
            <a:r>
              <a:rPr lang="id-ID" dirty="0" smtClean="0"/>
              <a:t>English School (</a:t>
            </a:r>
            <a:r>
              <a:rPr lang="en-US" dirty="0" smtClean="0"/>
              <a:t>international </a:t>
            </a:r>
            <a:r>
              <a:rPr lang="en-US" dirty="0"/>
              <a:t>society </a:t>
            </a:r>
            <a:r>
              <a:rPr lang="en-US" dirty="0" smtClean="0"/>
              <a:t>theory</a:t>
            </a:r>
            <a:r>
              <a:rPr lang="id-ID" dirty="0" smtClean="0"/>
              <a:t>)</a:t>
            </a:r>
            <a:r>
              <a:rPr lang="en-US" dirty="0" smtClean="0"/>
              <a:t>, </a:t>
            </a:r>
            <a:r>
              <a:rPr lang="en-US" dirty="0"/>
              <a:t>on the other </a:t>
            </a:r>
            <a:r>
              <a:rPr lang="en-US" dirty="0" smtClean="0"/>
              <a:t>hand</a:t>
            </a:r>
            <a:r>
              <a:rPr lang="id-ID" dirty="0"/>
              <a:t> </a:t>
            </a:r>
            <a:r>
              <a:rPr lang="id-ID" dirty="0" smtClean="0"/>
              <a:t>argue that </a:t>
            </a:r>
            <a:r>
              <a:rPr lang="en-US" dirty="0" smtClean="0"/>
              <a:t> </a:t>
            </a:r>
            <a:r>
              <a:rPr lang="en-US" dirty="0"/>
              <a:t>the international sphere is </a:t>
            </a:r>
            <a:r>
              <a:rPr lang="en-US" dirty="0" smtClean="0"/>
              <a:t>better </a:t>
            </a:r>
            <a:r>
              <a:rPr lang="en-US" dirty="0"/>
              <a:t>characterized as </a:t>
            </a:r>
            <a:r>
              <a:rPr lang="en-US" b="1" dirty="0">
                <a:solidFill>
                  <a:srgbClr val="FF0000"/>
                </a:solidFill>
              </a:rPr>
              <a:t>a society</a:t>
            </a:r>
            <a:r>
              <a:rPr lang="en-US" dirty="0"/>
              <a:t> </a:t>
            </a:r>
            <a:r>
              <a:rPr lang="en-US" dirty="0" smtClean="0"/>
              <a:t>where</a:t>
            </a:r>
            <a:r>
              <a:rPr lang="id-ID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members </a:t>
            </a:r>
            <a:r>
              <a:rPr lang="id-ID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follow </a:t>
            </a:r>
            <a:r>
              <a:rPr lang="en-US" b="1" dirty="0">
                <a:solidFill>
                  <a:srgbClr val="FF0000"/>
                </a:solidFill>
              </a:rPr>
              <a:t>rules </a:t>
            </a:r>
            <a:r>
              <a:rPr lang="en-US" dirty="0"/>
              <a:t>and </a:t>
            </a:r>
            <a:r>
              <a:rPr lang="en-US" b="1" dirty="0" smtClean="0">
                <a:solidFill>
                  <a:srgbClr val="FF0000"/>
                </a:solidFill>
              </a:rPr>
              <a:t>expectations</a:t>
            </a:r>
            <a:r>
              <a:rPr lang="id-ID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429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Realis vs English School </a:t>
            </a:r>
            <a:br>
              <a:rPr lang="id-ID" dirty="0" smtClean="0"/>
            </a:br>
            <a:r>
              <a:rPr lang="id-ID" dirty="0" smtClean="0"/>
              <a:t>/ </a:t>
            </a:r>
            <a:r>
              <a:rPr lang="id-ID" dirty="0"/>
              <a:t>I</a:t>
            </a:r>
            <a:r>
              <a:rPr lang="en-US" dirty="0" err="1" smtClean="0"/>
              <a:t>nternational</a:t>
            </a:r>
            <a:r>
              <a:rPr lang="en-US" dirty="0" smtClean="0"/>
              <a:t> </a:t>
            </a:r>
            <a:r>
              <a:rPr lang="id-ID" dirty="0" smtClean="0"/>
              <a:t>S</a:t>
            </a:r>
            <a:r>
              <a:rPr lang="en-US" dirty="0" err="1" smtClean="0"/>
              <a:t>ociety</a:t>
            </a:r>
            <a:r>
              <a:rPr lang="en-US" dirty="0" smtClean="0"/>
              <a:t> </a:t>
            </a:r>
            <a:r>
              <a:rPr lang="id-ID" dirty="0" smtClean="0"/>
              <a:t>T</a:t>
            </a:r>
            <a:r>
              <a:rPr lang="en-US" dirty="0" err="1" smtClean="0"/>
              <a:t>heory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id-ID" dirty="0" smtClean="0"/>
              <a:t>Realis</a:t>
            </a:r>
            <a:endParaRPr lang="id-ID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2348879"/>
            <a:ext cx="4040188" cy="377728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id-ID" dirty="0" smtClean="0"/>
              <a:t>International  System is anarchic, </a:t>
            </a:r>
            <a:r>
              <a:rPr lang="en-US" dirty="0" smtClean="0"/>
              <a:t>since there is no super-state to police the dealings of individual states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ln w="38100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id-ID" dirty="0" smtClean="0"/>
              <a:t>English School / </a:t>
            </a:r>
            <a:r>
              <a:rPr lang="en-US" dirty="0" smtClean="0"/>
              <a:t>international society theory</a:t>
            </a:r>
            <a:endParaRPr lang="id-ID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348879"/>
            <a:ext cx="4041775" cy="377728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id-ID" dirty="0" smtClean="0"/>
              <a:t>T</a:t>
            </a:r>
            <a:r>
              <a:rPr lang="en-US" dirty="0" smtClean="0"/>
              <a:t>he international sphere is better characterized as</a:t>
            </a:r>
            <a:r>
              <a:rPr lang="id-ID" dirty="0"/>
              <a:t> </a:t>
            </a:r>
            <a:r>
              <a:rPr lang="id-ID" dirty="0" smtClean="0"/>
              <a:t>      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a society</a:t>
            </a:r>
            <a:r>
              <a:rPr lang="en-US" dirty="0" smtClean="0"/>
              <a:t> where</a:t>
            </a:r>
            <a:r>
              <a:rPr lang="id-ID" dirty="0" smtClean="0"/>
              <a:t> </a:t>
            </a:r>
            <a:r>
              <a:rPr lang="en-US" dirty="0" smtClean="0"/>
              <a:t>in members </a:t>
            </a:r>
            <a:r>
              <a:rPr lang="id-ID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follow rules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FF0000"/>
                </a:solidFill>
              </a:rPr>
              <a:t>expectations</a:t>
            </a:r>
            <a:r>
              <a:rPr lang="id-ID" dirty="0" smtClean="0"/>
              <a:t>.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9456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Transnational Activities</a:t>
            </a:r>
            <a:endParaRPr lang="id-ID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Positive</a:t>
            </a:r>
            <a:endParaRPr lang="id-ID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d-ID" dirty="0" smtClean="0"/>
              <a:t>Development issues</a:t>
            </a:r>
          </a:p>
          <a:p>
            <a:r>
              <a:rPr lang="id-ID" dirty="0" smtClean="0"/>
              <a:t>Environment</a:t>
            </a:r>
          </a:p>
          <a:p>
            <a:r>
              <a:rPr lang="id-ID" dirty="0" smtClean="0"/>
              <a:t>Human Rights</a:t>
            </a:r>
          </a:p>
          <a:p>
            <a:r>
              <a:rPr lang="id-ID" dirty="0" smtClean="0"/>
              <a:t>Gender Equality</a:t>
            </a:r>
            <a:endParaRPr lang="id-ID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d-ID" dirty="0" smtClean="0"/>
              <a:t>Negative</a:t>
            </a:r>
            <a:endParaRPr lang="id-ID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d-ID" dirty="0" smtClean="0"/>
              <a:t>Transnational Crimes :</a:t>
            </a:r>
          </a:p>
          <a:p>
            <a:pPr lvl="1"/>
            <a:r>
              <a:rPr lang="id-ID" dirty="0" smtClean="0"/>
              <a:t>Human Trafficking</a:t>
            </a:r>
          </a:p>
          <a:p>
            <a:pPr lvl="1"/>
            <a:r>
              <a:rPr lang="id-ID" dirty="0" smtClean="0"/>
              <a:t>Drug Smuggling</a:t>
            </a:r>
          </a:p>
          <a:p>
            <a:r>
              <a:rPr lang="id-ID" dirty="0" smtClean="0"/>
              <a:t>Illegal Migration</a:t>
            </a:r>
          </a:p>
          <a:p>
            <a:r>
              <a:rPr lang="id-ID" dirty="0" smtClean="0"/>
              <a:t>Terorrism ( 9/11  WTC -Tragedy)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58640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Distinction between</a:t>
            </a:r>
            <a:br>
              <a:rPr lang="id-ID" dirty="0" smtClean="0"/>
            </a:br>
            <a:r>
              <a:rPr lang="id-ID" dirty="0" smtClean="0"/>
              <a:t> NGO-INGO-Global NGO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NGOs are ‘‘self-governing, private, not-for-profit organizations that are geared to improving the quality of life for disadvantaged people.’’</a:t>
            </a:r>
            <a:r>
              <a:rPr lang="id-ID" dirty="0" smtClean="0"/>
              <a:t> </a:t>
            </a:r>
            <a:r>
              <a:rPr lang="en-US" dirty="0" err="1" smtClean="0"/>
              <a:t>Vakil</a:t>
            </a:r>
            <a:r>
              <a:rPr lang="en-US" dirty="0" smtClean="0"/>
              <a:t> (1997: 2060)</a:t>
            </a:r>
            <a:endParaRPr lang="id-ID" dirty="0" smtClean="0"/>
          </a:p>
          <a:p>
            <a:r>
              <a:rPr lang="id-ID" dirty="0" smtClean="0"/>
              <a:t>Distinction between  NGO-INGO-Global NGO</a:t>
            </a:r>
          </a:p>
          <a:p>
            <a:pPr lvl="1"/>
            <a:r>
              <a:rPr lang="en-US" dirty="0" smtClean="0"/>
              <a:t>NGO</a:t>
            </a:r>
            <a:r>
              <a:rPr lang="id-ID" dirty="0" smtClean="0"/>
              <a:t> </a:t>
            </a:r>
            <a:r>
              <a:rPr lang="en-US" dirty="0" smtClean="0"/>
              <a:t>is national</a:t>
            </a:r>
            <a:endParaRPr lang="id-ID" dirty="0" smtClean="0"/>
          </a:p>
          <a:p>
            <a:pPr lvl="1"/>
            <a:r>
              <a:rPr lang="id-ID" dirty="0" smtClean="0"/>
              <a:t>INGO </a:t>
            </a:r>
            <a:r>
              <a:rPr lang="en-US" dirty="0" smtClean="0"/>
              <a:t>is </a:t>
            </a:r>
            <a:r>
              <a:rPr lang="en-US" dirty="0"/>
              <a:t>rooted in two or more </a:t>
            </a:r>
            <a:r>
              <a:rPr lang="en-US" dirty="0" smtClean="0"/>
              <a:t>countries</a:t>
            </a:r>
            <a:r>
              <a:rPr lang="id-ID" dirty="0" smtClean="0"/>
              <a:t>.</a:t>
            </a:r>
          </a:p>
          <a:p>
            <a:pPr lvl="1"/>
            <a:r>
              <a:rPr lang="id-ID" dirty="0" smtClean="0"/>
              <a:t>G</a:t>
            </a:r>
            <a:r>
              <a:rPr lang="en-US" dirty="0" err="1" smtClean="0"/>
              <a:t>lobal</a:t>
            </a:r>
            <a:r>
              <a:rPr lang="en-US" dirty="0" smtClean="0"/>
              <a:t> </a:t>
            </a:r>
            <a:r>
              <a:rPr lang="en-US" dirty="0"/>
              <a:t>NGOs is </a:t>
            </a:r>
            <a:r>
              <a:rPr lang="en-US" dirty="0" smtClean="0"/>
              <a:t> </a:t>
            </a:r>
            <a:r>
              <a:rPr lang="en-US" dirty="0"/>
              <a:t>NGOs which are inherently directed </a:t>
            </a:r>
            <a:r>
              <a:rPr lang="en-US" dirty="0" smtClean="0"/>
              <a:t>toward</a:t>
            </a:r>
            <a:r>
              <a:rPr lang="id-ID" dirty="0" smtClean="0"/>
              <a:t>  </a:t>
            </a:r>
            <a:r>
              <a:rPr lang="en-US" dirty="0" smtClean="0"/>
              <a:t>international issues and policy making on a global scale.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7164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855</Words>
  <Application>Microsoft Office PowerPoint</Application>
  <PresentationFormat>On-screen Show (4:3)</PresentationFormat>
  <Paragraphs>100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Women’s Transnational Advocacy Network</vt:lpstr>
      <vt:lpstr>Why Women ?</vt:lpstr>
      <vt:lpstr>Child Married in Indonesia</vt:lpstr>
      <vt:lpstr>Violence against Women in Indonesia  (Source : National Commission on Women)</vt:lpstr>
      <vt:lpstr>Joseph Nye  </vt:lpstr>
      <vt:lpstr>English School – International Society</vt:lpstr>
      <vt:lpstr>Realis vs English School  / International Society Theory </vt:lpstr>
      <vt:lpstr>Transnational Activities</vt:lpstr>
      <vt:lpstr>Distinction between  NGO-INGO-Global NGO</vt:lpstr>
      <vt:lpstr>PowerPoint Presentation</vt:lpstr>
      <vt:lpstr>1990s : an equality of status between governments and NGOs  (social partnership)</vt:lpstr>
      <vt:lpstr>The Roles of NGO : implementer, catalyst, and partner</vt:lpstr>
      <vt:lpstr>Pengaruh Gerakan Perempuan terhadap Perkembangan Agenda PBB</vt:lpstr>
      <vt:lpstr>Peran PBB dalam Mendorong Kesetaraan Gender</vt:lpstr>
      <vt:lpstr>NGO – Uni Eropa</vt:lpstr>
      <vt:lpstr>NGO - Eropa</vt:lpstr>
      <vt:lpstr>PowerPoint Presentation</vt:lpstr>
      <vt:lpstr>Referensi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23</cp:revision>
  <dcterms:created xsi:type="dcterms:W3CDTF">2019-04-08T15:54:51Z</dcterms:created>
  <dcterms:modified xsi:type="dcterms:W3CDTF">2019-05-30T17:07:05Z</dcterms:modified>
</cp:coreProperties>
</file>