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81" r:id="rId3"/>
    <p:sldId id="270" r:id="rId4"/>
    <p:sldId id="271" r:id="rId5"/>
    <p:sldId id="273" r:id="rId6"/>
    <p:sldId id="280" r:id="rId7"/>
    <p:sldId id="276" r:id="rId8"/>
    <p:sldId id="274" r:id="rId9"/>
    <p:sldId id="272" r:id="rId10"/>
    <p:sldId id="278" r:id="rId11"/>
    <p:sldId id="259" r:id="rId12"/>
    <p:sldId id="261" r:id="rId13"/>
    <p:sldId id="262" r:id="rId14"/>
    <p:sldId id="267" r:id="rId1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8020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30526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514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8781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01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11251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597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5568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806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03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89745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C7D3-1958-4333-A0F3-A0F55FA9DEC7}" type="datetimeFigureOut">
              <a:rPr lang="id-ID" smtClean="0"/>
              <a:t>31/05/2019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E9B0F-E64F-4471-80A3-9A97CDEE6B8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006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ukasi.kompas.com/read/2018/03/22/10333601/memaknai-pembangunan-perdamaian-melalui-perempuan" TargetMode="External"/><Relationship Id="rId2" Type="http://schemas.openxmlformats.org/officeDocument/2006/relationships/hyperlink" Target="http://kompa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ukasi.kompas.com/read/2018/03/22/10333601/memaknai-pembangunan-perdamaian-melalui-perempuan" TargetMode="External"/><Relationship Id="rId2" Type="http://schemas.openxmlformats.org/officeDocument/2006/relationships/hyperlink" Target="http://kompa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Orange_Blossom_by_bluewave"/>
          <p:cNvPicPr>
            <a:picLocks noChangeAspect="1" noChangeArrowheads="1"/>
          </p:cNvPicPr>
          <p:nvPr/>
        </p:nvPicPr>
        <p:blipFill>
          <a:blip r:embed="rId2"/>
          <a:srcRect l="8916" t="12042" r="8916" b="109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sz="6000" b="1">
                <a:solidFill>
                  <a:schemeClr val="accent2"/>
                </a:solidFill>
                <a:latin typeface="0 Buzz DNA" pitchFamily="2" charset="0"/>
              </a:rPr>
              <a:t/>
            </a:r>
            <a:br>
              <a:rPr lang="en-US" sz="6000" b="1">
                <a:solidFill>
                  <a:schemeClr val="accent2"/>
                </a:solidFill>
                <a:latin typeface="0 Buzz DNA" pitchFamily="2" charset="0"/>
              </a:rPr>
            </a:br>
            <a:r>
              <a:rPr lang="en-US" sz="6000" b="1">
                <a:solidFill>
                  <a:schemeClr val="accent2"/>
                </a:solidFill>
                <a:latin typeface="0 Buzz DNA" pitchFamily="2" charset="0"/>
              </a:rPr>
              <a:t/>
            </a:r>
            <a:br>
              <a:rPr lang="en-US" sz="6000" b="1">
                <a:solidFill>
                  <a:schemeClr val="accent2"/>
                </a:solidFill>
                <a:latin typeface="0 Buzz DNA" pitchFamily="2" charset="0"/>
              </a:rPr>
            </a:br>
            <a:r>
              <a:rPr lang="en-US" sz="6000" b="1">
                <a:solidFill>
                  <a:schemeClr val="accent2"/>
                </a:solidFill>
                <a:latin typeface="0 Buzz DNA" pitchFamily="2" charset="0"/>
              </a:rPr>
              <a:t/>
            </a:r>
            <a:br>
              <a:rPr lang="en-US" sz="6000" b="1">
                <a:solidFill>
                  <a:schemeClr val="accent2"/>
                </a:solidFill>
                <a:latin typeface="0 Buzz DNA" pitchFamily="2" charset="0"/>
              </a:rPr>
            </a:br>
            <a:r>
              <a:rPr lang="en-US" sz="6000" b="1">
                <a:solidFill>
                  <a:schemeClr val="accent2"/>
                </a:solidFill>
                <a:latin typeface="0 Buzz DNA" pitchFamily="2" charset="0"/>
              </a:rPr>
              <a:t/>
            </a:r>
            <a:br>
              <a:rPr lang="en-US" sz="6000" b="1">
                <a:solidFill>
                  <a:schemeClr val="accent2"/>
                </a:solidFill>
                <a:latin typeface="0 Buzz DNA" pitchFamily="2" charset="0"/>
              </a:rPr>
            </a:br>
            <a:endParaRPr lang="en-US" sz="6000" b="1">
              <a:solidFill>
                <a:srgbClr val="FF9900"/>
              </a:solidFill>
              <a:latin typeface="0 Buzz DNA" pitchFamily="2" charset="0"/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762000"/>
            <a:ext cx="8001000" cy="5943600"/>
          </a:xfrm>
        </p:spPr>
        <p:txBody>
          <a:bodyPr>
            <a:normAutofit fontScale="40000" lnSpcReduction="20000"/>
          </a:bodyPr>
          <a:lstStyle/>
          <a:p>
            <a:pPr marL="533400" indent="-533400" algn="r">
              <a:buNone/>
            </a:pPr>
            <a:r>
              <a:rPr lang="id-ID" sz="10100" b="1" dirty="0" smtClean="0">
                <a:solidFill>
                  <a:srgbClr val="6600CC"/>
                </a:solidFill>
                <a:latin typeface="Arial Black" pitchFamily="34" charset="0"/>
              </a:rPr>
              <a:t>Perempuan, </a:t>
            </a:r>
          </a:p>
          <a:p>
            <a:pPr marL="533400" indent="-533400" algn="r">
              <a:buNone/>
            </a:pPr>
            <a:r>
              <a:rPr lang="id-ID" sz="10100" b="1" dirty="0" smtClean="0">
                <a:solidFill>
                  <a:srgbClr val="6600CC"/>
                </a:solidFill>
                <a:latin typeface="Arial Black" pitchFamily="34" charset="0"/>
              </a:rPr>
              <a:t>Politik, </a:t>
            </a:r>
          </a:p>
          <a:p>
            <a:pPr marL="533400" indent="-533400" algn="r">
              <a:buNone/>
            </a:pPr>
            <a:r>
              <a:rPr lang="id-ID" sz="10100" b="1" dirty="0" smtClean="0">
                <a:solidFill>
                  <a:srgbClr val="6600CC"/>
                </a:solidFill>
                <a:latin typeface="Arial Black" pitchFamily="34" charset="0"/>
              </a:rPr>
              <a:t>Dan  </a:t>
            </a:r>
          </a:p>
          <a:p>
            <a:pPr marL="533400" indent="-533400" algn="r">
              <a:buNone/>
            </a:pPr>
            <a:r>
              <a:rPr lang="es-ES" sz="10100" b="1" dirty="0" err="1" smtClean="0">
                <a:solidFill>
                  <a:srgbClr val="6600CC"/>
                </a:solidFill>
                <a:latin typeface="Arial Black" pitchFamily="34" charset="0"/>
              </a:rPr>
              <a:t>Perdamaian</a:t>
            </a:r>
            <a:r>
              <a:rPr lang="es-ES" sz="10100" b="1" dirty="0" smtClean="0">
                <a:solidFill>
                  <a:srgbClr val="6600CC"/>
                </a:solidFill>
                <a:latin typeface="Arial Black" pitchFamily="34" charset="0"/>
              </a:rPr>
              <a:t> </a:t>
            </a:r>
            <a:endParaRPr lang="id-ID" sz="5100" b="1" dirty="0" smtClean="0">
              <a:solidFill>
                <a:srgbClr val="6600CC"/>
              </a:solidFill>
              <a:latin typeface="Arial Black" pitchFamily="34" charset="0"/>
            </a:endParaRPr>
          </a:p>
          <a:p>
            <a:pPr marL="533400" indent="-533400" algn="r">
              <a:buNone/>
            </a:pPr>
            <a:endParaRPr lang="id-ID" sz="5100" b="1" dirty="0" smtClean="0">
              <a:solidFill>
                <a:srgbClr val="6600CC"/>
              </a:solidFill>
              <a:latin typeface="Arial Black" pitchFamily="34" charset="0"/>
            </a:endParaRPr>
          </a:p>
          <a:p>
            <a:pPr marL="533400" indent="-533400" algn="r">
              <a:buNone/>
            </a:pPr>
            <a:endParaRPr lang="id-ID" sz="5100" b="1" dirty="0">
              <a:solidFill>
                <a:srgbClr val="6600CC"/>
              </a:solidFill>
              <a:latin typeface="Arial Black" pitchFamily="34" charset="0"/>
            </a:endParaRPr>
          </a:p>
          <a:p>
            <a:pPr marL="533400" indent="-533400" algn="r">
              <a:buNone/>
            </a:pPr>
            <a:endParaRPr lang="id-ID" sz="5100" b="1" dirty="0">
              <a:solidFill>
                <a:srgbClr val="6600CC"/>
              </a:solidFill>
              <a:latin typeface="Arial Black" pitchFamily="34" charset="0"/>
            </a:endParaRPr>
          </a:p>
          <a:p>
            <a:pPr marL="533400" indent="-533400" algn="r">
              <a:buNone/>
            </a:pPr>
            <a:endParaRPr lang="id-ID" sz="5100" b="1" dirty="0" smtClean="0">
              <a:solidFill>
                <a:srgbClr val="6600CC"/>
              </a:solidFill>
              <a:latin typeface="Arial Black" pitchFamily="34" charset="0"/>
            </a:endParaRPr>
          </a:p>
          <a:p>
            <a:pPr marL="533400" indent="-533400" algn="r">
              <a:buNone/>
            </a:pPr>
            <a:r>
              <a:rPr lang="id-ID" sz="3800" b="1" dirty="0" smtClean="0">
                <a:solidFill>
                  <a:srgbClr val="6600CC"/>
                </a:solidFill>
                <a:latin typeface="Arial Black" pitchFamily="34" charset="0"/>
              </a:rPr>
              <a:t>By </a:t>
            </a:r>
          </a:p>
          <a:p>
            <a:pPr marL="533400" indent="-533400" algn="r">
              <a:buNone/>
            </a:pPr>
            <a:r>
              <a:rPr lang="id-ID" sz="3800" b="1" dirty="0">
                <a:solidFill>
                  <a:srgbClr val="6600CC"/>
                </a:solidFill>
                <a:latin typeface="Arial Black" pitchFamily="34" charset="0"/>
              </a:rPr>
              <a:t>Nur Azizah</a:t>
            </a:r>
          </a:p>
          <a:p>
            <a:pPr marL="533400" indent="-533400" algn="r">
              <a:buNone/>
            </a:pPr>
            <a:r>
              <a:rPr lang="id-ID" sz="3800" b="1" dirty="0">
                <a:solidFill>
                  <a:srgbClr val="6600CC"/>
                </a:solidFill>
                <a:latin typeface="Arial Black" pitchFamily="34" charset="0"/>
              </a:rPr>
              <a:t>Disampaikan dalam</a:t>
            </a:r>
          </a:p>
          <a:p>
            <a:pPr marL="533400" indent="-533400" algn="r">
              <a:buNone/>
            </a:pPr>
            <a:r>
              <a:rPr lang="id-ID" sz="3800" b="1" dirty="0">
                <a:solidFill>
                  <a:srgbClr val="6600CC"/>
                </a:solidFill>
                <a:latin typeface="Arial Black" pitchFamily="34" charset="0"/>
              </a:rPr>
              <a:t>Seminar Nasional – Kerjasama antara </a:t>
            </a:r>
            <a:endParaRPr lang="id-ID" sz="3800" b="1" dirty="0" smtClean="0">
              <a:solidFill>
                <a:srgbClr val="6600CC"/>
              </a:solidFill>
              <a:latin typeface="Arial Black" pitchFamily="34" charset="0"/>
            </a:endParaRPr>
          </a:p>
          <a:p>
            <a:pPr marL="533400" indent="-533400" algn="r">
              <a:buNone/>
            </a:pPr>
            <a:r>
              <a:rPr lang="id-ID" sz="3800" b="1" dirty="0" smtClean="0">
                <a:solidFill>
                  <a:srgbClr val="6600CC"/>
                </a:solidFill>
                <a:latin typeface="Arial Black" pitchFamily="34" charset="0"/>
              </a:rPr>
              <a:t>Staf </a:t>
            </a:r>
            <a:r>
              <a:rPr lang="id-ID" sz="3800" b="1" dirty="0">
                <a:solidFill>
                  <a:srgbClr val="6600CC"/>
                </a:solidFill>
                <a:latin typeface="Arial Black" pitchFamily="34" charset="0"/>
              </a:rPr>
              <a:t>Khusus Presiden Bidang Keagamaan Internasional </a:t>
            </a:r>
            <a:endParaRPr lang="id-ID" sz="3800" b="1" dirty="0" smtClean="0">
              <a:solidFill>
                <a:srgbClr val="6600CC"/>
              </a:solidFill>
              <a:latin typeface="Arial Black" pitchFamily="34" charset="0"/>
            </a:endParaRPr>
          </a:p>
          <a:p>
            <a:pPr marL="533400" indent="-533400" algn="r">
              <a:buNone/>
            </a:pPr>
            <a:r>
              <a:rPr lang="id-ID" sz="3800" b="1" dirty="0" smtClean="0">
                <a:solidFill>
                  <a:srgbClr val="6600CC"/>
                </a:solidFill>
                <a:latin typeface="Arial Black" pitchFamily="34" charset="0"/>
              </a:rPr>
              <a:t>dan </a:t>
            </a:r>
            <a:r>
              <a:rPr lang="id-ID" sz="3800" b="1" dirty="0">
                <a:solidFill>
                  <a:srgbClr val="6600CC"/>
                </a:solidFill>
                <a:latin typeface="Arial Black" pitchFamily="34" charset="0"/>
              </a:rPr>
              <a:t>Fakultas </a:t>
            </a:r>
            <a:r>
              <a:rPr lang="id-ID" sz="3800" b="1" dirty="0" smtClean="0">
                <a:solidFill>
                  <a:srgbClr val="6600CC"/>
                </a:solidFill>
                <a:latin typeface="Arial Black" pitchFamily="34" charset="0"/>
              </a:rPr>
              <a:t>Hukum</a:t>
            </a:r>
          </a:p>
          <a:p>
            <a:pPr marL="533400" indent="-533400" algn="r">
              <a:buNone/>
            </a:pPr>
            <a:r>
              <a:rPr lang="id-ID" sz="3800" b="1" dirty="0" smtClean="0">
                <a:solidFill>
                  <a:srgbClr val="6600CC"/>
                </a:solidFill>
                <a:latin typeface="Arial Black" pitchFamily="34" charset="0"/>
              </a:rPr>
              <a:t> </a:t>
            </a:r>
            <a:r>
              <a:rPr lang="id-ID" sz="3800" b="1" dirty="0">
                <a:solidFill>
                  <a:srgbClr val="6600CC"/>
                </a:solidFill>
                <a:latin typeface="Arial Black" pitchFamily="34" charset="0"/>
              </a:rPr>
              <a:t>Universitas Ahmad Dahlan di Yogyakarta </a:t>
            </a:r>
            <a:endParaRPr lang="id-ID" sz="3800" b="1" dirty="0" smtClean="0">
              <a:solidFill>
                <a:srgbClr val="6600CC"/>
              </a:solidFill>
              <a:latin typeface="Arial Black" pitchFamily="34" charset="0"/>
            </a:endParaRPr>
          </a:p>
          <a:p>
            <a:pPr marL="533400" indent="-533400" algn="r">
              <a:buNone/>
            </a:pPr>
            <a:r>
              <a:rPr lang="id-ID" sz="3800" b="1" dirty="0" smtClean="0">
                <a:solidFill>
                  <a:srgbClr val="6600CC"/>
                </a:solidFill>
                <a:latin typeface="Arial Black" pitchFamily="34" charset="0"/>
              </a:rPr>
              <a:t>7 </a:t>
            </a:r>
            <a:r>
              <a:rPr lang="id-ID" sz="3800" b="1" dirty="0">
                <a:solidFill>
                  <a:srgbClr val="6600CC"/>
                </a:solidFill>
                <a:latin typeface="Arial Black" pitchFamily="34" charset="0"/>
              </a:rPr>
              <a:t>Desember </a:t>
            </a:r>
            <a:r>
              <a:rPr lang="id-ID" sz="3800" b="1" dirty="0" smtClean="0">
                <a:solidFill>
                  <a:srgbClr val="6600CC"/>
                </a:solidFill>
                <a:latin typeface="Arial Black" pitchFamily="34" charset="0"/>
              </a:rPr>
              <a:t>2018</a:t>
            </a:r>
          </a:p>
          <a:p>
            <a:pPr marL="533400" indent="-533400" algn="r">
              <a:buNone/>
            </a:pPr>
            <a:endParaRPr lang="fi-FI" sz="2200" b="1" dirty="0" smtClean="0">
              <a:solidFill>
                <a:srgbClr val="6600CC"/>
              </a:solidFill>
            </a:endParaRPr>
          </a:p>
          <a:p>
            <a:pPr marL="533400" indent="-533400" algn="r">
              <a:buNone/>
            </a:pPr>
            <a:endParaRPr lang="fi-FI" sz="2200" b="1" dirty="0" smtClean="0">
              <a:solidFill>
                <a:srgbClr val="6600CC"/>
              </a:solidFill>
            </a:endParaRPr>
          </a:p>
          <a:p>
            <a:pPr marL="533400" indent="-533400" algn="r">
              <a:buNone/>
            </a:pPr>
            <a:endParaRPr lang="fi-FI" sz="2200" b="1" dirty="0" smtClean="0">
              <a:solidFill>
                <a:srgbClr val="6600CC"/>
              </a:solidFill>
            </a:endParaRPr>
          </a:p>
          <a:p>
            <a:pPr marL="533400" indent="-533400" algn="r">
              <a:buNone/>
            </a:pPr>
            <a:endParaRPr lang="fi-FI" sz="2200" b="1" dirty="0" smtClean="0">
              <a:solidFill>
                <a:srgbClr val="6600CC"/>
              </a:solidFill>
            </a:endParaRPr>
          </a:p>
          <a:p>
            <a:pPr marL="533400" indent="-533400" algn="r">
              <a:buNone/>
            </a:pPr>
            <a:endParaRPr lang="fi-FI" sz="2200" b="1" dirty="0" smtClean="0">
              <a:solidFill>
                <a:srgbClr val="6600CC"/>
              </a:solidFill>
            </a:endParaRPr>
          </a:p>
          <a:p>
            <a:pPr marL="533400" indent="-533400" algn="r">
              <a:buNone/>
            </a:pPr>
            <a:endParaRPr lang="fi-FI" sz="2200" b="1" dirty="0" smtClean="0">
              <a:solidFill>
                <a:srgbClr val="6600CC"/>
              </a:solidFill>
            </a:endParaRPr>
          </a:p>
          <a:p>
            <a:pPr marL="533400" indent="-533400" algn="r">
              <a:buNone/>
            </a:pPr>
            <a:endParaRPr lang="fi-FI" sz="2500" b="1" dirty="0" smtClean="0">
              <a:solidFill>
                <a:srgbClr val="6600CC"/>
              </a:solidFill>
            </a:endParaRPr>
          </a:p>
          <a:p>
            <a:pPr marL="533400" indent="-533400" algn="r">
              <a:buNone/>
            </a:pPr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  <a:p>
            <a:pPr marL="533400" indent="-533400">
              <a:buFontTx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6039166"/>
      </p:ext>
    </p:ext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/>
            </a:r>
            <a:br>
              <a:rPr lang="id-ID" dirty="0" smtClean="0"/>
            </a:br>
            <a:r>
              <a:rPr lang="id-ID" sz="3600" dirty="0" smtClean="0"/>
              <a:t>EU : </a:t>
            </a:r>
            <a:r>
              <a:rPr lang="en-US" sz="3600" dirty="0" smtClean="0"/>
              <a:t>Promoting </a:t>
            </a:r>
            <a:r>
              <a:rPr lang="en-US" sz="3600" dirty="0"/>
              <a:t>gender equality </a:t>
            </a:r>
            <a:r>
              <a:rPr lang="id-ID" sz="3600" dirty="0"/>
              <a:t/>
            </a:r>
            <a:br>
              <a:rPr lang="id-ID" sz="3600" dirty="0"/>
            </a:br>
            <a:r>
              <a:rPr lang="en-US" sz="3600" dirty="0" smtClean="0"/>
              <a:t>and </a:t>
            </a:r>
            <a:r>
              <a:rPr lang="en-US" sz="3600" dirty="0"/>
              <a:t>women’s rights across the </a:t>
            </a:r>
            <a:r>
              <a:rPr lang="en-US" sz="3600" dirty="0" smtClean="0"/>
              <a:t>world</a:t>
            </a:r>
            <a:r>
              <a:rPr lang="id-ID" sz="3600" dirty="0" smtClean="0"/>
              <a:t>-</a:t>
            </a:r>
            <a:br>
              <a:rPr lang="id-ID" sz="3600" dirty="0" smtClean="0"/>
            </a:br>
            <a:r>
              <a:rPr lang="id-ID" sz="3600" dirty="0" smtClean="0"/>
              <a:t>Feminist Foreign Policy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22" y="1700808"/>
            <a:ext cx="422216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45728"/>
            <a:ext cx="4747456" cy="342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990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2400" dirty="0" smtClean="0"/>
              <a:t>Resolusi Konflik</a:t>
            </a:r>
            <a:br>
              <a:rPr lang="id-ID" sz="2400" dirty="0" smtClean="0"/>
            </a:br>
            <a:r>
              <a:rPr lang="id-ID" sz="2400" dirty="0" smtClean="0"/>
              <a:t>Menurut Johan Galtung terdapat </a:t>
            </a:r>
            <a:br>
              <a:rPr lang="id-ID" sz="2400" dirty="0" smtClean="0"/>
            </a:br>
            <a:r>
              <a:rPr lang="id-ID" sz="2400" dirty="0" smtClean="0"/>
              <a:t>3 proses </a:t>
            </a:r>
            <a:r>
              <a:rPr lang="id-ID" sz="2400" dirty="0"/>
              <a:t>yang harus dilewati </a:t>
            </a:r>
            <a:r>
              <a:rPr lang="id-ID" sz="2400" dirty="0" smtClean="0"/>
              <a:t>untuk mewujudkan Perdamaian</a:t>
            </a:r>
            <a:endParaRPr lang="id-ID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d-ID" dirty="0" smtClean="0"/>
              <a:t>Peacekeeping, merupakan tahapan resolusi konflik dimana proses menghentikan atau mengurangi aksi kekerasan (Absence of Direct Violence). </a:t>
            </a:r>
          </a:p>
          <a:p>
            <a:r>
              <a:rPr lang="id-ID" dirty="0" smtClean="0"/>
              <a:t>Peacemaking, yakni proses yang tujuannya mempertemukan atau merekonsiliasi sikap politik dan strategi dari pihak pihak yang bertikai melalui mediasi, negosiasi, maupun arbitrasi dari level elit atau pemimpin</a:t>
            </a:r>
          </a:p>
          <a:p>
            <a:r>
              <a:rPr lang="id-ID" dirty="0" smtClean="0"/>
              <a:t>Peacebuilding, dimana implementasi perubahan atau rekonstruksi sosial, ekonomi, dan politik dilaksanakan demi tercapainya perdamaian yang langgeng.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4277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/>
              <a:t>moderasi islam (</a:t>
            </a:r>
            <a:r>
              <a:rPr lang="id-ID" i="1" dirty="0"/>
              <a:t>wasathiyah al-Islām</a:t>
            </a:r>
            <a:r>
              <a:rPr lang="id-ID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Mempromosikan </a:t>
            </a:r>
            <a:r>
              <a:rPr lang="es-ES" dirty="0" err="1" smtClean="0"/>
              <a:t>satu</a:t>
            </a:r>
            <a:r>
              <a:rPr lang="es-ES" dirty="0" smtClean="0"/>
              <a:t> </a:t>
            </a:r>
            <a:r>
              <a:rPr lang="es-ES" dirty="0" err="1"/>
              <a:t>wacana</a:t>
            </a:r>
            <a:r>
              <a:rPr lang="es-ES" dirty="0"/>
              <a:t> dan paradigma </a:t>
            </a:r>
            <a:r>
              <a:rPr lang="es-ES" dirty="0" err="1" smtClean="0"/>
              <a:t>baru</a:t>
            </a:r>
            <a:r>
              <a:rPr lang="id-ID" dirty="0" smtClean="0"/>
              <a:t> tentang </a:t>
            </a:r>
            <a:r>
              <a:rPr lang="id-ID" dirty="0"/>
              <a:t>pemahaman keislaman </a:t>
            </a:r>
            <a:r>
              <a:rPr lang="id-ID" dirty="0" smtClean="0"/>
              <a:t>yang ramah </a:t>
            </a:r>
            <a:r>
              <a:rPr lang="id-ID" dirty="0"/>
              <a:t>dan toleran yaitu </a:t>
            </a:r>
            <a:r>
              <a:rPr lang="id-ID" dirty="0" smtClean="0"/>
              <a:t>moderasi islam </a:t>
            </a:r>
            <a:r>
              <a:rPr lang="id-ID" dirty="0"/>
              <a:t>(</a:t>
            </a:r>
            <a:r>
              <a:rPr lang="id-ID" i="1" dirty="0"/>
              <a:t>wasathiyah al-Islām</a:t>
            </a:r>
            <a:r>
              <a:rPr lang="id-ID" dirty="0" smtClean="0"/>
              <a:t>) –  islam yang menjunjung </a:t>
            </a:r>
            <a:r>
              <a:rPr lang="id-ID" dirty="0"/>
              <a:t>tinggi </a:t>
            </a:r>
            <a:r>
              <a:rPr lang="id-ID" dirty="0" smtClean="0"/>
              <a:t>nilai-nilai moderasi</a:t>
            </a:r>
            <a:r>
              <a:rPr lang="id-ID" dirty="0"/>
              <a:t>, toleransi dan </a:t>
            </a:r>
            <a:r>
              <a:rPr lang="id-ID" dirty="0" smtClean="0"/>
              <a:t>persamaan hak.</a:t>
            </a:r>
          </a:p>
          <a:p>
            <a:r>
              <a:rPr lang="id-ID" dirty="0"/>
              <a:t>kerukunan merupakan </a:t>
            </a:r>
            <a:r>
              <a:rPr lang="id-ID" dirty="0" smtClean="0"/>
              <a:t>perwujudan kedewasaan </a:t>
            </a:r>
            <a:r>
              <a:rPr lang="id-ID" dirty="0"/>
              <a:t>berbangsa </a:t>
            </a:r>
            <a:r>
              <a:rPr lang="id-ID" dirty="0" smtClean="0"/>
              <a:t>dan bernegara </a:t>
            </a:r>
            <a:r>
              <a:rPr lang="id-ID" dirty="0"/>
              <a:t>yang penuh </a:t>
            </a:r>
            <a:r>
              <a:rPr lang="id-ID" dirty="0" smtClean="0"/>
              <a:t>dengan perbedaan (</a:t>
            </a:r>
            <a:r>
              <a:rPr lang="id-ID" i="1" dirty="0" smtClean="0"/>
              <a:t>unity in diversity</a:t>
            </a:r>
            <a:r>
              <a:rPr lang="id-ID" dirty="0" smtClean="0"/>
              <a:t>).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0351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Islam </a:t>
            </a:r>
            <a:r>
              <a:rPr lang="id-ID" dirty="0" smtClean="0">
                <a:sym typeface="Wingdings" pitchFamily="2" charset="2"/>
              </a:rPr>
              <a:t> Damai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/>
              <a:t>ajaran pokok yang diemban </a:t>
            </a:r>
            <a:r>
              <a:rPr lang="id-ID" dirty="0" smtClean="0"/>
              <a:t>oleh Nabi </a:t>
            </a:r>
            <a:r>
              <a:rPr lang="id-ID" dirty="0"/>
              <a:t>Muhammad Saw </a:t>
            </a:r>
            <a:r>
              <a:rPr lang="id-ID" dirty="0" smtClean="0"/>
              <a:t>untuk disampaikan </a:t>
            </a:r>
            <a:r>
              <a:rPr lang="id-ID" dirty="0"/>
              <a:t>kepada umat </a:t>
            </a:r>
            <a:r>
              <a:rPr lang="id-ID" dirty="0" smtClean="0"/>
              <a:t>manusia adalah </a:t>
            </a:r>
            <a:r>
              <a:rPr lang="id-ID" dirty="0"/>
              <a:t>perdamaian (</a:t>
            </a:r>
            <a:r>
              <a:rPr lang="id-ID" i="1" dirty="0"/>
              <a:t>salām</a:t>
            </a:r>
            <a:r>
              <a:rPr lang="id-ID" dirty="0" smtClean="0"/>
              <a:t>).</a:t>
            </a:r>
          </a:p>
          <a:p>
            <a:r>
              <a:rPr lang="id-ID" dirty="0" smtClean="0"/>
              <a:t>islam</a:t>
            </a:r>
            <a:r>
              <a:rPr lang="id-ID" dirty="0"/>
              <a:t>, </a:t>
            </a:r>
            <a:r>
              <a:rPr lang="id-ID" dirty="0" smtClean="0"/>
              <a:t>yang berarti </a:t>
            </a:r>
            <a:r>
              <a:rPr lang="id-ID" dirty="0"/>
              <a:t>selamat, sejahtera, </a:t>
            </a:r>
            <a:r>
              <a:rPr lang="id-ID" dirty="0" smtClean="0"/>
              <a:t>tentram dan damai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dirty="0" smtClean="0"/>
              <a:t>ajaran </a:t>
            </a:r>
            <a:r>
              <a:rPr lang="id-ID" dirty="0"/>
              <a:t>yang </a:t>
            </a:r>
            <a:r>
              <a:rPr lang="id-ID" dirty="0" smtClean="0"/>
              <a:t>dibawakan Nabi Muhammad SAW  intinya damai.</a:t>
            </a:r>
          </a:p>
          <a:p>
            <a:r>
              <a:rPr lang="id-ID" dirty="0" smtClean="0"/>
              <a:t>D</a:t>
            </a:r>
            <a:r>
              <a:rPr lang="de-DE" dirty="0" smtClean="0"/>
              <a:t>amai</a:t>
            </a:r>
            <a:r>
              <a:rPr lang="id-ID" dirty="0" smtClean="0"/>
              <a:t> </a:t>
            </a:r>
            <a:r>
              <a:rPr lang="id-ID" dirty="0" smtClean="0">
                <a:sym typeface="Wingdings" pitchFamily="2" charset="2"/>
              </a:rPr>
              <a:t> Sejahtera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90790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Perempuan sebagai Agen Perdamaian di Croatia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ARK </a:t>
            </a:r>
            <a:r>
              <a:rPr lang="en-US" dirty="0"/>
              <a:t>was established in 1989 as an alliance of 22 groups and </a:t>
            </a:r>
            <a:r>
              <a:rPr lang="en-US" dirty="0" err="1"/>
              <a:t>organisations</a:t>
            </a:r>
            <a:r>
              <a:rPr lang="en-US" dirty="0"/>
              <a:t> devoted to human rights protection and peace building in Croatia after the fall of the communist regime and during the war in the former Yugoslav countries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en-US" dirty="0"/>
              <a:t>In 1992, </a:t>
            </a:r>
            <a:r>
              <a:rPr lang="en-US" dirty="0" err="1"/>
              <a:t>ZaMir</a:t>
            </a:r>
            <a:r>
              <a:rPr lang="en-US" dirty="0"/>
              <a:t> was established under the Anti-War Campaign of Croatia (ARK) as a network base for women's, peace and human rights </a:t>
            </a:r>
            <a:r>
              <a:rPr lang="en-US" dirty="0" err="1"/>
              <a:t>organisations</a:t>
            </a:r>
            <a:r>
              <a:rPr lang="en-US" dirty="0"/>
              <a:t> from around the country.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85857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Argumen</a:t>
            </a:r>
            <a:endParaRPr lang="id-ID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Moderasi, perdamaian</a:t>
            </a:r>
          </a:p>
          <a:p>
            <a:r>
              <a:rPr lang="id-ID" dirty="0" smtClean="0"/>
              <a:t>Perempuan sebagai aktor</a:t>
            </a:r>
          </a:p>
          <a:p>
            <a:r>
              <a:rPr lang="id-ID" dirty="0" smtClean="0"/>
              <a:t>Feminisme (Islam) sebagai Norma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8615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/>
              <a:t/>
            </a:r>
            <a:br>
              <a:rPr lang="id-ID" dirty="0"/>
            </a:br>
            <a:r>
              <a:rPr lang="id-ID" sz="3600" dirty="0" smtClean="0"/>
              <a:t>Potensi Perempuan sebagai Agen  Perdamaian 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d-ID" dirty="0" smtClean="0"/>
              <a:t>Pertama</a:t>
            </a:r>
            <a:r>
              <a:rPr lang="id-ID" dirty="0"/>
              <a:t>, perempuan secara intrinsik memiliki moral keibuan. </a:t>
            </a:r>
            <a:endParaRPr lang="id-ID" dirty="0" smtClean="0"/>
          </a:p>
          <a:p>
            <a:pPr lvl="1"/>
            <a:r>
              <a:rPr lang="id-ID" dirty="0" smtClean="0"/>
              <a:t>Mengandung, melahirkan, merawat  anak.</a:t>
            </a:r>
            <a:r>
              <a:rPr lang="id-ID" dirty="0"/>
              <a:t> </a:t>
            </a:r>
          </a:p>
          <a:p>
            <a:r>
              <a:rPr lang="id-ID" dirty="0"/>
              <a:t>K</a:t>
            </a:r>
            <a:r>
              <a:rPr lang="id-ID" dirty="0" smtClean="0"/>
              <a:t>edua</a:t>
            </a:r>
            <a:r>
              <a:rPr lang="id-ID" dirty="0"/>
              <a:t>, berpotensi menjadi duta perdamaian, sebab dia adalah orang paling terdampak dalam peperangaan</a:t>
            </a:r>
            <a:r>
              <a:rPr lang="id-ID" dirty="0" smtClean="0"/>
              <a:t>.</a:t>
            </a:r>
          </a:p>
          <a:p>
            <a:pPr lvl="1"/>
            <a:r>
              <a:rPr lang="id-ID" dirty="0" smtClean="0"/>
              <a:t>Perang </a:t>
            </a:r>
            <a:r>
              <a:rPr lang="id-ID" dirty="0"/>
              <a:t>tidak saja menyengsarakan mereka karena kehilangan orang yang mereka cintai, </a:t>
            </a:r>
            <a:r>
              <a:rPr lang="id-ID" dirty="0" smtClean="0"/>
              <a:t>meningkatkan harga </a:t>
            </a:r>
            <a:r>
              <a:rPr lang="id-ID" dirty="0"/>
              <a:t>kebutuhan </a:t>
            </a:r>
            <a:r>
              <a:rPr lang="id-ID" dirty="0" smtClean="0"/>
              <a:t>pokok</a:t>
            </a:r>
          </a:p>
          <a:p>
            <a:r>
              <a:rPr lang="id-ID" dirty="0" smtClean="0"/>
              <a:t>Ketiga, </a:t>
            </a:r>
            <a:r>
              <a:rPr lang="id-ID" dirty="0"/>
              <a:t>konsep </a:t>
            </a:r>
            <a:r>
              <a:rPr lang="id-ID" dirty="0" smtClean="0"/>
              <a:t>feminisme.</a:t>
            </a:r>
          </a:p>
          <a:p>
            <a:pPr lvl="1"/>
            <a:r>
              <a:rPr lang="id-ID" dirty="0" smtClean="0"/>
              <a:t>Konsep kesetaraan gender</a:t>
            </a:r>
          </a:p>
          <a:p>
            <a:pPr lvl="1"/>
            <a:r>
              <a:rPr lang="id-ID" dirty="0" smtClean="0"/>
              <a:t>Keberanian untuk melawan ketidakadilan,  </a:t>
            </a:r>
            <a:r>
              <a:rPr lang="id-ID" dirty="0"/>
              <a:t>dominasi, dan eksploitasi</a:t>
            </a:r>
            <a:r>
              <a:rPr lang="id-ID" dirty="0" smtClean="0"/>
              <a:t>.</a:t>
            </a:r>
          </a:p>
          <a:p>
            <a:pPr lvl="1"/>
            <a:r>
              <a:rPr lang="id-ID" dirty="0" smtClean="0"/>
              <a:t>Anti-militeristik</a:t>
            </a:r>
            <a:r>
              <a:rPr lang="id-ID" dirty="0"/>
              <a:t>, anti-kekerasan, dan anti-penindasan akibat tak setara</a:t>
            </a:r>
          </a:p>
        </p:txBody>
      </p:sp>
    </p:spTree>
    <p:extLst>
      <p:ext uri="{BB962C8B-B14F-4D97-AF65-F5344CB8AC3E}">
        <p14:creationId xmlns:p14="http://schemas.microsoft.com/office/powerpoint/2010/main" val="161884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/>
              <a:t/>
            </a:r>
            <a:br>
              <a:rPr lang="id-ID" dirty="0"/>
            </a:br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/>
              <a:t>Potensi Toleransi Perempuan</a:t>
            </a:r>
            <a:r>
              <a:rPr lang="id-ID" dirty="0"/>
              <a:t/>
            </a:r>
            <a:br>
              <a:rPr lang="id-ID" dirty="0"/>
            </a:b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r>
              <a:rPr lang="id-ID" dirty="0" smtClean="0"/>
              <a:t>Survei 1.500 </a:t>
            </a:r>
            <a:r>
              <a:rPr lang="id-ID" dirty="0"/>
              <a:t>responden laki-laki dan perempuan </a:t>
            </a:r>
            <a:endParaRPr lang="id-ID" dirty="0" smtClean="0"/>
          </a:p>
          <a:p>
            <a:r>
              <a:rPr lang="id-ID" dirty="0" smtClean="0"/>
              <a:t>80,7 </a:t>
            </a:r>
            <a:r>
              <a:rPr lang="id-ID" dirty="0"/>
              <a:t>persen perempuan mendukung hak kebebasan menjalankan ajaran agama dan atau keyakinan. </a:t>
            </a:r>
            <a:endParaRPr lang="id-ID" dirty="0" smtClean="0"/>
          </a:p>
          <a:p>
            <a:r>
              <a:rPr lang="id-ID" dirty="0" smtClean="0"/>
              <a:t>Dalam </a:t>
            </a:r>
            <a:r>
              <a:rPr lang="id-ID" dirty="0"/>
              <a:t>konteks </a:t>
            </a:r>
            <a:r>
              <a:rPr lang="id-ID" dirty="0" smtClean="0"/>
              <a:t>radikalisme</a:t>
            </a:r>
          </a:p>
          <a:p>
            <a:pPr lvl="1"/>
            <a:r>
              <a:rPr lang="id-ID" dirty="0" smtClean="0"/>
              <a:t>80,8 </a:t>
            </a:r>
            <a:r>
              <a:rPr lang="id-ID" dirty="0"/>
              <a:t>persen perempuan lebih tidak bersedia </a:t>
            </a:r>
            <a:r>
              <a:rPr lang="id-ID" dirty="0" smtClean="0"/>
              <a:t>radikal</a:t>
            </a:r>
          </a:p>
          <a:p>
            <a:pPr lvl="1"/>
            <a:r>
              <a:rPr lang="id-ID" dirty="0" smtClean="0"/>
              <a:t>laki-laki </a:t>
            </a:r>
            <a:r>
              <a:rPr lang="id-ID" dirty="0"/>
              <a:t>(76,7 persen</a:t>
            </a:r>
            <a:r>
              <a:rPr lang="id-ID" dirty="0" smtClean="0"/>
              <a:t>)</a:t>
            </a:r>
          </a:p>
          <a:p>
            <a:r>
              <a:rPr lang="id-ID" dirty="0" smtClean="0"/>
              <a:t>Intoleransi</a:t>
            </a:r>
          </a:p>
          <a:p>
            <a:pPr lvl="1"/>
            <a:r>
              <a:rPr lang="id-ID" dirty="0" smtClean="0"/>
              <a:t>Perempuan  </a:t>
            </a:r>
            <a:r>
              <a:rPr lang="id-ID" dirty="0"/>
              <a:t>(55 persen</a:t>
            </a:r>
            <a:r>
              <a:rPr lang="id-ID" dirty="0" smtClean="0"/>
              <a:t>)</a:t>
            </a:r>
          </a:p>
          <a:p>
            <a:pPr lvl="1"/>
            <a:r>
              <a:rPr lang="id-ID" dirty="0" smtClean="0"/>
              <a:t>Laki-laki  </a:t>
            </a:r>
            <a:r>
              <a:rPr lang="id-ID" dirty="0"/>
              <a:t>(59,2 persen</a:t>
            </a:r>
            <a:r>
              <a:rPr lang="id-ID" dirty="0" smtClean="0"/>
              <a:t>).</a:t>
            </a:r>
          </a:p>
          <a:p>
            <a:r>
              <a:rPr lang="id-ID" dirty="0" smtClean="0"/>
              <a:t>Sikap terhadap Kelompok yang Tidak Disukai</a:t>
            </a:r>
          </a:p>
          <a:p>
            <a:pPr lvl="1"/>
            <a:r>
              <a:rPr lang="id-ID" dirty="0" smtClean="0"/>
              <a:t>Perempuan </a:t>
            </a:r>
            <a:r>
              <a:rPr lang="id-ID" dirty="0"/>
              <a:t>(53,3 </a:t>
            </a:r>
            <a:r>
              <a:rPr lang="id-ID" dirty="0" smtClean="0"/>
              <a:t>persen)</a:t>
            </a:r>
          </a:p>
          <a:p>
            <a:pPr lvl="1"/>
            <a:r>
              <a:rPr lang="id-ID" dirty="0" smtClean="0"/>
              <a:t>Laki-laki </a:t>
            </a:r>
            <a:r>
              <a:rPr lang="id-ID" dirty="0"/>
              <a:t>(60,3 persen). Ini merupakan potensi luar biasa bangsa kita untuk melakukan pencegahan tindak radikalisme dan terorisme. Perempuan memiliki peran penting dalam menyebarkan nilai-nilai kepada keluarga dan komunitas</a:t>
            </a:r>
            <a:r>
              <a:rPr lang="id-ID" dirty="0" smtClean="0"/>
              <a:t>.(</a:t>
            </a:r>
            <a:r>
              <a:rPr lang="id-ID" dirty="0" smtClean="0">
                <a:hlinkClick r:id="rId2"/>
              </a:rPr>
              <a:t>Kompas.com</a:t>
            </a:r>
            <a:r>
              <a:rPr lang="id-ID" dirty="0" smtClean="0"/>
              <a:t>, </a:t>
            </a:r>
            <a:r>
              <a:rPr lang="id-ID" dirty="0"/>
              <a:t> </a:t>
            </a:r>
            <a:r>
              <a:rPr lang="id-ID" dirty="0">
                <a:hlinkClick r:id="rId3"/>
              </a:rPr>
              <a:t>https://edukasi.kompas.com/read/2018/03/22/10333601/memaknai-pembangunan-perdamaian-melalui-perempuan</a:t>
            </a:r>
            <a:r>
              <a:rPr lang="id-ID" dirty="0"/>
              <a:t>. </a:t>
            </a:r>
            <a:br>
              <a:rPr lang="id-ID" dirty="0"/>
            </a:b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2396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Perempuan sebagai Agen Perdamaian</a:t>
            </a: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Peran Perempuan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/>
              <a:t>Agen Deradikalisasi </a:t>
            </a:r>
          </a:p>
          <a:p>
            <a:pPr lvl="1"/>
            <a:r>
              <a:rPr lang="id-ID" dirty="0" smtClean="0"/>
              <a:t>Memerangi Terorisme</a:t>
            </a:r>
          </a:p>
          <a:p>
            <a:r>
              <a:rPr lang="id-ID" dirty="0" smtClean="0"/>
              <a:t>Agen Resolusi Konflik di Dalam Negeri</a:t>
            </a:r>
          </a:p>
          <a:p>
            <a:r>
              <a:rPr lang="id-ID" dirty="0" smtClean="0"/>
              <a:t>Agen Resolusi Konflik di Luar Negeri</a:t>
            </a:r>
          </a:p>
          <a:p>
            <a:pPr lvl="1"/>
            <a:r>
              <a:rPr lang="id-ID" dirty="0" smtClean="0"/>
              <a:t>Perempuan banyak yang menjadi  korban</a:t>
            </a:r>
          </a:p>
          <a:p>
            <a:pPr lvl="1"/>
            <a:r>
              <a:rPr lang="id-ID" dirty="0" smtClean="0"/>
              <a:t>Perempuan dalam Pasukan Perdamaian</a:t>
            </a:r>
          </a:p>
          <a:p>
            <a:pPr lvl="2"/>
            <a:r>
              <a:rPr lang="id-ID" dirty="0" smtClean="0"/>
              <a:t>111 dari 3500 (Pasukan Perdamaian Indonesia)</a:t>
            </a:r>
            <a:endParaRPr lang="id-ID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d-ID" dirty="0" smtClean="0"/>
              <a:t>Masalah</a:t>
            </a:r>
            <a:endParaRPr lang="id-ID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d-ID" dirty="0" smtClean="0"/>
              <a:t>Political will</a:t>
            </a:r>
          </a:p>
          <a:p>
            <a:r>
              <a:rPr lang="id-ID" dirty="0" smtClean="0"/>
              <a:t>Peran Perempuan dalam Pembuatan Keputusan rendah</a:t>
            </a:r>
          </a:p>
          <a:p>
            <a:r>
              <a:rPr lang="id-ID" dirty="0" smtClean="0"/>
              <a:t>Peran Perempuan dalam Formal Resolusi Konflik Rendah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3082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400" dirty="0" smtClean="0"/>
              <a:t>Gender bersifat Politis </a:t>
            </a:r>
            <a:br>
              <a:rPr lang="id-ID" sz="2400" dirty="0" smtClean="0"/>
            </a:br>
            <a:r>
              <a:rPr lang="id-ID" sz="2400" dirty="0" smtClean="0"/>
              <a:t>(Menguntungkan satu kelompok, merugikan kelompok lain)</a:t>
            </a:r>
            <a:endParaRPr lang="id-ID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dirty="0" smtClean="0"/>
              <a:t>Ideologi Gender yang diconstruct oleh Masyarakat</a:t>
            </a: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569371"/>
          </a:xfrm>
        </p:spPr>
        <p:txBody>
          <a:bodyPr>
            <a:normAutofit fontScale="92500" lnSpcReduction="20000"/>
          </a:bodyPr>
          <a:lstStyle/>
          <a:p>
            <a:r>
              <a:rPr lang="id-ID" b="1" dirty="0"/>
              <a:t>Hubungan gender bersifat sangat politis karena didalamnya terkandung makna pembagian kekuasaan antara laki-laki dan perempuan. </a:t>
            </a:r>
            <a:endParaRPr lang="id-ID" b="1" dirty="0" smtClean="0"/>
          </a:p>
          <a:p>
            <a:r>
              <a:rPr lang="id-ID" b="1" dirty="0" smtClean="0"/>
              <a:t>Pembagian </a:t>
            </a:r>
            <a:r>
              <a:rPr lang="id-ID" b="1" dirty="0"/>
              <a:t>kekuasaan tersebut dirasakan tidak adil karena memberikan kekuasaan yang sangat besar kepada laki-laki tetapi sebaliknya hanya memberikan kekuasaan yang amat kecil kepada perempuan.</a:t>
            </a:r>
            <a:endParaRPr lang="id-ID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76873"/>
            <a:ext cx="404018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80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id-ID" sz="2000" b="1" dirty="0" smtClean="0"/>
              <a:t>Women in National Parliament </a:t>
            </a:r>
            <a:br>
              <a:rPr lang="id-ID" sz="2000" b="1" dirty="0" smtClean="0"/>
            </a:br>
            <a:r>
              <a:rPr lang="id-ID" sz="2000" b="1" dirty="0" smtClean="0"/>
              <a:t> </a:t>
            </a:r>
            <a:r>
              <a:rPr lang="en-US" sz="2000" b="1" i="1" dirty="0"/>
              <a:t>Situation as of 1st September 2017</a:t>
            </a:r>
            <a:r>
              <a:rPr lang="en-US" sz="2000" b="1" dirty="0"/>
              <a:t> </a:t>
            </a:r>
            <a:r>
              <a:rPr lang="en-US" sz="2000" dirty="0"/>
              <a:t> </a:t>
            </a:r>
            <a:endParaRPr lang="id-ID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250109" cy="5691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86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UN Security Council </a:t>
            </a:r>
            <a:r>
              <a:rPr lang="id-ID" b="1" u="sng" dirty="0" smtClean="0">
                <a:solidFill>
                  <a:srgbClr val="FF0000"/>
                </a:solidFill>
              </a:rPr>
              <a:t>Resolution 1325</a:t>
            </a:r>
            <a:r>
              <a:rPr lang="id-ID" dirty="0" smtClean="0"/>
              <a:t> (2000) on </a:t>
            </a:r>
            <a:r>
              <a:rPr lang="id-ID" b="1" dirty="0" smtClean="0">
                <a:solidFill>
                  <a:srgbClr val="FF0000"/>
                </a:solidFill>
              </a:rPr>
              <a:t>Women, Peace and Security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/>
              <a:t>The g</a:t>
            </a:r>
            <a:r>
              <a:rPr lang="en-US" dirty="0" err="1" smtClean="0"/>
              <a:t>lobal</a:t>
            </a:r>
            <a:r>
              <a:rPr lang="en-US" dirty="0" smtClean="0"/>
              <a:t> efforts to promote gender equality in the international arena</a:t>
            </a:r>
            <a:r>
              <a:rPr lang="id-ID" dirty="0" smtClean="0"/>
              <a:t>.</a:t>
            </a:r>
          </a:p>
          <a:p>
            <a:r>
              <a:rPr lang="en-US" dirty="0" smtClean="0"/>
              <a:t>The resolution “reaffirms the important role of women </a:t>
            </a:r>
            <a:r>
              <a:rPr lang="id-ID" dirty="0"/>
              <a:t>:</a:t>
            </a:r>
            <a:endParaRPr lang="id-ID" dirty="0" smtClean="0"/>
          </a:p>
          <a:p>
            <a:pPr lvl="1"/>
            <a:r>
              <a:rPr lang="en-US" dirty="0" smtClean="0"/>
              <a:t>in the prevention and resolution of conflicts, peace negotiations, peace-building, peacekeeping, humanitarian response and in post-conflict reconstruction </a:t>
            </a:r>
            <a:endParaRPr lang="id-ID" dirty="0" smtClean="0"/>
          </a:p>
          <a:p>
            <a:pPr lvl="1"/>
            <a:r>
              <a:rPr lang="en-US" dirty="0" smtClean="0"/>
              <a:t>and stresses the importance of their equal participation and full involvement in all efforts for the maintenance and promotion of peace and security.”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192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000" dirty="0" smtClean="0"/>
              <a:t>Dibanding Laki-laki, Perempuan Lebih Toleran terhadap Perbedaan </a:t>
            </a:r>
            <a:br>
              <a:rPr lang="id-ID" sz="2000" dirty="0" smtClean="0"/>
            </a:br>
            <a:r>
              <a:rPr lang="id-ID" sz="2000" dirty="0" smtClean="0"/>
              <a:t>dan Kurang bersedia melakukan kekerasan </a:t>
            </a:r>
            <a:br>
              <a:rPr lang="id-ID" sz="2000" dirty="0" smtClean="0"/>
            </a:br>
            <a:r>
              <a:rPr lang="id-ID" sz="2000" dirty="0" smtClean="0"/>
              <a:t>terhadap kelompok yang dianggap berbeda</a:t>
            </a:r>
            <a:endParaRPr lang="id-ID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d-ID" sz="4200" dirty="0" smtClean="0"/>
              <a:t>Potensi </a:t>
            </a:r>
            <a:r>
              <a:rPr lang="id-ID" sz="4200" dirty="0"/>
              <a:t>dan kontribusi perempuan dalam perdamaian </a:t>
            </a:r>
            <a:r>
              <a:rPr lang="id-ID" sz="4200" dirty="0" smtClean="0"/>
              <a:t>kurang dikembangkan.</a:t>
            </a:r>
          </a:p>
          <a:p>
            <a:r>
              <a:rPr lang="id-ID" sz="4200" dirty="0" smtClean="0"/>
              <a:t>Cerita  </a:t>
            </a:r>
            <a:r>
              <a:rPr lang="id-ID" sz="4200" dirty="0"/>
              <a:t>tentang perempuan yang menjadi bagian dari teroris </a:t>
            </a:r>
            <a:r>
              <a:rPr lang="id-ID" sz="4200" dirty="0" smtClean="0"/>
              <a:t>lebih sering diekspose daripada peran perempuan dalam perdamaian.</a:t>
            </a:r>
          </a:p>
          <a:p>
            <a:pPr lvl="1"/>
            <a:r>
              <a:rPr lang="id-ID" sz="3800" dirty="0"/>
              <a:t>sejak 2013 lebih dari 100 perempuan dan anak dari Indonesia telah melewati perbatasan Turki-Syria untuk bergabung dengan ISIS.</a:t>
            </a:r>
          </a:p>
          <a:p>
            <a:endParaRPr lang="id-ID" dirty="0">
              <a:hlinkClick r:id="rId2"/>
            </a:endParaRPr>
          </a:p>
          <a:p>
            <a:r>
              <a:rPr lang="id-ID" dirty="0" smtClean="0">
                <a:hlinkClick r:id="rId2"/>
              </a:rPr>
              <a:t>Kompas.com</a:t>
            </a:r>
            <a:r>
              <a:rPr lang="id-ID" dirty="0"/>
              <a:t> dengan judul "Memaknai Pembangunan Perdamaian Melalui Perempuan", </a:t>
            </a:r>
            <a:r>
              <a:rPr lang="id-ID" dirty="0">
                <a:hlinkClick r:id="rId3"/>
              </a:rPr>
              <a:t>https://edukasi.kompas.com/read/2018/03/22/10333601/memaknai-pembangunan-perdamaian-melalui-perempuan</a:t>
            </a:r>
            <a:r>
              <a:rPr lang="id-ID" dirty="0"/>
              <a:t>. </a:t>
            </a:r>
            <a:br>
              <a:rPr lang="id-ID" dirty="0"/>
            </a:b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5906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5693</TotalTime>
  <Words>648</Words>
  <Application>Microsoft Office PowerPoint</Application>
  <PresentationFormat>On-screen Show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   </vt:lpstr>
      <vt:lpstr>Argumen</vt:lpstr>
      <vt:lpstr> Potensi Perempuan sebagai Agen  Perdamaian  </vt:lpstr>
      <vt:lpstr>  Potensi Toleransi Perempuan  </vt:lpstr>
      <vt:lpstr>Perempuan sebagai Agen Perdamaian</vt:lpstr>
      <vt:lpstr>Gender bersifat Politis  (Menguntungkan satu kelompok, merugikan kelompok lain)</vt:lpstr>
      <vt:lpstr>Women in National Parliament   Situation as of 1st September 2017  </vt:lpstr>
      <vt:lpstr>UN Security Council Resolution 1325 (2000) on Women, Peace and Security </vt:lpstr>
      <vt:lpstr>Dibanding Laki-laki, Perempuan Lebih Toleran terhadap Perbedaan  dan Kurang bersedia melakukan kekerasan  terhadap kelompok yang dianggap berbeda</vt:lpstr>
      <vt:lpstr> EU : Promoting gender equality  and women’s rights across the world- Feminist Foreign Policy </vt:lpstr>
      <vt:lpstr>Resolusi Konflik Menurut Johan Galtung terdapat  3 proses yang harus dilewati untuk mewujudkan Perdamaian</vt:lpstr>
      <vt:lpstr>moderasi islam (wasathiyah al-Islām)</vt:lpstr>
      <vt:lpstr>Islam  Damai</vt:lpstr>
      <vt:lpstr>Perempuan sebagai Agen Perdamaian di Croatia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41</cp:revision>
  <dcterms:created xsi:type="dcterms:W3CDTF">2018-11-30T15:02:30Z</dcterms:created>
  <dcterms:modified xsi:type="dcterms:W3CDTF">2019-05-31T00:29:20Z</dcterms:modified>
</cp:coreProperties>
</file>