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8" r:id="rId3"/>
    <p:sldId id="282" r:id="rId4"/>
    <p:sldId id="283" r:id="rId5"/>
    <p:sldId id="274" r:id="rId6"/>
    <p:sldId id="277" r:id="rId7"/>
    <p:sldId id="275" r:id="rId8"/>
    <p:sldId id="280" r:id="rId9"/>
    <p:sldId id="281" r:id="rId10"/>
    <p:sldId id="264" r:id="rId11"/>
    <p:sldId id="266" r:id="rId12"/>
    <p:sldId id="267" r:id="rId13"/>
    <p:sldId id="268" r:id="rId14"/>
    <p:sldId id="260" r:id="rId15"/>
    <p:sldId id="261" r:id="rId16"/>
    <p:sldId id="262" r:id="rId17"/>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77"/>
      </p:cViewPr>
      <p:guideLst>
        <p:guide orient="horz" pos="2160"/>
        <p:guide pos="2880"/>
      </p:guideLst>
    </p:cSldViewPr>
  </p:slideViewPr>
  <p:notesTextViewPr>
    <p:cViewPr>
      <p:scale>
        <a:sx n="1" d="1"/>
        <a:sy n="1" d="1"/>
      </p:scale>
      <p:origin x="0" y="0"/>
    </p:cViewPr>
  </p:notesTextViewPr>
  <p:sorterViewPr>
    <p:cViewPr>
      <p:scale>
        <a:sx n="70" d="100"/>
        <a:sy n="7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d-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Golkar</c:v>
                </c:pt>
              </c:strCache>
            </c:strRef>
          </c:tx>
          <c:cat>
            <c:numRef>
              <c:f>Sheet1!$A$2:$A$5</c:f>
              <c:numCache>
                <c:formatCode>General</c:formatCode>
                <c:ptCount val="4"/>
                <c:pt idx="0">
                  <c:v>1999</c:v>
                </c:pt>
                <c:pt idx="1">
                  <c:v>2004</c:v>
                </c:pt>
                <c:pt idx="2">
                  <c:v>2009</c:v>
                </c:pt>
              </c:numCache>
            </c:numRef>
          </c:cat>
          <c:val>
            <c:numRef>
              <c:f>Sheet1!$B$2:$B$5</c:f>
              <c:numCache>
                <c:formatCode>General</c:formatCode>
                <c:ptCount val="4"/>
                <c:pt idx="0">
                  <c:v>16</c:v>
                </c:pt>
                <c:pt idx="1">
                  <c:v>19</c:v>
                </c:pt>
                <c:pt idx="2">
                  <c:v>17</c:v>
                </c:pt>
              </c:numCache>
            </c:numRef>
          </c:val>
          <c:smooth val="0"/>
        </c:ser>
        <c:ser>
          <c:idx val="1"/>
          <c:order val="1"/>
          <c:tx>
            <c:strRef>
              <c:f>Sheet1!$C$1</c:f>
              <c:strCache>
                <c:ptCount val="1"/>
                <c:pt idx="0">
                  <c:v>Demokrat</c:v>
                </c:pt>
              </c:strCache>
            </c:strRef>
          </c:tx>
          <c:dLbls>
            <c:showLegendKey val="0"/>
            <c:showVal val="1"/>
            <c:showCatName val="0"/>
            <c:showSerName val="0"/>
            <c:showPercent val="0"/>
            <c:showBubbleSize val="0"/>
            <c:showLeaderLines val="0"/>
          </c:dLbls>
          <c:cat>
            <c:numRef>
              <c:f>Sheet1!$A$2:$A$5</c:f>
              <c:numCache>
                <c:formatCode>General</c:formatCode>
                <c:ptCount val="4"/>
                <c:pt idx="0">
                  <c:v>1999</c:v>
                </c:pt>
                <c:pt idx="1">
                  <c:v>2004</c:v>
                </c:pt>
                <c:pt idx="2">
                  <c:v>2009</c:v>
                </c:pt>
              </c:numCache>
            </c:numRef>
          </c:cat>
          <c:val>
            <c:numRef>
              <c:f>Sheet1!$C$2:$C$5</c:f>
              <c:numCache>
                <c:formatCode>General</c:formatCode>
                <c:ptCount val="4"/>
                <c:pt idx="1">
                  <c:v>8</c:v>
                </c:pt>
                <c:pt idx="2">
                  <c:v>36</c:v>
                </c:pt>
              </c:numCache>
            </c:numRef>
          </c:val>
          <c:smooth val="0"/>
        </c:ser>
        <c:ser>
          <c:idx val="2"/>
          <c:order val="2"/>
          <c:tx>
            <c:strRef>
              <c:f>Sheet1!$D$1</c:f>
              <c:strCache>
                <c:ptCount val="1"/>
                <c:pt idx="0">
                  <c:v>PDIP</c:v>
                </c:pt>
              </c:strCache>
            </c:strRef>
          </c:tx>
          <c:cat>
            <c:numRef>
              <c:f>Sheet1!$A$2:$A$5</c:f>
              <c:numCache>
                <c:formatCode>General</c:formatCode>
                <c:ptCount val="4"/>
                <c:pt idx="0">
                  <c:v>1999</c:v>
                </c:pt>
                <c:pt idx="1">
                  <c:v>2004</c:v>
                </c:pt>
                <c:pt idx="2">
                  <c:v>2009</c:v>
                </c:pt>
              </c:numCache>
            </c:numRef>
          </c:cat>
          <c:val>
            <c:numRef>
              <c:f>Sheet1!$D$2:$D$5</c:f>
              <c:numCache>
                <c:formatCode>General</c:formatCode>
                <c:ptCount val="4"/>
                <c:pt idx="0">
                  <c:v>15</c:v>
                </c:pt>
                <c:pt idx="1">
                  <c:v>12</c:v>
                </c:pt>
                <c:pt idx="2">
                  <c:v>20</c:v>
                </c:pt>
              </c:numCache>
            </c:numRef>
          </c:val>
          <c:smooth val="0"/>
        </c:ser>
        <c:ser>
          <c:idx val="3"/>
          <c:order val="3"/>
          <c:tx>
            <c:strRef>
              <c:f>Sheet1!$E$1</c:f>
              <c:strCache>
                <c:ptCount val="1"/>
                <c:pt idx="0">
                  <c:v>PKB</c:v>
                </c:pt>
              </c:strCache>
            </c:strRef>
          </c:tx>
          <c:cat>
            <c:numRef>
              <c:f>Sheet1!$A$2:$A$5</c:f>
              <c:numCache>
                <c:formatCode>General</c:formatCode>
                <c:ptCount val="4"/>
                <c:pt idx="0">
                  <c:v>1999</c:v>
                </c:pt>
                <c:pt idx="1">
                  <c:v>2004</c:v>
                </c:pt>
                <c:pt idx="2">
                  <c:v>2009</c:v>
                </c:pt>
              </c:numCache>
            </c:numRef>
          </c:cat>
          <c:val>
            <c:numRef>
              <c:f>Sheet1!$E$2:$E$5</c:f>
              <c:numCache>
                <c:formatCode>General</c:formatCode>
                <c:ptCount val="4"/>
                <c:pt idx="0">
                  <c:v>3</c:v>
                </c:pt>
                <c:pt idx="1">
                  <c:v>7</c:v>
                </c:pt>
                <c:pt idx="2">
                  <c:v>7</c:v>
                </c:pt>
              </c:numCache>
            </c:numRef>
          </c:val>
          <c:smooth val="0"/>
        </c:ser>
        <c:ser>
          <c:idx val="4"/>
          <c:order val="4"/>
          <c:tx>
            <c:strRef>
              <c:f>Sheet1!$F$1</c:f>
              <c:strCache>
                <c:ptCount val="1"/>
                <c:pt idx="0">
                  <c:v>PAN</c:v>
                </c:pt>
              </c:strCache>
            </c:strRef>
          </c:tx>
          <c:cat>
            <c:numRef>
              <c:f>Sheet1!$A$2:$A$5</c:f>
              <c:numCache>
                <c:formatCode>General</c:formatCode>
                <c:ptCount val="4"/>
                <c:pt idx="0">
                  <c:v>1999</c:v>
                </c:pt>
                <c:pt idx="1">
                  <c:v>2004</c:v>
                </c:pt>
                <c:pt idx="2">
                  <c:v>2009</c:v>
                </c:pt>
              </c:numCache>
            </c:numRef>
          </c:cat>
          <c:val>
            <c:numRef>
              <c:f>Sheet1!$F$2:$F$5</c:f>
              <c:numCache>
                <c:formatCode>General</c:formatCode>
                <c:ptCount val="4"/>
                <c:pt idx="0">
                  <c:v>2</c:v>
                </c:pt>
                <c:pt idx="1">
                  <c:v>7</c:v>
                </c:pt>
                <c:pt idx="2">
                  <c:v>6</c:v>
                </c:pt>
              </c:numCache>
            </c:numRef>
          </c:val>
          <c:smooth val="0"/>
        </c:ser>
        <c:ser>
          <c:idx val="5"/>
          <c:order val="5"/>
          <c:tx>
            <c:strRef>
              <c:f>Sheet1!$G$1</c:f>
              <c:strCache>
                <c:ptCount val="1"/>
                <c:pt idx="0">
                  <c:v>PPP</c:v>
                </c:pt>
              </c:strCache>
            </c:strRef>
          </c:tx>
          <c:cat>
            <c:numRef>
              <c:f>Sheet1!$A$2:$A$5</c:f>
              <c:numCache>
                <c:formatCode>General</c:formatCode>
                <c:ptCount val="4"/>
                <c:pt idx="0">
                  <c:v>1999</c:v>
                </c:pt>
                <c:pt idx="1">
                  <c:v>2004</c:v>
                </c:pt>
                <c:pt idx="2">
                  <c:v>2009</c:v>
                </c:pt>
              </c:numCache>
            </c:numRef>
          </c:cat>
          <c:val>
            <c:numRef>
              <c:f>Sheet1!$G$2:$G$5</c:f>
              <c:numCache>
                <c:formatCode>General</c:formatCode>
                <c:ptCount val="4"/>
                <c:pt idx="0">
                  <c:v>3</c:v>
                </c:pt>
                <c:pt idx="1">
                  <c:v>3</c:v>
                </c:pt>
                <c:pt idx="2">
                  <c:v>5</c:v>
                </c:pt>
              </c:numCache>
            </c:numRef>
          </c:val>
          <c:smooth val="0"/>
        </c:ser>
        <c:ser>
          <c:idx val="6"/>
          <c:order val="6"/>
          <c:tx>
            <c:strRef>
              <c:f>Sheet1!$H$1</c:f>
              <c:strCache>
                <c:ptCount val="1"/>
                <c:pt idx="0">
                  <c:v>PKS</c:v>
                </c:pt>
              </c:strCache>
            </c:strRef>
          </c:tx>
          <c:cat>
            <c:numRef>
              <c:f>Sheet1!$A$2:$A$5</c:f>
              <c:numCache>
                <c:formatCode>General</c:formatCode>
                <c:ptCount val="4"/>
                <c:pt idx="0">
                  <c:v>1999</c:v>
                </c:pt>
                <c:pt idx="1">
                  <c:v>2004</c:v>
                </c:pt>
                <c:pt idx="2">
                  <c:v>2009</c:v>
                </c:pt>
              </c:numCache>
            </c:numRef>
          </c:cat>
          <c:val>
            <c:numRef>
              <c:f>Sheet1!$H$2:$H$5</c:f>
              <c:numCache>
                <c:formatCode>General</c:formatCode>
                <c:ptCount val="4"/>
                <c:pt idx="1">
                  <c:v>5</c:v>
                </c:pt>
                <c:pt idx="2">
                  <c:v>3</c:v>
                </c:pt>
              </c:numCache>
            </c:numRef>
          </c:val>
          <c:smooth val="0"/>
        </c:ser>
        <c:ser>
          <c:idx val="7"/>
          <c:order val="7"/>
          <c:tx>
            <c:strRef>
              <c:f>Sheet1!$I$1</c:f>
              <c:strCache>
                <c:ptCount val="1"/>
                <c:pt idx="0">
                  <c:v>Hanura</c:v>
                </c:pt>
              </c:strCache>
            </c:strRef>
          </c:tx>
          <c:cat>
            <c:numRef>
              <c:f>Sheet1!$A$2:$A$5</c:f>
              <c:numCache>
                <c:formatCode>General</c:formatCode>
                <c:ptCount val="4"/>
                <c:pt idx="0">
                  <c:v>1999</c:v>
                </c:pt>
                <c:pt idx="1">
                  <c:v>2004</c:v>
                </c:pt>
                <c:pt idx="2">
                  <c:v>2009</c:v>
                </c:pt>
              </c:numCache>
            </c:numRef>
          </c:cat>
          <c:val>
            <c:numRef>
              <c:f>Sheet1!$I$2:$I$5</c:f>
              <c:numCache>
                <c:formatCode>General</c:formatCode>
                <c:ptCount val="4"/>
                <c:pt idx="2">
                  <c:v>3</c:v>
                </c:pt>
              </c:numCache>
            </c:numRef>
          </c:val>
          <c:smooth val="0"/>
        </c:ser>
        <c:ser>
          <c:idx val="8"/>
          <c:order val="8"/>
          <c:tx>
            <c:strRef>
              <c:f>Sheet1!$J$1</c:f>
              <c:strCache>
                <c:ptCount val="1"/>
                <c:pt idx="0">
                  <c:v>Gerindra</c:v>
                </c:pt>
              </c:strCache>
            </c:strRef>
          </c:tx>
          <c:cat>
            <c:numRef>
              <c:f>Sheet1!$A$2:$A$5</c:f>
              <c:numCache>
                <c:formatCode>General</c:formatCode>
                <c:ptCount val="4"/>
                <c:pt idx="0">
                  <c:v>1999</c:v>
                </c:pt>
                <c:pt idx="1">
                  <c:v>2004</c:v>
                </c:pt>
                <c:pt idx="2">
                  <c:v>2009</c:v>
                </c:pt>
              </c:numCache>
            </c:numRef>
          </c:cat>
          <c:val>
            <c:numRef>
              <c:f>Sheet1!$J$2:$J$5</c:f>
              <c:numCache>
                <c:formatCode>General</c:formatCode>
                <c:ptCount val="4"/>
                <c:pt idx="2">
                  <c:v>4</c:v>
                </c:pt>
              </c:numCache>
            </c:numRef>
          </c:val>
          <c:smooth val="0"/>
        </c:ser>
        <c:dLbls>
          <c:showLegendKey val="0"/>
          <c:showVal val="0"/>
          <c:showCatName val="0"/>
          <c:showSerName val="0"/>
          <c:showPercent val="0"/>
          <c:showBubbleSize val="0"/>
        </c:dLbls>
        <c:marker val="1"/>
        <c:smooth val="0"/>
        <c:axId val="169901440"/>
        <c:axId val="169907328"/>
      </c:lineChart>
      <c:catAx>
        <c:axId val="169901440"/>
        <c:scaling>
          <c:orientation val="minMax"/>
        </c:scaling>
        <c:delete val="0"/>
        <c:axPos val="b"/>
        <c:numFmt formatCode="General" sourceLinked="1"/>
        <c:majorTickMark val="out"/>
        <c:minorTickMark val="none"/>
        <c:tickLblPos val="nextTo"/>
        <c:crossAx val="169907328"/>
        <c:crosses val="autoZero"/>
        <c:auto val="1"/>
        <c:lblAlgn val="ctr"/>
        <c:lblOffset val="100"/>
        <c:noMultiLvlLbl val="0"/>
      </c:catAx>
      <c:valAx>
        <c:axId val="169907328"/>
        <c:scaling>
          <c:orientation val="minMax"/>
        </c:scaling>
        <c:delete val="0"/>
        <c:axPos val="l"/>
        <c:majorGridlines/>
        <c:numFmt formatCode="General" sourceLinked="1"/>
        <c:majorTickMark val="out"/>
        <c:minorTickMark val="none"/>
        <c:tickLblPos val="nextTo"/>
        <c:crossAx val="169901440"/>
        <c:crosses val="autoZero"/>
        <c:crossBetween val="between"/>
      </c:valAx>
    </c:plotArea>
    <c:legend>
      <c:legendPos val="r"/>
      <c:layout/>
      <c:overlay val="0"/>
    </c:legend>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1020CDC4-769A-4DB0-9322-45300FF0C470}" type="datetimeFigureOut">
              <a:rPr lang="id-ID" smtClean="0"/>
              <a:t>31/05/2019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6CF3B27-7AA1-4661-A6F6-A3C976B3F881}" type="slidenum">
              <a:rPr lang="id-ID" smtClean="0"/>
              <a:t>‹#›</a:t>
            </a:fld>
            <a:endParaRPr lang="id-ID"/>
          </a:p>
        </p:txBody>
      </p:sp>
    </p:spTree>
    <p:extLst>
      <p:ext uri="{BB962C8B-B14F-4D97-AF65-F5344CB8AC3E}">
        <p14:creationId xmlns:p14="http://schemas.microsoft.com/office/powerpoint/2010/main" val="24600845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1020CDC4-769A-4DB0-9322-45300FF0C470}" type="datetimeFigureOut">
              <a:rPr lang="id-ID" smtClean="0"/>
              <a:t>31/05/2019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6CF3B27-7AA1-4661-A6F6-A3C976B3F881}" type="slidenum">
              <a:rPr lang="id-ID" smtClean="0"/>
              <a:t>‹#›</a:t>
            </a:fld>
            <a:endParaRPr lang="id-ID"/>
          </a:p>
        </p:txBody>
      </p:sp>
    </p:spTree>
    <p:extLst>
      <p:ext uri="{BB962C8B-B14F-4D97-AF65-F5344CB8AC3E}">
        <p14:creationId xmlns:p14="http://schemas.microsoft.com/office/powerpoint/2010/main" val="1425935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1020CDC4-769A-4DB0-9322-45300FF0C470}" type="datetimeFigureOut">
              <a:rPr lang="id-ID" smtClean="0"/>
              <a:t>31/05/2019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6CF3B27-7AA1-4661-A6F6-A3C976B3F881}" type="slidenum">
              <a:rPr lang="id-ID" smtClean="0"/>
              <a:t>‹#›</a:t>
            </a:fld>
            <a:endParaRPr lang="id-ID"/>
          </a:p>
        </p:txBody>
      </p:sp>
    </p:spTree>
    <p:extLst>
      <p:ext uri="{BB962C8B-B14F-4D97-AF65-F5344CB8AC3E}">
        <p14:creationId xmlns:p14="http://schemas.microsoft.com/office/powerpoint/2010/main" val="1957442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1020CDC4-769A-4DB0-9322-45300FF0C470}" type="datetimeFigureOut">
              <a:rPr lang="id-ID" smtClean="0"/>
              <a:t>31/05/2019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6CF3B27-7AA1-4661-A6F6-A3C976B3F881}" type="slidenum">
              <a:rPr lang="id-ID" smtClean="0"/>
              <a:t>‹#›</a:t>
            </a:fld>
            <a:endParaRPr lang="id-ID"/>
          </a:p>
        </p:txBody>
      </p:sp>
    </p:spTree>
    <p:extLst>
      <p:ext uri="{BB962C8B-B14F-4D97-AF65-F5344CB8AC3E}">
        <p14:creationId xmlns:p14="http://schemas.microsoft.com/office/powerpoint/2010/main" val="906508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20CDC4-769A-4DB0-9322-45300FF0C470}" type="datetimeFigureOut">
              <a:rPr lang="id-ID" smtClean="0"/>
              <a:t>31/05/2019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6CF3B27-7AA1-4661-A6F6-A3C976B3F881}" type="slidenum">
              <a:rPr lang="id-ID" smtClean="0"/>
              <a:t>‹#›</a:t>
            </a:fld>
            <a:endParaRPr lang="id-ID"/>
          </a:p>
        </p:txBody>
      </p:sp>
    </p:spTree>
    <p:extLst>
      <p:ext uri="{BB962C8B-B14F-4D97-AF65-F5344CB8AC3E}">
        <p14:creationId xmlns:p14="http://schemas.microsoft.com/office/powerpoint/2010/main" val="1198174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1020CDC4-769A-4DB0-9322-45300FF0C470}" type="datetimeFigureOut">
              <a:rPr lang="id-ID" smtClean="0"/>
              <a:t>31/05/2019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C6CF3B27-7AA1-4661-A6F6-A3C976B3F881}" type="slidenum">
              <a:rPr lang="id-ID" smtClean="0"/>
              <a:t>‹#›</a:t>
            </a:fld>
            <a:endParaRPr lang="id-ID"/>
          </a:p>
        </p:txBody>
      </p:sp>
    </p:spTree>
    <p:extLst>
      <p:ext uri="{BB962C8B-B14F-4D97-AF65-F5344CB8AC3E}">
        <p14:creationId xmlns:p14="http://schemas.microsoft.com/office/powerpoint/2010/main" val="525462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1020CDC4-769A-4DB0-9322-45300FF0C470}" type="datetimeFigureOut">
              <a:rPr lang="id-ID" smtClean="0"/>
              <a:t>31/05/2019</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C6CF3B27-7AA1-4661-A6F6-A3C976B3F881}" type="slidenum">
              <a:rPr lang="id-ID" smtClean="0"/>
              <a:t>‹#›</a:t>
            </a:fld>
            <a:endParaRPr lang="id-ID"/>
          </a:p>
        </p:txBody>
      </p:sp>
    </p:spTree>
    <p:extLst>
      <p:ext uri="{BB962C8B-B14F-4D97-AF65-F5344CB8AC3E}">
        <p14:creationId xmlns:p14="http://schemas.microsoft.com/office/powerpoint/2010/main" val="1122037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1020CDC4-769A-4DB0-9322-45300FF0C470}" type="datetimeFigureOut">
              <a:rPr lang="id-ID" smtClean="0"/>
              <a:t>31/05/2019</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C6CF3B27-7AA1-4661-A6F6-A3C976B3F881}" type="slidenum">
              <a:rPr lang="id-ID" smtClean="0"/>
              <a:t>‹#›</a:t>
            </a:fld>
            <a:endParaRPr lang="id-ID"/>
          </a:p>
        </p:txBody>
      </p:sp>
    </p:spTree>
    <p:extLst>
      <p:ext uri="{BB962C8B-B14F-4D97-AF65-F5344CB8AC3E}">
        <p14:creationId xmlns:p14="http://schemas.microsoft.com/office/powerpoint/2010/main" val="3649574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20CDC4-769A-4DB0-9322-45300FF0C470}" type="datetimeFigureOut">
              <a:rPr lang="id-ID" smtClean="0"/>
              <a:t>31/05/2019</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C6CF3B27-7AA1-4661-A6F6-A3C976B3F881}" type="slidenum">
              <a:rPr lang="id-ID" smtClean="0"/>
              <a:t>‹#›</a:t>
            </a:fld>
            <a:endParaRPr lang="id-ID"/>
          </a:p>
        </p:txBody>
      </p:sp>
    </p:spTree>
    <p:extLst>
      <p:ext uri="{BB962C8B-B14F-4D97-AF65-F5344CB8AC3E}">
        <p14:creationId xmlns:p14="http://schemas.microsoft.com/office/powerpoint/2010/main" val="3298365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20CDC4-769A-4DB0-9322-45300FF0C470}" type="datetimeFigureOut">
              <a:rPr lang="id-ID" smtClean="0"/>
              <a:t>31/05/2019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C6CF3B27-7AA1-4661-A6F6-A3C976B3F881}" type="slidenum">
              <a:rPr lang="id-ID" smtClean="0"/>
              <a:t>‹#›</a:t>
            </a:fld>
            <a:endParaRPr lang="id-ID"/>
          </a:p>
        </p:txBody>
      </p:sp>
    </p:spTree>
    <p:extLst>
      <p:ext uri="{BB962C8B-B14F-4D97-AF65-F5344CB8AC3E}">
        <p14:creationId xmlns:p14="http://schemas.microsoft.com/office/powerpoint/2010/main" val="1772506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20CDC4-769A-4DB0-9322-45300FF0C470}" type="datetimeFigureOut">
              <a:rPr lang="id-ID" smtClean="0"/>
              <a:t>31/05/2019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C6CF3B27-7AA1-4661-A6F6-A3C976B3F881}" type="slidenum">
              <a:rPr lang="id-ID" smtClean="0"/>
              <a:t>‹#›</a:t>
            </a:fld>
            <a:endParaRPr lang="id-ID"/>
          </a:p>
        </p:txBody>
      </p:sp>
    </p:spTree>
    <p:extLst>
      <p:ext uri="{BB962C8B-B14F-4D97-AF65-F5344CB8AC3E}">
        <p14:creationId xmlns:p14="http://schemas.microsoft.com/office/powerpoint/2010/main" val="284767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20CDC4-769A-4DB0-9322-45300FF0C470}" type="datetimeFigureOut">
              <a:rPr lang="id-ID" smtClean="0"/>
              <a:t>31/05/2019</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CF3B27-7AA1-4661-A6F6-A3C976B3F881}" type="slidenum">
              <a:rPr lang="id-ID" smtClean="0"/>
              <a:t>‹#›</a:t>
            </a:fld>
            <a:endParaRPr lang="id-ID"/>
          </a:p>
        </p:txBody>
      </p:sp>
    </p:spTree>
    <p:extLst>
      <p:ext uri="{BB962C8B-B14F-4D97-AF65-F5344CB8AC3E}">
        <p14:creationId xmlns:p14="http://schemas.microsoft.com/office/powerpoint/2010/main" val="38713191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id-ID" dirty="0" smtClean="0"/>
              <a:t>Women’s Role in </a:t>
            </a:r>
            <a:r>
              <a:rPr lang="id-ID" dirty="0" smtClean="0"/>
              <a:t>Indonesia and Thailand Parliament</a:t>
            </a:r>
            <a:endParaRPr lang="id-ID" dirty="0"/>
          </a:p>
        </p:txBody>
      </p:sp>
      <p:sp>
        <p:nvSpPr>
          <p:cNvPr id="3" name="Subtitle 2"/>
          <p:cNvSpPr>
            <a:spLocks noGrp="1"/>
          </p:cNvSpPr>
          <p:nvPr>
            <p:ph type="subTitle" idx="1"/>
          </p:nvPr>
        </p:nvSpPr>
        <p:spPr/>
        <p:txBody>
          <a:bodyPr>
            <a:normAutofit fontScale="47500" lnSpcReduction="20000"/>
          </a:bodyPr>
          <a:lstStyle/>
          <a:p>
            <a:r>
              <a:rPr lang="id-ID" b="1" dirty="0" smtClean="0">
                <a:solidFill>
                  <a:schemeClr val="tx1"/>
                </a:solidFill>
              </a:rPr>
              <a:t>By</a:t>
            </a:r>
          </a:p>
          <a:p>
            <a:r>
              <a:rPr lang="id-ID" b="1" dirty="0" smtClean="0">
                <a:solidFill>
                  <a:schemeClr val="tx1"/>
                </a:solidFill>
              </a:rPr>
              <a:t>Nur Azizah</a:t>
            </a:r>
          </a:p>
          <a:p>
            <a:r>
              <a:rPr lang="id-ID" b="1" dirty="0" smtClean="0">
                <a:solidFill>
                  <a:schemeClr val="tx1"/>
                </a:solidFill>
              </a:rPr>
              <a:t>Department of International </a:t>
            </a:r>
            <a:r>
              <a:rPr lang="id-ID" b="1" dirty="0" smtClean="0">
                <a:solidFill>
                  <a:schemeClr val="tx1"/>
                </a:solidFill>
              </a:rPr>
              <a:t>Relations</a:t>
            </a:r>
          </a:p>
          <a:p>
            <a:r>
              <a:rPr lang="id-ID" b="1" dirty="0" smtClean="0">
                <a:solidFill>
                  <a:schemeClr val="tx1"/>
                </a:solidFill>
              </a:rPr>
              <a:t>Presented at International Seminar on Indonesia Thailand Cooperation</a:t>
            </a:r>
          </a:p>
          <a:p>
            <a:r>
              <a:rPr lang="id-ID" b="1" dirty="0" smtClean="0">
                <a:solidFill>
                  <a:schemeClr val="tx1"/>
                </a:solidFill>
              </a:rPr>
              <a:t>Held by </a:t>
            </a:r>
          </a:p>
          <a:p>
            <a:r>
              <a:rPr lang="id-ID" b="1" dirty="0" smtClean="0">
                <a:solidFill>
                  <a:schemeClr val="tx1"/>
                </a:solidFill>
              </a:rPr>
              <a:t>Faculty of Social and Political Science</a:t>
            </a:r>
          </a:p>
          <a:p>
            <a:r>
              <a:rPr lang="id-ID" b="1" dirty="0" smtClean="0">
                <a:solidFill>
                  <a:schemeClr val="tx1"/>
                </a:solidFill>
              </a:rPr>
              <a:t>Universitas Muhammadiyah Yogyakarta</a:t>
            </a:r>
            <a:endParaRPr lang="id-ID" b="1" dirty="0">
              <a:solidFill>
                <a:schemeClr val="tx1"/>
              </a:solidFill>
            </a:endParaRPr>
          </a:p>
        </p:txBody>
      </p:sp>
    </p:spTree>
    <p:extLst>
      <p:ext uri="{BB962C8B-B14F-4D97-AF65-F5344CB8AC3E}">
        <p14:creationId xmlns:p14="http://schemas.microsoft.com/office/powerpoint/2010/main" val="36042747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ln w="38100">
            <a:solidFill>
              <a:srgbClr val="FF0000"/>
            </a:solidFill>
          </a:ln>
        </p:spPr>
        <p:txBody>
          <a:bodyPr/>
          <a:lstStyle/>
          <a:p>
            <a:r>
              <a:rPr lang="id-ID" dirty="0" smtClean="0"/>
              <a:t>Framework</a:t>
            </a:r>
            <a:endParaRPr lang="id-ID" dirty="0"/>
          </a:p>
        </p:txBody>
      </p:sp>
      <p:sp>
        <p:nvSpPr>
          <p:cNvPr id="8" name="Content Placeholder 7"/>
          <p:cNvSpPr>
            <a:spLocks noGrp="1"/>
          </p:cNvSpPr>
          <p:nvPr>
            <p:ph sz="half" idx="1"/>
          </p:nvPr>
        </p:nvSpPr>
        <p:spPr>
          <a:xfrm>
            <a:off x="457200" y="1600200"/>
            <a:ext cx="3322712" cy="4525963"/>
          </a:xfrm>
          <a:ln w="38100">
            <a:solidFill>
              <a:schemeClr val="tx1"/>
            </a:solidFill>
          </a:ln>
        </p:spPr>
        <p:txBody>
          <a:bodyPr/>
          <a:lstStyle/>
          <a:p>
            <a:endParaRPr lang="id-ID" dirty="0" smtClean="0"/>
          </a:p>
          <a:p>
            <a:r>
              <a:rPr lang="id-ID" dirty="0" smtClean="0"/>
              <a:t>Historical Contex</a:t>
            </a:r>
          </a:p>
          <a:p>
            <a:r>
              <a:rPr lang="id-ID" dirty="0" smtClean="0"/>
              <a:t>Cultural Contex</a:t>
            </a:r>
          </a:p>
          <a:p>
            <a:r>
              <a:rPr lang="id-ID" dirty="0" smtClean="0"/>
              <a:t>The Character of Political Party</a:t>
            </a:r>
          </a:p>
          <a:p>
            <a:r>
              <a:rPr lang="id-ID" dirty="0" smtClean="0"/>
              <a:t>Women Quota in Politics</a:t>
            </a:r>
            <a:endParaRPr lang="id-ID" dirty="0"/>
          </a:p>
        </p:txBody>
      </p:sp>
      <p:sp>
        <p:nvSpPr>
          <p:cNvPr id="9" name="Content Placeholder 8"/>
          <p:cNvSpPr>
            <a:spLocks noGrp="1"/>
          </p:cNvSpPr>
          <p:nvPr>
            <p:ph sz="half" idx="2"/>
          </p:nvPr>
        </p:nvSpPr>
        <p:spPr>
          <a:xfrm>
            <a:off x="5796136" y="1600200"/>
            <a:ext cx="2890664" cy="4525963"/>
          </a:xfrm>
          <a:ln w="38100">
            <a:solidFill>
              <a:schemeClr val="tx1"/>
            </a:solidFill>
          </a:ln>
        </p:spPr>
        <p:txBody>
          <a:bodyPr/>
          <a:lstStyle/>
          <a:p>
            <a:endParaRPr lang="id-ID" dirty="0" smtClean="0"/>
          </a:p>
          <a:p>
            <a:endParaRPr lang="id-ID" dirty="0"/>
          </a:p>
          <a:p>
            <a:pPr marL="0" indent="0">
              <a:buNone/>
            </a:pPr>
            <a:r>
              <a:rPr lang="id-ID" dirty="0" smtClean="0"/>
              <a:t>The Number of Women in Politics </a:t>
            </a:r>
            <a:endParaRPr lang="id-ID" dirty="0"/>
          </a:p>
        </p:txBody>
      </p:sp>
      <p:sp>
        <p:nvSpPr>
          <p:cNvPr id="10" name="Striped Right Arrow 9"/>
          <p:cNvSpPr/>
          <p:nvPr/>
        </p:nvSpPr>
        <p:spPr>
          <a:xfrm>
            <a:off x="4211960" y="2348880"/>
            <a:ext cx="1368152" cy="2016224"/>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263538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id-ID" sz="2800" dirty="0" smtClean="0"/>
              <a:t>Indonesia </a:t>
            </a:r>
            <a:r>
              <a:rPr lang="id-ID" sz="2800" dirty="0"/>
              <a:t>has </a:t>
            </a:r>
            <a:r>
              <a:rPr lang="id-ID" sz="2800" dirty="0" smtClean="0"/>
              <a:t>historical </a:t>
            </a:r>
            <a:r>
              <a:rPr lang="id-ID" sz="2800" dirty="0"/>
              <a:t>background which impact on the women involvement in politics.  </a:t>
            </a:r>
            <a:br>
              <a:rPr lang="id-ID" sz="2800" dirty="0"/>
            </a:br>
            <a:endParaRPr lang="id-ID" sz="2800" dirty="0"/>
          </a:p>
        </p:txBody>
      </p:sp>
      <p:sp>
        <p:nvSpPr>
          <p:cNvPr id="8" name="Content Placeholder 7"/>
          <p:cNvSpPr>
            <a:spLocks noGrp="1"/>
          </p:cNvSpPr>
          <p:nvPr>
            <p:ph idx="1"/>
          </p:nvPr>
        </p:nvSpPr>
        <p:spPr>
          <a:xfrm>
            <a:off x="457200" y="1600200"/>
            <a:ext cx="8229600" cy="4997152"/>
          </a:xfrm>
        </p:spPr>
        <p:txBody>
          <a:bodyPr>
            <a:normAutofit/>
          </a:bodyPr>
          <a:lstStyle/>
          <a:p>
            <a:r>
              <a:rPr lang="id-ID" dirty="0" smtClean="0"/>
              <a:t>In </a:t>
            </a:r>
            <a:r>
              <a:rPr lang="id-ID" dirty="0"/>
              <a:t>Indonesia,  colonial tragedy begun in 16 – 20 century had encouraged the women inclution in anti colonialist movement.  Thenceforth, women began their involvement in public sector</a:t>
            </a:r>
            <a:r>
              <a:rPr lang="id-ID" dirty="0" smtClean="0"/>
              <a:t>.</a:t>
            </a:r>
          </a:p>
        </p:txBody>
      </p:sp>
    </p:spTree>
    <p:extLst>
      <p:ext uri="{BB962C8B-B14F-4D97-AF65-F5344CB8AC3E}">
        <p14:creationId xmlns:p14="http://schemas.microsoft.com/office/powerpoint/2010/main" val="16865396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a:t>Early Feminist Movement</a:t>
            </a:r>
          </a:p>
        </p:txBody>
      </p:sp>
      <p:sp>
        <p:nvSpPr>
          <p:cNvPr id="3" name="Text Placeholder 2"/>
          <p:cNvSpPr>
            <a:spLocks noGrp="1"/>
          </p:cNvSpPr>
          <p:nvPr>
            <p:ph type="body" idx="1"/>
          </p:nvPr>
        </p:nvSpPr>
        <p:spPr/>
        <p:txBody>
          <a:bodyPr/>
          <a:lstStyle/>
          <a:p>
            <a:r>
              <a:rPr lang="id-ID" dirty="0" smtClean="0"/>
              <a:t>THAILAND</a:t>
            </a:r>
            <a:endParaRPr lang="id-ID" dirty="0"/>
          </a:p>
        </p:txBody>
      </p:sp>
      <p:sp>
        <p:nvSpPr>
          <p:cNvPr id="4" name="Content Placeholder 3"/>
          <p:cNvSpPr>
            <a:spLocks noGrp="1"/>
          </p:cNvSpPr>
          <p:nvPr>
            <p:ph sz="half" idx="2"/>
          </p:nvPr>
        </p:nvSpPr>
        <p:spPr>
          <a:ln w="57150">
            <a:solidFill>
              <a:schemeClr val="tx1"/>
            </a:solidFill>
          </a:ln>
        </p:spPr>
        <p:txBody>
          <a:bodyPr/>
          <a:lstStyle/>
          <a:p>
            <a:pPr lvl="1"/>
            <a:endParaRPr lang="id-ID" dirty="0" smtClean="0"/>
          </a:p>
          <a:p>
            <a:endParaRPr lang="id-ID" dirty="0"/>
          </a:p>
        </p:txBody>
      </p:sp>
      <p:sp>
        <p:nvSpPr>
          <p:cNvPr id="5" name="Text Placeholder 4"/>
          <p:cNvSpPr>
            <a:spLocks noGrp="1"/>
          </p:cNvSpPr>
          <p:nvPr>
            <p:ph type="body" sz="quarter" idx="3"/>
          </p:nvPr>
        </p:nvSpPr>
        <p:spPr/>
        <p:txBody>
          <a:bodyPr/>
          <a:lstStyle/>
          <a:p>
            <a:r>
              <a:rPr lang="id-ID" dirty="0" smtClean="0"/>
              <a:t>INDONESIA</a:t>
            </a:r>
            <a:endParaRPr lang="id-ID" dirty="0"/>
          </a:p>
        </p:txBody>
      </p:sp>
      <p:sp>
        <p:nvSpPr>
          <p:cNvPr id="6" name="Content Placeholder 5"/>
          <p:cNvSpPr>
            <a:spLocks noGrp="1"/>
          </p:cNvSpPr>
          <p:nvPr>
            <p:ph sz="quarter" idx="4"/>
          </p:nvPr>
        </p:nvSpPr>
        <p:spPr>
          <a:ln w="57150">
            <a:solidFill>
              <a:schemeClr val="tx1"/>
            </a:solidFill>
          </a:ln>
        </p:spPr>
        <p:txBody>
          <a:bodyPr/>
          <a:lstStyle/>
          <a:p>
            <a:r>
              <a:rPr lang="id-ID" dirty="0"/>
              <a:t>Kartini  (1879-1904) fight for education for women, promotion of monogamy, and reevaluation of Javanese culture</a:t>
            </a:r>
            <a:r>
              <a:rPr lang="id-ID" dirty="0" smtClean="0"/>
              <a:t>.</a:t>
            </a:r>
          </a:p>
          <a:p>
            <a:r>
              <a:rPr lang="id-ID" dirty="0"/>
              <a:t>1928 – The First Women Congres in </a:t>
            </a:r>
            <a:r>
              <a:rPr lang="id-ID" dirty="0" smtClean="0"/>
              <a:t>Indonesia</a:t>
            </a:r>
          </a:p>
          <a:p>
            <a:pPr lvl="1"/>
            <a:r>
              <a:rPr lang="id-ID" dirty="0" smtClean="0"/>
              <a:t>Education for women, </a:t>
            </a:r>
            <a:endParaRPr lang="id-ID" dirty="0"/>
          </a:p>
        </p:txBody>
      </p:sp>
    </p:spTree>
    <p:extLst>
      <p:ext uri="{BB962C8B-B14F-4D97-AF65-F5344CB8AC3E}">
        <p14:creationId xmlns:p14="http://schemas.microsoft.com/office/powerpoint/2010/main" val="15735044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d-ID" dirty="0" smtClean="0"/>
              <a:t>Affirmative Action Policy</a:t>
            </a:r>
            <a:endParaRPr lang="id-ID" dirty="0"/>
          </a:p>
        </p:txBody>
      </p:sp>
      <p:sp>
        <p:nvSpPr>
          <p:cNvPr id="5" name="Text Placeholder 4"/>
          <p:cNvSpPr>
            <a:spLocks noGrp="1"/>
          </p:cNvSpPr>
          <p:nvPr>
            <p:ph type="body" idx="1"/>
          </p:nvPr>
        </p:nvSpPr>
        <p:spPr/>
        <p:txBody>
          <a:bodyPr/>
          <a:lstStyle/>
          <a:p>
            <a:r>
              <a:rPr lang="id-ID" dirty="0" smtClean="0"/>
              <a:t>THAILAND</a:t>
            </a:r>
            <a:endParaRPr lang="id-ID" dirty="0"/>
          </a:p>
        </p:txBody>
      </p:sp>
      <p:sp>
        <p:nvSpPr>
          <p:cNvPr id="6" name="Content Placeholder 5"/>
          <p:cNvSpPr>
            <a:spLocks noGrp="1"/>
          </p:cNvSpPr>
          <p:nvPr>
            <p:ph sz="half" idx="2"/>
          </p:nvPr>
        </p:nvSpPr>
        <p:spPr>
          <a:ln w="57150">
            <a:solidFill>
              <a:schemeClr val="tx1"/>
            </a:solidFill>
          </a:ln>
        </p:spPr>
        <p:txBody>
          <a:bodyPr>
            <a:normAutofit/>
          </a:bodyPr>
          <a:lstStyle/>
          <a:p>
            <a:pPr>
              <a:lnSpc>
                <a:spcPct val="115000"/>
              </a:lnSpc>
              <a:spcAft>
                <a:spcPts val="0"/>
              </a:spcAft>
            </a:pPr>
            <a:r>
              <a:rPr lang="id-ID" b="1" dirty="0">
                <a:ea typeface="Calibri"/>
                <a:cs typeface="Times New Roman"/>
              </a:rPr>
              <a:t>No </a:t>
            </a:r>
            <a:r>
              <a:rPr lang="id-ID" b="1" dirty="0" smtClean="0">
                <a:ea typeface="Calibri"/>
                <a:cs typeface="Times New Roman"/>
              </a:rPr>
              <a:t>:</a:t>
            </a:r>
          </a:p>
          <a:p>
            <a:pPr>
              <a:lnSpc>
                <a:spcPct val="115000"/>
              </a:lnSpc>
              <a:spcAft>
                <a:spcPts val="0"/>
              </a:spcAft>
            </a:pPr>
            <a:r>
              <a:rPr lang="id-ID" b="1" dirty="0">
                <a:ea typeface="Calibri"/>
                <a:cs typeface="Times New Roman"/>
              </a:rPr>
              <a:t>?</a:t>
            </a:r>
          </a:p>
          <a:p>
            <a:endParaRPr lang="id-ID" dirty="0"/>
          </a:p>
        </p:txBody>
      </p:sp>
      <p:sp>
        <p:nvSpPr>
          <p:cNvPr id="7" name="Text Placeholder 6"/>
          <p:cNvSpPr>
            <a:spLocks noGrp="1"/>
          </p:cNvSpPr>
          <p:nvPr>
            <p:ph type="body" sz="quarter" idx="3"/>
          </p:nvPr>
        </p:nvSpPr>
        <p:spPr/>
        <p:txBody>
          <a:bodyPr/>
          <a:lstStyle/>
          <a:p>
            <a:r>
              <a:rPr lang="id-ID" dirty="0" smtClean="0"/>
              <a:t>INDONESIA</a:t>
            </a:r>
            <a:endParaRPr lang="id-ID" dirty="0"/>
          </a:p>
        </p:txBody>
      </p:sp>
      <p:sp>
        <p:nvSpPr>
          <p:cNvPr id="8" name="Content Placeholder 7"/>
          <p:cNvSpPr>
            <a:spLocks noGrp="1"/>
          </p:cNvSpPr>
          <p:nvPr>
            <p:ph sz="quarter" idx="4"/>
          </p:nvPr>
        </p:nvSpPr>
        <p:spPr>
          <a:ln w="57150">
            <a:solidFill>
              <a:schemeClr val="tx1"/>
            </a:solidFill>
          </a:ln>
        </p:spPr>
        <p:txBody>
          <a:bodyPr>
            <a:normAutofit fontScale="85000" lnSpcReduction="20000"/>
          </a:bodyPr>
          <a:lstStyle/>
          <a:p>
            <a:pPr>
              <a:lnSpc>
                <a:spcPct val="115000"/>
              </a:lnSpc>
              <a:spcAft>
                <a:spcPts val="0"/>
              </a:spcAft>
            </a:pPr>
            <a:r>
              <a:rPr lang="id-ID" b="1" dirty="0">
                <a:ea typeface="Calibri"/>
                <a:cs typeface="Times New Roman"/>
              </a:rPr>
              <a:t>Yes : </a:t>
            </a:r>
          </a:p>
          <a:p>
            <a:pPr>
              <a:lnSpc>
                <a:spcPct val="115000"/>
              </a:lnSpc>
              <a:spcAft>
                <a:spcPts val="0"/>
              </a:spcAft>
            </a:pPr>
            <a:r>
              <a:rPr lang="id-ID" b="1" dirty="0">
                <a:ea typeface="Calibri"/>
                <a:cs typeface="Calibri"/>
              </a:rPr>
              <a:t>In article 55 Law No 8 Year 2012 on legeslatif election :” The list of prospective candidates as referred to in Article 53 </a:t>
            </a:r>
            <a:r>
              <a:rPr lang="id-ID" b="1" u="sng" dirty="0">
                <a:ea typeface="Calibri"/>
                <a:cs typeface="Calibri"/>
              </a:rPr>
              <a:t>contain at least 30%</a:t>
            </a:r>
            <a:r>
              <a:rPr lang="id-ID" b="1" dirty="0">
                <a:ea typeface="Calibri"/>
                <a:cs typeface="Calibri"/>
              </a:rPr>
              <a:t> (thirty percent) representation women”.</a:t>
            </a:r>
            <a:endParaRPr lang="id-ID" b="1" dirty="0">
              <a:ea typeface="Calibri"/>
              <a:cs typeface="Times New Roman"/>
            </a:endParaRPr>
          </a:p>
          <a:p>
            <a:pPr>
              <a:lnSpc>
                <a:spcPct val="115000"/>
              </a:lnSpc>
              <a:spcAft>
                <a:spcPts val="0"/>
              </a:spcAft>
            </a:pPr>
            <a:r>
              <a:rPr lang="id-ID" b="1" dirty="0">
                <a:ea typeface="Calibri"/>
                <a:cs typeface="Calibri"/>
              </a:rPr>
              <a:t> </a:t>
            </a:r>
            <a:endParaRPr lang="id-ID" b="1" dirty="0">
              <a:ea typeface="Calibri"/>
              <a:cs typeface="Times New Roman"/>
            </a:endParaRPr>
          </a:p>
          <a:p>
            <a:pPr algn="just">
              <a:lnSpc>
                <a:spcPct val="115000"/>
              </a:lnSpc>
              <a:spcAft>
                <a:spcPts val="0"/>
              </a:spcAft>
            </a:pPr>
            <a:r>
              <a:rPr lang="id-ID" b="1" dirty="0">
                <a:ea typeface="Calibri"/>
                <a:cs typeface="Calibri"/>
              </a:rPr>
              <a:t>Article 55 state that “In the list of prospective candidates, every 3 (three) candidates, there are at least one (1) women candidate</a:t>
            </a:r>
            <a:r>
              <a:rPr lang="id-ID" b="1" dirty="0" smtClean="0">
                <a:ea typeface="Calibri"/>
                <a:cs typeface="Calibri"/>
              </a:rPr>
              <a:t>. </a:t>
            </a:r>
            <a:endParaRPr lang="id-ID" dirty="0"/>
          </a:p>
        </p:txBody>
      </p:sp>
    </p:spTree>
    <p:extLst>
      <p:ext uri="{BB962C8B-B14F-4D97-AF65-F5344CB8AC3E}">
        <p14:creationId xmlns:p14="http://schemas.microsoft.com/office/powerpoint/2010/main" val="41872772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14202"/>
          </a:xfrm>
          <a:ln w="38100">
            <a:solidFill>
              <a:schemeClr val="tx1"/>
            </a:solidFill>
          </a:ln>
        </p:spPr>
        <p:txBody>
          <a:bodyPr/>
          <a:lstStyle/>
          <a:p>
            <a:pPr algn="r"/>
            <a:r>
              <a:rPr lang="id-ID" dirty="0" smtClean="0">
                <a:solidFill>
                  <a:srgbClr val="FF0000"/>
                </a:solidFill>
              </a:rPr>
              <a:t>THE MASCULIN </a:t>
            </a:r>
            <a:br>
              <a:rPr lang="id-ID" dirty="0" smtClean="0">
                <a:solidFill>
                  <a:srgbClr val="FF0000"/>
                </a:solidFill>
              </a:rPr>
            </a:br>
            <a:r>
              <a:rPr lang="id-ID" dirty="0" smtClean="0">
                <a:solidFill>
                  <a:srgbClr val="FF0000"/>
                </a:solidFill>
              </a:rPr>
              <a:t>POLITICAL PARTY</a:t>
            </a:r>
            <a:endParaRPr lang="id-ID" dirty="0">
              <a:solidFill>
                <a:srgbClr val="FF0000"/>
              </a:solidFill>
            </a:endParaRPr>
          </a:p>
        </p:txBody>
      </p:sp>
      <p:sp>
        <p:nvSpPr>
          <p:cNvPr id="3" name="Content Placeholder 2"/>
          <p:cNvSpPr>
            <a:spLocks noGrp="1"/>
          </p:cNvSpPr>
          <p:nvPr>
            <p:ph idx="1"/>
          </p:nvPr>
        </p:nvSpPr>
        <p:spPr>
          <a:xfrm>
            <a:off x="457200" y="2204864"/>
            <a:ext cx="8229600" cy="3921299"/>
          </a:xfrm>
          <a:ln w="38100">
            <a:solidFill>
              <a:schemeClr val="tx1"/>
            </a:solidFill>
          </a:ln>
        </p:spPr>
        <p:txBody>
          <a:bodyPr>
            <a:normAutofit fontScale="85000" lnSpcReduction="20000"/>
          </a:bodyPr>
          <a:lstStyle/>
          <a:p>
            <a:r>
              <a:rPr lang="id-ID" dirty="0" smtClean="0"/>
              <a:t>Political party dominated </a:t>
            </a:r>
            <a:r>
              <a:rPr lang="id-ID" dirty="0"/>
              <a:t>by </a:t>
            </a:r>
            <a:r>
              <a:rPr lang="id-ID" dirty="0" smtClean="0"/>
              <a:t>men, and  </a:t>
            </a:r>
            <a:r>
              <a:rPr lang="id-ID" dirty="0"/>
              <a:t>characterised </a:t>
            </a:r>
            <a:r>
              <a:rPr lang="id-ID" dirty="0" smtClean="0"/>
              <a:t>by : </a:t>
            </a:r>
          </a:p>
          <a:p>
            <a:pPr lvl="1"/>
            <a:r>
              <a:rPr lang="id-ID" dirty="0"/>
              <a:t>late-night meetings and </a:t>
            </a:r>
            <a:r>
              <a:rPr lang="id-ID" dirty="0" smtClean="0"/>
              <a:t>smoking</a:t>
            </a:r>
          </a:p>
          <a:p>
            <a:pPr lvl="1"/>
            <a:r>
              <a:rPr lang="id-ID" dirty="0" smtClean="0"/>
              <a:t>corrupt </a:t>
            </a:r>
            <a:r>
              <a:rPr lang="id-ID" dirty="0"/>
              <a:t>dealings, aggression and boys-club </a:t>
            </a:r>
            <a:r>
              <a:rPr lang="id-ID" dirty="0" smtClean="0"/>
              <a:t>networking</a:t>
            </a:r>
          </a:p>
          <a:p>
            <a:r>
              <a:rPr lang="id-ID" dirty="0"/>
              <a:t>Unwelcoming to women :  women is perceived </a:t>
            </a:r>
            <a:r>
              <a:rPr lang="id-ID" dirty="0" smtClean="0"/>
              <a:t>as  </a:t>
            </a:r>
            <a:r>
              <a:rPr lang="id-ID" dirty="0"/>
              <a:t>as ‘space invaders’ </a:t>
            </a:r>
            <a:endParaRPr lang="id-ID" dirty="0" smtClean="0"/>
          </a:p>
          <a:p>
            <a:r>
              <a:rPr lang="id-ID" dirty="0"/>
              <a:t>Keeping a worklife balance </a:t>
            </a:r>
            <a:r>
              <a:rPr lang="id-ID" dirty="0" smtClean="0"/>
              <a:t> </a:t>
            </a:r>
            <a:r>
              <a:rPr lang="id-ID" dirty="0"/>
              <a:t>is especially hard for women with children, in part because it is still considered a norm that mothers play a day-to-day management role at home. </a:t>
            </a:r>
          </a:p>
          <a:p>
            <a:endParaRPr lang="id-ID" dirty="0"/>
          </a:p>
        </p:txBody>
      </p:sp>
    </p:spTree>
    <p:extLst>
      <p:ext uri="{BB962C8B-B14F-4D97-AF65-F5344CB8AC3E}">
        <p14:creationId xmlns:p14="http://schemas.microsoft.com/office/powerpoint/2010/main" val="11443120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Women in Indonesian Parliament </a:t>
            </a:r>
            <a:br>
              <a:rPr lang="id-ID" dirty="0" smtClean="0"/>
            </a:br>
            <a:r>
              <a:rPr lang="id-ID" dirty="0" smtClean="0"/>
              <a:t>1999, 2004, 2009</a:t>
            </a:r>
            <a:endParaRPr lang="id-ID" dirty="0"/>
          </a:p>
        </p:txBody>
      </p:sp>
      <p:sp>
        <p:nvSpPr>
          <p:cNvPr id="3" name="Content Placeholder 2"/>
          <p:cNvSpPr>
            <a:spLocks noGrp="1"/>
          </p:cNvSpPr>
          <p:nvPr>
            <p:ph idx="1"/>
          </p:nvPr>
        </p:nvSpPr>
        <p:spPr/>
        <p:txBody>
          <a:bodyPr/>
          <a:lstStyle/>
          <a:p>
            <a:endParaRPr lang="id-ID"/>
          </a:p>
        </p:txBody>
      </p:sp>
      <p:graphicFrame>
        <p:nvGraphicFramePr>
          <p:cNvPr id="4" name="Chart 3"/>
          <p:cNvGraphicFramePr/>
          <p:nvPr/>
        </p:nvGraphicFramePr>
        <p:xfrm>
          <a:off x="533400" y="1600200"/>
          <a:ext cx="8153400" cy="4876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049557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ln w="28575">
            <a:solidFill>
              <a:schemeClr val="tx1"/>
            </a:solidFill>
          </a:ln>
        </p:spPr>
        <p:txBody>
          <a:bodyPr>
            <a:normAutofit fontScale="90000"/>
          </a:bodyPr>
          <a:lstStyle/>
          <a:p>
            <a:r>
              <a:rPr lang="id-ID" sz="3100" dirty="0" smtClean="0">
                <a:ea typeface="Calibri"/>
                <a:cs typeface="Times New Roman"/>
              </a:rPr>
              <a:t/>
            </a:r>
            <a:br>
              <a:rPr lang="id-ID" sz="3100" dirty="0" smtClean="0">
                <a:ea typeface="Calibri"/>
                <a:cs typeface="Times New Roman"/>
              </a:rPr>
            </a:br>
            <a:r>
              <a:rPr lang="id-ID" sz="3100" dirty="0" smtClean="0">
                <a:ea typeface="Calibri"/>
                <a:cs typeface="Times New Roman"/>
              </a:rPr>
              <a:t>Cultural : </a:t>
            </a:r>
            <a:br>
              <a:rPr lang="id-ID" sz="3100" dirty="0" smtClean="0">
                <a:ea typeface="Calibri"/>
                <a:cs typeface="Times New Roman"/>
              </a:rPr>
            </a:br>
            <a:r>
              <a:rPr lang="id-ID" sz="3100" dirty="0" smtClean="0">
                <a:ea typeface="Calibri"/>
                <a:cs typeface="Times New Roman"/>
              </a:rPr>
              <a:t>The </a:t>
            </a:r>
            <a:r>
              <a:rPr lang="id-ID" sz="3100" dirty="0">
                <a:ea typeface="Calibri"/>
                <a:cs typeface="Times New Roman"/>
              </a:rPr>
              <a:t>impact of Religion </a:t>
            </a:r>
            <a:r>
              <a:rPr lang="id-ID" sz="3100" dirty="0" smtClean="0">
                <a:ea typeface="Calibri"/>
                <a:cs typeface="Times New Roman"/>
              </a:rPr>
              <a:t>Principals </a:t>
            </a:r>
            <a:r>
              <a:rPr lang="id-ID" sz="3100" dirty="0">
                <a:ea typeface="Calibri"/>
                <a:cs typeface="Times New Roman"/>
              </a:rPr>
              <a:t>on Gender Relation</a:t>
            </a:r>
            <a:r>
              <a:rPr lang="id-ID" dirty="0">
                <a:ea typeface="Calibri"/>
                <a:cs typeface="Times New Roman"/>
              </a:rPr>
              <a:t/>
            </a:r>
            <a:br>
              <a:rPr lang="id-ID" dirty="0">
                <a:ea typeface="Calibri"/>
                <a:cs typeface="Times New Roman"/>
              </a:rPr>
            </a:br>
            <a:endParaRPr lang="id-ID" dirty="0"/>
          </a:p>
        </p:txBody>
      </p:sp>
      <p:sp>
        <p:nvSpPr>
          <p:cNvPr id="5" name="Text Placeholder 4"/>
          <p:cNvSpPr>
            <a:spLocks noGrp="1"/>
          </p:cNvSpPr>
          <p:nvPr>
            <p:ph type="body" idx="1"/>
          </p:nvPr>
        </p:nvSpPr>
        <p:spPr/>
        <p:txBody>
          <a:bodyPr/>
          <a:lstStyle/>
          <a:p>
            <a:r>
              <a:rPr lang="id-ID" dirty="0" smtClean="0"/>
              <a:t>JAPAN</a:t>
            </a:r>
            <a:endParaRPr lang="id-ID" dirty="0"/>
          </a:p>
        </p:txBody>
      </p:sp>
      <p:sp>
        <p:nvSpPr>
          <p:cNvPr id="6" name="Content Placeholder 5"/>
          <p:cNvSpPr>
            <a:spLocks noGrp="1"/>
          </p:cNvSpPr>
          <p:nvPr>
            <p:ph sz="half" idx="2"/>
          </p:nvPr>
        </p:nvSpPr>
        <p:spPr>
          <a:ln w="38100">
            <a:solidFill>
              <a:schemeClr val="tx1"/>
            </a:solidFill>
          </a:ln>
        </p:spPr>
        <p:txBody>
          <a:bodyPr>
            <a:normAutofit lnSpcReduction="10000"/>
          </a:bodyPr>
          <a:lstStyle/>
          <a:p>
            <a:pPr>
              <a:lnSpc>
                <a:spcPct val="115000"/>
              </a:lnSpc>
              <a:spcAft>
                <a:spcPts val="0"/>
              </a:spcAft>
            </a:pPr>
            <a:r>
              <a:rPr lang="id-ID" dirty="0">
                <a:ea typeface="Calibri"/>
                <a:cs typeface="Times New Roman"/>
              </a:rPr>
              <a:t>Confucian,  Budhism</a:t>
            </a:r>
          </a:p>
          <a:p>
            <a:pPr>
              <a:lnSpc>
                <a:spcPct val="115000"/>
              </a:lnSpc>
              <a:spcAft>
                <a:spcPts val="0"/>
              </a:spcAft>
            </a:pPr>
            <a:r>
              <a:rPr lang="id-ID" dirty="0">
                <a:ea typeface="Calibri"/>
                <a:cs typeface="Times New Roman"/>
              </a:rPr>
              <a:t>defined how women </a:t>
            </a:r>
            <a:r>
              <a:rPr lang="id-ID" dirty="0" smtClean="0">
                <a:ea typeface="Calibri"/>
                <a:cs typeface="Times New Roman"/>
              </a:rPr>
              <a:t>should </a:t>
            </a:r>
            <a:r>
              <a:rPr lang="id-ID" dirty="0">
                <a:ea typeface="Calibri"/>
                <a:cs typeface="Times New Roman"/>
              </a:rPr>
              <a:t>act and behave</a:t>
            </a:r>
            <a:r>
              <a:rPr lang="id-ID" dirty="0" smtClean="0">
                <a:ea typeface="Calibri"/>
                <a:cs typeface="Times New Roman"/>
              </a:rPr>
              <a:t>.</a:t>
            </a:r>
          </a:p>
          <a:p>
            <a:pPr>
              <a:lnSpc>
                <a:spcPct val="115000"/>
              </a:lnSpc>
              <a:spcAft>
                <a:spcPts val="0"/>
              </a:spcAft>
            </a:pPr>
            <a:r>
              <a:rPr lang="id-ID" dirty="0" smtClean="0"/>
              <a:t>the </a:t>
            </a:r>
            <a:r>
              <a:rPr lang="id-ID" dirty="0"/>
              <a:t>three people a woman must obey (he own father in her home before marriage, her husband after she is married, and her children after her husband’s </a:t>
            </a:r>
            <a:r>
              <a:rPr lang="id-ID" dirty="0" smtClean="0"/>
              <a:t>death).</a:t>
            </a:r>
            <a:endParaRPr lang="id-ID" dirty="0">
              <a:ea typeface="Calibri"/>
              <a:cs typeface="Times New Roman"/>
            </a:endParaRPr>
          </a:p>
          <a:p>
            <a:endParaRPr lang="id-ID" dirty="0"/>
          </a:p>
        </p:txBody>
      </p:sp>
      <p:sp>
        <p:nvSpPr>
          <p:cNvPr id="7" name="Text Placeholder 6"/>
          <p:cNvSpPr>
            <a:spLocks noGrp="1"/>
          </p:cNvSpPr>
          <p:nvPr>
            <p:ph type="body" sz="quarter" idx="3"/>
          </p:nvPr>
        </p:nvSpPr>
        <p:spPr/>
        <p:txBody>
          <a:bodyPr/>
          <a:lstStyle/>
          <a:p>
            <a:r>
              <a:rPr lang="id-ID" dirty="0" smtClean="0"/>
              <a:t>INDONESIA</a:t>
            </a:r>
            <a:endParaRPr lang="id-ID" dirty="0"/>
          </a:p>
        </p:txBody>
      </p:sp>
      <p:sp>
        <p:nvSpPr>
          <p:cNvPr id="8" name="Content Placeholder 7"/>
          <p:cNvSpPr>
            <a:spLocks noGrp="1"/>
          </p:cNvSpPr>
          <p:nvPr>
            <p:ph sz="quarter" idx="4"/>
          </p:nvPr>
        </p:nvSpPr>
        <p:spPr>
          <a:ln w="38100">
            <a:solidFill>
              <a:schemeClr val="tx1"/>
            </a:solidFill>
          </a:ln>
        </p:spPr>
        <p:txBody>
          <a:bodyPr/>
          <a:lstStyle/>
          <a:p>
            <a:r>
              <a:rPr lang="id-ID" dirty="0" smtClean="0"/>
              <a:t>Islam</a:t>
            </a:r>
          </a:p>
          <a:p>
            <a:r>
              <a:rPr lang="id-ID" dirty="0" smtClean="0"/>
              <a:t>More egalitarian: For God, the grade or the rank of human being is not  depended on their gender but on  their piety.</a:t>
            </a:r>
            <a:endParaRPr lang="id-ID" dirty="0"/>
          </a:p>
        </p:txBody>
      </p:sp>
    </p:spTree>
    <p:extLst>
      <p:ext uri="{BB962C8B-B14F-4D97-AF65-F5344CB8AC3E}">
        <p14:creationId xmlns:p14="http://schemas.microsoft.com/office/powerpoint/2010/main" val="13030086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7200" y="260648"/>
            <a:ext cx="8229600" cy="2520280"/>
          </a:xfrm>
          <a:ln w="38100">
            <a:solidFill>
              <a:srgbClr val="0070C0"/>
            </a:solidFill>
          </a:ln>
        </p:spPr>
        <p:txBody>
          <a:bodyPr>
            <a:normAutofit fontScale="90000"/>
          </a:bodyPr>
          <a:lstStyle/>
          <a:p>
            <a:r>
              <a:rPr lang="id-ID" sz="3200" b="1" dirty="0" smtClean="0"/>
              <a:t>WOMEN IN PARLIAMENT</a:t>
            </a:r>
            <a:br>
              <a:rPr lang="id-ID" sz="3200" b="1" dirty="0" smtClean="0"/>
            </a:br>
            <a:r>
              <a:rPr lang="id-ID" sz="2000" dirty="0"/>
              <a:t/>
            </a:r>
            <a:br>
              <a:rPr lang="id-ID" sz="2000" dirty="0"/>
            </a:br>
            <a:r>
              <a:rPr lang="id-ID" sz="2000" b="1" dirty="0" smtClean="0"/>
              <a:t>Thailand and Indonesia  </a:t>
            </a:r>
            <a:r>
              <a:rPr lang="id-ID" sz="2000" b="1" dirty="0"/>
              <a:t>are lag behind </a:t>
            </a:r>
            <a:r>
              <a:rPr lang="id-ID" sz="2000" b="1" dirty="0" smtClean="0"/>
              <a:t/>
            </a:r>
            <a:br>
              <a:rPr lang="id-ID" sz="2000" b="1" dirty="0" smtClean="0"/>
            </a:br>
            <a:r>
              <a:rPr lang="id-ID" sz="2000" b="1" dirty="0" smtClean="0"/>
              <a:t>Rwanda </a:t>
            </a:r>
            <a:r>
              <a:rPr lang="id-ID" sz="2000" b="1" dirty="0"/>
              <a:t>(63,8 % in 2013 election), Bolivia (53,1 % in 2014 election), Cuba (48,9 % in 2013 election), Sweden (43,6 % in 2014</a:t>
            </a:r>
            <a:r>
              <a:rPr lang="id-ID" sz="2000" b="1" dirty="0" smtClean="0"/>
              <a:t>).</a:t>
            </a:r>
            <a:br>
              <a:rPr lang="id-ID" sz="2000" b="1" dirty="0" smtClean="0"/>
            </a:br>
            <a:r>
              <a:rPr lang="id-ID" sz="2000" b="1" dirty="0" smtClean="0"/>
              <a:t/>
            </a:r>
            <a:br>
              <a:rPr lang="id-ID" sz="2000" b="1" dirty="0" smtClean="0"/>
            </a:br>
            <a:r>
              <a:rPr lang="id-ID" sz="2400" b="1" dirty="0">
                <a:solidFill>
                  <a:srgbClr val="FF0000"/>
                </a:solidFill>
              </a:rPr>
              <a:t>This article aims to elucidate the causes of the under-representation of women </a:t>
            </a:r>
            <a:r>
              <a:rPr lang="id-ID" sz="2400" b="1" dirty="0" smtClean="0">
                <a:solidFill>
                  <a:srgbClr val="FF0000"/>
                </a:solidFill>
              </a:rPr>
              <a:t>in </a:t>
            </a:r>
            <a:r>
              <a:rPr lang="id-ID" sz="2400" b="1" dirty="0">
                <a:solidFill>
                  <a:srgbClr val="FF0000"/>
                </a:solidFill>
              </a:rPr>
              <a:t>Indonesia </a:t>
            </a:r>
            <a:r>
              <a:rPr lang="id-ID" sz="2400" b="1" dirty="0" smtClean="0">
                <a:solidFill>
                  <a:srgbClr val="FF0000"/>
                </a:solidFill>
              </a:rPr>
              <a:t>(and Thailand) politics</a:t>
            </a:r>
            <a:br>
              <a:rPr lang="id-ID" sz="2400" b="1" dirty="0" smtClean="0">
                <a:solidFill>
                  <a:srgbClr val="FF0000"/>
                </a:solidFill>
              </a:rPr>
            </a:br>
            <a:r>
              <a:rPr lang="en-US" sz="2000" b="1" dirty="0" smtClean="0">
                <a:solidFill>
                  <a:srgbClr val="FF0000"/>
                </a:solidFill>
              </a:rPr>
              <a:t>Does women’s representation in parliament lead to women-friendly policies? </a:t>
            </a:r>
            <a:r>
              <a:rPr lang="id-ID" sz="2000" b="1" dirty="0" smtClean="0">
                <a:solidFill>
                  <a:srgbClr val="FF0000"/>
                </a:solidFill>
              </a:rPr>
              <a:t/>
            </a:r>
            <a:br>
              <a:rPr lang="id-ID" sz="2000" b="1" dirty="0" smtClean="0">
                <a:solidFill>
                  <a:srgbClr val="FF0000"/>
                </a:solidFill>
              </a:rPr>
            </a:br>
            <a:r>
              <a:rPr lang="id-ID" sz="2000" b="1" dirty="0" smtClean="0">
                <a:solidFill>
                  <a:srgbClr val="FF0000"/>
                </a:solidFill>
              </a:rPr>
              <a:t>Does women’s representation </a:t>
            </a:r>
            <a:r>
              <a:rPr lang="en-US" sz="2000" b="1" dirty="0" smtClean="0">
                <a:solidFill>
                  <a:srgbClr val="FF0000"/>
                </a:solidFill>
              </a:rPr>
              <a:t>have some specific priorities</a:t>
            </a:r>
            <a:r>
              <a:rPr lang="id-ID" sz="2000" b="1" dirty="0" smtClean="0">
                <a:solidFill>
                  <a:srgbClr val="FF0000"/>
                </a:solidFill>
              </a:rPr>
              <a:t> </a:t>
            </a:r>
            <a:br>
              <a:rPr lang="id-ID" sz="2000" b="1" dirty="0" smtClean="0">
                <a:solidFill>
                  <a:srgbClr val="FF0000"/>
                </a:solidFill>
              </a:rPr>
            </a:br>
            <a:r>
              <a:rPr lang="id-ID" sz="2400" b="1" dirty="0" smtClean="0">
                <a:solidFill>
                  <a:srgbClr val="FF0000"/>
                </a:solidFill>
              </a:rPr>
              <a:t/>
            </a:r>
            <a:br>
              <a:rPr lang="id-ID" sz="2400" b="1" dirty="0" smtClean="0">
                <a:solidFill>
                  <a:srgbClr val="FF0000"/>
                </a:solidFill>
              </a:rPr>
            </a:br>
            <a:endParaRPr lang="id-ID" sz="2400" b="1" dirty="0">
              <a:solidFill>
                <a:srgbClr val="FF0000"/>
              </a:solidFill>
            </a:endParaRPr>
          </a:p>
        </p:txBody>
      </p:sp>
      <p:sp>
        <p:nvSpPr>
          <p:cNvPr id="15" name="Text Placeholder 14"/>
          <p:cNvSpPr>
            <a:spLocks noGrp="1"/>
          </p:cNvSpPr>
          <p:nvPr>
            <p:ph type="body" idx="1"/>
          </p:nvPr>
        </p:nvSpPr>
        <p:spPr>
          <a:xfrm>
            <a:off x="457200" y="2708920"/>
            <a:ext cx="4040188" cy="576063"/>
          </a:xfrm>
        </p:spPr>
        <p:txBody>
          <a:bodyPr/>
          <a:lstStyle/>
          <a:p>
            <a:pPr algn="ctr"/>
            <a:r>
              <a:rPr lang="id-ID" dirty="0" smtClean="0"/>
              <a:t>THAILAND</a:t>
            </a:r>
            <a:endParaRPr lang="id-ID" dirty="0"/>
          </a:p>
        </p:txBody>
      </p:sp>
      <p:sp>
        <p:nvSpPr>
          <p:cNvPr id="16" name="Content Placeholder 15"/>
          <p:cNvSpPr>
            <a:spLocks noGrp="1"/>
          </p:cNvSpPr>
          <p:nvPr>
            <p:ph sz="half" idx="2"/>
          </p:nvPr>
        </p:nvSpPr>
        <p:spPr>
          <a:xfrm>
            <a:off x="457200" y="3356991"/>
            <a:ext cx="4040188" cy="2769171"/>
          </a:xfrm>
          <a:ln w="38100">
            <a:solidFill>
              <a:schemeClr val="tx1"/>
            </a:solidFill>
          </a:ln>
        </p:spPr>
        <p:txBody>
          <a:bodyPr>
            <a:normAutofit/>
          </a:bodyPr>
          <a:lstStyle/>
          <a:p>
            <a:r>
              <a:rPr lang="id-ID" dirty="0" smtClean="0"/>
              <a:t>Lower House : </a:t>
            </a:r>
          </a:p>
          <a:p>
            <a:pPr lvl="1"/>
            <a:r>
              <a:rPr lang="en-US" dirty="0" smtClean="0"/>
              <a:t>In the late 1960s,</a:t>
            </a:r>
            <a:r>
              <a:rPr lang="id-ID" dirty="0" smtClean="0"/>
              <a:t> : </a:t>
            </a:r>
            <a:r>
              <a:rPr lang="en-US" dirty="0" smtClean="0"/>
              <a:t> 2.8 </a:t>
            </a:r>
            <a:r>
              <a:rPr lang="id-ID" dirty="0" smtClean="0"/>
              <a:t>%</a:t>
            </a:r>
            <a:r>
              <a:rPr lang="en-US" dirty="0" smtClean="0"/>
              <a:t> </a:t>
            </a:r>
            <a:endParaRPr lang="id-ID" dirty="0" smtClean="0"/>
          </a:p>
          <a:p>
            <a:pPr lvl="1"/>
            <a:r>
              <a:rPr lang="id-ID" dirty="0" smtClean="0"/>
              <a:t>1980’s  :  4  %</a:t>
            </a:r>
          </a:p>
          <a:p>
            <a:pPr lvl="1"/>
            <a:r>
              <a:rPr lang="id-ID" dirty="0" smtClean="0"/>
              <a:t>1992 : 6 </a:t>
            </a:r>
            <a:r>
              <a:rPr lang="en-US" dirty="0" smtClean="0"/>
              <a:t> </a:t>
            </a:r>
            <a:r>
              <a:rPr lang="id-ID" dirty="0" smtClean="0"/>
              <a:t>%</a:t>
            </a:r>
          </a:p>
          <a:p>
            <a:pPr lvl="1"/>
            <a:r>
              <a:rPr lang="en-US" dirty="0" smtClean="0"/>
              <a:t>2001</a:t>
            </a:r>
            <a:r>
              <a:rPr lang="id-ID" dirty="0" smtClean="0"/>
              <a:t> :</a:t>
            </a:r>
            <a:r>
              <a:rPr lang="en-US" dirty="0" smtClean="0"/>
              <a:t> 9.2</a:t>
            </a:r>
            <a:r>
              <a:rPr lang="id-ID" dirty="0" smtClean="0"/>
              <a:t> %</a:t>
            </a:r>
          </a:p>
          <a:p>
            <a:pPr lvl="1"/>
            <a:r>
              <a:rPr lang="id-ID" dirty="0" smtClean="0"/>
              <a:t>2014 : 4,8 % (12 of 250)</a:t>
            </a:r>
          </a:p>
          <a:p>
            <a:pPr lvl="1"/>
            <a:endParaRPr lang="id-ID" dirty="0" smtClean="0"/>
          </a:p>
          <a:p>
            <a:pPr lvl="1"/>
            <a:endParaRPr lang="id-ID" dirty="0"/>
          </a:p>
          <a:p>
            <a:pPr marL="457200" lvl="1" indent="0">
              <a:buNone/>
            </a:pPr>
            <a:endParaRPr lang="id-ID" dirty="0" smtClean="0"/>
          </a:p>
        </p:txBody>
      </p:sp>
      <p:sp>
        <p:nvSpPr>
          <p:cNvPr id="17" name="Text Placeholder 16"/>
          <p:cNvSpPr>
            <a:spLocks noGrp="1"/>
          </p:cNvSpPr>
          <p:nvPr>
            <p:ph type="body" sz="quarter" idx="3"/>
          </p:nvPr>
        </p:nvSpPr>
        <p:spPr>
          <a:xfrm>
            <a:off x="4645025" y="2708920"/>
            <a:ext cx="4041775" cy="576063"/>
          </a:xfrm>
        </p:spPr>
        <p:txBody>
          <a:bodyPr/>
          <a:lstStyle/>
          <a:p>
            <a:pPr algn="ctr"/>
            <a:r>
              <a:rPr lang="id-ID" dirty="0" smtClean="0"/>
              <a:t>INDONESIA</a:t>
            </a:r>
            <a:endParaRPr lang="id-ID" dirty="0"/>
          </a:p>
        </p:txBody>
      </p:sp>
      <p:sp>
        <p:nvSpPr>
          <p:cNvPr id="18" name="Content Placeholder 17"/>
          <p:cNvSpPr>
            <a:spLocks noGrp="1"/>
          </p:cNvSpPr>
          <p:nvPr>
            <p:ph sz="quarter" idx="4"/>
          </p:nvPr>
        </p:nvSpPr>
        <p:spPr>
          <a:xfrm>
            <a:off x="4645025" y="3356991"/>
            <a:ext cx="4041775" cy="2769171"/>
          </a:xfrm>
          <a:ln w="38100">
            <a:solidFill>
              <a:schemeClr val="tx1"/>
            </a:solidFill>
          </a:ln>
        </p:spPr>
        <p:txBody>
          <a:bodyPr/>
          <a:lstStyle/>
          <a:p>
            <a:r>
              <a:rPr lang="id-ID" dirty="0" smtClean="0"/>
              <a:t>Lower House :   </a:t>
            </a:r>
          </a:p>
          <a:p>
            <a:pPr lvl="1"/>
            <a:r>
              <a:rPr lang="id-ID" dirty="0" smtClean="0"/>
              <a:t>17,3 </a:t>
            </a:r>
            <a:r>
              <a:rPr lang="id-ID" dirty="0"/>
              <a:t>% (97 from 560 - </a:t>
            </a:r>
            <a:r>
              <a:rPr lang="id-ID" dirty="0" smtClean="0"/>
              <a:t> in 2014 election)  </a:t>
            </a:r>
          </a:p>
          <a:p>
            <a:pPr lvl="1"/>
            <a:r>
              <a:rPr lang="id-ID" dirty="0" smtClean="0"/>
              <a:t>18 %  ( in 2009 election)</a:t>
            </a:r>
          </a:p>
          <a:p>
            <a:r>
              <a:rPr lang="id-ID" dirty="0" smtClean="0"/>
              <a:t>Upper House : </a:t>
            </a:r>
          </a:p>
          <a:p>
            <a:pPr lvl="1"/>
            <a:r>
              <a:rPr lang="id-ID" dirty="0" smtClean="0"/>
              <a:t>25 </a:t>
            </a:r>
            <a:r>
              <a:rPr lang="id-ID" dirty="0"/>
              <a:t>% (33 from 132)</a:t>
            </a:r>
          </a:p>
        </p:txBody>
      </p:sp>
      <p:sp>
        <p:nvSpPr>
          <p:cNvPr id="3" name="Rectangle 1"/>
          <p:cNvSpPr>
            <a:spLocks noChangeArrowheads="1"/>
          </p:cNvSpPr>
          <p:nvPr/>
        </p:nvSpPr>
        <p:spPr bwMode="auto">
          <a:xfrm>
            <a:off x="457200" y="3703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
            </a:r>
            <a:br>
              <a:rPr kumimoji="0" lang="id-ID" sz="1800" b="0" i="0" u="none" strike="noStrike" cap="none" normalizeH="0" baseline="0" smtClean="0">
                <a:ln>
                  <a:noFill/>
                </a:ln>
                <a:solidFill>
                  <a:schemeClr val="tx1"/>
                </a:solidFill>
                <a:effectLst/>
                <a:latin typeface="Arial" charset="0"/>
                <a:cs typeface="Arial" charset="0"/>
              </a:rPr>
            </a:br>
            <a:endParaRPr kumimoji="0" lang="id-ID" sz="1800" b="0" i="0" u="none" strike="noStrike" cap="none" normalizeH="0" baseline="0" smtClean="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690685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Anne Phillips</a:t>
            </a:r>
            <a:r>
              <a:rPr lang="id-ID" dirty="0" smtClean="0"/>
              <a:t> :</a:t>
            </a:r>
            <a:r>
              <a:rPr lang="en-US" dirty="0" smtClean="0"/>
              <a:t> </a:t>
            </a:r>
            <a:r>
              <a:rPr lang="en-US" b="1" i="1" dirty="0" smtClean="0"/>
              <a:t>The Politics of Presence</a:t>
            </a:r>
            <a:r>
              <a:rPr lang="id-ID" dirty="0" smtClean="0"/>
              <a:t>, </a:t>
            </a:r>
            <a:r>
              <a:rPr lang="en-US" dirty="0" smtClean="0"/>
              <a:t> </a:t>
            </a:r>
            <a:r>
              <a:rPr lang="en-US" sz="3600" dirty="0" smtClean="0"/>
              <a:t>Oxford University Press, USA, 1995</a:t>
            </a:r>
            <a:r>
              <a:rPr lang="id-ID" sz="3600" dirty="0" smtClean="0"/>
              <a:t> </a:t>
            </a:r>
            <a:endParaRPr lang="id-ID" sz="3600" dirty="0"/>
          </a:p>
        </p:txBody>
      </p:sp>
      <p:sp>
        <p:nvSpPr>
          <p:cNvPr id="3" name="Content Placeholder 2"/>
          <p:cNvSpPr>
            <a:spLocks noGrp="1"/>
          </p:cNvSpPr>
          <p:nvPr>
            <p:ph idx="1"/>
          </p:nvPr>
        </p:nvSpPr>
        <p:spPr/>
        <p:txBody>
          <a:bodyPr>
            <a:normAutofit fontScale="70000" lnSpcReduction="20000"/>
          </a:bodyPr>
          <a:lstStyle/>
          <a:p>
            <a:r>
              <a:rPr lang="en-US" dirty="0" smtClean="0"/>
              <a:t>Anne Phillips argues that the politics of ideas is an inadequate vehicle for dealing with political exclusion.</a:t>
            </a:r>
            <a:endParaRPr lang="id-ID" dirty="0" smtClean="0"/>
          </a:p>
          <a:p>
            <a:r>
              <a:rPr lang="en-US" dirty="0" smtClean="0"/>
              <a:t>The numerical presence of women will bring </a:t>
            </a:r>
            <a:r>
              <a:rPr lang="id-ID" dirty="0" smtClean="0"/>
              <a:t>women’s </a:t>
            </a:r>
            <a:r>
              <a:rPr lang="en-US" dirty="0" smtClean="0"/>
              <a:t>perspectives, values and issues that are poorly represented.</a:t>
            </a:r>
            <a:endParaRPr lang="id-ID" dirty="0" smtClean="0"/>
          </a:p>
          <a:p>
            <a:r>
              <a:rPr lang="id-ID" dirty="0" smtClean="0"/>
              <a:t>F</a:t>
            </a:r>
            <a:r>
              <a:rPr lang="en-US" dirty="0" err="1" smtClean="0"/>
              <a:t>emale</a:t>
            </a:r>
            <a:r>
              <a:rPr lang="en-US" dirty="0" smtClean="0"/>
              <a:t> legislators acting on the behalf of women, or representing women’s interests</a:t>
            </a:r>
            <a:endParaRPr lang="id-ID" dirty="0"/>
          </a:p>
          <a:p>
            <a:r>
              <a:rPr lang="en-US" dirty="0" smtClean="0"/>
              <a:t>The substantive perspective claims that increased representation of women in parliament would make a substantive difference because women and men have </a:t>
            </a:r>
            <a:r>
              <a:rPr lang="en-US" b="1" dirty="0" smtClean="0"/>
              <a:t>different experiences and different priorities in political issues. </a:t>
            </a:r>
            <a:endParaRPr lang="id-ID" b="1" dirty="0" smtClean="0"/>
          </a:p>
          <a:p>
            <a:r>
              <a:rPr lang="id-ID" dirty="0" smtClean="0"/>
              <a:t>I</a:t>
            </a:r>
            <a:r>
              <a:rPr lang="en-US" dirty="0" smtClean="0"/>
              <a:t>t is considered important to incorporate women’s interests and perspectives that lead them </a:t>
            </a:r>
            <a:r>
              <a:rPr lang="en-US" b="1" dirty="0" smtClean="0"/>
              <a:t>to advocate issues</a:t>
            </a:r>
            <a:r>
              <a:rPr lang="en-US" dirty="0" smtClean="0"/>
              <a:t> that are either marginalized or excluded, especially in times when legislative bodies are dominated by men.</a:t>
            </a:r>
            <a:endParaRPr lang="id-ID" dirty="0"/>
          </a:p>
        </p:txBody>
      </p:sp>
    </p:spTree>
    <p:extLst>
      <p:ext uri="{BB962C8B-B14F-4D97-AF65-F5344CB8AC3E}">
        <p14:creationId xmlns:p14="http://schemas.microsoft.com/office/powerpoint/2010/main" val="3704349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Constitution - Law</a:t>
            </a:r>
            <a:endParaRPr lang="id-ID" dirty="0"/>
          </a:p>
        </p:txBody>
      </p:sp>
      <p:sp>
        <p:nvSpPr>
          <p:cNvPr id="5" name="Text Placeholder 4"/>
          <p:cNvSpPr>
            <a:spLocks noGrp="1"/>
          </p:cNvSpPr>
          <p:nvPr>
            <p:ph type="body" idx="1"/>
          </p:nvPr>
        </p:nvSpPr>
        <p:spPr/>
        <p:txBody>
          <a:bodyPr/>
          <a:lstStyle/>
          <a:p>
            <a:r>
              <a:rPr lang="id-ID" dirty="0" smtClean="0"/>
              <a:t>Thailand</a:t>
            </a:r>
            <a:endParaRPr lang="id-ID" dirty="0"/>
          </a:p>
        </p:txBody>
      </p:sp>
      <p:sp>
        <p:nvSpPr>
          <p:cNvPr id="3" name="Content Placeholder 2"/>
          <p:cNvSpPr>
            <a:spLocks noGrp="1"/>
          </p:cNvSpPr>
          <p:nvPr>
            <p:ph sz="half" idx="2"/>
          </p:nvPr>
        </p:nvSpPr>
        <p:spPr/>
        <p:txBody>
          <a:bodyPr/>
          <a:lstStyle/>
          <a:p>
            <a:r>
              <a:rPr lang="en-US" dirty="0" smtClean="0"/>
              <a:t>The new constitution of 1997 </a:t>
            </a:r>
            <a:r>
              <a:rPr lang="id-ID" dirty="0" smtClean="0"/>
              <a:t>: </a:t>
            </a:r>
          </a:p>
          <a:p>
            <a:pPr lvl="1"/>
            <a:r>
              <a:rPr lang="en-US" dirty="0" smtClean="0"/>
              <a:t>Article 30 states that women and men shall enjoy equal rights</a:t>
            </a:r>
            <a:r>
              <a:rPr lang="id-ID" dirty="0" smtClean="0"/>
              <a:t> (</a:t>
            </a:r>
            <a:r>
              <a:rPr lang="en-US" dirty="0" smtClean="0"/>
              <a:t>provided a</a:t>
            </a:r>
            <a:r>
              <a:rPr lang="id-ID" dirty="0" smtClean="0"/>
              <a:t> </a:t>
            </a:r>
            <a:r>
              <a:rPr lang="en-US" dirty="0" smtClean="0"/>
              <a:t> framework for gender rights</a:t>
            </a:r>
            <a:r>
              <a:rPr lang="id-ID" dirty="0" smtClean="0"/>
              <a:t>).</a:t>
            </a:r>
            <a:endParaRPr lang="id-ID" dirty="0"/>
          </a:p>
        </p:txBody>
      </p:sp>
      <p:sp>
        <p:nvSpPr>
          <p:cNvPr id="6" name="Text Placeholder 5"/>
          <p:cNvSpPr>
            <a:spLocks noGrp="1"/>
          </p:cNvSpPr>
          <p:nvPr>
            <p:ph type="body" sz="quarter" idx="3"/>
          </p:nvPr>
        </p:nvSpPr>
        <p:spPr/>
        <p:txBody>
          <a:bodyPr/>
          <a:lstStyle/>
          <a:p>
            <a:r>
              <a:rPr lang="id-ID" dirty="0" smtClean="0"/>
              <a:t>Indonesia</a:t>
            </a:r>
            <a:endParaRPr lang="id-ID" dirty="0"/>
          </a:p>
        </p:txBody>
      </p:sp>
      <p:sp>
        <p:nvSpPr>
          <p:cNvPr id="7" name="Content Placeholder 6"/>
          <p:cNvSpPr>
            <a:spLocks noGrp="1"/>
          </p:cNvSpPr>
          <p:nvPr>
            <p:ph sz="quarter" idx="4"/>
          </p:nvPr>
        </p:nvSpPr>
        <p:spPr/>
        <p:txBody>
          <a:bodyPr>
            <a:normAutofit fontScale="77500" lnSpcReduction="20000"/>
          </a:bodyPr>
          <a:lstStyle/>
          <a:p>
            <a:r>
              <a:rPr lang="en-US" dirty="0" smtClean="0"/>
              <a:t>The Constitution of the Republic of Indonesia, </a:t>
            </a:r>
            <a:r>
              <a:rPr lang="en-US" dirty="0" err="1" smtClean="0"/>
              <a:t>Undang-Undang</a:t>
            </a:r>
            <a:r>
              <a:rPr lang="en-US" dirty="0" smtClean="0"/>
              <a:t> </a:t>
            </a:r>
            <a:r>
              <a:rPr lang="en-US" dirty="0" err="1" smtClean="0"/>
              <a:t>Dasar</a:t>
            </a:r>
            <a:r>
              <a:rPr lang="en-US" dirty="0" smtClean="0"/>
              <a:t> 1945,</a:t>
            </a:r>
            <a:endParaRPr lang="id-ID" dirty="0"/>
          </a:p>
          <a:p>
            <a:pPr lvl="1"/>
            <a:r>
              <a:rPr lang="en-US" dirty="0" smtClean="0"/>
              <a:t>Paragraph 1 of Article 27 stipulates that: “every citizen enjoys equal status before the law and government, and is obliged to uphold this status without exception.” </a:t>
            </a:r>
            <a:endParaRPr lang="id-ID" dirty="0" smtClean="0"/>
          </a:p>
          <a:p>
            <a:pPr lvl="1"/>
            <a:r>
              <a:rPr lang="en-US" dirty="0" smtClean="0"/>
              <a:t>An amendment to the Constitution was, as a consequence, issued in 2000 which recognizes that “every person shall have the right to be free from discriminatory treatment based upon any ground whatsoever and shall have the right to protection from such discriminatory treatment."</a:t>
            </a:r>
            <a:endParaRPr lang="id-ID" dirty="0"/>
          </a:p>
        </p:txBody>
      </p:sp>
    </p:spTree>
    <p:extLst>
      <p:ext uri="{BB962C8B-B14F-4D97-AF65-F5344CB8AC3E}">
        <p14:creationId xmlns:p14="http://schemas.microsoft.com/office/powerpoint/2010/main" val="2408404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Indonesia</a:t>
            </a:r>
            <a:endParaRPr lang="id-ID" dirty="0"/>
          </a:p>
        </p:txBody>
      </p:sp>
      <p:sp>
        <p:nvSpPr>
          <p:cNvPr id="3" name="Content Placeholder 2"/>
          <p:cNvSpPr>
            <a:spLocks noGrp="1"/>
          </p:cNvSpPr>
          <p:nvPr>
            <p:ph idx="1"/>
          </p:nvPr>
        </p:nvSpPr>
        <p:spPr/>
        <p:txBody>
          <a:bodyPr>
            <a:normAutofit fontScale="92500" lnSpcReduction="20000"/>
          </a:bodyPr>
          <a:lstStyle/>
          <a:p>
            <a:r>
              <a:rPr lang="en-US" dirty="0" smtClean="0"/>
              <a:t>LAW OF THE REPUBLIC OF INDONESIA NUMBER 23 OF YEAR 2004 REGARDING ELIMINATION OF VIOLENCE IN HOUSEHOLD</a:t>
            </a:r>
            <a:endParaRPr lang="id-ID" dirty="0" smtClean="0"/>
          </a:p>
          <a:p>
            <a:r>
              <a:rPr lang="en-US" dirty="0" smtClean="0"/>
              <a:t>Article 4</a:t>
            </a:r>
            <a:r>
              <a:rPr lang="id-ID" dirty="0" smtClean="0"/>
              <a:t> : </a:t>
            </a:r>
            <a:r>
              <a:rPr lang="en-US" dirty="0" smtClean="0"/>
              <a:t>Elimination of violence in household shall be intended to: </a:t>
            </a:r>
            <a:endParaRPr lang="id-ID" dirty="0" smtClean="0"/>
          </a:p>
          <a:p>
            <a:pPr marL="971550" lvl="1" indent="-514350">
              <a:buFont typeface="+mj-lt"/>
              <a:buAutoNum type="alphaLcPeriod"/>
            </a:pPr>
            <a:r>
              <a:rPr lang="en-US" dirty="0" smtClean="0"/>
              <a:t>prevent all forms of violence in household</a:t>
            </a:r>
            <a:endParaRPr lang="id-ID" dirty="0" smtClean="0"/>
          </a:p>
          <a:p>
            <a:pPr marL="971550" lvl="1" indent="-514350">
              <a:buFont typeface="+mj-lt"/>
              <a:buAutoNum type="alphaLcPeriod"/>
            </a:pPr>
            <a:r>
              <a:rPr lang="en-US" dirty="0" smtClean="0"/>
              <a:t>protect the victim of violence in household</a:t>
            </a:r>
            <a:endParaRPr lang="id-ID" dirty="0" smtClean="0"/>
          </a:p>
          <a:p>
            <a:pPr marL="971550" lvl="1" indent="-514350">
              <a:buFont typeface="+mj-lt"/>
              <a:buAutoNum type="alphaLcPeriod"/>
            </a:pPr>
            <a:r>
              <a:rPr lang="en-US" dirty="0" smtClean="0"/>
              <a:t>take action against the perpetrator of violence in household</a:t>
            </a:r>
            <a:endParaRPr lang="id-ID" dirty="0" smtClean="0"/>
          </a:p>
          <a:p>
            <a:pPr marL="971550" lvl="1" indent="-514350">
              <a:buFont typeface="+mj-lt"/>
              <a:buAutoNum type="alphaLcPeriod"/>
            </a:pPr>
            <a:r>
              <a:rPr lang="en-US" dirty="0" smtClean="0"/>
              <a:t>maintain the intactness of harmonious and prosperous household.</a:t>
            </a:r>
            <a:endParaRPr lang="id-ID" dirty="0"/>
          </a:p>
        </p:txBody>
      </p:sp>
    </p:spTree>
    <p:extLst>
      <p:ext uri="{BB962C8B-B14F-4D97-AF65-F5344CB8AC3E}">
        <p14:creationId xmlns:p14="http://schemas.microsoft.com/office/powerpoint/2010/main" val="2152585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Pro Women’s Institutions - Policy</a:t>
            </a:r>
            <a:endParaRPr lang="id-ID" dirty="0"/>
          </a:p>
        </p:txBody>
      </p:sp>
      <p:sp>
        <p:nvSpPr>
          <p:cNvPr id="3" name="Content Placeholder 2"/>
          <p:cNvSpPr>
            <a:spLocks noGrp="1"/>
          </p:cNvSpPr>
          <p:nvPr>
            <p:ph idx="1"/>
          </p:nvPr>
        </p:nvSpPr>
        <p:spPr/>
        <p:txBody>
          <a:bodyPr>
            <a:normAutofit lnSpcReduction="10000"/>
          </a:bodyPr>
          <a:lstStyle/>
          <a:p>
            <a:r>
              <a:rPr lang="en-US" dirty="0" smtClean="0"/>
              <a:t>The State Ministry for Women’s Empowerment</a:t>
            </a:r>
            <a:r>
              <a:rPr lang="id-ID" dirty="0" smtClean="0"/>
              <a:t> (1978)</a:t>
            </a:r>
          </a:p>
          <a:p>
            <a:pPr lvl="1"/>
            <a:r>
              <a:rPr lang="en-US" dirty="0" smtClean="0"/>
              <a:t>Gender Mainstreaming at the National and Subnational Levels </a:t>
            </a:r>
            <a:endParaRPr lang="id-ID" dirty="0" smtClean="0"/>
          </a:p>
          <a:p>
            <a:pPr lvl="2"/>
            <a:r>
              <a:rPr lang="en-US" dirty="0" smtClean="0"/>
              <a:t>Presidential Decree 9/2000 on Gender Mainstreaming within the framework of Law 22/1999 on Regional Government, the Minister of Home Affairs released Ministerial Circular Letter 050/1232/SJ of 26 June 2001 on the implementation of gender mainstreaming. </a:t>
            </a:r>
            <a:endParaRPr lang="id-ID" dirty="0" smtClean="0"/>
          </a:p>
          <a:p>
            <a:r>
              <a:rPr lang="en-US" dirty="0" smtClean="0"/>
              <a:t>The Indonesian National Commission on Violence against Women (</a:t>
            </a:r>
            <a:r>
              <a:rPr lang="en-US" dirty="0" err="1" smtClean="0"/>
              <a:t>Komnas</a:t>
            </a:r>
            <a:r>
              <a:rPr lang="en-US" dirty="0" smtClean="0"/>
              <a:t> </a:t>
            </a:r>
            <a:r>
              <a:rPr lang="en-US" dirty="0" err="1" smtClean="0"/>
              <a:t>Perempuan</a:t>
            </a:r>
            <a:endParaRPr lang="id-ID" dirty="0"/>
          </a:p>
        </p:txBody>
      </p:sp>
    </p:spTree>
    <p:extLst>
      <p:ext uri="{BB962C8B-B14F-4D97-AF65-F5344CB8AC3E}">
        <p14:creationId xmlns:p14="http://schemas.microsoft.com/office/powerpoint/2010/main" val="926414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D</a:t>
            </a:r>
            <a:r>
              <a:rPr lang="en-US" dirty="0" err="1" smtClean="0"/>
              <a:t>ecentralization</a:t>
            </a:r>
            <a:r>
              <a:rPr lang="en-US" dirty="0" smtClean="0"/>
              <a:t> </a:t>
            </a:r>
            <a:r>
              <a:rPr lang="id-ID" dirty="0" smtClean="0"/>
              <a:t>impact on Women</a:t>
            </a:r>
            <a:endParaRPr lang="id-ID" dirty="0"/>
          </a:p>
        </p:txBody>
      </p:sp>
      <p:sp>
        <p:nvSpPr>
          <p:cNvPr id="3" name="Content Placeholder 2"/>
          <p:cNvSpPr>
            <a:spLocks noGrp="1"/>
          </p:cNvSpPr>
          <p:nvPr>
            <p:ph idx="1"/>
          </p:nvPr>
        </p:nvSpPr>
        <p:spPr/>
        <p:txBody>
          <a:bodyPr>
            <a:normAutofit/>
          </a:bodyPr>
          <a:lstStyle/>
          <a:p>
            <a:r>
              <a:rPr lang="id-ID" dirty="0" smtClean="0"/>
              <a:t>D</a:t>
            </a:r>
            <a:r>
              <a:rPr lang="en-US" dirty="0" err="1" smtClean="0"/>
              <a:t>ecentralization</a:t>
            </a:r>
            <a:r>
              <a:rPr lang="en-US" dirty="0" smtClean="0"/>
              <a:t> </a:t>
            </a:r>
            <a:r>
              <a:rPr lang="id-ID" dirty="0" smtClean="0"/>
              <a:t>impact : </a:t>
            </a:r>
            <a:r>
              <a:rPr lang="en-US" dirty="0" err="1" smtClean="0"/>
              <a:t>Komnas</a:t>
            </a:r>
            <a:r>
              <a:rPr lang="en-US" dirty="0" smtClean="0"/>
              <a:t> </a:t>
            </a:r>
            <a:r>
              <a:rPr lang="en-US" dirty="0" err="1" smtClean="0"/>
              <a:t>Perempuan</a:t>
            </a:r>
            <a:r>
              <a:rPr lang="en-US" dirty="0" smtClean="0"/>
              <a:t> recorded that as at August 2011 there were 207 discriminatory policies in the name of religion and morality, 78 are targeting specifically on women. The majority of these policies (200 of 207 policies) exist at district and provincial levels.</a:t>
            </a:r>
            <a:endParaRPr lang="id-ID" dirty="0"/>
          </a:p>
        </p:txBody>
      </p:sp>
    </p:spTree>
    <p:extLst>
      <p:ext uri="{BB962C8B-B14F-4D97-AF65-F5344CB8AC3E}">
        <p14:creationId xmlns:p14="http://schemas.microsoft.com/office/powerpoint/2010/main" val="38890318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d-ID" dirty="0" smtClean="0"/>
              <a:t>Women Quota Policy in Indonesia</a:t>
            </a:r>
            <a:endParaRPr lang="id-ID" dirty="0"/>
          </a:p>
        </p:txBody>
      </p:sp>
      <p:sp>
        <p:nvSpPr>
          <p:cNvPr id="8" name="Content Placeholder 7"/>
          <p:cNvSpPr>
            <a:spLocks noGrp="1"/>
          </p:cNvSpPr>
          <p:nvPr>
            <p:ph idx="1"/>
          </p:nvPr>
        </p:nvSpPr>
        <p:spPr>
          <a:ln w="57150">
            <a:solidFill>
              <a:schemeClr val="tx1"/>
            </a:solidFill>
          </a:ln>
        </p:spPr>
        <p:txBody>
          <a:bodyPr>
            <a:normAutofit/>
          </a:bodyPr>
          <a:lstStyle/>
          <a:p>
            <a:pPr>
              <a:lnSpc>
                <a:spcPct val="115000"/>
              </a:lnSpc>
              <a:spcAft>
                <a:spcPts val="0"/>
              </a:spcAft>
            </a:pPr>
            <a:r>
              <a:rPr lang="id-ID" b="1" dirty="0" smtClean="0">
                <a:ea typeface="Calibri"/>
                <a:cs typeface="Calibri"/>
              </a:rPr>
              <a:t>In </a:t>
            </a:r>
            <a:r>
              <a:rPr lang="id-ID" b="1" dirty="0">
                <a:ea typeface="Calibri"/>
                <a:cs typeface="Calibri"/>
              </a:rPr>
              <a:t>article 55 Law No 8 Year 2012 on legeslatif election :” The list of prospective candidates as referred to in Article 53 </a:t>
            </a:r>
            <a:r>
              <a:rPr lang="id-ID" b="1" u="sng" dirty="0">
                <a:ea typeface="Calibri"/>
                <a:cs typeface="Calibri"/>
              </a:rPr>
              <a:t>contain at least 30%</a:t>
            </a:r>
            <a:r>
              <a:rPr lang="id-ID" b="1" dirty="0">
                <a:ea typeface="Calibri"/>
                <a:cs typeface="Calibri"/>
              </a:rPr>
              <a:t> (thirty percent) representation women”.</a:t>
            </a:r>
            <a:endParaRPr lang="id-ID" b="1" dirty="0">
              <a:ea typeface="Calibri"/>
              <a:cs typeface="Times New Roman"/>
            </a:endParaRPr>
          </a:p>
          <a:p>
            <a:pPr algn="just">
              <a:lnSpc>
                <a:spcPct val="115000"/>
              </a:lnSpc>
              <a:spcAft>
                <a:spcPts val="0"/>
              </a:spcAft>
            </a:pPr>
            <a:r>
              <a:rPr lang="id-ID" b="1" dirty="0" smtClean="0">
                <a:ea typeface="Calibri"/>
                <a:cs typeface="Calibri"/>
              </a:rPr>
              <a:t>Article </a:t>
            </a:r>
            <a:r>
              <a:rPr lang="id-ID" b="1" dirty="0">
                <a:ea typeface="Calibri"/>
                <a:cs typeface="Calibri"/>
              </a:rPr>
              <a:t>55 state that “In the list of prospective candidates, every 3 (three) candidates, there are at least one (1) women candidate</a:t>
            </a:r>
            <a:r>
              <a:rPr lang="id-ID" b="1" dirty="0" smtClean="0">
                <a:ea typeface="Calibri"/>
                <a:cs typeface="Calibri"/>
              </a:rPr>
              <a:t>. </a:t>
            </a:r>
            <a:endParaRPr lang="id-ID" dirty="0"/>
          </a:p>
        </p:txBody>
      </p:sp>
    </p:spTree>
    <p:extLst>
      <p:ext uri="{BB962C8B-B14F-4D97-AF65-F5344CB8AC3E}">
        <p14:creationId xmlns:p14="http://schemas.microsoft.com/office/powerpoint/2010/main" val="24315447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Women in Politics</a:t>
            </a:r>
            <a:endParaRPr lang="id-ID" dirty="0"/>
          </a:p>
        </p:txBody>
      </p:sp>
      <p:sp>
        <p:nvSpPr>
          <p:cNvPr id="3" name="Content Placeholder 2"/>
          <p:cNvSpPr>
            <a:spLocks noGrp="1"/>
          </p:cNvSpPr>
          <p:nvPr>
            <p:ph idx="1"/>
          </p:nvPr>
        </p:nvSpPr>
        <p:spPr/>
        <p:txBody>
          <a:bodyPr>
            <a:normAutofit fontScale="92500" lnSpcReduction="20000"/>
          </a:bodyPr>
          <a:lstStyle/>
          <a:p>
            <a:r>
              <a:rPr lang="en-US" dirty="0" smtClean="0"/>
              <a:t>In 2003 Election Law 12/2003 was passed in which the lobby for a 30% quota for women in </a:t>
            </a:r>
            <a:r>
              <a:rPr lang="id-ID" dirty="0" smtClean="0"/>
              <a:t>legeslative nomination.</a:t>
            </a:r>
          </a:p>
          <a:p>
            <a:r>
              <a:rPr lang="en-US" dirty="0" smtClean="0"/>
              <a:t>Article 65 of the Law on the Method for Nomination of DPR, DPD, Provincial DPRD, and Regency/City DPRD Candidate Members, point 1 reads: “Each participating political party may nominate candidates for the DPR, DPRD, and Regency/City DPRD, for each electoral district, giving consideration with regard to the representation of women of at least 30%.” </a:t>
            </a:r>
            <a:endParaRPr lang="id-ID" dirty="0"/>
          </a:p>
        </p:txBody>
      </p:sp>
    </p:spTree>
    <p:extLst>
      <p:ext uri="{BB962C8B-B14F-4D97-AF65-F5344CB8AC3E}">
        <p14:creationId xmlns:p14="http://schemas.microsoft.com/office/powerpoint/2010/main" val="29689714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611</TotalTime>
  <Words>986</Words>
  <Application>Microsoft Office PowerPoint</Application>
  <PresentationFormat>On-screen Show (4:3)</PresentationFormat>
  <Paragraphs>99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Women’s Role in Indonesia and Thailand Parliament</vt:lpstr>
      <vt:lpstr>WOMEN IN PARLIAMENT  Thailand and Indonesia  are lag behind  Rwanda (63,8 % in 2013 election), Bolivia (53,1 % in 2014 election), Cuba (48,9 % in 2013 election), Sweden (43,6 % in 2014).  This article aims to elucidate the causes of the under-representation of women in Indonesia (and Thailand) politics Does women’s representation in parliament lead to women-friendly policies?  Does women’s representation have some specific priorities   </vt:lpstr>
      <vt:lpstr>Anne Phillips : The Politics of Presence,  Oxford University Press, USA, 1995 </vt:lpstr>
      <vt:lpstr>Constitution - Law</vt:lpstr>
      <vt:lpstr>Indonesia</vt:lpstr>
      <vt:lpstr>Pro Women’s Institutions - Policy</vt:lpstr>
      <vt:lpstr>Decentralization impact on Women</vt:lpstr>
      <vt:lpstr>Women Quota Policy in Indonesia</vt:lpstr>
      <vt:lpstr>Women in Politics</vt:lpstr>
      <vt:lpstr>Framework</vt:lpstr>
      <vt:lpstr>Indonesia has historical background which impact on the women involvement in politics.   </vt:lpstr>
      <vt:lpstr>Early Feminist Movement</vt:lpstr>
      <vt:lpstr>Affirmative Action Policy</vt:lpstr>
      <vt:lpstr>THE MASCULIN  POLITICAL PARTY</vt:lpstr>
      <vt:lpstr>Women in Indonesian Parliament  1999, 2004, 2009</vt:lpstr>
      <vt:lpstr> Cultural :  The impact of Religion Principals on Gender Relation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Acer</dc:creator>
  <cp:lastModifiedBy>Acer</cp:lastModifiedBy>
  <cp:revision>22</cp:revision>
  <dcterms:created xsi:type="dcterms:W3CDTF">2018-08-13T16:25:42Z</dcterms:created>
  <dcterms:modified xsi:type="dcterms:W3CDTF">2019-05-31T06:12:43Z</dcterms:modified>
</cp:coreProperties>
</file>