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d-ID" sz="6600" b="1" dirty="0">
                <a:solidFill>
                  <a:srgbClr val="FF0000"/>
                </a:solidFill>
              </a:rPr>
              <a:t>Masa depan </a:t>
            </a:r>
            <a:r>
              <a:rPr lang="id-ID" sz="11500" b="1" dirty="0">
                <a:solidFill>
                  <a:srgbClr val="0070C0"/>
                </a:solidFill>
              </a:rPr>
              <a:t>&amp;</a:t>
            </a:r>
            <a:br>
              <a:rPr lang="id-ID" sz="6600" b="1" dirty="0">
                <a:solidFill>
                  <a:srgbClr val="FF0000"/>
                </a:solidFill>
              </a:rPr>
            </a:br>
            <a:r>
              <a:rPr lang="id-ID" sz="6600" b="1" dirty="0">
                <a:solidFill>
                  <a:srgbClr val="FF0000"/>
                </a:solidFill>
              </a:rPr>
              <a:t>Pengembangan Karir Dosen AIK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/>
              <a:t>TIM MAJELIS DIKTI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2705" y="156883"/>
            <a:ext cx="2133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209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>
                <a:solidFill>
                  <a:srgbClr val="00B0F0"/>
                </a:solidFill>
              </a:rPr>
              <a:t>UMSurakarta </a:t>
            </a:r>
            <a:r>
              <a:rPr lang="id-ID" sz="2400" dirty="0">
                <a:solidFill>
                  <a:srgbClr val="00B0F0"/>
                </a:solidFill>
              </a:rPr>
              <a:t>(Farid)</a:t>
            </a:r>
            <a:endParaRPr lang="id-ID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dirty="0"/>
              <a:t>Merancang manajemen perubahan (Change Management)</a:t>
            </a:r>
          </a:p>
          <a:p>
            <a:pPr marL="0" indent="0">
              <a:buNone/>
            </a:pPr>
            <a:r>
              <a:rPr lang="id-ID" dirty="0"/>
              <a:t>Aspek Financial  perlu menjadi bahan pertimbangan dalam mengankat dosen tetap</a:t>
            </a:r>
          </a:p>
          <a:p>
            <a:pPr marL="0" indent="0">
              <a:buNone/>
            </a:pPr>
            <a:r>
              <a:rPr lang="id-ID" dirty="0"/>
              <a:t>Sertifikasi dosen AIK menjadi salah satu solusi</a:t>
            </a:r>
          </a:p>
          <a:p>
            <a:pPr marL="0" indent="0">
              <a:buNone/>
            </a:pPr>
            <a:r>
              <a:rPr lang="id-ID" dirty="0"/>
              <a:t>Tenaga pengajar tergabung dalam Tim Teaching</a:t>
            </a:r>
          </a:p>
          <a:p>
            <a:pPr marL="0" indent="0">
              <a:buNone/>
            </a:pPr>
            <a:r>
              <a:rPr lang="id-ID" dirty="0"/>
              <a:t>Matakuliah AIK “Nol SKS”</a:t>
            </a:r>
          </a:p>
          <a:p>
            <a:pPr marL="0" indent="0">
              <a:buNone/>
            </a:pPr>
            <a:r>
              <a:rPr lang="id-ID" dirty="0"/>
              <a:t>Perlu mengangkat Assistensi sebagai kaderisasi</a:t>
            </a:r>
          </a:p>
          <a:p>
            <a:pPr marL="0" indent="0">
              <a:buNone/>
            </a:pPr>
            <a:endParaRPr lang="id-ID" dirty="0"/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49978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dirty="0">
                <a:solidFill>
                  <a:srgbClr val="00B0F0"/>
                </a:solidFill>
              </a:rPr>
              <a:t>UM Yogyakarta (</a:t>
            </a:r>
            <a:r>
              <a:rPr lang="id-ID" sz="3200" dirty="0">
                <a:solidFill>
                  <a:srgbClr val="00B0F0"/>
                </a:solidFill>
              </a:rPr>
              <a:t>mahli</a:t>
            </a:r>
            <a:r>
              <a:rPr lang="id-ID" sz="4000" dirty="0">
                <a:solidFill>
                  <a:srgbClr val="00B0F0"/>
                </a:solidFill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Dosen khusus sharring dengan PTM Lain</a:t>
            </a:r>
          </a:p>
          <a:p>
            <a:r>
              <a:rPr lang="id-ID" dirty="0"/>
              <a:t>Dosen perlu diangkat dari Majelis dikti (berstatus sebagai dosen kontrak persyarikatan)</a:t>
            </a:r>
          </a:p>
          <a:p>
            <a:r>
              <a:rPr lang="id-ID" dirty="0"/>
              <a:t>Konsentrasi AIK dan Sertifikasi AIK</a:t>
            </a:r>
          </a:p>
          <a:p>
            <a:r>
              <a:rPr lang="id-ID" dirty="0"/>
              <a:t>Kerjasama dengan PUTM dan pendidikan sejenis dengan standard AIK PTM.</a:t>
            </a:r>
          </a:p>
        </p:txBody>
      </p:sp>
    </p:spTree>
    <p:extLst>
      <p:ext uri="{BB962C8B-B14F-4D97-AF65-F5344CB8AC3E}">
        <p14:creationId xmlns:p14="http://schemas.microsoft.com/office/powerpoint/2010/main" val="742568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>
                <a:solidFill>
                  <a:srgbClr val="FF0000"/>
                </a:solidFill>
              </a:rPr>
              <a:t>Identifikasi Dosen AIK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d-ID" sz="3200" dirty="0"/>
              <a:t>1. Belum Memenuhi Kualifikasi Akademik</a:t>
            </a:r>
          </a:p>
          <a:p>
            <a:r>
              <a:rPr lang="id-ID" sz="3200" dirty="0"/>
              <a:t>2. Mengandalkan Pengalaman Keterlibatan pada persyarikatan, atau sebaliknya Kurang pengalaman banyak teori,</a:t>
            </a:r>
          </a:p>
          <a:p>
            <a:r>
              <a:rPr lang="id-ID" sz="3200" dirty="0"/>
              <a:t>3. Kurang  menguasai metodologi pembelajaran</a:t>
            </a:r>
          </a:p>
          <a:p>
            <a:r>
              <a:rPr lang="id-ID" sz="3200" dirty="0"/>
              <a:t>4. Latar belakang pendidikan belum sesuai</a:t>
            </a:r>
          </a:p>
          <a:p>
            <a:r>
              <a:rPr lang="id-ID" sz="3200" dirty="0"/>
              <a:t>5. Pembaharuan dan kontektualisasi Content lambat</a:t>
            </a:r>
          </a:p>
          <a:p>
            <a:r>
              <a:rPr lang="id-ID" sz="3200" dirty="0"/>
              <a:t>6. Status Dosen  AIK pada PTMA beraneka warna</a:t>
            </a:r>
          </a:p>
          <a:p>
            <a:endParaRPr lang="id-ID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1009" y="443484"/>
            <a:ext cx="1734671" cy="173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28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>
                <a:solidFill>
                  <a:srgbClr val="00B0F0"/>
                </a:solidFill>
              </a:rPr>
              <a:t>Standarisasi Dosen AIK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sz="3200" dirty="0"/>
              <a:t>1. Standarisasi Dosen AIK  (Kemuhammadiyahan) untuk S1 </a:t>
            </a:r>
            <a:r>
              <a:rPr lang="id-ID" sz="3200" dirty="0">
                <a:solidFill>
                  <a:srgbClr val="FF0000"/>
                </a:solidFill>
              </a:rPr>
              <a:t>(SPMI sudah ada ?)</a:t>
            </a:r>
          </a:p>
          <a:p>
            <a:r>
              <a:rPr lang="id-ID" sz="3200" dirty="0"/>
              <a:t>2. Standarisasi Dosen AIK  (Studi Kemuhammadiyahan)  untuk S2 </a:t>
            </a:r>
            <a:r>
              <a:rPr lang="id-ID" sz="3200" dirty="0">
                <a:solidFill>
                  <a:srgbClr val="FF0000"/>
                </a:solidFill>
              </a:rPr>
              <a:t>(Workshop AIK PASCA di UMY)</a:t>
            </a:r>
          </a:p>
          <a:p>
            <a:r>
              <a:rPr lang="id-ID" sz="3200" dirty="0"/>
              <a:t>3. Standarisasi Dosen  AIK (Studi Kemuhammadiyahan)  untuk S3 </a:t>
            </a:r>
            <a:r>
              <a:rPr lang="it-IT" sz="3200" dirty="0">
                <a:solidFill>
                  <a:srgbClr val="FF0000"/>
                </a:solidFill>
              </a:rPr>
              <a:t>(Workshop AIK PASCA di UMY)</a:t>
            </a:r>
          </a:p>
          <a:p>
            <a:endParaRPr lang="id-ID" sz="32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187" y="178229"/>
            <a:ext cx="1509732" cy="150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01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>
                <a:solidFill>
                  <a:srgbClr val="00B0F0"/>
                </a:solidFill>
              </a:rPr>
              <a:t>Karir Dosen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sz="2400" dirty="0"/>
              <a:t>1.  Dosen AIK perlu memenuhi  kualifikasi Akademik sesuai dengan regulasi yang berlaku</a:t>
            </a:r>
          </a:p>
          <a:p>
            <a:r>
              <a:rPr lang="id-ID" sz="2400" dirty="0"/>
              <a:t>2. Perlu pendidikan kusus untuk memberikan bekal pengetahuan, wawasan, kompetensi sesuai dengan bidang keahlian.</a:t>
            </a:r>
          </a:p>
          <a:p>
            <a:r>
              <a:rPr lang="id-ID" sz="2400" dirty="0"/>
              <a:t>3.  Perlu kejelasan status Dosen AIK pada perguruan tinggi sehingga dapat melakukan tugas caturdharma PTMA</a:t>
            </a:r>
          </a:p>
          <a:p>
            <a:r>
              <a:rPr lang="id-ID" sz="2400" dirty="0"/>
              <a:t>4. Peningkatan komptensi dosen AIK melalui workshop, seminar,dan forum ilmiah lainnya.</a:t>
            </a:r>
          </a:p>
          <a:p>
            <a:r>
              <a:rPr lang="id-ID" sz="2400" dirty="0"/>
              <a:t>5.  Keterlibatan Dosen AIK dalam persyarikatan.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3865" y="178229"/>
            <a:ext cx="1361815" cy="135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868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71550"/>
          </a:xfrm>
        </p:spPr>
        <p:txBody>
          <a:bodyPr/>
          <a:lstStyle/>
          <a:p>
            <a:r>
              <a:rPr lang="id-ID" b="1" dirty="0">
                <a:solidFill>
                  <a:srgbClr val="00B0F0"/>
                </a:solidFill>
              </a:rPr>
              <a:t>Kebijakan Majelis Diktilitbang? (Draft)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358154"/>
            <a:ext cx="10058400" cy="4510940"/>
          </a:xfrm>
        </p:spPr>
        <p:txBody>
          <a:bodyPr>
            <a:noAutofit/>
          </a:bodyPr>
          <a:lstStyle/>
          <a:p>
            <a:r>
              <a:rPr lang="id-ID" b="1" dirty="0">
                <a:solidFill>
                  <a:schemeClr val="tx1"/>
                </a:solidFill>
              </a:rPr>
              <a:t>1.  Pembelajaran AIK diberikan pada seluruh jenjang pendidikan tinggi dari S1, S2 dan S3</a:t>
            </a:r>
          </a:p>
          <a:p>
            <a:r>
              <a:rPr lang="id-ID" b="1" dirty="0">
                <a:solidFill>
                  <a:schemeClr val="tx1"/>
                </a:solidFill>
              </a:rPr>
              <a:t>2. Dosen  AIK /Studi AIK berlatar belakang pendidikan studi keislaman dengan </a:t>
            </a:r>
            <a:r>
              <a:rPr lang="id-ID" b="1" dirty="0">
                <a:solidFill>
                  <a:srgbClr val="00B050"/>
                </a:solidFill>
              </a:rPr>
              <a:t>konsentrasi</a:t>
            </a:r>
            <a:r>
              <a:rPr lang="id-ID" b="1" dirty="0">
                <a:solidFill>
                  <a:schemeClr val="tx1"/>
                </a:solidFill>
              </a:rPr>
              <a:t> Al Islam dan Kemuhammadiyahan.</a:t>
            </a:r>
          </a:p>
          <a:p>
            <a:r>
              <a:rPr lang="id-ID" b="1" dirty="0">
                <a:solidFill>
                  <a:schemeClr val="tx1"/>
                </a:solidFill>
              </a:rPr>
              <a:t>3. Dosen AIK memahami dan  beridiologi Muhammadiyah,  secara administrasi memiliki nomer baku angota muhammadiyah.</a:t>
            </a:r>
          </a:p>
          <a:p>
            <a:r>
              <a:rPr lang="id-ID" b="1" dirty="0">
                <a:solidFill>
                  <a:schemeClr val="tx1"/>
                </a:solidFill>
              </a:rPr>
              <a:t>4. Untuk menjamin karir dosen AIK maka dosen AIK perlu memiliki</a:t>
            </a:r>
            <a:r>
              <a:rPr lang="id-ID" b="1" dirty="0">
                <a:solidFill>
                  <a:srgbClr val="00B050"/>
                </a:solidFill>
              </a:rPr>
              <a:t> NIDN-NIDNK </a:t>
            </a:r>
          </a:p>
          <a:p>
            <a:r>
              <a:rPr lang="id-ID" b="1" dirty="0">
                <a:solidFill>
                  <a:schemeClr val="tx1"/>
                </a:solidFill>
              </a:rPr>
              <a:t>5. Memberlakukan kebijakan (1,2 ,3 dan 4) untuk:</a:t>
            </a:r>
          </a:p>
          <a:p>
            <a:pPr marL="712788" indent="-712788"/>
            <a:r>
              <a:rPr lang="id-ID" b="1" dirty="0">
                <a:solidFill>
                  <a:schemeClr val="tx1"/>
                </a:solidFill>
              </a:rPr>
              <a:t>a.  jenjang S1 diberlakukan 2 tahun sejak Kebijakan /SK diterbitkan)</a:t>
            </a:r>
          </a:p>
          <a:p>
            <a:pPr marL="712788" indent="-712788"/>
            <a:r>
              <a:rPr lang="id-ID" b="1" dirty="0">
                <a:solidFill>
                  <a:schemeClr val="tx1"/>
                </a:solidFill>
              </a:rPr>
              <a:t>b. Jenjang S2 diberlakukan 4 tahun sejak Kebijakan /SK Diterbitkan)</a:t>
            </a:r>
          </a:p>
          <a:p>
            <a:pPr marL="712788" indent="-712788"/>
            <a:r>
              <a:rPr lang="id-ID" b="1" dirty="0">
                <a:solidFill>
                  <a:schemeClr val="tx1"/>
                </a:solidFill>
              </a:rPr>
              <a:t>c. Jenjang S3 diberlakukan sejak 4 tahun  sejak Kebijakan /SK Diterbitkan)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4703" y="286604"/>
            <a:ext cx="1187003" cy="118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804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16" y="3002904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id-ID" sz="7200" b="1" dirty="0">
                <a:solidFill>
                  <a:srgbClr val="FF0000"/>
                </a:solidFill>
              </a:rPr>
              <a:t>CATATAN DISKUSI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285" y="389965"/>
            <a:ext cx="2622141" cy="261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778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>
                <a:solidFill>
                  <a:srgbClr val="0070C0"/>
                </a:solidFill>
              </a:rPr>
              <a:t>Diskusi Materi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b="1" dirty="0">
                <a:solidFill>
                  <a:srgbClr val="FF0000"/>
                </a:solidFill>
              </a:rPr>
              <a:t>DARI UMMI  UM Sukabumi</a:t>
            </a:r>
          </a:p>
          <a:p>
            <a:r>
              <a:rPr lang="id-ID" dirty="0"/>
              <a:t>Rencana membuka S2 PAI</a:t>
            </a:r>
          </a:p>
          <a:p>
            <a:r>
              <a:rPr lang="id-ID" dirty="0"/>
              <a:t>Perlu monitoring Implementasi SPMI standadr AIK di PTMA, Majelis Perlu membuat perangkat monitoring dan evaluasi</a:t>
            </a:r>
          </a:p>
          <a:p>
            <a:r>
              <a:rPr lang="id-ID" dirty="0"/>
              <a:t>Majelis Perlu menerbitkan Regulasi  terkait AIK dan MONEV AIK</a:t>
            </a:r>
          </a:p>
          <a:p>
            <a:r>
              <a:rPr lang="id-ID" dirty="0"/>
              <a:t>Martabat dosen AIK perlu mendapat dukungan dari Majelis Dikti</a:t>
            </a:r>
          </a:p>
          <a:p>
            <a:r>
              <a:rPr lang="id-ID" dirty="0"/>
              <a:t>Perlu dipikirkan Alternatif Sertifikasi dosen AIK selain Konsentrasi AIK </a:t>
            </a:r>
          </a:p>
        </p:txBody>
      </p:sp>
    </p:spTree>
    <p:extLst>
      <p:ext uri="{BB962C8B-B14F-4D97-AF65-F5344CB8AC3E}">
        <p14:creationId xmlns:p14="http://schemas.microsoft.com/office/powerpoint/2010/main" val="4013655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>
                <a:solidFill>
                  <a:srgbClr val="00B0F0"/>
                </a:solidFill>
              </a:rPr>
              <a:t>Unnisa </a:t>
            </a:r>
            <a:r>
              <a:rPr lang="id-ID" sz="2400" dirty="0">
                <a:solidFill>
                  <a:srgbClr val="00B0F0"/>
                </a:solidFill>
              </a:rPr>
              <a:t>(iwan)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dirty="0"/>
              <a:t>Tidak memiliki FAI</a:t>
            </a:r>
          </a:p>
          <a:p>
            <a:r>
              <a:rPr lang="id-ID" dirty="0"/>
              <a:t>Majelis perluu menerbitkan kebijakan terkait kewajiban AIK untuk S1,S2 dan S3</a:t>
            </a:r>
          </a:p>
          <a:p>
            <a:r>
              <a:rPr lang="id-ID" dirty="0"/>
              <a:t>Sertifikasi Dosen AIK perlu dirintis oleh majelis</a:t>
            </a:r>
          </a:p>
          <a:p>
            <a:r>
              <a:rPr lang="id-ID" dirty="0"/>
              <a:t>Majelis perlu memiliki Big Data kususnya untuk dosen AIK PTMA</a:t>
            </a:r>
          </a:p>
          <a:p>
            <a:r>
              <a:rPr lang="id-ID" sz="4000" dirty="0">
                <a:solidFill>
                  <a:srgbClr val="00B0F0"/>
                </a:solidFill>
              </a:rPr>
              <a:t>UMS – </a:t>
            </a:r>
            <a:r>
              <a:rPr lang="id-ID" sz="2200" dirty="0">
                <a:solidFill>
                  <a:srgbClr val="00B0F0"/>
                </a:solidFill>
              </a:rPr>
              <a:t>Imran Rosyadi</a:t>
            </a:r>
            <a:endParaRPr lang="id-ID" sz="4000" dirty="0">
              <a:solidFill>
                <a:srgbClr val="00B0F0"/>
              </a:solidFill>
            </a:endParaRPr>
          </a:p>
          <a:p>
            <a:r>
              <a:rPr lang="id-ID" dirty="0"/>
              <a:t>Sejauhmana diktilitbang memiliki kekuatan paksa terhadap regulasinya</a:t>
            </a:r>
          </a:p>
          <a:p>
            <a:r>
              <a:rPr lang="id-ID" dirty="0"/>
              <a:t>Dosen Fasilitator </a:t>
            </a:r>
          </a:p>
          <a:p>
            <a:r>
              <a:rPr lang="id-ID" dirty="0"/>
              <a:t>NIDN-NIDNK menuntut pembiayaan dan financial tertentu </a:t>
            </a:r>
          </a:p>
          <a:p>
            <a:r>
              <a:rPr lang="id-ID" dirty="0"/>
              <a:t>Perlu sertifikasi dosen AIK</a:t>
            </a:r>
          </a:p>
          <a:p>
            <a:r>
              <a:rPr lang="id-ID" dirty="0"/>
              <a:t>Penguatan Ideologi Dosen</a:t>
            </a:r>
          </a:p>
        </p:txBody>
      </p:sp>
    </p:spTree>
    <p:extLst>
      <p:ext uri="{BB962C8B-B14F-4D97-AF65-F5344CB8AC3E}">
        <p14:creationId xmlns:p14="http://schemas.microsoft.com/office/powerpoint/2010/main" val="2414631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>
                <a:solidFill>
                  <a:srgbClr val="00B0F0"/>
                </a:solidFill>
              </a:rPr>
              <a:t>UM Palu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/>
              <a:t>Perlunya dosen memiliki,  kekaderan dan kualifikasi dosen</a:t>
            </a:r>
          </a:p>
          <a:p>
            <a:r>
              <a:rPr lang="id-ID" dirty="0"/>
              <a:t>Dosen AIK bisa didapat dengan Dosen Luar biasa</a:t>
            </a:r>
          </a:p>
          <a:p>
            <a:r>
              <a:rPr lang="id-ID" dirty="0"/>
              <a:t>Kriteria Dosen AIK ?</a:t>
            </a:r>
          </a:p>
          <a:p>
            <a:endParaRPr lang="id-ID" dirty="0"/>
          </a:p>
          <a:p>
            <a:r>
              <a:rPr lang="id-ID" sz="4000" dirty="0">
                <a:solidFill>
                  <a:srgbClr val="00B0F0"/>
                </a:solidFill>
              </a:rPr>
              <a:t>UMJakarta</a:t>
            </a:r>
          </a:p>
          <a:p>
            <a:r>
              <a:rPr lang="id-ID" sz="1800" dirty="0"/>
              <a:t>Kebijakan jangan berlaku surut</a:t>
            </a:r>
          </a:p>
          <a:p>
            <a:r>
              <a:rPr lang="id-ID" sz="1800" dirty="0"/>
              <a:t>Sertifikasi dosen perlu dirumuskan atau semacam (PLPG atau RPL)</a:t>
            </a:r>
          </a:p>
          <a:p>
            <a:r>
              <a:rPr lang="id-ID" sz="1800" dirty="0"/>
              <a:t>Perlu melakukan Evaluasi perkembangan implemantasi AIK di PTM</a:t>
            </a:r>
          </a:p>
          <a:p>
            <a:r>
              <a:rPr lang="id-ID" sz="1800" dirty="0"/>
              <a:t>Perlu Affirmatif Action untuk AIK</a:t>
            </a:r>
          </a:p>
        </p:txBody>
      </p:sp>
    </p:spTree>
    <p:extLst>
      <p:ext uri="{BB962C8B-B14F-4D97-AF65-F5344CB8AC3E}">
        <p14:creationId xmlns:p14="http://schemas.microsoft.com/office/powerpoint/2010/main" val="290677153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243</TotalTime>
  <Words>566</Words>
  <Application>Microsoft Office PowerPoint</Application>
  <PresentationFormat>Widescreen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Retrospect</vt:lpstr>
      <vt:lpstr>Masa depan &amp; Pengembangan Karir Dosen AIK</vt:lpstr>
      <vt:lpstr>Identifikasi Dosen AIK </vt:lpstr>
      <vt:lpstr>Standarisasi Dosen AIK</vt:lpstr>
      <vt:lpstr>Karir Dosen ?</vt:lpstr>
      <vt:lpstr>Kebijakan Majelis Diktilitbang? (Draft)</vt:lpstr>
      <vt:lpstr>CATATAN DISKUSI</vt:lpstr>
      <vt:lpstr>Diskusi Materi</vt:lpstr>
      <vt:lpstr>Unnisa (iwan)</vt:lpstr>
      <vt:lpstr>UM Palu</vt:lpstr>
      <vt:lpstr>UMSurakarta (Farid)</vt:lpstr>
      <vt:lpstr>UM Yogyakarta (mahli)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Masa depan &amp; Pengembangan Karir Dosen AIK</dc:title>
  <dc:creator>Alas</dc:creator>
  <cp:lastModifiedBy>M.Si-UMY</cp:lastModifiedBy>
  <cp:revision>17</cp:revision>
  <dcterms:created xsi:type="dcterms:W3CDTF">2019-04-26T23:09:33Z</dcterms:created>
  <dcterms:modified xsi:type="dcterms:W3CDTF">2019-05-31T04:52:10Z</dcterms:modified>
</cp:coreProperties>
</file>