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0"/>
  </p:notesMasterIdLst>
  <p:sldIdLst>
    <p:sldId id="256" r:id="rId3"/>
    <p:sldId id="257" r:id="rId4"/>
    <p:sldId id="276" r:id="rId5"/>
    <p:sldId id="284" r:id="rId6"/>
    <p:sldId id="258" r:id="rId7"/>
    <p:sldId id="259" r:id="rId8"/>
    <p:sldId id="283" r:id="rId9"/>
    <p:sldId id="260" r:id="rId10"/>
    <p:sldId id="261" r:id="rId11"/>
    <p:sldId id="282" r:id="rId12"/>
    <p:sldId id="264" r:id="rId13"/>
    <p:sldId id="265" r:id="rId14"/>
    <p:sldId id="263" r:id="rId15"/>
    <p:sldId id="262" r:id="rId16"/>
    <p:sldId id="266" r:id="rId17"/>
    <p:sldId id="267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50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5469B-70FA-4521-9858-B1210B98ABDC}" type="datetimeFigureOut">
              <a:rPr lang="id-ID" smtClean="0"/>
              <a:pPr/>
              <a:t>31/05/2019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E8CFF-14E6-4923-ABD2-41189D1ACDFB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4243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2D6F4A2-FADC-49E4-B421-726D5DC6D6F8}" type="slidenum">
              <a:rPr lang="en-US" altLang="id-ID">
                <a:solidFill>
                  <a:prstClr val="black"/>
                </a:solidFill>
              </a:rPr>
              <a:pPr/>
              <a:t>10</a:t>
            </a:fld>
            <a:endParaRPr lang="en-US" altLang="id-ID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82625"/>
            <a:ext cx="4578350" cy="34337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6575"/>
            <a:ext cx="548322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altLang="id-ID" smtClean="0"/>
          </a:p>
        </p:txBody>
      </p:sp>
    </p:spTree>
    <p:extLst>
      <p:ext uri="{BB962C8B-B14F-4D97-AF65-F5344CB8AC3E}">
        <p14:creationId xmlns:p14="http://schemas.microsoft.com/office/powerpoint/2010/main" val="371233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EF5A4-ADBA-4ED5-8E74-B57223CD82C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B890F-E20C-4EEF-96D1-0DC4C73EC36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512412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623AB-BCE4-49AB-ACA4-E8CB92546D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7F524-D6CE-4684-9A23-5867A1D6DE4C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372716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0111C-DCB3-4DAD-9E22-5DDBF22702A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E4E64-15DD-4261-A9B6-830A4604BC78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403518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41220-1815-4305-B89F-3783A68E7C6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8D833-4161-4E3B-9FE2-5884DC4B935D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06527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9543A-A6EC-4790-8352-645EDAD3352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266C0-018D-41B2-83CA-C13DC3813DBC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313895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B3484-128B-4017-9A7B-8C27B841C95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1E799-61D6-4035-B38C-231FAE5724C7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514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43F0C-C1B1-476D-9E64-0FA66E2CBF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A6D2A-A219-4AEF-BBB5-A2A890DCE50B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259977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C040F-9A8D-45C7-8F87-46AD1E2027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AAD02-DA69-4518-9515-EE51CD399C86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019822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00C9D-8106-42EB-9CAB-18C111934A1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BD3D8-FF57-4955-843A-8CB28C623F05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434304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97DD-F04B-4EFF-9677-081294A3A8C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ECB93-9052-4F6B-9812-872C1381711D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047056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36545-A7CC-4727-A696-0931E1CA925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E3FDD-E0C2-4544-BCC4-05ED7F1AC16B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38010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D1E642-130D-46F0-AE52-F0E0BCBAA7E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6949EF-0E6A-4FBF-A6C0-2D04D013474C}" type="slidenum">
              <a:rPr lang="en-US" altLang="id-ID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id-ID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18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Materi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id-ID" dirty="0" smtClean="0"/>
              <a:t>KULIAH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483936"/>
          </a:xfrm>
        </p:spPr>
        <p:txBody>
          <a:bodyPr/>
          <a:lstStyle/>
          <a:p>
            <a:endParaRPr lang="id-ID" dirty="0" smtClean="0"/>
          </a:p>
          <a:p>
            <a:pPr algn="ctr"/>
            <a:endParaRPr lang="id-ID" sz="4000" dirty="0" smtClean="0"/>
          </a:p>
          <a:p>
            <a:pPr marL="0" algn="ctr">
              <a:spcBef>
                <a:spcPts val="0"/>
              </a:spcBef>
            </a:pPr>
            <a:r>
              <a:rPr lang="en-US" sz="4000" dirty="0" smtClean="0"/>
              <a:t>KEWARGANEGARAAN </a:t>
            </a:r>
          </a:p>
          <a:p>
            <a:pPr marL="0" algn="ctr">
              <a:spcBef>
                <a:spcPts val="0"/>
              </a:spcBef>
            </a:pPr>
            <a:endParaRPr lang="en-US" sz="4000" dirty="0" smtClean="0"/>
          </a:p>
          <a:p>
            <a:pPr marL="0" algn="ctr">
              <a:spcBef>
                <a:spcPts val="0"/>
              </a:spcBef>
            </a:pPr>
            <a:r>
              <a:rPr lang="en-US" sz="4000" dirty="0" smtClean="0"/>
              <a:t>DOSEN ; DRS. JUHARI SA, M.SI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180975" y="962025"/>
            <a:ext cx="3322638" cy="8636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z="2800" u="sng" smtClean="0">
                <a:solidFill>
                  <a:srgbClr val="000000"/>
                </a:solidFill>
                <a:latin typeface="Britannic Bold" panose="020B0903060703020204" pitchFamily="34" charset="0"/>
              </a:rPr>
              <a:t>OLAH </a:t>
            </a:r>
            <a:r>
              <a:rPr lang="en-US" altLang="id-ID" sz="2800" u="sng" smtClean="0">
                <a:solidFill>
                  <a:prstClr val="white"/>
                </a:solidFill>
                <a:latin typeface="Britannic Bold" panose="020B0903060703020204" pitchFamily="34" charset="0"/>
              </a:rPr>
              <a:t>HATI/KALBU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mtClean="0">
                <a:solidFill>
                  <a:prstClr val="white"/>
                </a:solidFill>
                <a:latin typeface="Britannic Bold" panose="020B0903060703020204" pitchFamily="34" charset="0"/>
              </a:rPr>
              <a:t>CERDAS SPIRITUAL</a:t>
            </a: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296863" y="4397375"/>
            <a:ext cx="3322637" cy="8636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z="2800" u="sng" smtClean="0">
                <a:solidFill>
                  <a:prstClr val="white"/>
                </a:solidFill>
                <a:latin typeface="Britannic Bold" panose="020B0903060703020204" pitchFamily="34" charset="0"/>
              </a:rPr>
              <a:t>OLAH RASA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mtClean="0">
                <a:solidFill>
                  <a:prstClr val="white"/>
                </a:solidFill>
                <a:latin typeface="Britannic Bold" panose="020B0903060703020204" pitchFamily="34" charset="0"/>
              </a:rPr>
              <a:t>CERDAS EMOSIONAL DAN SOSIAL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3184525" y="2657475"/>
            <a:ext cx="2289175" cy="8636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z="4000" b="1" smtClean="0">
                <a:solidFill>
                  <a:srgbClr val="FFFF00"/>
                </a:solidFill>
                <a:latin typeface="Britannic Bold" panose="020B0903060703020204" pitchFamily="34" charset="0"/>
              </a:rPr>
              <a:t>CERDAS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5487988" y="962025"/>
            <a:ext cx="3322637" cy="863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z="2800" u="sng" smtClean="0">
                <a:solidFill>
                  <a:srgbClr val="000066"/>
                </a:solidFill>
                <a:latin typeface="Britannic Bold" panose="020B0903060703020204" pitchFamily="34" charset="0"/>
              </a:rPr>
              <a:t>OLAH PIKIR</a:t>
            </a:r>
            <a:r>
              <a:rPr lang="en-US" altLang="id-ID" smtClean="0">
                <a:solidFill>
                  <a:srgbClr val="000066"/>
                </a:solidFill>
                <a:latin typeface="Britannic Bold" panose="020B0903060703020204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mtClean="0">
                <a:solidFill>
                  <a:srgbClr val="000066"/>
                </a:solidFill>
                <a:latin typeface="Britannic Bold" panose="020B0903060703020204" pitchFamily="34" charset="0"/>
              </a:rPr>
              <a:t>CERDAS INTELEKTUAL</a:t>
            </a:r>
            <a:endParaRPr lang="en-US" altLang="id-ID" sz="2800" smtClean="0">
              <a:solidFill>
                <a:srgbClr val="000066"/>
              </a:solidFill>
              <a:latin typeface="Britannic Bold" panose="020B0903060703020204" pitchFamily="34" charset="0"/>
            </a:endParaRP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5600700" y="4397375"/>
            <a:ext cx="3322638" cy="8636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z="2800" u="sng" smtClean="0">
                <a:solidFill>
                  <a:prstClr val="white"/>
                </a:solidFill>
                <a:latin typeface="Britannic Bold" panose="020B0903060703020204" pitchFamily="34" charset="0"/>
              </a:rPr>
              <a:t>OLAH RAGA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id-ID" smtClean="0">
                <a:solidFill>
                  <a:prstClr val="white"/>
                </a:solidFill>
                <a:latin typeface="Britannic Bold" panose="020B0903060703020204" pitchFamily="34" charset="0"/>
              </a:rPr>
              <a:t>CERDAS KINESTETIK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 rot="1941058">
            <a:off x="1997075" y="2078038"/>
            <a:ext cx="1277938" cy="563562"/>
          </a:xfrm>
          <a:prstGeom prst="leftArrow">
            <a:avLst>
              <a:gd name="adj1" fmla="val 50000"/>
              <a:gd name="adj2" fmla="val 56690"/>
            </a:avLst>
          </a:prstGeom>
          <a:solidFill>
            <a:srgbClr val="FFFF00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altLang="id-ID" smtClean="0">
              <a:solidFill>
                <a:prstClr val="black"/>
              </a:solidFill>
            </a:endParaRP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rot="19658942" flipH="1">
            <a:off x="5354638" y="2078038"/>
            <a:ext cx="1277937" cy="563562"/>
          </a:xfrm>
          <a:prstGeom prst="leftArrow">
            <a:avLst>
              <a:gd name="adj1" fmla="val 50000"/>
              <a:gd name="adj2" fmla="val 56690"/>
            </a:avLst>
          </a:prstGeom>
          <a:solidFill>
            <a:srgbClr val="FFFF00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altLang="id-ID" smtClean="0">
              <a:solidFill>
                <a:prstClr val="black"/>
              </a:solidFill>
            </a:endParaRPr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 rot="19658942" flipV="1">
            <a:off x="1976438" y="3533775"/>
            <a:ext cx="1277937" cy="563563"/>
          </a:xfrm>
          <a:prstGeom prst="leftArrow">
            <a:avLst>
              <a:gd name="adj1" fmla="val 50000"/>
              <a:gd name="adj2" fmla="val 56690"/>
            </a:avLst>
          </a:prstGeom>
          <a:solidFill>
            <a:srgbClr val="FFFF00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altLang="id-ID" smtClean="0">
              <a:solidFill>
                <a:prstClr val="black"/>
              </a:solidFill>
            </a:endParaRP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 rot="1941058" flipH="1" flipV="1">
            <a:off x="5334000" y="3533775"/>
            <a:ext cx="1277938" cy="563563"/>
          </a:xfrm>
          <a:prstGeom prst="leftArrow">
            <a:avLst>
              <a:gd name="adj1" fmla="val 50000"/>
              <a:gd name="adj2" fmla="val 56690"/>
            </a:avLst>
          </a:prstGeom>
          <a:solidFill>
            <a:srgbClr val="FFFF00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altLang="id-ID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18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id-ID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id-ID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</a:br>
            <a:r>
              <a:rPr lang="id-ID" sz="3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FOKUS Materi</a:t>
            </a:r>
            <a:r>
              <a:rPr lang="id-ID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id-ID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900" dirty="0" smtClean="0">
                <a:solidFill>
                  <a:srgbClr val="FF0000"/>
                </a:solidFill>
                <a:latin typeface="Adobe Garamond Pro Bold" pitchFamily="18" charset="0"/>
                <a:cs typeface="Aharoni" pitchFamily="2" charset="-79"/>
              </a:rPr>
              <a:t>Mk. </a:t>
            </a:r>
            <a:r>
              <a:rPr lang="en-US" sz="4900" dirty="0" err="1" smtClean="0">
                <a:solidFill>
                  <a:srgbClr val="FF0000"/>
                </a:solidFill>
                <a:latin typeface="Adobe Garamond Pro Bold" pitchFamily="18" charset="0"/>
                <a:cs typeface="Aharoni" pitchFamily="2" charset="-79"/>
              </a:rPr>
              <a:t>Kewarganegaraan</a:t>
            </a:r>
            <a:endParaRPr lang="id-ID" dirty="0"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96646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96646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Pertama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Civic Education </a:t>
            </a:r>
            <a:r>
              <a:rPr lang="en-US" sz="3900" dirty="0" err="1" smtClean="0">
                <a:solidFill>
                  <a:srgbClr val="FF0000"/>
                </a:solidFill>
              </a:rPr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Indoktrinasi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r>
              <a:rPr lang="en-US" dirty="0" smtClean="0"/>
              <a:t> yang </a:t>
            </a:r>
            <a:r>
              <a:rPr lang="en-US" dirty="0" err="1" smtClean="0"/>
              <a:t>berkuasa</a:t>
            </a:r>
            <a:r>
              <a:rPr lang="en-US" dirty="0" smtClean="0"/>
              <a:t>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koreksi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r>
              <a:rPr lang="en-US" dirty="0" smtClean="0"/>
              <a:t>. </a:t>
            </a:r>
            <a:endParaRPr lang="id-ID" dirty="0" smtClean="0"/>
          </a:p>
          <a:p>
            <a:pPr marL="596646" indent="-514350">
              <a:buNone/>
            </a:pPr>
            <a:r>
              <a:rPr lang="id-ID" dirty="0" smtClean="0"/>
              <a:t>		</a:t>
            </a:r>
          </a:p>
          <a:p>
            <a:pPr marL="595313" indent="-57150">
              <a:buNone/>
            </a:pPr>
            <a:r>
              <a:rPr lang="en-US" dirty="0" smtClean="0"/>
              <a:t>Civic Education </a:t>
            </a:r>
            <a:r>
              <a:rPr lang="en-US" dirty="0" err="1" smtClean="0"/>
              <a:t>seharusnya</a:t>
            </a:r>
            <a:r>
              <a:rPr lang="en-US" dirty="0" smtClean="0"/>
              <a:t> menjadi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kewarganegaraan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disiplin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yang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lang</a:t>
            </a:r>
            <a:r>
              <a:rPr lang="id-ID" dirty="0" smtClean="0"/>
              <a:t>s</a:t>
            </a:r>
            <a:r>
              <a:rPr lang="en-US" dirty="0" err="1" smtClean="0"/>
              <a:t>ung</a:t>
            </a:r>
            <a:r>
              <a:rPr lang="en-US" dirty="0" smtClean="0"/>
              <a:t> </a:t>
            </a:r>
            <a:r>
              <a:rPr lang="en-US" dirty="0" err="1" smtClean="0"/>
              <a:t>denga</a:t>
            </a:r>
            <a:r>
              <a:rPr lang="id-ID" dirty="0" smtClean="0"/>
              <a:t>n</a:t>
            </a:r>
            <a:r>
              <a:rPr lang="en-US" dirty="0" smtClean="0"/>
              <a:t> proses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yang </a:t>
            </a:r>
            <a:r>
              <a:rPr lang="en-US" dirty="0" err="1" smtClean="0"/>
              <a:t>demokratis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pelaku-pelaku</a:t>
            </a:r>
            <a:r>
              <a:rPr lang="en-US" dirty="0" smtClean="0"/>
              <a:t> </a:t>
            </a:r>
            <a:r>
              <a:rPr lang="en-US" dirty="0" err="1" smtClean="0"/>
              <a:t>pemb</a:t>
            </a:r>
            <a:r>
              <a:rPr lang="id-ID" dirty="0" smtClean="0"/>
              <a:t>a</a:t>
            </a:r>
            <a:r>
              <a:rPr lang="en-US" dirty="0" err="1" smtClean="0"/>
              <a:t>ngunan</a:t>
            </a:r>
            <a:r>
              <a:rPr lang="en-US" dirty="0" smtClean="0"/>
              <a:t> </a:t>
            </a:r>
            <a:r>
              <a:rPr lang="en-US" dirty="0" err="1" smtClean="0"/>
              <a:t>bangsa</a:t>
            </a:r>
            <a:r>
              <a:rPr lang="en-US" dirty="0" smtClean="0"/>
              <a:t> yang </a:t>
            </a:r>
            <a:r>
              <a:rPr lang="en-US" dirty="0" err="1" smtClean="0"/>
              <a:t>bertanggung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id-ID" dirty="0" smtClean="0"/>
              <a:t>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d-ID" dirty="0" smtClean="0">
                <a:solidFill>
                  <a:srgbClr val="FF0000"/>
                </a:solidFill>
              </a:rPr>
              <a:t>2. </a:t>
            </a:r>
            <a:r>
              <a:rPr lang="en-US" dirty="0" err="1" smtClean="0">
                <a:solidFill>
                  <a:srgbClr val="FF0000"/>
                </a:solidFill>
              </a:rPr>
              <a:t>Kedua</a:t>
            </a:r>
            <a:r>
              <a:rPr lang="en-US" dirty="0" smtClean="0"/>
              <a:t>, Civic Education mengembangkan </a:t>
            </a:r>
            <a:r>
              <a:rPr lang="en-US" i="1" dirty="0" smtClean="0">
                <a:solidFill>
                  <a:srgbClr val="FF0000"/>
                </a:solidFill>
              </a:rPr>
              <a:t>state of mind</a:t>
            </a:r>
            <a:r>
              <a:rPr lang="en-US" dirty="0" smtClean="0"/>
              <a:t>, </a:t>
            </a:r>
            <a:r>
              <a:rPr lang="en-US" dirty="0" err="1" smtClean="0"/>
              <a:t>pembangunan</a:t>
            </a:r>
            <a:r>
              <a:rPr lang="en-US" dirty="0" smtClean="0"/>
              <a:t> </a:t>
            </a:r>
            <a:r>
              <a:rPr lang="en-US" dirty="0" err="1" smtClean="0"/>
              <a:t>karakter</a:t>
            </a:r>
            <a:r>
              <a:rPr lang="en-US" dirty="0" smtClean="0"/>
              <a:t> </a:t>
            </a:r>
            <a:r>
              <a:rPr lang="en-US" dirty="0" err="1" smtClean="0"/>
              <a:t>bangsa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proses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yang </a:t>
            </a:r>
            <a:r>
              <a:rPr lang="en-US" dirty="0" err="1" smtClean="0"/>
              <a:t>cerdas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berdaya</a:t>
            </a:r>
            <a:r>
              <a:rPr lang="en-US" dirty="0" smtClean="0"/>
              <a:t> </a:t>
            </a:r>
            <a:r>
              <a:rPr lang="en-US" dirty="0" err="1" smtClean="0"/>
              <a:t>nalar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. </a:t>
            </a:r>
            <a:endParaRPr lang="id-ID" dirty="0" smtClean="0"/>
          </a:p>
          <a:p>
            <a:pPr marL="903288" indent="-96838">
              <a:buNone/>
            </a:pPr>
            <a:endParaRPr lang="id-ID" i="1" dirty="0" smtClean="0"/>
          </a:p>
          <a:p>
            <a:pPr marL="903288" indent="-96838">
              <a:buNone/>
            </a:pPr>
            <a:r>
              <a:rPr lang="en-US" i="1" dirty="0" smtClean="0"/>
              <a:t>Civic education </a:t>
            </a:r>
            <a:r>
              <a:rPr lang="en-US" i="1" dirty="0" err="1" smtClean="0"/>
              <a:t>memusatkan</a:t>
            </a:r>
            <a:r>
              <a:rPr lang="en-US" i="1" dirty="0" smtClean="0"/>
              <a:t> </a:t>
            </a:r>
            <a:r>
              <a:rPr lang="en-US" i="1" dirty="0" err="1" smtClean="0"/>
              <a:t>perhatian</a:t>
            </a:r>
            <a:r>
              <a:rPr lang="en-US" i="1" dirty="0" smtClean="0"/>
              <a:t> </a:t>
            </a:r>
            <a:r>
              <a:rPr lang="en-US" i="1" dirty="0" err="1" smtClean="0"/>
              <a:t>pada</a:t>
            </a:r>
            <a:r>
              <a:rPr lang="en-US" i="1" dirty="0" smtClean="0"/>
              <a:t> </a:t>
            </a:r>
            <a:r>
              <a:rPr lang="en-US" i="1" dirty="0" err="1" smtClean="0"/>
              <a:t>pembentukan</a:t>
            </a:r>
            <a:r>
              <a:rPr lang="en-US" i="1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kecerdasan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/>
              <a:t>(civic intelligence), </a:t>
            </a:r>
            <a:r>
              <a:rPr lang="en-US" i="1" dirty="0" err="1" smtClean="0">
                <a:solidFill>
                  <a:srgbClr val="FF0000"/>
                </a:solidFill>
              </a:rPr>
              <a:t>tanggung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jawab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/>
              <a:t>(civic </a:t>
            </a:r>
            <a:r>
              <a:rPr lang="en-US" i="1" dirty="0" err="1" smtClean="0"/>
              <a:t>responbility</a:t>
            </a:r>
            <a:r>
              <a:rPr lang="en-US" i="1" dirty="0" smtClean="0"/>
              <a:t>),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partisipasi</a:t>
            </a:r>
            <a:r>
              <a:rPr lang="en-US" i="1" dirty="0" smtClean="0"/>
              <a:t> (civic participation) </a:t>
            </a:r>
            <a:r>
              <a:rPr lang="en-US" i="1" dirty="0" err="1" smtClean="0"/>
              <a:t>warga</a:t>
            </a:r>
            <a:r>
              <a:rPr lang="en-US" i="1" dirty="0" smtClean="0"/>
              <a:t> </a:t>
            </a:r>
            <a:r>
              <a:rPr lang="en-US" i="1" dirty="0" err="1" smtClean="0"/>
              <a:t>negara</a:t>
            </a:r>
            <a:r>
              <a:rPr lang="en-US" i="1" dirty="0" smtClean="0"/>
              <a:t> </a:t>
            </a:r>
            <a:r>
              <a:rPr lang="en-US" i="1" dirty="0" err="1" smtClean="0"/>
              <a:t>sebagai</a:t>
            </a:r>
            <a:r>
              <a:rPr lang="en-US" i="1" dirty="0" smtClean="0"/>
              <a:t> </a:t>
            </a:r>
            <a:r>
              <a:rPr lang="en-US" i="1" dirty="0" err="1" smtClean="0"/>
              <a:t>landasan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mengembangkan </a:t>
            </a:r>
            <a:r>
              <a:rPr lang="en-US" i="1" dirty="0" err="1" smtClean="0"/>
              <a:t>nilai</a:t>
            </a:r>
            <a:r>
              <a:rPr lang="en-US" i="1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dan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perilaku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demokrasi</a:t>
            </a:r>
            <a:r>
              <a:rPr lang="en-US" i="1" dirty="0" smtClean="0">
                <a:solidFill>
                  <a:srgbClr val="FF0000"/>
                </a:solidFill>
              </a:rPr>
              <a:t>. </a:t>
            </a:r>
            <a:endParaRPr lang="id-ID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>
                <a:solidFill>
                  <a:srgbClr val="FF0000"/>
                </a:solidFill>
              </a:rPr>
              <a:t>3. </a:t>
            </a:r>
            <a:r>
              <a:rPr lang="en-US" dirty="0" err="1" smtClean="0">
                <a:solidFill>
                  <a:srgbClr val="FF0000"/>
                </a:solidFill>
              </a:rPr>
              <a:t>Ketiga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Civic Education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proses </a:t>
            </a:r>
            <a:r>
              <a:rPr lang="en-US" dirty="0" err="1" smtClean="0">
                <a:solidFill>
                  <a:srgbClr val="FF0000"/>
                </a:solidFill>
              </a:rPr>
              <a:t>pencerdasan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menekankan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latihan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nalar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logika</a:t>
            </a:r>
            <a:r>
              <a:rPr lang="en-US" dirty="0" smtClean="0"/>
              <a:t>. </a:t>
            </a:r>
            <a:r>
              <a:rPr lang="id-ID" dirty="0" smtClean="0"/>
              <a:t>Mhs peseta MK harus kritis dan peduli thdp masalah sosial kemasyarakatan dan kenegaraan.</a:t>
            </a:r>
          </a:p>
          <a:p>
            <a:endParaRPr lang="id-ID" dirty="0" smtClean="0"/>
          </a:p>
          <a:p>
            <a:pPr marL="82296" indent="0">
              <a:buNone/>
            </a:pP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i="1" dirty="0" smtClean="0">
                <a:solidFill>
                  <a:srgbClr val="FF0000"/>
                </a:solidFill>
              </a:rPr>
              <a:t>4. </a:t>
            </a:r>
            <a:r>
              <a:rPr lang="en-US" i="1" dirty="0" err="1" smtClean="0">
                <a:solidFill>
                  <a:srgbClr val="FF0000"/>
                </a:solidFill>
              </a:rPr>
              <a:t>Keempat</a:t>
            </a:r>
            <a:r>
              <a:rPr lang="en-US" i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Civic Education </a:t>
            </a:r>
            <a:r>
              <a:rPr lang="en-US" dirty="0" err="1" smtClean="0">
                <a:solidFill>
                  <a:srgbClr val="FF0000"/>
                </a:solidFill>
              </a:rPr>
              <a:t>sebagai</a:t>
            </a:r>
            <a:r>
              <a:rPr lang="en-US" dirty="0" smtClean="0">
                <a:solidFill>
                  <a:srgbClr val="FF0000"/>
                </a:solidFill>
              </a:rPr>
              <a:t> lab</a:t>
            </a:r>
            <a:r>
              <a:rPr lang="id-ID" dirty="0" smtClean="0">
                <a:solidFill>
                  <a:srgbClr val="FF0000"/>
                </a:solidFill>
              </a:rPr>
              <a:t>oratorium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demokrasi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yg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BERKUALITAS.</a:t>
            </a:r>
            <a:endParaRPr lang="id-ID" sz="2800" dirty="0" smtClean="0"/>
          </a:p>
          <a:p>
            <a:pPr marL="365125" indent="-1588">
              <a:buNone/>
            </a:pPr>
            <a:r>
              <a:rPr lang="id-ID" dirty="0" smtClean="0"/>
              <a:t>S</a:t>
            </a:r>
            <a:r>
              <a:rPr lang="en-US" dirty="0" err="1" smtClean="0"/>
              <a:t>ikap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demokratis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mengajar</a:t>
            </a:r>
            <a:r>
              <a:rPr lang="en-US" dirty="0" smtClean="0"/>
              <a:t> </a:t>
            </a:r>
            <a:r>
              <a:rPr lang="en-US" dirty="0" err="1" smtClean="0"/>
              <a:t>demokrasi</a:t>
            </a:r>
            <a:r>
              <a:rPr lang="en-US" dirty="0" smtClean="0"/>
              <a:t> (teaching democracy),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penerapan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cara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hidup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berdemokrasi</a:t>
            </a:r>
            <a:r>
              <a:rPr lang="en-US" dirty="0" smtClean="0">
                <a:solidFill>
                  <a:srgbClr val="FF0000"/>
                </a:solidFill>
              </a:rPr>
              <a:t> (doing democracy) </a:t>
            </a:r>
            <a:r>
              <a:rPr lang="en-US" dirty="0" err="1" smtClean="0"/>
              <a:t>sebagai</a:t>
            </a:r>
            <a:r>
              <a:rPr lang="en-US" dirty="0" smtClean="0"/>
              <a:t> modus </a:t>
            </a:r>
            <a:r>
              <a:rPr lang="en-US" dirty="0" err="1" smtClean="0"/>
              <a:t>pembelajaran</a:t>
            </a:r>
            <a:r>
              <a:rPr lang="en-US" dirty="0" smtClean="0"/>
              <a:t>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d-ID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Mengapa perlu </a:t>
            </a:r>
            <a:r>
              <a:rPr lang="id-ID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DEMOKRASI...?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</a:b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(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Yg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Bermutu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/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Kualitas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cs typeface="Aharoni" pitchFamily="2" charset="-79"/>
              </a:rPr>
              <a:t>)</a:t>
            </a:r>
            <a:endParaRPr lang="id-ID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itchFamily="18" charset="0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err="1" smtClean="0">
                <a:solidFill>
                  <a:srgbClr val="FF0000"/>
                </a:solidFill>
              </a:rPr>
              <a:t>Pertama</a:t>
            </a:r>
            <a:r>
              <a:rPr lang="en-US" b="1" u="sng" dirty="0" smtClean="0">
                <a:solidFill>
                  <a:srgbClr val="FF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gambaran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id-ID" dirty="0" smtClean="0"/>
              <a:t>.</a:t>
            </a:r>
          </a:p>
          <a:p>
            <a:pPr>
              <a:buNone/>
            </a:pPr>
            <a:endParaRPr lang="id-ID" dirty="0" smtClean="0"/>
          </a:p>
          <a:p>
            <a:pPr marL="365125" indent="-17463">
              <a:buNone/>
            </a:pPr>
            <a:r>
              <a:rPr lang="id-ID" dirty="0" smtClean="0"/>
              <a:t>S</a:t>
            </a:r>
            <a:r>
              <a:rPr lang="en-US" dirty="0" err="1" smtClean="0"/>
              <a:t>ebagai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integral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bangsa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 smtClean="0"/>
              <a:t>terealisasinya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transisi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</a:t>
            </a:r>
            <a:r>
              <a:rPr lang="en-US" dirty="0" err="1" smtClean="0"/>
              <a:t>demokrasi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</a:p>
          <a:p>
            <a:pPr marL="365125" indent="-17463">
              <a:buNone/>
            </a:pPr>
            <a:r>
              <a:rPr lang="id-ID" dirty="0" smtClean="0"/>
              <a:t>(</a:t>
            </a:r>
            <a:r>
              <a:rPr lang="en-US" dirty="0" err="1" smtClean="0"/>
              <a:t>dengan</a:t>
            </a:r>
            <a:r>
              <a:rPr lang="en-US" dirty="0" smtClean="0"/>
              <a:t> mengembangkan </a:t>
            </a:r>
            <a:r>
              <a:rPr lang="en-US" dirty="0" err="1" smtClean="0"/>
              <a:t>wacana</a:t>
            </a:r>
            <a:r>
              <a:rPr lang="en-US" dirty="0" smtClean="0"/>
              <a:t> </a:t>
            </a:r>
            <a:r>
              <a:rPr lang="en-US" dirty="0" err="1" smtClean="0"/>
              <a:t>demokrasi</a:t>
            </a:r>
            <a:r>
              <a:rPr lang="en-US" dirty="0" smtClean="0"/>
              <a:t>, </a:t>
            </a:r>
            <a:r>
              <a:rPr lang="en-US" dirty="0" err="1" smtClean="0"/>
              <a:t>penegakan</a:t>
            </a:r>
            <a:r>
              <a:rPr lang="en-US" dirty="0" smtClean="0"/>
              <a:t> HAM </a:t>
            </a:r>
            <a:r>
              <a:rPr lang="en-US" dirty="0" err="1" smtClean="0"/>
              <a:t>dan</a:t>
            </a:r>
            <a:r>
              <a:rPr lang="en-US" dirty="0" smtClean="0"/>
              <a:t> civil society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berbangsa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bernegara</a:t>
            </a:r>
            <a:r>
              <a:rPr lang="id-ID" dirty="0" smtClean="0"/>
              <a:t>)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 </a:t>
            </a:r>
            <a:r>
              <a:rPr lang="en-US" b="1" u="sng" dirty="0" err="1" smtClean="0">
                <a:solidFill>
                  <a:srgbClr val="FF0000"/>
                </a:solidFill>
              </a:rPr>
              <a:t>Kedua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/>
              <a:t>Menjadikan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(good citizen) </a:t>
            </a:r>
            <a:r>
              <a:rPr lang="en-US" dirty="0" err="1" smtClean="0"/>
              <a:t>menuju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berbangsa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bernegara</a:t>
            </a:r>
            <a:r>
              <a:rPr lang="en-US" dirty="0" smtClean="0"/>
              <a:t> yang </a:t>
            </a:r>
            <a:r>
              <a:rPr lang="en-US" dirty="0" err="1" smtClean="0"/>
              <a:t>mengedepankan</a:t>
            </a:r>
            <a:r>
              <a:rPr lang="en-US" dirty="0" smtClean="0"/>
              <a:t> </a:t>
            </a:r>
            <a:r>
              <a:rPr lang="en-US" dirty="0" err="1" smtClean="0"/>
              <a:t>semangat</a:t>
            </a:r>
            <a:r>
              <a:rPr lang="en-US" dirty="0" smtClean="0"/>
              <a:t> </a:t>
            </a:r>
            <a:r>
              <a:rPr lang="en-US" dirty="0" err="1" smtClean="0"/>
              <a:t>demokrasi</a:t>
            </a:r>
            <a:r>
              <a:rPr lang="en-US" dirty="0" smtClean="0"/>
              <a:t> </a:t>
            </a:r>
            <a:r>
              <a:rPr lang="en-US" dirty="0" err="1" smtClean="0"/>
              <a:t>keadaban</a:t>
            </a:r>
            <a:r>
              <a:rPr lang="en-US" dirty="0" smtClean="0"/>
              <a:t>, </a:t>
            </a:r>
            <a:r>
              <a:rPr lang="en-US" dirty="0" err="1" smtClean="0"/>
              <a:t>egaliter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menjunjung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hak-hak</a:t>
            </a:r>
            <a:r>
              <a:rPr lang="en-US" dirty="0" smtClean="0"/>
              <a:t> </a:t>
            </a:r>
            <a:r>
              <a:rPr lang="en-US" dirty="0" err="1" smtClean="0"/>
              <a:t>asasi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en-US" b="1" u="sng" dirty="0" err="1" smtClean="0">
                <a:solidFill>
                  <a:srgbClr val="FF0000"/>
                </a:solidFill>
              </a:rPr>
              <a:t>Ketiga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sipil</a:t>
            </a:r>
            <a:r>
              <a:rPr lang="en-US" dirty="0" smtClean="0"/>
              <a:t>. </a:t>
            </a:r>
            <a:endParaRPr lang="id-ID" dirty="0" smtClean="0"/>
          </a:p>
          <a:p>
            <a:pPr>
              <a:buNone/>
            </a:pP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>
                <a:solidFill>
                  <a:srgbClr val="FF0000"/>
                </a:solidFill>
              </a:rPr>
              <a:t>Keempat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/>
              <a:t>Menumbuhkan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keterlibatan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sipil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seti</a:t>
            </a:r>
            <a:r>
              <a:rPr lang="id-ID" dirty="0" smtClean="0"/>
              <a:t>ap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menunjang</a:t>
            </a:r>
            <a:r>
              <a:rPr lang="en-US" dirty="0" smtClean="0"/>
              <a:t> </a:t>
            </a:r>
            <a:r>
              <a:rPr lang="en-US" dirty="0" err="1" smtClean="0"/>
              <a:t>demokratisasi</a:t>
            </a:r>
            <a:r>
              <a:rPr lang="en-US" dirty="0" smtClean="0"/>
              <a:t>, </a:t>
            </a:r>
            <a:r>
              <a:rPr lang="en-US" dirty="0" err="1" smtClean="0"/>
              <a:t>penegakan</a:t>
            </a:r>
            <a:r>
              <a:rPr lang="en-US" dirty="0" smtClean="0"/>
              <a:t> HAM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perwujudan</a:t>
            </a:r>
            <a:r>
              <a:rPr lang="en-US" dirty="0" smtClean="0"/>
              <a:t> civil society.</a:t>
            </a: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>
                <a:solidFill>
                  <a:srgbClr val="FF0000"/>
                </a:solidFill>
              </a:rPr>
              <a:t>Nama Mata Kuliah;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d-ID" dirty="0" smtClean="0"/>
          </a:p>
          <a:p>
            <a:pPr marL="627063" indent="-282575">
              <a:buFont typeface="Wingdings" pitchFamily="2" charset="2"/>
              <a:buChar char="§"/>
            </a:pPr>
            <a:r>
              <a:rPr lang="id-ID" sz="3600" dirty="0" smtClean="0"/>
              <a:t>Civic Education </a:t>
            </a:r>
          </a:p>
          <a:p>
            <a:pPr marL="627063" indent="-282575">
              <a:buFont typeface="Wingdings" pitchFamily="2" charset="2"/>
              <a:buChar char="§"/>
            </a:pPr>
            <a:r>
              <a:rPr lang="id-ID" sz="3600" dirty="0" smtClean="0"/>
              <a:t>Penddk Kewarga Negaraan (PKN)</a:t>
            </a:r>
          </a:p>
          <a:p>
            <a:pPr marL="627063" indent="-282575">
              <a:buFont typeface="Wingdings" pitchFamily="2" charset="2"/>
              <a:buChar char="§"/>
            </a:pPr>
            <a:r>
              <a:rPr lang="id-ID" sz="3600" dirty="0" smtClean="0"/>
              <a:t>Penddk Kewiraan</a:t>
            </a:r>
          </a:p>
          <a:p>
            <a:pPr marL="627063" indent="-282575">
              <a:buFont typeface="Wingdings" pitchFamily="2" charset="2"/>
              <a:buChar char="§"/>
            </a:pPr>
            <a:r>
              <a:rPr lang="id-ID" sz="3600" dirty="0" smtClean="0"/>
              <a:t>Penddkn Pancasila dan KN (PPKN)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289" y="283379"/>
            <a:ext cx="7498080" cy="1143000"/>
          </a:xfrm>
        </p:spPr>
        <p:txBody>
          <a:bodyPr/>
          <a:lstStyle/>
          <a:p>
            <a:r>
              <a:rPr lang="id-ID" dirty="0" smtClean="0">
                <a:solidFill>
                  <a:srgbClr val="FF0000"/>
                </a:solidFill>
              </a:rPr>
              <a:t>Yaitu;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Suatu mata kuliah yang di dalamnya berisi/ mengajarkan tentang pokok-pokok persoalan yang berkaitan dengan kewajiban-kewajiban dan hak-hak yang dimiliki oleh seseorang yang menjadi warg suatu negara (Indonesia)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944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id-ID" b="1" dirty="0" err="1" smtClean="0">
                <a:solidFill>
                  <a:srgbClr val="0070C0"/>
                </a:solidFill>
              </a:rPr>
              <a:t>Latar</a:t>
            </a:r>
            <a:r>
              <a:rPr lang="en-US" altLang="id-ID" b="1" dirty="0" smtClean="0">
                <a:solidFill>
                  <a:srgbClr val="0070C0"/>
                </a:solidFill>
              </a:rPr>
              <a:t> </a:t>
            </a:r>
            <a:r>
              <a:rPr lang="en-US" altLang="id-ID" b="1" dirty="0" err="1" smtClean="0">
                <a:solidFill>
                  <a:srgbClr val="0070C0"/>
                </a:solidFill>
              </a:rPr>
              <a:t>Belakang</a:t>
            </a:r>
            <a:r>
              <a:rPr lang="en-US" altLang="id-ID" b="1" dirty="0" smtClean="0">
                <a:solidFill>
                  <a:srgbClr val="0070C0"/>
                </a:solidFill>
              </a:rPr>
              <a:t> </a:t>
            </a:r>
            <a:r>
              <a:rPr lang="id-ID" altLang="id-ID" b="1" dirty="0" smtClean="0">
                <a:solidFill>
                  <a:srgbClr val="0070C0"/>
                </a:solidFill>
              </a:rPr>
              <a:t/>
            </a:r>
            <a:br>
              <a:rPr lang="id-ID" altLang="id-ID" b="1" dirty="0" smtClean="0">
                <a:solidFill>
                  <a:srgbClr val="0070C0"/>
                </a:solidFill>
              </a:rPr>
            </a:br>
            <a:r>
              <a:rPr lang="en-US" altLang="id-ID" b="1" dirty="0" err="1" smtClean="0">
                <a:solidFill>
                  <a:srgbClr val="0070C0"/>
                </a:solidFill>
              </a:rPr>
              <a:t>Pendidikan</a:t>
            </a:r>
            <a:r>
              <a:rPr lang="en-US" altLang="id-ID" b="1" dirty="0" smtClean="0">
                <a:solidFill>
                  <a:srgbClr val="0070C0"/>
                </a:solidFill>
              </a:rPr>
              <a:t> </a:t>
            </a:r>
            <a:r>
              <a:rPr lang="en-US" altLang="id-ID" b="1" dirty="0" err="1" smtClean="0">
                <a:solidFill>
                  <a:srgbClr val="0070C0"/>
                </a:solidFill>
              </a:rPr>
              <a:t>Kewarganegaraan</a:t>
            </a:r>
            <a:r>
              <a:rPr lang="id-ID" altLang="id-ID" b="1" dirty="0" smtClean="0">
                <a:solidFill>
                  <a:srgbClr val="0070C0"/>
                </a:solidFill>
              </a:rPr>
              <a:t> :</a:t>
            </a:r>
            <a:endParaRPr lang="en-US" altLang="id-ID" b="1" dirty="0" smtClean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9530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A. </a:t>
            </a:r>
            <a:r>
              <a:rPr lang="en-US" b="1" dirty="0" err="1" smtClean="0">
                <a:solidFill>
                  <a:srgbClr val="FF0000"/>
                </a:solidFill>
              </a:rPr>
              <a:t>Perubahan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Pendidikan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ke</a:t>
            </a:r>
            <a:r>
              <a:rPr lang="en-US" b="1" dirty="0" smtClean="0">
                <a:solidFill>
                  <a:srgbClr val="FF0000"/>
                </a:solidFill>
              </a:rPr>
              <a:t> masa </a:t>
            </a:r>
            <a:r>
              <a:rPr lang="en-US" b="1" dirty="0" err="1" smtClean="0">
                <a:solidFill>
                  <a:srgbClr val="FF0000"/>
                </a:solidFill>
              </a:rPr>
              <a:t>depan</a:t>
            </a:r>
            <a:r>
              <a:rPr lang="en-US" b="1" dirty="0" smtClean="0">
                <a:solidFill>
                  <a:srgbClr val="FF0000"/>
                </a:solidFill>
              </a:rPr>
              <a:t> : </a:t>
            </a:r>
            <a:endParaRPr lang="id-ID" b="1" dirty="0" smtClean="0">
              <a:solidFill>
                <a:srgbClr val="FF0000"/>
              </a:solidFill>
            </a:endParaRP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id-ID" b="1" dirty="0">
                <a:solidFill>
                  <a:srgbClr val="FF0000"/>
                </a:solidFill>
              </a:rPr>
              <a:t>	</a:t>
            </a:r>
            <a:r>
              <a:rPr lang="id-ID" b="1" dirty="0" smtClean="0"/>
              <a:t>Menurut</a:t>
            </a:r>
            <a:r>
              <a:rPr lang="id-ID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UNESCO (1998) : </a:t>
            </a:r>
            <a:endParaRPr lang="id-ID" b="1" dirty="0" smtClean="0"/>
          </a:p>
          <a:p>
            <a:pPr marL="596646" indent="-514350" eaLnBrk="1" fontAlgn="auto" hangingPunct="1">
              <a:spcAft>
                <a:spcPts val="0"/>
              </a:spcAft>
              <a:buAutoNum type="arabicParenBoth"/>
              <a:defRPr/>
            </a:pPr>
            <a:r>
              <a:rPr lang="en-US" b="1" dirty="0" err="1" smtClean="0"/>
              <a:t>pendidikan</a:t>
            </a:r>
            <a:r>
              <a:rPr lang="en-US" b="1" dirty="0" smtClean="0"/>
              <a:t> </a:t>
            </a:r>
            <a:r>
              <a:rPr lang="en-US" b="1" dirty="0" err="1" smtClean="0"/>
              <a:t>tdk</a:t>
            </a:r>
            <a:r>
              <a:rPr lang="en-US" b="1" dirty="0" smtClean="0"/>
              <a:t> </a:t>
            </a:r>
            <a:r>
              <a:rPr lang="en-US" b="1" dirty="0" err="1" smtClean="0"/>
              <a:t>hanya</a:t>
            </a:r>
            <a:r>
              <a:rPr lang="en-US" b="1" dirty="0" smtClean="0"/>
              <a:t> </a:t>
            </a:r>
            <a:r>
              <a:rPr lang="en-US" b="1" dirty="0" err="1" smtClean="0"/>
              <a:t>mentransfer</a:t>
            </a:r>
            <a:r>
              <a:rPr lang="en-US" b="1" dirty="0" smtClean="0"/>
              <a:t> </a:t>
            </a:r>
            <a:r>
              <a:rPr lang="en-US" b="1" dirty="0" err="1" smtClean="0"/>
              <a:t>ipteks</a:t>
            </a:r>
            <a:r>
              <a:rPr lang="en-US" b="1" dirty="0" smtClean="0"/>
              <a:t> </a:t>
            </a:r>
            <a:r>
              <a:rPr lang="en-US" b="1" dirty="0" err="1" smtClean="0"/>
              <a:t>tetapi</a:t>
            </a:r>
            <a:r>
              <a:rPr lang="en-US" b="1" dirty="0" smtClean="0"/>
              <a:t> hrs </a:t>
            </a:r>
            <a:r>
              <a:rPr lang="en-US" b="1" dirty="0" err="1" smtClean="0"/>
              <a:t>melahirkan</a:t>
            </a:r>
            <a:r>
              <a:rPr lang="en-US" b="1" dirty="0" smtClean="0"/>
              <a:t> </a:t>
            </a:r>
            <a:r>
              <a:rPr lang="en-US" b="1" dirty="0" err="1" smtClean="0"/>
              <a:t>warga</a:t>
            </a:r>
            <a:r>
              <a:rPr lang="en-US" b="1" dirty="0" smtClean="0"/>
              <a:t> </a:t>
            </a:r>
            <a:r>
              <a:rPr lang="en-US" b="1" dirty="0" err="1" smtClean="0"/>
              <a:t>negara</a:t>
            </a:r>
            <a:r>
              <a:rPr lang="en-US" b="1" dirty="0" smtClean="0"/>
              <a:t> dg </a:t>
            </a:r>
            <a:r>
              <a:rPr lang="en-US" b="1" dirty="0" err="1" smtClean="0"/>
              <a:t>kesadaran</a:t>
            </a:r>
            <a:r>
              <a:rPr lang="en-US" b="1" dirty="0" smtClean="0"/>
              <a:t> </a:t>
            </a:r>
            <a:r>
              <a:rPr lang="en-US" b="1" dirty="0" err="1" smtClean="0"/>
              <a:t>ttg</a:t>
            </a:r>
            <a:r>
              <a:rPr lang="en-US" b="1" dirty="0" smtClean="0"/>
              <a:t> </a:t>
            </a:r>
            <a:r>
              <a:rPr lang="en-US" b="1" dirty="0" err="1" smtClean="0"/>
              <a:t>bgs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kemanusiaan</a:t>
            </a:r>
            <a:r>
              <a:rPr lang="en-US" b="1" dirty="0" smtClean="0"/>
              <a:t>, </a:t>
            </a:r>
            <a:endParaRPr lang="id-ID" b="1" dirty="0" smtClean="0"/>
          </a:p>
          <a:p>
            <a:pPr marL="596646" indent="-514350" eaLnBrk="1" fontAlgn="auto" hangingPunct="1">
              <a:spcAft>
                <a:spcPts val="0"/>
              </a:spcAft>
              <a:buAutoNum type="arabicParenBoth"/>
              <a:defRPr/>
            </a:pPr>
            <a:r>
              <a:rPr lang="en-US" b="1" dirty="0" err="1" smtClean="0"/>
              <a:t>mempersiapkan</a:t>
            </a:r>
            <a:r>
              <a:rPr lang="en-US" b="1" dirty="0" smtClean="0"/>
              <a:t> TK masa </a:t>
            </a:r>
            <a:r>
              <a:rPr lang="en-US" b="1" dirty="0" err="1" smtClean="0"/>
              <a:t>depan</a:t>
            </a:r>
            <a:r>
              <a:rPr lang="en-US" b="1" dirty="0" smtClean="0"/>
              <a:t> </a:t>
            </a:r>
            <a:r>
              <a:rPr lang="en-US" b="1" dirty="0" err="1" smtClean="0"/>
              <a:t>yg</a:t>
            </a:r>
            <a:r>
              <a:rPr lang="en-US" b="1" dirty="0" smtClean="0"/>
              <a:t> </a:t>
            </a:r>
            <a:r>
              <a:rPr lang="en-US" b="1" dirty="0" err="1" smtClean="0"/>
              <a:t>produktif</a:t>
            </a:r>
            <a:r>
              <a:rPr lang="en-US" b="1" dirty="0" smtClean="0"/>
              <a:t>,</a:t>
            </a:r>
            <a:endParaRPr lang="id-ID" b="1" dirty="0" smtClean="0"/>
          </a:p>
          <a:p>
            <a:pPr marL="596646" indent="-514350" eaLnBrk="1" fontAlgn="auto" hangingPunct="1">
              <a:spcAft>
                <a:spcPts val="0"/>
              </a:spcAft>
              <a:buAutoNum type="arabicParenBoth"/>
              <a:defRPr/>
            </a:pPr>
            <a:r>
              <a:rPr lang="en-US" b="1" dirty="0" err="1" smtClean="0"/>
              <a:t>mengubah</a:t>
            </a:r>
            <a:r>
              <a:rPr lang="en-US" b="1" dirty="0" smtClean="0"/>
              <a:t> </a:t>
            </a:r>
            <a:r>
              <a:rPr lang="en-US" b="1" dirty="0" err="1" smtClean="0"/>
              <a:t>cara</a:t>
            </a:r>
            <a:r>
              <a:rPr lang="en-US" b="1" dirty="0" smtClean="0"/>
              <a:t> </a:t>
            </a:r>
            <a:r>
              <a:rPr lang="en-US" b="1" dirty="0" err="1" smtClean="0"/>
              <a:t>berfikir</a:t>
            </a:r>
            <a:r>
              <a:rPr lang="en-US" b="1" dirty="0" smtClean="0"/>
              <a:t>, </a:t>
            </a:r>
            <a:r>
              <a:rPr lang="en-US" b="1" dirty="0" err="1" smtClean="0"/>
              <a:t>sikap</a:t>
            </a:r>
            <a:r>
              <a:rPr lang="en-US" b="1" dirty="0" smtClean="0"/>
              <a:t> </a:t>
            </a:r>
            <a:r>
              <a:rPr lang="en-US" b="1" dirty="0" err="1" smtClean="0"/>
              <a:t>hidup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perilaku</a:t>
            </a:r>
            <a:r>
              <a:rPr lang="en-US" b="1" dirty="0" smtClean="0"/>
              <a:t> </a:t>
            </a:r>
            <a:r>
              <a:rPr lang="en-US" b="1" dirty="0" err="1" smtClean="0"/>
              <a:t>dlm</a:t>
            </a:r>
            <a:r>
              <a:rPr lang="en-US" b="1" dirty="0" smtClean="0"/>
              <a:t> </a:t>
            </a:r>
            <a:r>
              <a:rPr lang="en-US" b="1" dirty="0" err="1" smtClean="0"/>
              <a:t>perubahan</a:t>
            </a:r>
            <a:r>
              <a:rPr lang="en-US" b="1" dirty="0" smtClean="0"/>
              <a:t> </a:t>
            </a:r>
            <a:r>
              <a:rPr lang="en-US" b="1" dirty="0" err="1" smtClean="0"/>
              <a:t>sosial</a:t>
            </a:r>
            <a:r>
              <a:rPr lang="en-US" b="1" dirty="0" smtClean="0"/>
              <a:t> </a:t>
            </a:r>
            <a:r>
              <a:rPr lang="en-US" b="1" dirty="0" err="1" smtClean="0"/>
              <a:t>ke</a:t>
            </a:r>
            <a:r>
              <a:rPr lang="en-US" b="1" dirty="0" smtClean="0"/>
              <a:t> </a:t>
            </a:r>
            <a:r>
              <a:rPr lang="en-US" b="1" dirty="0" err="1" smtClean="0"/>
              <a:t>arah</a:t>
            </a:r>
            <a:r>
              <a:rPr lang="en-US" b="1" dirty="0" smtClean="0"/>
              <a:t> </a:t>
            </a:r>
            <a:r>
              <a:rPr lang="en-US" b="1" dirty="0" err="1" smtClean="0"/>
              <a:t>kemajuan</a:t>
            </a:r>
            <a:r>
              <a:rPr lang="en-US" b="1" dirty="0" smtClean="0"/>
              <a:t> </a:t>
            </a:r>
            <a:r>
              <a:rPr lang="en-US" b="1" dirty="0" err="1" smtClean="0"/>
              <a:t>yg</a:t>
            </a:r>
            <a:r>
              <a:rPr lang="en-US" b="1" dirty="0" smtClean="0"/>
              <a:t> </a:t>
            </a:r>
            <a:r>
              <a:rPr lang="en-US" b="1" dirty="0" err="1" smtClean="0"/>
              <a:t>adil</a:t>
            </a:r>
            <a:r>
              <a:rPr lang="en-US" b="1" dirty="0" smtClean="0"/>
              <a:t> </a:t>
            </a:r>
            <a:endParaRPr lang="id-ID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B. </a:t>
            </a:r>
            <a:r>
              <a:rPr lang="en-US" b="1" dirty="0" err="1" smtClean="0">
                <a:solidFill>
                  <a:srgbClr val="FF0000"/>
                </a:solidFill>
              </a:rPr>
              <a:t>Dinamika</a:t>
            </a:r>
            <a:r>
              <a:rPr lang="en-US" b="1" dirty="0" smtClean="0">
                <a:solidFill>
                  <a:srgbClr val="FF0000"/>
                </a:solidFill>
              </a:rPr>
              <a:t> Internal </a:t>
            </a:r>
            <a:r>
              <a:rPr lang="en-US" b="1" dirty="0" err="1" smtClean="0">
                <a:solidFill>
                  <a:srgbClr val="FF0000"/>
                </a:solidFill>
              </a:rPr>
              <a:t>Bangsa</a:t>
            </a:r>
            <a:r>
              <a:rPr lang="en-US" b="1" dirty="0" smtClean="0">
                <a:solidFill>
                  <a:srgbClr val="FF0000"/>
                </a:solidFill>
              </a:rPr>
              <a:t> Indonesia: </a:t>
            </a:r>
            <a:r>
              <a:rPr lang="en-US" b="1" dirty="0" err="1" smtClean="0"/>
              <a:t>lemahnya</a:t>
            </a:r>
            <a:r>
              <a:rPr lang="en-US" b="1" dirty="0" smtClean="0"/>
              <a:t> </a:t>
            </a:r>
            <a:r>
              <a:rPr lang="en-US" b="1" dirty="0" err="1" smtClean="0"/>
              <a:t>komitmen</a:t>
            </a:r>
            <a:r>
              <a:rPr lang="en-US" b="1" dirty="0" smtClean="0"/>
              <a:t> </a:t>
            </a:r>
            <a:r>
              <a:rPr lang="en-US" b="1" dirty="0" err="1" smtClean="0"/>
              <a:t>masyarakat</a:t>
            </a:r>
            <a:r>
              <a:rPr lang="en-US" b="1" dirty="0" smtClean="0"/>
              <a:t> </a:t>
            </a:r>
            <a:r>
              <a:rPr lang="en-US" b="1" dirty="0" err="1" smtClean="0"/>
              <a:t>terhadap</a:t>
            </a:r>
            <a:r>
              <a:rPr lang="en-US" b="1" dirty="0" smtClean="0"/>
              <a:t> </a:t>
            </a:r>
            <a:r>
              <a:rPr lang="en-US" b="1" dirty="0" err="1" smtClean="0"/>
              <a:t>nilai-nilai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r>
              <a:rPr lang="en-US" b="1" dirty="0" smtClean="0"/>
              <a:t>, </a:t>
            </a:r>
            <a:r>
              <a:rPr lang="en-US" b="1" dirty="0" err="1" smtClean="0"/>
              <a:t>penyimpangan</a:t>
            </a:r>
            <a:r>
              <a:rPr lang="en-US" b="1" dirty="0" smtClean="0"/>
              <a:t> </a:t>
            </a:r>
            <a:r>
              <a:rPr lang="en-US" b="1" dirty="0" err="1" smtClean="0"/>
              <a:t>praktik</a:t>
            </a:r>
            <a:r>
              <a:rPr lang="en-US" b="1" dirty="0" smtClean="0"/>
              <a:t> </a:t>
            </a:r>
            <a:r>
              <a:rPr lang="en-US" b="1" dirty="0" err="1" smtClean="0"/>
              <a:t>penyelenggaraan</a:t>
            </a:r>
            <a:r>
              <a:rPr lang="en-US" b="1" dirty="0" smtClean="0"/>
              <a:t> </a:t>
            </a:r>
            <a:r>
              <a:rPr lang="en-US" b="1" dirty="0" err="1" smtClean="0"/>
              <a:t>negara</a:t>
            </a:r>
            <a:r>
              <a:rPr lang="en-US" b="1" dirty="0" smtClean="0"/>
              <a:t>, </a:t>
            </a:r>
            <a:r>
              <a:rPr lang="en-US" b="1" dirty="0" err="1" smtClean="0"/>
              <a:t>disorientasi</a:t>
            </a:r>
            <a:r>
              <a:rPr lang="en-US" b="1" dirty="0" smtClean="0"/>
              <a:t> </a:t>
            </a:r>
            <a:r>
              <a:rPr lang="en-US" b="1" dirty="0" err="1" smtClean="0"/>
              <a:t>nilai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distorsi</a:t>
            </a:r>
            <a:r>
              <a:rPr lang="en-US" b="1" dirty="0" smtClean="0"/>
              <a:t> </a:t>
            </a:r>
            <a:r>
              <a:rPr lang="en-US" b="1" dirty="0" err="1" smtClean="0"/>
              <a:t>nasionalisme</a:t>
            </a:r>
            <a:r>
              <a:rPr lang="en-US" b="1" dirty="0" smtClean="0"/>
              <a:t>, </a:t>
            </a:r>
            <a:r>
              <a:rPr lang="en-US" b="1" dirty="0" err="1" smtClean="0"/>
              <a:t>dll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286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sz="5300" dirty="0" smtClean="0"/>
              <a:t>Tujuan Civic Education</a:t>
            </a:r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>
                <a:solidFill>
                  <a:srgbClr val="FF0000"/>
                </a:solidFill>
              </a:rPr>
              <a:t>(KeWARGANEGARAAN):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err="1" smtClean="0"/>
              <a:t>Tujuan</a:t>
            </a:r>
            <a:r>
              <a:rPr lang="en-US" dirty="0" smtClean="0"/>
              <a:t> civic education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partisipasi</a:t>
            </a:r>
            <a:r>
              <a:rPr lang="en-US" b="1" dirty="0" smtClean="0">
                <a:solidFill>
                  <a:srgbClr val="FF0000"/>
                </a:solidFill>
              </a:rPr>
              <a:t> yang </a:t>
            </a:r>
            <a:r>
              <a:rPr lang="en-US" b="1" dirty="0" err="1" smtClean="0">
                <a:solidFill>
                  <a:srgbClr val="FF0000"/>
                </a:solidFill>
              </a:rPr>
              <a:t>bermutu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bertanggung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jawab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ditingkat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,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. </a:t>
            </a:r>
            <a:endParaRPr lang="id-ID" dirty="0" smtClean="0"/>
          </a:p>
          <a:p>
            <a:pPr marL="596646" indent="-514350">
              <a:buFont typeface="+mj-lt"/>
              <a:buAutoNum type="arabicPeriod"/>
            </a:pPr>
            <a:r>
              <a:rPr lang="en-US" dirty="0" err="1" smtClean="0"/>
              <a:t>Hasilnya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demokratis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dirty="0" err="1" smtClean="0"/>
              <a:t>emungkinan</a:t>
            </a:r>
            <a:r>
              <a:rPr lang="en-US" dirty="0" smtClean="0"/>
              <a:t> </a:t>
            </a:r>
            <a:r>
              <a:rPr lang="en-US" dirty="0" err="1" smtClean="0"/>
              <a:t>mengadakan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,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negaranya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mempunyai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pengetahuan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kemampuan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kemauan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mewujudkannya</a:t>
            </a:r>
            <a:r>
              <a:rPr lang="en-US" dirty="0" smtClean="0"/>
              <a:t>.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 startAt="3"/>
            </a:pPr>
            <a:r>
              <a:rPr lang="id-ID" dirty="0" smtClean="0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rgbClr val="FF0000"/>
                </a:solidFill>
              </a:rPr>
              <a:t>artisipasi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warga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negara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dalam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masyarakat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demokratis</a:t>
            </a:r>
            <a:r>
              <a:rPr lang="en-US" dirty="0" smtClean="0"/>
              <a:t>,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didasarkan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, </a:t>
            </a:r>
            <a:r>
              <a:rPr lang="en-US" dirty="0" err="1" smtClean="0"/>
              <a:t>refleksi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penerimaan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hak-hak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endParaRPr lang="id-ID" dirty="0" smtClean="0"/>
          </a:p>
          <a:p>
            <a:pPr marL="596646" indent="-514350">
              <a:buFont typeface="+mj-lt"/>
              <a:buAutoNum type="arabicPeriod" startAt="3"/>
            </a:pPr>
            <a:r>
              <a:rPr lang="id-ID" dirty="0" smtClean="0"/>
              <a:t>Mengembangkan </a:t>
            </a:r>
            <a:r>
              <a:rPr lang="id-ID" dirty="0"/>
              <a:t>sikap dan perilaku kewarganegaraan yang mengapresiasi </a:t>
            </a:r>
            <a:r>
              <a:rPr lang="id-ID" dirty="0">
                <a:solidFill>
                  <a:srgbClr val="FF0000"/>
                </a:solidFill>
              </a:rPr>
              <a:t>nilai-nilai moral etika dan </a:t>
            </a:r>
            <a:r>
              <a:rPr lang="id-ID" dirty="0" smtClean="0">
                <a:solidFill>
                  <a:srgbClr val="FF0000"/>
                </a:solidFill>
              </a:rPr>
              <a:t>religious</a:t>
            </a:r>
          </a:p>
          <a:p>
            <a:pPr marL="596646" indent="-514350">
              <a:buFont typeface="+mj-lt"/>
              <a:buAutoNum type="arabicPeriod" startAt="3"/>
            </a:pPr>
            <a:r>
              <a:rPr lang="id-ID" dirty="0" smtClean="0"/>
              <a:t>Menjadi </a:t>
            </a:r>
            <a:r>
              <a:rPr lang="id-ID" dirty="0"/>
              <a:t>warga negara yang </a:t>
            </a:r>
            <a:r>
              <a:rPr lang="id-ID" dirty="0">
                <a:solidFill>
                  <a:srgbClr val="FF0000"/>
                </a:solidFill>
              </a:rPr>
              <a:t>cerdas, berkarakter,</a:t>
            </a:r>
            <a:r>
              <a:rPr lang="id-ID" dirty="0"/>
              <a:t> menjunjung tinggi </a:t>
            </a:r>
            <a:r>
              <a:rPr lang="id-ID" dirty="0">
                <a:solidFill>
                  <a:srgbClr val="FF0000"/>
                </a:solidFill>
              </a:rPr>
              <a:t>nilai </a:t>
            </a:r>
            <a:r>
              <a:rPr lang="id-ID" dirty="0" smtClean="0">
                <a:solidFill>
                  <a:srgbClr val="FF0000"/>
                </a:solidFill>
              </a:rPr>
              <a:t>kemanusiaan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 startAt="6"/>
            </a:pPr>
            <a:r>
              <a:rPr lang="id-ID" dirty="0" smtClean="0"/>
              <a:t>M</a:t>
            </a:r>
            <a:r>
              <a:rPr lang="es-ES" dirty="0" err="1" smtClean="0"/>
              <a:t>enumbuhkembangkan</a:t>
            </a:r>
            <a:r>
              <a:rPr lang="es-ES" dirty="0" smtClean="0"/>
              <a:t> </a:t>
            </a:r>
            <a:r>
              <a:rPr lang="es-ES" dirty="0" err="1"/>
              <a:t>jiwa</a:t>
            </a:r>
            <a:r>
              <a:rPr lang="es-ES" dirty="0"/>
              <a:t> dan </a:t>
            </a:r>
            <a:r>
              <a:rPr lang="es-ES" dirty="0" err="1"/>
              <a:t>semangat</a:t>
            </a:r>
            <a:r>
              <a:rPr lang="es-ES" dirty="0"/>
              <a:t> </a:t>
            </a:r>
            <a:r>
              <a:rPr lang="es-ES" dirty="0" err="1">
                <a:solidFill>
                  <a:srgbClr val="FF0000"/>
                </a:solidFill>
              </a:rPr>
              <a:t>nasionalisme</a:t>
            </a:r>
            <a:r>
              <a:rPr lang="es-ES" dirty="0">
                <a:solidFill>
                  <a:srgbClr val="FF0000"/>
                </a:solidFill>
              </a:rPr>
              <a:t>, </a:t>
            </a:r>
            <a:r>
              <a:rPr lang="es-ES" dirty="0"/>
              <a:t>dan </a:t>
            </a:r>
            <a:r>
              <a:rPr lang="es-ES" dirty="0">
                <a:solidFill>
                  <a:srgbClr val="FF0000"/>
                </a:solidFill>
              </a:rPr>
              <a:t>rasa cinta pada </a:t>
            </a:r>
            <a:r>
              <a:rPr lang="es-ES" dirty="0" err="1">
                <a:solidFill>
                  <a:srgbClr val="FF0000"/>
                </a:solidFill>
              </a:rPr>
              <a:t>tanah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air</a:t>
            </a:r>
            <a:endParaRPr lang="id-ID" dirty="0" smtClean="0">
              <a:solidFill>
                <a:srgbClr val="FF0000"/>
              </a:solidFill>
            </a:endParaRPr>
          </a:p>
          <a:p>
            <a:pPr marL="596646" indent="-514350">
              <a:buFont typeface="+mj-lt"/>
              <a:buAutoNum type="arabicPeriod" startAt="6"/>
            </a:pPr>
            <a:r>
              <a:rPr lang="id-ID" dirty="0" smtClean="0"/>
              <a:t>Mengembangkan </a:t>
            </a:r>
            <a:r>
              <a:rPr lang="id-ID" dirty="0">
                <a:solidFill>
                  <a:srgbClr val="FF0000"/>
                </a:solidFill>
              </a:rPr>
              <a:t>sikap demokrasi berkeadaban dan bertanggungjawab</a:t>
            </a:r>
            <a:r>
              <a:rPr lang="id-ID" dirty="0"/>
              <a:t>, serta mengembangkan kemampuan kompetitif bangsa di era </a:t>
            </a:r>
            <a:r>
              <a:rPr lang="id-ID" dirty="0" smtClean="0"/>
              <a:t>globalisas</a:t>
            </a:r>
          </a:p>
          <a:p>
            <a:pPr marL="596646" indent="-514350">
              <a:buFont typeface="+mj-lt"/>
              <a:buAutoNum type="arabicPeriod" startAt="6"/>
            </a:pPr>
            <a:r>
              <a:rPr lang="id-ID" dirty="0"/>
              <a:t>menjunjung tinggi </a:t>
            </a:r>
            <a:r>
              <a:rPr lang="id-ID" dirty="0">
                <a:solidFill>
                  <a:srgbClr val="FF0000"/>
                </a:solidFill>
              </a:rPr>
              <a:t>nilai-nilai </a:t>
            </a:r>
            <a:r>
              <a:rPr lang="id-ID" dirty="0" smtClean="0">
                <a:solidFill>
                  <a:srgbClr val="FF0000"/>
                </a:solidFill>
              </a:rPr>
              <a:t>keadilan</a:t>
            </a:r>
            <a:endParaRPr lang="id-ID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>
                <a:solidFill>
                  <a:srgbClr val="FF0000"/>
                </a:solidFill>
              </a:rPr>
              <a:t>Syarat</a:t>
            </a:r>
            <a:r>
              <a:rPr lang="id-ID" dirty="0" smtClean="0"/>
              <a:t>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id-ID" dirty="0" smtClean="0">
                <a:solidFill>
                  <a:srgbClr val="FF0000"/>
                </a:solidFill>
              </a:rPr>
              <a:t>BERMUTU &amp; </a:t>
            </a:r>
            <a:r>
              <a:rPr lang="id-ID" dirty="0" smtClean="0"/>
              <a:t>Tanggung Jawab :</a:t>
            </a:r>
          </a:p>
          <a:p>
            <a:pPr marL="714375" indent="-282575">
              <a:buFont typeface="Wingdings" pitchFamily="2" charset="2"/>
              <a:buChar char="§"/>
            </a:pPr>
            <a:r>
              <a:rPr lang="en-US" dirty="0" smtClean="0"/>
              <a:t>(1) </a:t>
            </a:r>
            <a:r>
              <a:rPr lang="en-US" dirty="0" err="1" smtClean="0"/>
              <a:t>penguasaan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</a:p>
          <a:p>
            <a:pPr marL="714375" indent="-282575">
              <a:buFont typeface="Wingdings" pitchFamily="2" charset="2"/>
              <a:buChar char="§"/>
            </a:pPr>
            <a:r>
              <a:rPr lang="en-US" dirty="0" smtClean="0"/>
              <a:t> (2)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intelektual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partisipatoris</a:t>
            </a:r>
            <a:r>
              <a:rPr lang="en-US" dirty="0" smtClean="0"/>
              <a:t>,</a:t>
            </a:r>
            <a:endParaRPr lang="id-ID" dirty="0" smtClean="0"/>
          </a:p>
          <a:p>
            <a:pPr marL="714375" indent="-282575">
              <a:buFont typeface="Wingdings" pitchFamily="2" charset="2"/>
              <a:buChar char="§"/>
            </a:pPr>
            <a:r>
              <a:rPr lang="en-US" dirty="0" smtClean="0"/>
              <a:t> (3)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karakter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mental </a:t>
            </a:r>
            <a:r>
              <a:rPr lang="en-US" dirty="0" err="1" smtClean="0"/>
              <a:t>tertentu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endParaRPr lang="id-ID" dirty="0" smtClean="0"/>
          </a:p>
          <a:p>
            <a:pPr marL="714375" indent="-282575">
              <a:buFont typeface="Wingdings" pitchFamily="2" charset="2"/>
              <a:buChar char="§"/>
            </a:pPr>
            <a:r>
              <a:rPr lang="en-US" dirty="0" smtClean="0"/>
              <a:t>(4) </a:t>
            </a:r>
            <a:r>
              <a:rPr lang="en-US" dirty="0" err="1" smtClean="0"/>
              <a:t>komitmen</a:t>
            </a:r>
            <a:r>
              <a:rPr lang="en-US" dirty="0" smtClean="0"/>
              <a:t> yang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prisip</a:t>
            </a:r>
            <a:r>
              <a:rPr lang="en-US" dirty="0" smtClean="0"/>
              <a:t> fundamental </a:t>
            </a:r>
            <a:r>
              <a:rPr lang="en-US" dirty="0" err="1" smtClean="0"/>
              <a:t>demokrasi</a:t>
            </a:r>
            <a:r>
              <a:rPr lang="en-US" dirty="0" smtClean="0"/>
              <a:t>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Dalam</a:t>
            </a:r>
            <a:r>
              <a:rPr lang="en-US" dirty="0" smtClean="0"/>
              <a:t> civic education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didalamnya</a:t>
            </a:r>
            <a:r>
              <a:rPr lang="en-US" dirty="0" smtClean="0"/>
              <a:t> mengembangkan </a:t>
            </a:r>
            <a:r>
              <a:rPr lang="en-US" dirty="0" err="1" smtClean="0">
                <a:solidFill>
                  <a:srgbClr val="FF0000"/>
                </a:solidFill>
              </a:rPr>
              <a:t>tiga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komponen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utama</a:t>
            </a:r>
            <a:r>
              <a:rPr lang="id-ID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endParaRPr lang="id-ID" dirty="0" smtClean="0">
              <a:solidFill>
                <a:srgbClr val="FF0000"/>
              </a:solidFill>
            </a:endParaRPr>
          </a:p>
          <a:p>
            <a:endParaRPr lang="id-ID" dirty="0">
              <a:solidFill>
                <a:srgbClr val="FF0000"/>
              </a:solidFill>
            </a:endParaRPr>
          </a:p>
          <a:p>
            <a:pPr marL="595312" indent="-514350">
              <a:buAutoNum type="alphaLcPeriod"/>
            </a:pP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kewarganegaraan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civic knowledge</a:t>
            </a:r>
            <a:r>
              <a:rPr lang="en-US" dirty="0" smtClean="0"/>
              <a:t>), </a:t>
            </a:r>
            <a:endParaRPr lang="id-ID" dirty="0"/>
          </a:p>
          <a:p>
            <a:pPr marL="595312" indent="-514350">
              <a:buAutoNum type="alphaLcPeriod"/>
            </a:pPr>
            <a:r>
              <a:rPr lang="id-ID" dirty="0" smtClean="0"/>
              <a:t>b.</a:t>
            </a:r>
            <a:r>
              <a:rPr lang="en-US" dirty="0" err="1" smtClean="0"/>
              <a:t>kecakapan</a:t>
            </a:r>
            <a:r>
              <a:rPr lang="en-US" dirty="0" smtClean="0"/>
              <a:t> </a:t>
            </a:r>
            <a:r>
              <a:rPr lang="en-US" dirty="0" err="1" smtClean="0"/>
              <a:t>kewarganegaraan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civic skills</a:t>
            </a:r>
            <a:r>
              <a:rPr lang="en-US" dirty="0" smtClean="0"/>
              <a:t>),</a:t>
            </a:r>
            <a:endParaRPr lang="id-ID" dirty="0" smtClean="0"/>
          </a:p>
          <a:p>
            <a:pPr marL="358775" indent="-277813">
              <a:buNone/>
            </a:pPr>
            <a:r>
              <a:rPr lang="id-ID" dirty="0" smtClean="0"/>
              <a:t>c.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watak-watak</a:t>
            </a:r>
            <a:r>
              <a:rPr lang="en-US" dirty="0" smtClean="0"/>
              <a:t> </a:t>
            </a:r>
            <a:r>
              <a:rPr lang="en-US" dirty="0" err="1" smtClean="0"/>
              <a:t>kewarganegaraan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civic dispositions</a:t>
            </a:r>
            <a:r>
              <a:rPr lang="en-US" dirty="0" smtClean="0"/>
              <a:t>).</a:t>
            </a:r>
            <a:endParaRPr lang="id-ID" dirty="0" smtClean="0"/>
          </a:p>
          <a:p>
            <a:endParaRPr lang="id-ID" dirty="0" smtClean="0"/>
          </a:p>
          <a:p>
            <a:pPr algn="r">
              <a:buNone/>
            </a:pPr>
            <a:endParaRPr lang="id-ID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1047</TotalTime>
  <Words>575</Words>
  <Application>Microsoft Office PowerPoint</Application>
  <PresentationFormat>On-screen Show (4:3)</PresentationFormat>
  <Paragraphs>69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Adobe Garamond Pro Bold</vt:lpstr>
      <vt:lpstr>Aharoni</vt:lpstr>
      <vt:lpstr>Arial</vt:lpstr>
      <vt:lpstr>Britannic Bold</vt:lpstr>
      <vt:lpstr>Calibri</vt:lpstr>
      <vt:lpstr>Gill Sans MT</vt:lpstr>
      <vt:lpstr>Verdana</vt:lpstr>
      <vt:lpstr>Wingdings</vt:lpstr>
      <vt:lpstr>Wingdings 2</vt:lpstr>
      <vt:lpstr>Solstice</vt:lpstr>
      <vt:lpstr>Office Theme</vt:lpstr>
      <vt:lpstr>Materi  KULIAH</vt:lpstr>
      <vt:lpstr>Nama Mata Kuliah;</vt:lpstr>
      <vt:lpstr>Yaitu;</vt:lpstr>
      <vt:lpstr>Latar Belakang  Pendidikan Kewarganegaraan :</vt:lpstr>
      <vt:lpstr>Tujuan Civic Education (KeWARGANEGARAAN):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FOKUS Materi Mk. Kewarganegaraan</vt:lpstr>
      <vt:lpstr>PowerPoint Presentation</vt:lpstr>
      <vt:lpstr>PowerPoint Presentation</vt:lpstr>
      <vt:lpstr>PowerPoint Presentation</vt:lpstr>
      <vt:lpstr>Mengapa perlu DEMOKRASI...? (Yg Bermutu/ Kualitas)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Mata Kuliah</dc:title>
  <dc:creator>HP MINI</dc:creator>
  <cp:lastModifiedBy>SPC</cp:lastModifiedBy>
  <cp:revision>37</cp:revision>
  <dcterms:created xsi:type="dcterms:W3CDTF">2006-08-16T00:00:00Z</dcterms:created>
  <dcterms:modified xsi:type="dcterms:W3CDTF">2019-05-31T04:57:02Z</dcterms:modified>
</cp:coreProperties>
</file>