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70" r:id="rId3"/>
    <p:sldId id="279" r:id="rId4"/>
    <p:sldId id="272" r:id="rId5"/>
    <p:sldId id="276" r:id="rId6"/>
    <p:sldId id="277" r:id="rId7"/>
    <p:sldId id="260" r:id="rId8"/>
    <p:sldId id="261" r:id="rId9"/>
    <p:sldId id="274" r:id="rId10"/>
    <p:sldId id="275" r:id="rId11"/>
    <p:sldId id="262" r:id="rId12"/>
    <p:sldId id="264" r:id="rId13"/>
    <p:sldId id="291" r:id="rId14"/>
    <p:sldId id="281" r:id="rId15"/>
    <p:sldId id="265" r:id="rId16"/>
    <p:sldId id="267" r:id="rId17"/>
    <p:sldId id="258" r:id="rId18"/>
    <p:sldId id="293" r:id="rId19"/>
    <p:sldId id="294" r:id="rId20"/>
  </p:sldIdLst>
  <p:sldSz cx="9144000" cy="6858000" type="screen4x3"/>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811" y="-5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_rels/data1.xml.rels><?xml version="1.0" encoding="UTF-8" standalone="yes"?>
<Relationships xmlns="http://schemas.openxmlformats.org/package/2006/relationships"><Relationship Id="rId1" Type="http://schemas.openxmlformats.org/officeDocument/2006/relationships/image" Target="../media/image7.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0EBC656-55CE-4C55-9A8F-3561E8AF59C9}"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id-ID"/>
        </a:p>
      </dgm:t>
    </dgm:pt>
    <dgm:pt modelId="{F87B8136-4E5E-46AA-A945-5E2221A74606}">
      <dgm:prSet phldrT="[Text]"/>
      <dgm:spPr/>
      <dgm:t>
        <a:bodyPr/>
        <a:lstStyle/>
        <a:p>
          <a:r>
            <a:rPr lang="id-ID" dirty="0" smtClean="0"/>
            <a:t>1975</a:t>
          </a:r>
          <a:endParaRPr lang="id-ID" dirty="0"/>
        </a:p>
      </dgm:t>
    </dgm:pt>
    <dgm:pt modelId="{2FE68C9D-0658-47E5-A656-91C83BD21ADE}" type="parTrans" cxnId="{57431FA6-5464-4AAB-B5F7-E21B0E03602A}">
      <dgm:prSet/>
      <dgm:spPr/>
      <dgm:t>
        <a:bodyPr/>
        <a:lstStyle/>
        <a:p>
          <a:endParaRPr lang="id-ID"/>
        </a:p>
      </dgm:t>
    </dgm:pt>
    <dgm:pt modelId="{837C7C22-5717-4418-BE7F-5C7DE168742E}" type="sibTrans" cxnId="{57431FA6-5464-4AAB-B5F7-E21B0E03602A}">
      <dgm:prSet/>
      <dgm:spPr/>
      <dgm:t>
        <a:bodyPr/>
        <a:lstStyle/>
        <a:p>
          <a:endParaRPr lang="id-ID"/>
        </a:p>
      </dgm:t>
    </dgm:pt>
    <dgm:pt modelId="{30414759-5361-4044-9581-38D1AFD4C82A}">
      <dgm:prSet phldrT="[Text]"/>
      <dgm:spPr/>
      <dgm:t>
        <a:bodyPr/>
        <a:lstStyle/>
        <a:p>
          <a:r>
            <a:rPr lang="en-US" dirty="0" smtClean="0"/>
            <a:t>established the ASEAN Sub-Committee on Women (ASW)</a:t>
          </a:r>
          <a:endParaRPr lang="id-ID" dirty="0"/>
        </a:p>
      </dgm:t>
    </dgm:pt>
    <dgm:pt modelId="{3CD19105-A862-497B-B6FC-32B58BCF4A04}" type="parTrans" cxnId="{B01C930A-6AAE-40C0-ADAE-BD9F10C42AE2}">
      <dgm:prSet/>
      <dgm:spPr/>
      <dgm:t>
        <a:bodyPr/>
        <a:lstStyle/>
        <a:p>
          <a:endParaRPr lang="id-ID"/>
        </a:p>
      </dgm:t>
    </dgm:pt>
    <dgm:pt modelId="{31C4EF74-8522-4C9D-9C68-9A05A151BD89}" type="sibTrans" cxnId="{B01C930A-6AAE-40C0-ADAE-BD9F10C42AE2}">
      <dgm:prSet/>
      <dgm:spPr/>
      <dgm:t>
        <a:bodyPr/>
        <a:lstStyle/>
        <a:p>
          <a:endParaRPr lang="id-ID"/>
        </a:p>
      </dgm:t>
    </dgm:pt>
    <dgm:pt modelId="{44D00C77-297D-41BB-9889-14AB21D1F665}">
      <dgm:prSet phldrT="[Text]"/>
      <dgm:spPr/>
      <dgm:t>
        <a:bodyPr/>
        <a:lstStyle/>
        <a:p>
          <a:r>
            <a:rPr lang="id-ID" dirty="0" smtClean="0"/>
            <a:t>1976, Pertemuan di Makati Philippine untuk menentukan strategi ASEAN dalam merespon </a:t>
          </a:r>
          <a:r>
            <a:rPr lang="en-US" dirty="0" smtClean="0"/>
            <a:t>the United Nations International Decade for Women (1975-1985).</a:t>
          </a:r>
          <a:endParaRPr lang="id-ID" dirty="0"/>
        </a:p>
      </dgm:t>
    </dgm:pt>
    <dgm:pt modelId="{53EF49A4-87D0-4AB5-902A-018F2D0289CD}" type="parTrans" cxnId="{88D6AEE1-CBCF-45D5-AB0E-952D30766E6D}">
      <dgm:prSet/>
      <dgm:spPr/>
      <dgm:t>
        <a:bodyPr/>
        <a:lstStyle/>
        <a:p>
          <a:endParaRPr lang="id-ID"/>
        </a:p>
      </dgm:t>
    </dgm:pt>
    <dgm:pt modelId="{22440785-242A-4F53-AEE9-A3D4BA52AEBC}" type="sibTrans" cxnId="{88D6AEE1-CBCF-45D5-AB0E-952D30766E6D}">
      <dgm:prSet/>
      <dgm:spPr/>
      <dgm:t>
        <a:bodyPr/>
        <a:lstStyle/>
        <a:p>
          <a:endParaRPr lang="id-ID"/>
        </a:p>
      </dgm:t>
    </dgm:pt>
    <dgm:pt modelId="{BC644597-C111-45D3-83B1-DA9948A6D68C}">
      <dgm:prSet phldrT="[Text]"/>
      <dgm:spPr/>
      <dgm:t>
        <a:bodyPr/>
        <a:lstStyle/>
        <a:p>
          <a:r>
            <a:rPr lang="id-ID" dirty="0" smtClean="0"/>
            <a:t>1981</a:t>
          </a:r>
        </a:p>
        <a:p>
          <a:r>
            <a:rPr lang="id-ID" dirty="0" smtClean="0"/>
            <a:t>2001</a:t>
          </a:r>
          <a:endParaRPr lang="id-ID" dirty="0"/>
        </a:p>
      </dgm:t>
    </dgm:pt>
    <dgm:pt modelId="{A59BD5AF-0E10-4273-BD10-09E2A1447198}" type="parTrans" cxnId="{8273D00D-1E68-4137-BAB9-4B0963D0BFCA}">
      <dgm:prSet/>
      <dgm:spPr/>
      <dgm:t>
        <a:bodyPr/>
        <a:lstStyle/>
        <a:p>
          <a:endParaRPr lang="id-ID"/>
        </a:p>
      </dgm:t>
    </dgm:pt>
    <dgm:pt modelId="{3BECBFAF-F11A-40D8-9926-E005C8C52C25}" type="sibTrans" cxnId="{8273D00D-1E68-4137-BAB9-4B0963D0BFCA}">
      <dgm:prSet/>
      <dgm:spPr/>
      <dgm:t>
        <a:bodyPr/>
        <a:lstStyle/>
        <a:p>
          <a:endParaRPr lang="id-ID"/>
        </a:p>
      </dgm:t>
    </dgm:pt>
    <dgm:pt modelId="{A956D7C7-E92E-4F83-BB1F-F0811820A259}">
      <dgm:prSet phldrT="[Text]"/>
      <dgm:spPr/>
      <dgm:t>
        <a:bodyPr/>
        <a:lstStyle/>
        <a:p>
          <a:r>
            <a:rPr lang="id-ID" dirty="0" smtClean="0"/>
            <a:t>1981 :</a:t>
          </a:r>
          <a:r>
            <a:rPr lang="en-US" dirty="0" smtClean="0"/>
            <a:t>ASW </a:t>
          </a:r>
          <a:r>
            <a:rPr lang="id-ID" dirty="0" smtClean="0">
              <a:sym typeface="Wingdings" pitchFamily="2" charset="2"/>
            </a:rPr>
            <a:t> diubah menjadi  AWP (</a:t>
          </a:r>
          <a:r>
            <a:rPr lang="en-US" dirty="0" smtClean="0"/>
            <a:t>the ASEAN Women’s </a:t>
          </a:r>
          <a:r>
            <a:rPr lang="en-US" dirty="0" err="1" smtClean="0"/>
            <a:t>Programme</a:t>
          </a:r>
          <a:r>
            <a:rPr lang="id-ID" dirty="0" smtClean="0"/>
            <a:t>)</a:t>
          </a:r>
          <a:r>
            <a:rPr lang="en-US" dirty="0" smtClean="0"/>
            <a:t> </a:t>
          </a:r>
          <a:endParaRPr lang="id-ID" dirty="0"/>
        </a:p>
      </dgm:t>
    </dgm:pt>
    <dgm:pt modelId="{40B3DD69-97AF-40B0-A811-A8F7808690CE}" type="parTrans" cxnId="{46FC9F11-CF81-43AB-AEA3-42C177F821DD}">
      <dgm:prSet/>
      <dgm:spPr/>
      <dgm:t>
        <a:bodyPr/>
        <a:lstStyle/>
        <a:p>
          <a:endParaRPr lang="id-ID"/>
        </a:p>
      </dgm:t>
    </dgm:pt>
    <dgm:pt modelId="{46070BAB-2967-4310-9363-62EFDD0D989E}" type="sibTrans" cxnId="{46FC9F11-CF81-43AB-AEA3-42C177F821DD}">
      <dgm:prSet/>
      <dgm:spPr/>
      <dgm:t>
        <a:bodyPr/>
        <a:lstStyle/>
        <a:p>
          <a:endParaRPr lang="id-ID"/>
        </a:p>
      </dgm:t>
    </dgm:pt>
    <dgm:pt modelId="{48A21C0A-A55F-4BEF-AD04-7112219555B8}">
      <dgm:prSet phldrT="[Text]"/>
      <dgm:spPr/>
      <dgm:t>
        <a:bodyPr/>
        <a:lstStyle/>
        <a:p>
          <a:r>
            <a:rPr lang="id-ID" dirty="0" smtClean="0"/>
            <a:t>2001 : AWP </a:t>
          </a:r>
          <a:r>
            <a:rPr lang="id-ID" dirty="0" smtClean="0">
              <a:sym typeface="Wingdings" pitchFamily="2" charset="2"/>
            </a:rPr>
            <a:t> diubah menjadi  </a:t>
          </a:r>
          <a:r>
            <a:rPr lang="en-US" dirty="0" smtClean="0"/>
            <a:t>the ASEAN Committee on Women (ACW).</a:t>
          </a:r>
          <a:endParaRPr lang="id-ID" dirty="0"/>
        </a:p>
      </dgm:t>
    </dgm:pt>
    <dgm:pt modelId="{A7007C69-954C-4473-8E2B-255704DB94A0}" type="parTrans" cxnId="{DB59FF60-AD99-4CCA-8343-B7B1B4AEA4B2}">
      <dgm:prSet/>
      <dgm:spPr/>
      <dgm:t>
        <a:bodyPr/>
        <a:lstStyle/>
        <a:p>
          <a:endParaRPr lang="id-ID"/>
        </a:p>
      </dgm:t>
    </dgm:pt>
    <dgm:pt modelId="{28666459-DB8F-46BD-BDE0-0CC39F5627A4}" type="sibTrans" cxnId="{DB59FF60-AD99-4CCA-8343-B7B1B4AEA4B2}">
      <dgm:prSet/>
      <dgm:spPr/>
      <dgm:t>
        <a:bodyPr/>
        <a:lstStyle/>
        <a:p>
          <a:endParaRPr lang="id-ID"/>
        </a:p>
      </dgm:t>
    </dgm:pt>
    <dgm:pt modelId="{96FE09CA-E92B-4ECD-A487-49066E6A53AB}">
      <dgm:prSet phldrT="[Text]" phldr="1"/>
      <dgm:spPr>
        <a:blipFill rotWithShape="0">
          <a:blip xmlns:r="http://schemas.openxmlformats.org/officeDocument/2006/relationships" r:embed="rId1"/>
          <a:stretch>
            <a:fillRect/>
          </a:stretch>
        </a:blipFill>
      </dgm:spPr>
      <dgm:t>
        <a:bodyPr/>
        <a:lstStyle/>
        <a:p>
          <a:endParaRPr lang="id-ID" dirty="0"/>
        </a:p>
      </dgm:t>
    </dgm:pt>
    <dgm:pt modelId="{826C8C33-D754-4A91-B8D0-588766D66F89}" type="parTrans" cxnId="{E2AF5130-82F6-4777-8236-517EC89EE3C8}">
      <dgm:prSet/>
      <dgm:spPr/>
      <dgm:t>
        <a:bodyPr/>
        <a:lstStyle/>
        <a:p>
          <a:endParaRPr lang="id-ID"/>
        </a:p>
      </dgm:t>
    </dgm:pt>
    <dgm:pt modelId="{B4EE1EDB-CE5D-46C5-9E28-767B4771EBAB}" type="sibTrans" cxnId="{E2AF5130-82F6-4777-8236-517EC89EE3C8}">
      <dgm:prSet/>
      <dgm:spPr/>
      <dgm:t>
        <a:bodyPr/>
        <a:lstStyle/>
        <a:p>
          <a:endParaRPr lang="id-ID"/>
        </a:p>
      </dgm:t>
    </dgm:pt>
    <dgm:pt modelId="{629852D7-9307-4B01-8FF3-B6CF4B99C258}">
      <dgm:prSet phldrT="[Text]"/>
      <dgm:spPr/>
      <dgm:t>
        <a:bodyPr/>
        <a:lstStyle/>
        <a:p>
          <a:r>
            <a:rPr lang="id-ID" dirty="0" smtClean="0"/>
            <a:t>2012, 2015, 201 : ASEAN Ministerial Meeting on Women</a:t>
          </a:r>
          <a:endParaRPr lang="id-ID" dirty="0"/>
        </a:p>
      </dgm:t>
    </dgm:pt>
    <dgm:pt modelId="{C3942694-E6B3-48E4-84E5-6D18AB952A40}" type="parTrans" cxnId="{46FF5D00-9F40-4599-B55B-F5C7D3BD30BE}">
      <dgm:prSet/>
      <dgm:spPr/>
      <dgm:t>
        <a:bodyPr/>
        <a:lstStyle/>
        <a:p>
          <a:endParaRPr lang="id-ID"/>
        </a:p>
      </dgm:t>
    </dgm:pt>
    <dgm:pt modelId="{ACB34C10-C89A-4260-BD6C-DF56AB8D0AE0}" type="sibTrans" cxnId="{46FF5D00-9F40-4599-B55B-F5C7D3BD30BE}">
      <dgm:prSet/>
      <dgm:spPr/>
      <dgm:t>
        <a:bodyPr/>
        <a:lstStyle/>
        <a:p>
          <a:endParaRPr lang="id-ID"/>
        </a:p>
      </dgm:t>
    </dgm:pt>
    <dgm:pt modelId="{95FF040C-FF20-42A8-A873-CDCAC9329EC6}">
      <dgm:prSet phldrT="[Text]"/>
      <dgm:spPr/>
      <dgm:t>
        <a:bodyPr/>
        <a:lstStyle/>
        <a:p>
          <a:r>
            <a:rPr lang="id-ID" dirty="0" smtClean="0"/>
            <a:t>2000 : Indonesia : Instruksi Presiden No. 9 tahun 2000 tentang Pengarusutamaan Gender (PUG) </a:t>
          </a:r>
          <a:endParaRPr lang="id-ID" dirty="0"/>
        </a:p>
      </dgm:t>
    </dgm:pt>
    <dgm:pt modelId="{E009DAE1-1C8C-4DAD-8479-A61C92DAB1B9}" type="parTrans" cxnId="{2AC210C9-FC39-44C5-976D-417391AB96E3}">
      <dgm:prSet/>
      <dgm:spPr/>
      <dgm:t>
        <a:bodyPr/>
        <a:lstStyle/>
        <a:p>
          <a:endParaRPr lang="id-ID"/>
        </a:p>
      </dgm:t>
    </dgm:pt>
    <dgm:pt modelId="{8E587D41-7E48-4749-B06D-65D3660E0E19}" type="sibTrans" cxnId="{2AC210C9-FC39-44C5-976D-417391AB96E3}">
      <dgm:prSet/>
      <dgm:spPr/>
      <dgm:t>
        <a:bodyPr/>
        <a:lstStyle/>
        <a:p>
          <a:endParaRPr lang="id-ID"/>
        </a:p>
      </dgm:t>
    </dgm:pt>
    <dgm:pt modelId="{3265446E-16D7-435E-8247-C2E38E906810}" type="pres">
      <dgm:prSet presAssocID="{F0EBC656-55CE-4C55-9A8F-3561E8AF59C9}" presName="linearFlow" presStyleCnt="0">
        <dgm:presLayoutVars>
          <dgm:dir/>
          <dgm:animLvl val="lvl"/>
          <dgm:resizeHandles val="exact"/>
        </dgm:presLayoutVars>
      </dgm:prSet>
      <dgm:spPr/>
      <dgm:t>
        <a:bodyPr/>
        <a:lstStyle/>
        <a:p>
          <a:endParaRPr lang="id-ID"/>
        </a:p>
      </dgm:t>
    </dgm:pt>
    <dgm:pt modelId="{F9DECC29-1535-4529-996E-93432CB9AD35}" type="pres">
      <dgm:prSet presAssocID="{F87B8136-4E5E-46AA-A945-5E2221A74606}" presName="composite" presStyleCnt="0"/>
      <dgm:spPr/>
    </dgm:pt>
    <dgm:pt modelId="{D7B9DC1F-265E-4AEE-9534-3E28F344D9B0}" type="pres">
      <dgm:prSet presAssocID="{F87B8136-4E5E-46AA-A945-5E2221A74606}" presName="parentText" presStyleLbl="alignNode1" presStyleIdx="0" presStyleCnt="3">
        <dgm:presLayoutVars>
          <dgm:chMax val="1"/>
          <dgm:bulletEnabled val="1"/>
        </dgm:presLayoutVars>
      </dgm:prSet>
      <dgm:spPr/>
      <dgm:t>
        <a:bodyPr/>
        <a:lstStyle/>
        <a:p>
          <a:endParaRPr lang="id-ID"/>
        </a:p>
      </dgm:t>
    </dgm:pt>
    <dgm:pt modelId="{FD551532-E367-438A-8ABB-44D44D8CDF8B}" type="pres">
      <dgm:prSet presAssocID="{F87B8136-4E5E-46AA-A945-5E2221A74606}" presName="descendantText" presStyleLbl="alignAcc1" presStyleIdx="0" presStyleCnt="3">
        <dgm:presLayoutVars>
          <dgm:bulletEnabled val="1"/>
        </dgm:presLayoutVars>
      </dgm:prSet>
      <dgm:spPr/>
      <dgm:t>
        <a:bodyPr/>
        <a:lstStyle/>
        <a:p>
          <a:endParaRPr lang="id-ID"/>
        </a:p>
      </dgm:t>
    </dgm:pt>
    <dgm:pt modelId="{052F2415-7701-4EFA-8361-3841CDEA9CBB}" type="pres">
      <dgm:prSet presAssocID="{837C7C22-5717-4418-BE7F-5C7DE168742E}" presName="sp" presStyleCnt="0"/>
      <dgm:spPr/>
    </dgm:pt>
    <dgm:pt modelId="{7E718ADB-316D-4A16-B294-6A6AE84B5948}" type="pres">
      <dgm:prSet presAssocID="{BC644597-C111-45D3-83B1-DA9948A6D68C}" presName="composite" presStyleCnt="0"/>
      <dgm:spPr/>
    </dgm:pt>
    <dgm:pt modelId="{6FDBC676-AAE4-4ACE-B799-FDF1DE1F038C}" type="pres">
      <dgm:prSet presAssocID="{BC644597-C111-45D3-83B1-DA9948A6D68C}" presName="parentText" presStyleLbl="alignNode1" presStyleIdx="1" presStyleCnt="3">
        <dgm:presLayoutVars>
          <dgm:chMax val="1"/>
          <dgm:bulletEnabled val="1"/>
        </dgm:presLayoutVars>
      </dgm:prSet>
      <dgm:spPr/>
      <dgm:t>
        <a:bodyPr/>
        <a:lstStyle/>
        <a:p>
          <a:endParaRPr lang="id-ID"/>
        </a:p>
      </dgm:t>
    </dgm:pt>
    <dgm:pt modelId="{9843697E-30B9-4DA3-971D-682E29643100}" type="pres">
      <dgm:prSet presAssocID="{BC644597-C111-45D3-83B1-DA9948A6D68C}" presName="descendantText" presStyleLbl="alignAcc1" presStyleIdx="1" presStyleCnt="3">
        <dgm:presLayoutVars>
          <dgm:bulletEnabled val="1"/>
        </dgm:presLayoutVars>
      </dgm:prSet>
      <dgm:spPr/>
      <dgm:t>
        <a:bodyPr/>
        <a:lstStyle/>
        <a:p>
          <a:endParaRPr lang="id-ID"/>
        </a:p>
      </dgm:t>
    </dgm:pt>
    <dgm:pt modelId="{EA24D777-E71A-4D8F-ADDD-F4003C653551}" type="pres">
      <dgm:prSet presAssocID="{3BECBFAF-F11A-40D8-9926-E005C8C52C25}" presName="sp" presStyleCnt="0"/>
      <dgm:spPr/>
    </dgm:pt>
    <dgm:pt modelId="{78598D07-0DC2-463F-8295-68A794435CC6}" type="pres">
      <dgm:prSet presAssocID="{96FE09CA-E92B-4ECD-A487-49066E6A53AB}" presName="composite" presStyleCnt="0"/>
      <dgm:spPr/>
    </dgm:pt>
    <dgm:pt modelId="{41D0E874-CF0B-4889-B3DF-2383CE455FE2}" type="pres">
      <dgm:prSet presAssocID="{96FE09CA-E92B-4ECD-A487-49066E6A53AB}" presName="parentText" presStyleLbl="alignNode1" presStyleIdx="2" presStyleCnt="3">
        <dgm:presLayoutVars>
          <dgm:chMax val="1"/>
          <dgm:bulletEnabled val="1"/>
        </dgm:presLayoutVars>
      </dgm:prSet>
      <dgm:spPr/>
      <dgm:t>
        <a:bodyPr/>
        <a:lstStyle/>
        <a:p>
          <a:endParaRPr lang="id-ID"/>
        </a:p>
      </dgm:t>
    </dgm:pt>
    <dgm:pt modelId="{3E4A2831-C002-433E-A7DC-36647299CEBB}" type="pres">
      <dgm:prSet presAssocID="{96FE09CA-E92B-4ECD-A487-49066E6A53AB}" presName="descendantText" presStyleLbl="alignAcc1" presStyleIdx="2" presStyleCnt="3">
        <dgm:presLayoutVars>
          <dgm:bulletEnabled val="1"/>
        </dgm:presLayoutVars>
      </dgm:prSet>
      <dgm:spPr/>
      <dgm:t>
        <a:bodyPr/>
        <a:lstStyle/>
        <a:p>
          <a:endParaRPr lang="id-ID"/>
        </a:p>
      </dgm:t>
    </dgm:pt>
  </dgm:ptLst>
  <dgm:cxnLst>
    <dgm:cxn modelId="{2A21A0DF-F721-42F9-8050-C340D68E1E9A}" type="presOf" srcId="{A956D7C7-E92E-4F83-BB1F-F0811820A259}" destId="{9843697E-30B9-4DA3-971D-682E29643100}" srcOrd="0" destOrd="0" presId="urn:microsoft.com/office/officeart/2005/8/layout/chevron2"/>
    <dgm:cxn modelId="{8273D00D-1E68-4137-BAB9-4B0963D0BFCA}" srcId="{F0EBC656-55CE-4C55-9A8F-3561E8AF59C9}" destId="{BC644597-C111-45D3-83B1-DA9948A6D68C}" srcOrd="1" destOrd="0" parTransId="{A59BD5AF-0E10-4273-BD10-09E2A1447198}" sibTransId="{3BECBFAF-F11A-40D8-9926-E005C8C52C25}"/>
    <dgm:cxn modelId="{2AC210C9-FC39-44C5-976D-417391AB96E3}" srcId="{BC644597-C111-45D3-83B1-DA9948A6D68C}" destId="{95FF040C-FF20-42A8-A873-CDCAC9329EC6}" srcOrd="2" destOrd="0" parTransId="{E009DAE1-1C8C-4DAD-8479-A61C92DAB1B9}" sibTransId="{8E587D41-7E48-4749-B06D-65D3660E0E19}"/>
    <dgm:cxn modelId="{B01C930A-6AAE-40C0-ADAE-BD9F10C42AE2}" srcId="{F87B8136-4E5E-46AA-A945-5E2221A74606}" destId="{30414759-5361-4044-9581-38D1AFD4C82A}" srcOrd="0" destOrd="0" parTransId="{3CD19105-A862-497B-B6FC-32B58BCF4A04}" sibTransId="{31C4EF74-8522-4C9D-9C68-9A05A151BD89}"/>
    <dgm:cxn modelId="{BCBCCE93-4BD2-4D82-9F2E-7CF9E7835DCD}" type="presOf" srcId="{BC644597-C111-45D3-83B1-DA9948A6D68C}" destId="{6FDBC676-AAE4-4ACE-B799-FDF1DE1F038C}" srcOrd="0" destOrd="0" presId="urn:microsoft.com/office/officeart/2005/8/layout/chevron2"/>
    <dgm:cxn modelId="{46FF5D00-9F40-4599-B55B-F5C7D3BD30BE}" srcId="{96FE09CA-E92B-4ECD-A487-49066E6A53AB}" destId="{629852D7-9307-4B01-8FF3-B6CF4B99C258}" srcOrd="0" destOrd="0" parTransId="{C3942694-E6B3-48E4-84E5-6D18AB952A40}" sibTransId="{ACB34C10-C89A-4260-BD6C-DF56AB8D0AE0}"/>
    <dgm:cxn modelId="{FFE3F585-BD6B-4E9C-91F9-8CCA75FA24A1}" type="presOf" srcId="{F87B8136-4E5E-46AA-A945-5E2221A74606}" destId="{D7B9DC1F-265E-4AEE-9534-3E28F344D9B0}" srcOrd="0" destOrd="0" presId="urn:microsoft.com/office/officeart/2005/8/layout/chevron2"/>
    <dgm:cxn modelId="{46FC9F11-CF81-43AB-AEA3-42C177F821DD}" srcId="{BC644597-C111-45D3-83B1-DA9948A6D68C}" destId="{A956D7C7-E92E-4F83-BB1F-F0811820A259}" srcOrd="0" destOrd="0" parTransId="{40B3DD69-97AF-40B0-A811-A8F7808690CE}" sibTransId="{46070BAB-2967-4310-9363-62EFDD0D989E}"/>
    <dgm:cxn modelId="{57431FA6-5464-4AAB-B5F7-E21B0E03602A}" srcId="{F0EBC656-55CE-4C55-9A8F-3561E8AF59C9}" destId="{F87B8136-4E5E-46AA-A945-5E2221A74606}" srcOrd="0" destOrd="0" parTransId="{2FE68C9D-0658-47E5-A656-91C83BD21ADE}" sibTransId="{837C7C22-5717-4418-BE7F-5C7DE168742E}"/>
    <dgm:cxn modelId="{E2AF5130-82F6-4777-8236-517EC89EE3C8}" srcId="{F0EBC656-55CE-4C55-9A8F-3561E8AF59C9}" destId="{96FE09CA-E92B-4ECD-A487-49066E6A53AB}" srcOrd="2" destOrd="0" parTransId="{826C8C33-D754-4A91-B8D0-588766D66F89}" sibTransId="{B4EE1EDB-CE5D-46C5-9E28-767B4771EBAB}"/>
    <dgm:cxn modelId="{B4A74B84-AB8E-4694-B5C9-C68AC812B64E}" type="presOf" srcId="{95FF040C-FF20-42A8-A873-CDCAC9329EC6}" destId="{9843697E-30B9-4DA3-971D-682E29643100}" srcOrd="0" destOrd="2" presId="urn:microsoft.com/office/officeart/2005/8/layout/chevron2"/>
    <dgm:cxn modelId="{C0C9C249-C7A9-433D-8FD9-B8D6232BDE3F}" type="presOf" srcId="{96FE09CA-E92B-4ECD-A487-49066E6A53AB}" destId="{41D0E874-CF0B-4889-B3DF-2383CE455FE2}" srcOrd="0" destOrd="0" presId="urn:microsoft.com/office/officeart/2005/8/layout/chevron2"/>
    <dgm:cxn modelId="{64885E57-11FF-447B-A204-EA9B516A2E16}" type="presOf" srcId="{F0EBC656-55CE-4C55-9A8F-3561E8AF59C9}" destId="{3265446E-16D7-435E-8247-C2E38E906810}" srcOrd="0" destOrd="0" presId="urn:microsoft.com/office/officeart/2005/8/layout/chevron2"/>
    <dgm:cxn modelId="{38F82BAF-D43A-4BCB-B431-5BEEDAC1267B}" type="presOf" srcId="{629852D7-9307-4B01-8FF3-B6CF4B99C258}" destId="{3E4A2831-C002-433E-A7DC-36647299CEBB}" srcOrd="0" destOrd="0" presId="urn:microsoft.com/office/officeart/2005/8/layout/chevron2"/>
    <dgm:cxn modelId="{058EBE8E-C486-40E6-8C10-6C86849734FB}" type="presOf" srcId="{48A21C0A-A55F-4BEF-AD04-7112219555B8}" destId="{9843697E-30B9-4DA3-971D-682E29643100}" srcOrd="0" destOrd="1" presId="urn:microsoft.com/office/officeart/2005/8/layout/chevron2"/>
    <dgm:cxn modelId="{88D6AEE1-CBCF-45D5-AB0E-952D30766E6D}" srcId="{F87B8136-4E5E-46AA-A945-5E2221A74606}" destId="{44D00C77-297D-41BB-9889-14AB21D1F665}" srcOrd="1" destOrd="0" parTransId="{53EF49A4-87D0-4AB5-902A-018F2D0289CD}" sibTransId="{22440785-242A-4F53-AEE9-A3D4BA52AEBC}"/>
    <dgm:cxn modelId="{9019BDAF-5E58-4E1C-84DF-00ECDCD3A79E}" type="presOf" srcId="{44D00C77-297D-41BB-9889-14AB21D1F665}" destId="{FD551532-E367-438A-8ABB-44D44D8CDF8B}" srcOrd="0" destOrd="1" presId="urn:microsoft.com/office/officeart/2005/8/layout/chevron2"/>
    <dgm:cxn modelId="{DB59FF60-AD99-4CCA-8343-B7B1B4AEA4B2}" srcId="{BC644597-C111-45D3-83B1-DA9948A6D68C}" destId="{48A21C0A-A55F-4BEF-AD04-7112219555B8}" srcOrd="1" destOrd="0" parTransId="{A7007C69-954C-4473-8E2B-255704DB94A0}" sibTransId="{28666459-DB8F-46BD-BDE0-0CC39F5627A4}"/>
    <dgm:cxn modelId="{8251E22F-09B8-414B-A259-0FA0EE83FD10}" type="presOf" srcId="{30414759-5361-4044-9581-38D1AFD4C82A}" destId="{FD551532-E367-438A-8ABB-44D44D8CDF8B}" srcOrd="0" destOrd="0" presId="urn:microsoft.com/office/officeart/2005/8/layout/chevron2"/>
    <dgm:cxn modelId="{33C33A5C-D353-4380-8568-8C4DD72DB289}" type="presParOf" srcId="{3265446E-16D7-435E-8247-C2E38E906810}" destId="{F9DECC29-1535-4529-996E-93432CB9AD35}" srcOrd="0" destOrd="0" presId="urn:microsoft.com/office/officeart/2005/8/layout/chevron2"/>
    <dgm:cxn modelId="{8847C663-5588-4EF6-A52F-AB96462A82CE}" type="presParOf" srcId="{F9DECC29-1535-4529-996E-93432CB9AD35}" destId="{D7B9DC1F-265E-4AEE-9534-3E28F344D9B0}" srcOrd="0" destOrd="0" presId="urn:microsoft.com/office/officeart/2005/8/layout/chevron2"/>
    <dgm:cxn modelId="{FB4245A7-8197-49E8-AE1D-DB617B4C3EDE}" type="presParOf" srcId="{F9DECC29-1535-4529-996E-93432CB9AD35}" destId="{FD551532-E367-438A-8ABB-44D44D8CDF8B}" srcOrd="1" destOrd="0" presId="urn:microsoft.com/office/officeart/2005/8/layout/chevron2"/>
    <dgm:cxn modelId="{4CE808CB-2569-45EA-85AF-845932748A08}" type="presParOf" srcId="{3265446E-16D7-435E-8247-C2E38E906810}" destId="{052F2415-7701-4EFA-8361-3841CDEA9CBB}" srcOrd="1" destOrd="0" presId="urn:microsoft.com/office/officeart/2005/8/layout/chevron2"/>
    <dgm:cxn modelId="{700D95E1-14C6-4157-9DEE-B2D936867202}" type="presParOf" srcId="{3265446E-16D7-435E-8247-C2E38E906810}" destId="{7E718ADB-316D-4A16-B294-6A6AE84B5948}" srcOrd="2" destOrd="0" presId="urn:microsoft.com/office/officeart/2005/8/layout/chevron2"/>
    <dgm:cxn modelId="{440DA1AF-F028-4CF1-880A-795C40B8BE19}" type="presParOf" srcId="{7E718ADB-316D-4A16-B294-6A6AE84B5948}" destId="{6FDBC676-AAE4-4ACE-B799-FDF1DE1F038C}" srcOrd="0" destOrd="0" presId="urn:microsoft.com/office/officeart/2005/8/layout/chevron2"/>
    <dgm:cxn modelId="{1C936B96-4A24-4CDC-BC24-972E840228EF}" type="presParOf" srcId="{7E718ADB-316D-4A16-B294-6A6AE84B5948}" destId="{9843697E-30B9-4DA3-971D-682E29643100}" srcOrd="1" destOrd="0" presId="urn:microsoft.com/office/officeart/2005/8/layout/chevron2"/>
    <dgm:cxn modelId="{B1E04861-99C0-42E8-956B-6A02C577C868}" type="presParOf" srcId="{3265446E-16D7-435E-8247-C2E38E906810}" destId="{EA24D777-E71A-4D8F-ADDD-F4003C653551}" srcOrd="3" destOrd="0" presId="urn:microsoft.com/office/officeart/2005/8/layout/chevron2"/>
    <dgm:cxn modelId="{C7DC0663-2C43-4664-AF04-55A78C532B17}" type="presParOf" srcId="{3265446E-16D7-435E-8247-C2E38E906810}" destId="{78598D07-0DC2-463F-8295-68A794435CC6}" srcOrd="4" destOrd="0" presId="urn:microsoft.com/office/officeart/2005/8/layout/chevron2"/>
    <dgm:cxn modelId="{7B4D6C27-9FD0-485F-AAF9-2BF3271CE77E}" type="presParOf" srcId="{78598D07-0DC2-463F-8295-68A794435CC6}" destId="{41D0E874-CF0B-4889-B3DF-2383CE455FE2}" srcOrd="0" destOrd="0" presId="urn:microsoft.com/office/officeart/2005/8/layout/chevron2"/>
    <dgm:cxn modelId="{40F9F5D7-22F6-41FB-A5B3-3C0B6834CF5B}" type="presParOf" srcId="{78598D07-0DC2-463F-8295-68A794435CC6}" destId="{3E4A2831-C002-433E-A7DC-36647299CEBB}"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3F03B32-D280-493F-840C-BD443AD8A61D}" type="datetimeFigureOut">
              <a:rPr lang="id-ID" smtClean="0"/>
              <a:t>31/05/2019</a:t>
            </a:fld>
            <a:endParaRPr lang="id-ID"/>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d-ID"/>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d-ID"/>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F4F533A-87B5-446A-A62B-44E9D40AD14A}" type="slidenum">
              <a:rPr lang="id-ID" smtClean="0"/>
              <a:t>‹#›</a:t>
            </a:fld>
            <a:endParaRPr lang="id-ID"/>
          </a:p>
        </p:txBody>
      </p:sp>
    </p:spTree>
    <p:extLst>
      <p:ext uri="{BB962C8B-B14F-4D97-AF65-F5344CB8AC3E}">
        <p14:creationId xmlns:p14="http://schemas.microsoft.com/office/powerpoint/2010/main" val="31291233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d-ID" dirty="0"/>
          </a:p>
        </p:txBody>
      </p:sp>
      <p:sp>
        <p:nvSpPr>
          <p:cNvPr id="4" name="Slide Number Placeholder 3"/>
          <p:cNvSpPr>
            <a:spLocks noGrp="1"/>
          </p:cNvSpPr>
          <p:nvPr>
            <p:ph type="sldNum" sz="quarter" idx="10"/>
          </p:nvPr>
        </p:nvSpPr>
        <p:spPr/>
        <p:txBody>
          <a:bodyPr/>
          <a:lstStyle/>
          <a:p>
            <a:fld id="{9CCC9139-CEA2-41D3-A11C-A5297ED5E19D}" type="slidenum">
              <a:rPr lang="en-US" smtClean="0"/>
              <a:pPr/>
              <a:t>2</a:t>
            </a:fld>
            <a:endParaRPr lang="en-US"/>
          </a:p>
        </p:txBody>
      </p:sp>
    </p:spTree>
    <p:extLst>
      <p:ext uri="{BB962C8B-B14F-4D97-AF65-F5344CB8AC3E}">
        <p14:creationId xmlns:p14="http://schemas.microsoft.com/office/powerpoint/2010/main" val="33653540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id-ID" smtClean="0"/>
          </a:p>
        </p:txBody>
      </p:sp>
      <p:sp>
        <p:nvSpPr>
          <p:cNvPr id="716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9C25B6C-84E4-40E7-BD3F-B92AD78CA448}" type="slidenum">
              <a:rPr lang="id-ID" smtClean="0"/>
              <a:pPr eaLnBrk="1" hangingPunct="1"/>
              <a:t>3</a:t>
            </a:fld>
            <a:endParaRPr lang="id-ID"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D6B1FB4-8A0E-4286-9F04-5FBB372AF384}" type="slidenum">
              <a:rPr lang="en-US"/>
              <a:pPr/>
              <a:t>4</a:t>
            </a:fld>
            <a:endParaRPr lang="en-US"/>
          </a:p>
        </p:txBody>
      </p:sp>
      <p:sp>
        <p:nvSpPr>
          <p:cNvPr id="15362" name="Rectangle 2"/>
          <p:cNvSpPr>
            <a:spLocks noGrp="1" noRot="1" noChangeAspect="1" noChangeArrowheads="1" noTextEdit="1"/>
          </p:cNvSpPr>
          <p:nvPr>
            <p:ph type="sldImg"/>
          </p:nvPr>
        </p:nvSpPr>
        <p:spPr>
          <a:xfrm>
            <a:off x="1146175" y="685800"/>
            <a:ext cx="4570413" cy="3427413"/>
          </a:xfrm>
          <a:ln/>
        </p:spPr>
      </p:sp>
      <p:sp>
        <p:nvSpPr>
          <p:cNvPr id="15363"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id-ID"/>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id-ID"/>
          </a:p>
        </p:txBody>
      </p:sp>
      <p:sp>
        <p:nvSpPr>
          <p:cNvPr id="4" name="Date Placeholder 3"/>
          <p:cNvSpPr>
            <a:spLocks noGrp="1"/>
          </p:cNvSpPr>
          <p:nvPr>
            <p:ph type="dt" sz="half" idx="10"/>
          </p:nvPr>
        </p:nvSpPr>
        <p:spPr/>
        <p:txBody>
          <a:bodyPr/>
          <a:lstStyle/>
          <a:p>
            <a:fld id="{170F1D51-D061-40D2-BD07-3A9D02909991}" type="datetimeFigureOut">
              <a:rPr lang="id-ID" smtClean="0"/>
              <a:t>31/05/2019</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C4B26168-CB52-44A6-A313-11FA454ADBE7}" type="slidenum">
              <a:rPr lang="id-ID" smtClean="0"/>
              <a:t>‹#›</a:t>
            </a:fld>
            <a:endParaRPr lang="id-ID"/>
          </a:p>
        </p:txBody>
      </p:sp>
    </p:spTree>
    <p:extLst>
      <p:ext uri="{BB962C8B-B14F-4D97-AF65-F5344CB8AC3E}">
        <p14:creationId xmlns:p14="http://schemas.microsoft.com/office/powerpoint/2010/main" val="26865582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170F1D51-D061-40D2-BD07-3A9D02909991}" type="datetimeFigureOut">
              <a:rPr lang="id-ID" smtClean="0"/>
              <a:t>31/05/2019</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C4B26168-CB52-44A6-A313-11FA454ADBE7}" type="slidenum">
              <a:rPr lang="id-ID" smtClean="0"/>
              <a:t>‹#›</a:t>
            </a:fld>
            <a:endParaRPr lang="id-ID"/>
          </a:p>
        </p:txBody>
      </p:sp>
    </p:spTree>
    <p:extLst>
      <p:ext uri="{BB962C8B-B14F-4D97-AF65-F5344CB8AC3E}">
        <p14:creationId xmlns:p14="http://schemas.microsoft.com/office/powerpoint/2010/main" val="17931554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id-ID"/>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170F1D51-D061-40D2-BD07-3A9D02909991}" type="datetimeFigureOut">
              <a:rPr lang="id-ID" smtClean="0"/>
              <a:t>31/05/2019</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C4B26168-CB52-44A6-A313-11FA454ADBE7}" type="slidenum">
              <a:rPr lang="id-ID" smtClean="0"/>
              <a:t>‹#›</a:t>
            </a:fld>
            <a:endParaRPr lang="id-ID"/>
          </a:p>
        </p:txBody>
      </p:sp>
    </p:spTree>
    <p:extLst>
      <p:ext uri="{BB962C8B-B14F-4D97-AF65-F5344CB8AC3E}">
        <p14:creationId xmlns:p14="http://schemas.microsoft.com/office/powerpoint/2010/main" val="27916304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170F1D51-D061-40D2-BD07-3A9D02909991}" type="datetimeFigureOut">
              <a:rPr lang="id-ID" smtClean="0"/>
              <a:t>31/05/2019</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C4B26168-CB52-44A6-A313-11FA454ADBE7}" type="slidenum">
              <a:rPr lang="id-ID" smtClean="0"/>
              <a:t>‹#›</a:t>
            </a:fld>
            <a:endParaRPr lang="id-ID"/>
          </a:p>
        </p:txBody>
      </p:sp>
    </p:spTree>
    <p:extLst>
      <p:ext uri="{BB962C8B-B14F-4D97-AF65-F5344CB8AC3E}">
        <p14:creationId xmlns:p14="http://schemas.microsoft.com/office/powerpoint/2010/main" val="33260991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id-ID"/>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70F1D51-D061-40D2-BD07-3A9D02909991}" type="datetimeFigureOut">
              <a:rPr lang="id-ID" smtClean="0"/>
              <a:t>31/05/2019</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C4B26168-CB52-44A6-A313-11FA454ADBE7}" type="slidenum">
              <a:rPr lang="id-ID" smtClean="0"/>
              <a:t>‹#›</a:t>
            </a:fld>
            <a:endParaRPr lang="id-ID"/>
          </a:p>
        </p:txBody>
      </p:sp>
    </p:spTree>
    <p:extLst>
      <p:ext uri="{BB962C8B-B14F-4D97-AF65-F5344CB8AC3E}">
        <p14:creationId xmlns:p14="http://schemas.microsoft.com/office/powerpoint/2010/main" val="36113415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Date Placeholder 4"/>
          <p:cNvSpPr>
            <a:spLocks noGrp="1"/>
          </p:cNvSpPr>
          <p:nvPr>
            <p:ph type="dt" sz="half" idx="10"/>
          </p:nvPr>
        </p:nvSpPr>
        <p:spPr/>
        <p:txBody>
          <a:bodyPr/>
          <a:lstStyle/>
          <a:p>
            <a:fld id="{170F1D51-D061-40D2-BD07-3A9D02909991}" type="datetimeFigureOut">
              <a:rPr lang="id-ID" smtClean="0"/>
              <a:t>31/05/2019</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C4B26168-CB52-44A6-A313-11FA454ADBE7}" type="slidenum">
              <a:rPr lang="id-ID" smtClean="0"/>
              <a:t>‹#›</a:t>
            </a:fld>
            <a:endParaRPr lang="id-ID"/>
          </a:p>
        </p:txBody>
      </p:sp>
    </p:spTree>
    <p:extLst>
      <p:ext uri="{BB962C8B-B14F-4D97-AF65-F5344CB8AC3E}">
        <p14:creationId xmlns:p14="http://schemas.microsoft.com/office/powerpoint/2010/main" val="14156045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id-ID"/>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7" name="Date Placeholder 6"/>
          <p:cNvSpPr>
            <a:spLocks noGrp="1"/>
          </p:cNvSpPr>
          <p:nvPr>
            <p:ph type="dt" sz="half" idx="10"/>
          </p:nvPr>
        </p:nvSpPr>
        <p:spPr/>
        <p:txBody>
          <a:bodyPr/>
          <a:lstStyle/>
          <a:p>
            <a:fld id="{170F1D51-D061-40D2-BD07-3A9D02909991}" type="datetimeFigureOut">
              <a:rPr lang="id-ID" smtClean="0"/>
              <a:t>31/05/2019</a:t>
            </a:fld>
            <a:endParaRPr lang="id-ID"/>
          </a:p>
        </p:txBody>
      </p:sp>
      <p:sp>
        <p:nvSpPr>
          <p:cNvPr id="8" name="Footer Placeholder 7"/>
          <p:cNvSpPr>
            <a:spLocks noGrp="1"/>
          </p:cNvSpPr>
          <p:nvPr>
            <p:ph type="ftr" sz="quarter" idx="11"/>
          </p:nvPr>
        </p:nvSpPr>
        <p:spPr/>
        <p:txBody>
          <a:bodyPr/>
          <a:lstStyle/>
          <a:p>
            <a:endParaRPr lang="id-ID"/>
          </a:p>
        </p:txBody>
      </p:sp>
      <p:sp>
        <p:nvSpPr>
          <p:cNvPr id="9" name="Slide Number Placeholder 8"/>
          <p:cNvSpPr>
            <a:spLocks noGrp="1"/>
          </p:cNvSpPr>
          <p:nvPr>
            <p:ph type="sldNum" sz="quarter" idx="12"/>
          </p:nvPr>
        </p:nvSpPr>
        <p:spPr/>
        <p:txBody>
          <a:bodyPr/>
          <a:lstStyle/>
          <a:p>
            <a:fld id="{C4B26168-CB52-44A6-A313-11FA454ADBE7}" type="slidenum">
              <a:rPr lang="id-ID" smtClean="0"/>
              <a:t>‹#›</a:t>
            </a:fld>
            <a:endParaRPr lang="id-ID"/>
          </a:p>
        </p:txBody>
      </p:sp>
    </p:spTree>
    <p:extLst>
      <p:ext uri="{BB962C8B-B14F-4D97-AF65-F5344CB8AC3E}">
        <p14:creationId xmlns:p14="http://schemas.microsoft.com/office/powerpoint/2010/main" val="23072434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Date Placeholder 2"/>
          <p:cNvSpPr>
            <a:spLocks noGrp="1"/>
          </p:cNvSpPr>
          <p:nvPr>
            <p:ph type="dt" sz="half" idx="10"/>
          </p:nvPr>
        </p:nvSpPr>
        <p:spPr/>
        <p:txBody>
          <a:bodyPr/>
          <a:lstStyle/>
          <a:p>
            <a:fld id="{170F1D51-D061-40D2-BD07-3A9D02909991}" type="datetimeFigureOut">
              <a:rPr lang="id-ID" smtClean="0"/>
              <a:t>31/05/2019</a:t>
            </a:fld>
            <a:endParaRPr lang="id-ID"/>
          </a:p>
        </p:txBody>
      </p:sp>
      <p:sp>
        <p:nvSpPr>
          <p:cNvPr id="4" name="Footer Placeholder 3"/>
          <p:cNvSpPr>
            <a:spLocks noGrp="1"/>
          </p:cNvSpPr>
          <p:nvPr>
            <p:ph type="ftr" sz="quarter" idx="11"/>
          </p:nvPr>
        </p:nvSpPr>
        <p:spPr/>
        <p:txBody>
          <a:bodyPr/>
          <a:lstStyle/>
          <a:p>
            <a:endParaRPr lang="id-ID"/>
          </a:p>
        </p:txBody>
      </p:sp>
      <p:sp>
        <p:nvSpPr>
          <p:cNvPr id="5" name="Slide Number Placeholder 4"/>
          <p:cNvSpPr>
            <a:spLocks noGrp="1"/>
          </p:cNvSpPr>
          <p:nvPr>
            <p:ph type="sldNum" sz="quarter" idx="12"/>
          </p:nvPr>
        </p:nvSpPr>
        <p:spPr/>
        <p:txBody>
          <a:bodyPr/>
          <a:lstStyle/>
          <a:p>
            <a:fld id="{C4B26168-CB52-44A6-A313-11FA454ADBE7}" type="slidenum">
              <a:rPr lang="id-ID" smtClean="0"/>
              <a:t>‹#›</a:t>
            </a:fld>
            <a:endParaRPr lang="id-ID"/>
          </a:p>
        </p:txBody>
      </p:sp>
    </p:spTree>
    <p:extLst>
      <p:ext uri="{BB962C8B-B14F-4D97-AF65-F5344CB8AC3E}">
        <p14:creationId xmlns:p14="http://schemas.microsoft.com/office/powerpoint/2010/main" val="32821703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0F1D51-D061-40D2-BD07-3A9D02909991}" type="datetimeFigureOut">
              <a:rPr lang="id-ID" smtClean="0"/>
              <a:t>31/05/2019</a:t>
            </a:fld>
            <a:endParaRPr lang="id-ID"/>
          </a:p>
        </p:txBody>
      </p:sp>
      <p:sp>
        <p:nvSpPr>
          <p:cNvPr id="3" name="Footer Placeholder 2"/>
          <p:cNvSpPr>
            <a:spLocks noGrp="1"/>
          </p:cNvSpPr>
          <p:nvPr>
            <p:ph type="ftr" sz="quarter" idx="11"/>
          </p:nvPr>
        </p:nvSpPr>
        <p:spPr/>
        <p:txBody>
          <a:bodyPr/>
          <a:lstStyle/>
          <a:p>
            <a:endParaRPr lang="id-ID"/>
          </a:p>
        </p:txBody>
      </p:sp>
      <p:sp>
        <p:nvSpPr>
          <p:cNvPr id="4" name="Slide Number Placeholder 3"/>
          <p:cNvSpPr>
            <a:spLocks noGrp="1"/>
          </p:cNvSpPr>
          <p:nvPr>
            <p:ph type="sldNum" sz="quarter" idx="12"/>
          </p:nvPr>
        </p:nvSpPr>
        <p:spPr/>
        <p:txBody>
          <a:bodyPr/>
          <a:lstStyle/>
          <a:p>
            <a:fld id="{C4B26168-CB52-44A6-A313-11FA454ADBE7}" type="slidenum">
              <a:rPr lang="id-ID" smtClean="0"/>
              <a:t>‹#›</a:t>
            </a:fld>
            <a:endParaRPr lang="id-ID"/>
          </a:p>
        </p:txBody>
      </p:sp>
    </p:spTree>
    <p:extLst>
      <p:ext uri="{BB962C8B-B14F-4D97-AF65-F5344CB8AC3E}">
        <p14:creationId xmlns:p14="http://schemas.microsoft.com/office/powerpoint/2010/main" val="28275324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id-ID"/>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0F1D51-D061-40D2-BD07-3A9D02909991}" type="datetimeFigureOut">
              <a:rPr lang="id-ID" smtClean="0"/>
              <a:t>31/05/2019</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C4B26168-CB52-44A6-A313-11FA454ADBE7}" type="slidenum">
              <a:rPr lang="id-ID" smtClean="0"/>
              <a:t>‹#›</a:t>
            </a:fld>
            <a:endParaRPr lang="id-ID"/>
          </a:p>
        </p:txBody>
      </p:sp>
    </p:spTree>
    <p:extLst>
      <p:ext uri="{BB962C8B-B14F-4D97-AF65-F5344CB8AC3E}">
        <p14:creationId xmlns:p14="http://schemas.microsoft.com/office/powerpoint/2010/main" val="19098828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id-ID"/>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d-ID"/>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0F1D51-D061-40D2-BD07-3A9D02909991}" type="datetimeFigureOut">
              <a:rPr lang="id-ID" smtClean="0"/>
              <a:t>31/05/2019</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C4B26168-CB52-44A6-A313-11FA454ADBE7}" type="slidenum">
              <a:rPr lang="id-ID" smtClean="0"/>
              <a:t>‹#›</a:t>
            </a:fld>
            <a:endParaRPr lang="id-ID"/>
          </a:p>
        </p:txBody>
      </p:sp>
    </p:spTree>
    <p:extLst>
      <p:ext uri="{BB962C8B-B14F-4D97-AF65-F5344CB8AC3E}">
        <p14:creationId xmlns:p14="http://schemas.microsoft.com/office/powerpoint/2010/main" val="37078341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id-ID"/>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0F1D51-D061-40D2-BD07-3A9D02909991}" type="datetimeFigureOut">
              <a:rPr lang="id-ID" smtClean="0"/>
              <a:t>31/05/2019</a:t>
            </a:fld>
            <a:endParaRPr lang="id-ID"/>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d-ID"/>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B26168-CB52-44A6-A313-11FA454ADBE7}" type="slidenum">
              <a:rPr lang="id-ID" smtClean="0"/>
              <a:t>‹#›</a:t>
            </a:fld>
            <a:endParaRPr lang="id-ID"/>
          </a:p>
        </p:txBody>
      </p:sp>
    </p:spTree>
    <p:extLst>
      <p:ext uri="{BB962C8B-B14F-4D97-AF65-F5344CB8AC3E}">
        <p14:creationId xmlns:p14="http://schemas.microsoft.com/office/powerpoint/2010/main" val="28170193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id-ID" sz="6000" dirty="0" smtClean="0"/>
              <a:t>Gender in ASEAN</a:t>
            </a:r>
            <a:endParaRPr lang="id-ID" sz="6000" dirty="0"/>
          </a:p>
        </p:txBody>
      </p:sp>
      <p:sp>
        <p:nvSpPr>
          <p:cNvPr id="3" name="Subtitle 2"/>
          <p:cNvSpPr>
            <a:spLocks noGrp="1"/>
          </p:cNvSpPr>
          <p:nvPr>
            <p:ph type="subTitle" idx="1"/>
          </p:nvPr>
        </p:nvSpPr>
        <p:spPr/>
        <p:txBody>
          <a:bodyPr>
            <a:normAutofit fontScale="55000" lnSpcReduction="20000"/>
          </a:bodyPr>
          <a:lstStyle/>
          <a:p>
            <a:r>
              <a:rPr lang="id-ID" b="1" dirty="0" smtClean="0">
                <a:solidFill>
                  <a:schemeClr val="tx1"/>
                </a:solidFill>
              </a:rPr>
              <a:t>Nur Azizah</a:t>
            </a:r>
          </a:p>
          <a:p>
            <a:r>
              <a:rPr lang="id-ID" b="1" dirty="0" smtClean="0">
                <a:solidFill>
                  <a:schemeClr val="tx1"/>
                </a:solidFill>
              </a:rPr>
              <a:t>International Relations Department</a:t>
            </a:r>
          </a:p>
          <a:p>
            <a:r>
              <a:rPr lang="id-ID" b="1" dirty="0" smtClean="0">
                <a:solidFill>
                  <a:schemeClr val="tx1"/>
                </a:solidFill>
              </a:rPr>
              <a:t>Universitas Muhammadiyah Yogyakarta</a:t>
            </a:r>
          </a:p>
          <a:p>
            <a:r>
              <a:rPr lang="id-ID" b="1" dirty="0" smtClean="0">
                <a:solidFill>
                  <a:schemeClr val="tx1"/>
                </a:solidFill>
              </a:rPr>
              <a:t>Disampaikan dalam Dialog ASEAN yang diselenggarakan atas kerjasama PSA UGM- PSA UMY</a:t>
            </a:r>
          </a:p>
          <a:p>
            <a:r>
              <a:rPr lang="id-ID" b="1" dirty="0" smtClean="0">
                <a:solidFill>
                  <a:schemeClr val="tx1"/>
                </a:solidFill>
              </a:rPr>
              <a:t> – di Ruang E 6 Lantai 5  UMY, 9 November 2018  </a:t>
            </a:r>
            <a:endParaRPr lang="id-ID" b="1" dirty="0">
              <a:solidFill>
                <a:schemeClr val="tx1"/>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3686"/>
            <a:ext cx="2771800" cy="2076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21781" y="95092"/>
            <a:ext cx="3322219" cy="19683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806194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id-ID" sz="2000" b="1" dirty="0" smtClean="0"/>
              <a:t>Ekonomi naik ≠ Gender Equality naik</a:t>
            </a:r>
            <a:br>
              <a:rPr lang="id-ID" sz="2000" b="1" dirty="0" smtClean="0"/>
            </a:br>
            <a:r>
              <a:rPr lang="id-ID" sz="2000" b="1" dirty="0" smtClean="0"/>
              <a:t>Gender Equality naik = Ekonomi naik </a:t>
            </a:r>
            <a:br>
              <a:rPr lang="id-ID" sz="2000" b="1" dirty="0" smtClean="0"/>
            </a:br>
            <a:r>
              <a:rPr lang="id-ID" sz="2000" b="1" dirty="0" smtClean="0"/>
              <a:t>Pembangunan harus bertujuan untuk mengurangi Kesenjangan Gender</a:t>
            </a:r>
            <a:endParaRPr lang="id-ID" sz="2000" b="1" dirty="0"/>
          </a:p>
        </p:txBody>
      </p:sp>
      <p:sp>
        <p:nvSpPr>
          <p:cNvPr id="5" name="Text Placeholder 4"/>
          <p:cNvSpPr>
            <a:spLocks noGrp="1"/>
          </p:cNvSpPr>
          <p:nvPr>
            <p:ph type="body" idx="1"/>
          </p:nvPr>
        </p:nvSpPr>
        <p:spPr>
          <a:ln w="38100">
            <a:solidFill>
              <a:schemeClr val="tx1"/>
            </a:solidFill>
          </a:ln>
        </p:spPr>
        <p:txBody>
          <a:bodyPr/>
          <a:lstStyle/>
          <a:p>
            <a:r>
              <a:rPr lang="id-ID" dirty="0" smtClean="0"/>
              <a:t>MDGs</a:t>
            </a:r>
            <a:endParaRPr lang="id-ID" dirty="0"/>
          </a:p>
        </p:txBody>
      </p:sp>
      <p:sp>
        <p:nvSpPr>
          <p:cNvPr id="6" name="Content Placeholder 5"/>
          <p:cNvSpPr>
            <a:spLocks noGrp="1"/>
          </p:cNvSpPr>
          <p:nvPr>
            <p:ph sz="half" idx="2"/>
          </p:nvPr>
        </p:nvSpPr>
        <p:spPr/>
        <p:txBody>
          <a:bodyPr/>
          <a:lstStyle/>
          <a:p>
            <a:endParaRPr lang="id-ID"/>
          </a:p>
        </p:txBody>
      </p:sp>
      <p:sp>
        <p:nvSpPr>
          <p:cNvPr id="7" name="Text Placeholder 6"/>
          <p:cNvSpPr>
            <a:spLocks noGrp="1"/>
          </p:cNvSpPr>
          <p:nvPr>
            <p:ph type="body" sz="quarter" idx="3"/>
          </p:nvPr>
        </p:nvSpPr>
        <p:spPr>
          <a:ln w="38100">
            <a:solidFill>
              <a:schemeClr val="tx1"/>
            </a:solidFill>
          </a:ln>
        </p:spPr>
        <p:txBody>
          <a:bodyPr/>
          <a:lstStyle/>
          <a:p>
            <a:r>
              <a:rPr lang="id-ID" dirty="0" smtClean="0"/>
              <a:t>SDGs</a:t>
            </a:r>
            <a:endParaRPr lang="id-ID" dirty="0"/>
          </a:p>
        </p:txBody>
      </p:sp>
      <p:sp>
        <p:nvSpPr>
          <p:cNvPr id="8" name="Content Placeholder 7"/>
          <p:cNvSpPr>
            <a:spLocks noGrp="1"/>
          </p:cNvSpPr>
          <p:nvPr>
            <p:ph sz="quarter" idx="4"/>
          </p:nvPr>
        </p:nvSpPr>
        <p:spPr/>
        <p:txBody>
          <a:bodyPr/>
          <a:lstStyle/>
          <a:p>
            <a:endParaRPr lang="id-ID"/>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473" y="2924944"/>
            <a:ext cx="3980688" cy="3240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23100" y="2888940"/>
            <a:ext cx="4057970" cy="3312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5765660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id-ID" sz="3200" dirty="0" smtClean="0"/>
              <a:t>T</a:t>
            </a:r>
            <a:r>
              <a:rPr lang="en-US" sz="3200" dirty="0" smtClean="0"/>
              <a:t>he </a:t>
            </a:r>
            <a:r>
              <a:rPr lang="en-US" sz="3200" dirty="0"/>
              <a:t>UN Women’s vision of Planet 50-50 by 2030</a:t>
            </a:r>
            <a:endParaRPr lang="id-ID" sz="3200" dirty="0"/>
          </a:p>
        </p:txBody>
      </p:sp>
      <p:sp>
        <p:nvSpPr>
          <p:cNvPr id="3" name="Content Placeholder 2"/>
          <p:cNvSpPr>
            <a:spLocks noGrp="1"/>
          </p:cNvSpPr>
          <p:nvPr>
            <p:ph idx="1"/>
          </p:nvPr>
        </p:nvSpPr>
        <p:spPr/>
        <p:txBody>
          <a:bodyPr>
            <a:normAutofit fontScale="85000" lnSpcReduction="10000"/>
          </a:bodyPr>
          <a:lstStyle/>
          <a:p>
            <a:r>
              <a:rPr lang="en-US" dirty="0"/>
              <a:t>The </a:t>
            </a:r>
            <a:r>
              <a:rPr lang="en-US" dirty="0" smtClean="0"/>
              <a:t>He</a:t>
            </a:r>
            <a:r>
              <a:rPr lang="id-ID" dirty="0" smtClean="0"/>
              <a:t> </a:t>
            </a:r>
            <a:r>
              <a:rPr lang="en-US" dirty="0" smtClean="0"/>
              <a:t>For</a:t>
            </a:r>
            <a:r>
              <a:rPr lang="id-ID" dirty="0" smtClean="0"/>
              <a:t> </a:t>
            </a:r>
            <a:r>
              <a:rPr lang="en-US" dirty="0" smtClean="0"/>
              <a:t>She </a:t>
            </a:r>
            <a:r>
              <a:rPr lang="en-US" dirty="0"/>
              <a:t>initiative invites men and boys as partners for women’s rights, and also </a:t>
            </a:r>
            <a:r>
              <a:rPr lang="en-US" dirty="0" err="1"/>
              <a:t>recognises</a:t>
            </a:r>
            <a:r>
              <a:rPr lang="en-US" dirty="0"/>
              <a:t> </a:t>
            </a:r>
            <a:r>
              <a:rPr lang="id-ID" dirty="0" smtClean="0"/>
              <a:t> </a:t>
            </a:r>
            <a:r>
              <a:rPr lang="en-US" dirty="0" smtClean="0"/>
              <a:t>how </a:t>
            </a:r>
            <a:r>
              <a:rPr lang="en-US" dirty="0"/>
              <a:t>the entire society can benefit from gender </a:t>
            </a:r>
            <a:r>
              <a:rPr lang="en-US" dirty="0" smtClean="0"/>
              <a:t>equality.</a:t>
            </a:r>
            <a:endParaRPr lang="id-ID" dirty="0" smtClean="0"/>
          </a:p>
          <a:p>
            <a:r>
              <a:rPr lang="en-US" dirty="0"/>
              <a:t>“Gender equality is not a matter concerning women only, but all of us including men and boys. </a:t>
            </a:r>
            <a:endParaRPr lang="id-ID" dirty="0" smtClean="0"/>
          </a:p>
          <a:p>
            <a:r>
              <a:rPr lang="en-US" dirty="0" smtClean="0"/>
              <a:t>By </a:t>
            </a:r>
            <a:r>
              <a:rPr lang="en-US" dirty="0"/>
              <a:t>encouraging men and boys to be agents of change, we would like to inculcate a culture of respect for women and girls. </a:t>
            </a:r>
            <a:endParaRPr lang="id-ID" dirty="0" smtClean="0"/>
          </a:p>
          <a:p>
            <a:r>
              <a:rPr lang="id-ID" dirty="0" smtClean="0"/>
              <a:t>Gender equality i</a:t>
            </a:r>
            <a:r>
              <a:rPr lang="en-US" dirty="0" smtClean="0"/>
              <a:t>s </a:t>
            </a:r>
            <a:r>
              <a:rPr lang="en-US" dirty="0"/>
              <a:t>pivotal </a:t>
            </a:r>
            <a:r>
              <a:rPr lang="id-ID" dirty="0" smtClean="0"/>
              <a:t>for the</a:t>
            </a:r>
            <a:r>
              <a:rPr lang="en-US" dirty="0" smtClean="0"/>
              <a:t> </a:t>
            </a:r>
            <a:r>
              <a:rPr lang="en-US" dirty="0"/>
              <a:t>ASEAN </a:t>
            </a:r>
            <a:r>
              <a:rPr lang="en-US" dirty="0" smtClean="0"/>
              <a:t>Community.</a:t>
            </a:r>
            <a:r>
              <a:rPr lang="id-ID" dirty="0" smtClean="0"/>
              <a:t>  </a:t>
            </a:r>
            <a:endParaRPr lang="id-ID" dirty="0"/>
          </a:p>
        </p:txBody>
      </p:sp>
    </p:spTree>
    <p:extLst>
      <p:ext uri="{BB962C8B-B14F-4D97-AF65-F5344CB8AC3E}">
        <p14:creationId xmlns:p14="http://schemas.microsoft.com/office/powerpoint/2010/main" val="40450833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id-ID" dirty="0" smtClean="0"/>
              <a:t>ASEAN initiative on Women’s Issues</a:t>
            </a:r>
            <a:endParaRPr lang="id-ID"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34073846"/>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389766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id-ID" dirty="0" smtClean="0"/>
              <a:t>Bantuan Pembangunan </a:t>
            </a:r>
            <a:br>
              <a:rPr lang="id-ID" dirty="0" smtClean="0"/>
            </a:br>
            <a:r>
              <a:rPr lang="id-ID" dirty="0" smtClean="0"/>
              <a:t>Bantuan untuk Kesetaraan Gender</a:t>
            </a:r>
            <a:endParaRPr lang="id-ID" dirty="0"/>
          </a:p>
        </p:txBody>
      </p:sp>
      <p:sp>
        <p:nvSpPr>
          <p:cNvPr id="3" name="Content Placeholder 2"/>
          <p:cNvSpPr>
            <a:spLocks noGrp="1"/>
          </p:cNvSpPr>
          <p:nvPr>
            <p:ph idx="1"/>
          </p:nvPr>
        </p:nvSpPr>
        <p:spPr/>
        <p:txBody>
          <a:bodyPr>
            <a:normAutofit fontScale="92500" lnSpcReduction="10000"/>
          </a:bodyPr>
          <a:lstStyle/>
          <a:p>
            <a:r>
              <a:rPr lang="id-ID" dirty="0"/>
              <a:t>1958 : U</a:t>
            </a:r>
            <a:r>
              <a:rPr lang="en-US" dirty="0" err="1"/>
              <a:t>nited</a:t>
            </a:r>
            <a:r>
              <a:rPr lang="en-US" dirty="0"/>
              <a:t> Nations Delegations a statement introducing the idea of the </a:t>
            </a:r>
            <a:r>
              <a:rPr lang="en-US" b="1" dirty="0"/>
              <a:t>1 per</a:t>
            </a:r>
            <a:r>
              <a:rPr lang="id-ID" b="1" dirty="0"/>
              <a:t> </a:t>
            </a:r>
            <a:r>
              <a:rPr lang="en-US" b="1" dirty="0"/>
              <a:t>cent</a:t>
            </a:r>
            <a:r>
              <a:rPr lang="en-US" dirty="0"/>
              <a:t> target, i.e. that </a:t>
            </a:r>
            <a:r>
              <a:rPr lang="en-US" b="1" dirty="0">
                <a:solidFill>
                  <a:srgbClr val="FF0000"/>
                </a:solidFill>
              </a:rPr>
              <a:t>grants </a:t>
            </a:r>
            <a:r>
              <a:rPr lang="en-US" dirty="0"/>
              <a:t>and concessional </a:t>
            </a:r>
            <a:r>
              <a:rPr lang="en-US" b="1" dirty="0">
                <a:solidFill>
                  <a:srgbClr val="FF0000"/>
                </a:solidFill>
              </a:rPr>
              <a:t>loans to developing countries should be at least 1 per cent of the national</a:t>
            </a:r>
            <a:r>
              <a:rPr lang="id-ID" b="1" dirty="0">
                <a:solidFill>
                  <a:srgbClr val="FF0000"/>
                </a:solidFill>
              </a:rPr>
              <a:t> </a:t>
            </a:r>
            <a:r>
              <a:rPr lang="en-US" b="1" dirty="0">
                <a:solidFill>
                  <a:srgbClr val="FF0000"/>
                </a:solidFill>
              </a:rPr>
              <a:t>income of the rich countries</a:t>
            </a:r>
            <a:r>
              <a:rPr lang="en-US" b="1" dirty="0" smtClean="0">
                <a:solidFill>
                  <a:srgbClr val="FF0000"/>
                </a:solidFill>
              </a:rPr>
              <a:t>.</a:t>
            </a:r>
            <a:endParaRPr lang="id-ID" b="1" dirty="0" smtClean="0">
              <a:solidFill>
                <a:srgbClr val="FF0000"/>
              </a:solidFill>
            </a:endParaRPr>
          </a:p>
          <a:p>
            <a:pPr lvl="1"/>
            <a:r>
              <a:rPr lang="id-ID" dirty="0"/>
              <a:t>Development Assistance &gt; 1 % GNP </a:t>
            </a:r>
            <a:endParaRPr lang="id-ID" b="1" dirty="0" smtClean="0">
              <a:solidFill>
                <a:srgbClr val="FF0000"/>
              </a:solidFill>
            </a:endParaRPr>
          </a:p>
          <a:p>
            <a:r>
              <a:rPr lang="id-ID" dirty="0" smtClean="0"/>
              <a:t>Donor untuk Kesetaraan Gender :</a:t>
            </a:r>
          </a:p>
          <a:p>
            <a:pPr lvl="1"/>
            <a:r>
              <a:rPr lang="id-ID" dirty="0" smtClean="0"/>
              <a:t>Tahun </a:t>
            </a:r>
            <a:r>
              <a:rPr lang="en-US" dirty="0" smtClean="0"/>
              <a:t>2015-2016 </a:t>
            </a:r>
            <a:r>
              <a:rPr lang="id-ID" dirty="0" smtClean="0"/>
              <a:t>rata-rata </a:t>
            </a:r>
            <a:r>
              <a:rPr lang="en-US" dirty="0" smtClean="0"/>
              <a:t> </a:t>
            </a:r>
            <a:r>
              <a:rPr lang="en-US" dirty="0"/>
              <a:t>USD 41.7 billion </a:t>
            </a:r>
            <a:r>
              <a:rPr lang="id-ID" dirty="0" smtClean="0"/>
              <a:t>/ tahun, </a:t>
            </a:r>
            <a:r>
              <a:rPr lang="en-US" dirty="0" smtClean="0"/>
              <a:t> </a:t>
            </a:r>
            <a:r>
              <a:rPr lang="id-ID" dirty="0" smtClean="0"/>
              <a:t>setara dengan </a:t>
            </a:r>
            <a:r>
              <a:rPr lang="en-US" dirty="0" smtClean="0"/>
              <a:t> </a:t>
            </a:r>
            <a:r>
              <a:rPr lang="en-US" dirty="0"/>
              <a:t>37% </a:t>
            </a:r>
            <a:r>
              <a:rPr lang="id-ID" dirty="0" smtClean="0"/>
              <a:t>bantuan bilateral </a:t>
            </a:r>
            <a:r>
              <a:rPr lang="en-US" dirty="0" smtClean="0"/>
              <a:t>, </a:t>
            </a:r>
            <a:r>
              <a:rPr lang="id-ID" dirty="0" smtClean="0"/>
              <a:t>mentargetkan </a:t>
            </a:r>
            <a:r>
              <a:rPr lang="en-US" dirty="0" smtClean="0"/>
              <a:t> </a:t>
            </a:r>
            <a:r>
              <a:rPr lang="en-US" dirty="0"/>
              <a:t>gender equality </a:t>
            </a:r>
            <a:r>
              <a:rPr lang="id-ID" dirty="0" smtClean="0"/>
              <a:t>sebagai tujuan. </a:t>
            </a:r>
          </a:p>
          <a:p>
            <a:endParaRPr lang="id-ID" b="1" dirty="0" smtClean="0">
              <a:solidFill>
                <a:srgbClr val="FF0000"/>
              </a:solidFill>
            </a:endParaRPr>
          </a:p>
          <a:p>
            <a:endParaRPr lang="id-ID" b="1" dirty="0" smtClean="0">
              <a:solidFill>
                <a:srgbClr val="FF0000"/>
              </a:solidFill>
            </a:endParaRPr>
          </a:p>
          <a:p>
            <a:endParaRPr lang="id-ID" b="1" dirty="0">
              <a:solidFill>
                <a:srgbClr val="FF0000"/>
              </a:solidFill>
            </a:endParaRPr>
          </a:p>
          <a:p>
            <a:endParaRPr lang="id-ID"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13</a:t>
            </a:fld>
            <a:endParaRPr lang="en-US"/>
          </a:p>
        </p:txBody>
      </p:sp>
    </p:spTree>
    <p:extLst>
      <p:ext uri="{BB962C8B-B14F-4D97-AF65-F5344CB8AC3E}">
        <p14:creationId xmlns:p14="http://schemas.microsoft.com/office/powerpoint/2010/main" val="31000968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id-ID" sz="3600" dirty="0" smtClean="0"/>
              <a:t>Donor Funding untuk Kesetaraan Gender</a:t>
            </a:r>
            <a:endParaRPr lang="id-ID" sz="3600" dirty="0"/>
          </a:p>
        </p:txBody>
      </p:sp>
      <p:sp>
        <p:nvSpPr>
          <p:cNvPr id="5" name="Text Placeholder 4"/>
          <p:cNvSpPr>
            <a:spLocks noGrp="1"/>
          </p:cNvSpPr>
          <p:nvPr>
            <p:ph type="body" idx="1"/>
          </p:nvPr>
        </p:nvSpPr>
        <p:spPr/>
        <p:txBody>
          <a:bodyPr/>
          <a:lstStyle/>
          <a:p>
            <a:r>
              <a:rPr lang="id-ID" dirty="0" smtClean="0"/>
              <a:t>INGO</a:t>
            </a:r>
            <a:endParaRPr lang="id-ID" dirty="0"/>
          </a:p>
        </p:txBody>
      </p:sp>
      <p:sp>
        <p:nvSpPr>
          <p:cNvPr id="6" name="Content Placeholder 5"/>
          <p:cNvSpPr>
            <a:spLocks noGrp="1"/>
          </p:cNvSpPr>
          <p:nvPr>
            <p:ph sz="half" idx="2"/>
          </p:nvPr>
        </p:nvSpPr>
        <p:spPr/>
        <p:txBody>
          <a:bodyPr/>
          <a:lstStyle/>
          <a:p>
            <a:endParaRPr lang="id-ID"/>
          </a:p>
        </p:txBody>
      </p:sp>
      <p:sp>
        <p:nvSpPr>
          <p:cNvPr id="7" name="Text Placeholder 6"/>
          <p:cNvSpPr>
            <a:spLocks noGrp="1"/>
          </p:cNvSpPr>
          <p:nvPr>
            <p:ph type="body" sz="quarter" idx="3"/>
          </p:nvPr>
        </p:nvSpPr>
        <p:spPr/>
        <p:txBody>
          <a:bodyPr/>
          <a:lstStyle/>
          <a:p>
            <a:r>
              <a:rPr lang="id-ID" dirty="0" smtClean="0"/>
              <a:t>Pemerintah </a:t>
            </a:r>
            <a:endParaRPr lang="id-ID" dirty="0"/>
          </a:p>
        </p:txBody>
      </p:sp>
      <p:sp>
        <p:nvSpPr>
          <p:cNvPr id="8" name="Content Placeholder 7"/>
          <p:cNvSpPr>
            <a:spLocks noGrp="1"/>
          </p:cNvSpPr>
          <p:nvPr>
            <p:ph sz="quarter" idx="4"/>
          </p:nvPr>
        </p:nvSpPr>
        <p:spPr/>
        <p:txBody>
          <a:bodyPr/>
          <a:lstStyle/>
          <a:p>
            <a:r>
              <a:rPr lang="id-ID" dirty="0" smtClean="0"/>
              <a:t>AusAids</a:t>
            </a:r>
          </a:p>
          <a:p>
            <a:r>
              <a:rPr lang="id-ID" dirty="0" smtClean="0"/>
              <a:t>USAID</a:t>
            </a:r>
          </a:p>
          <a:p>
            <a:r>
              <a:rPr lang="id-ID" dirty="0" smtClean="0"/>
              <a:t>Norwegia</a:t>
            </a:r>
          </a:p>
          <a:p>
            <a:r>
              <a:rPr lang="id-ID" dirty="0" smtClean="0"/>
              <a:t>Swedia</a:t>
            </a:r>
          </a:p>
          <a:p>
            <a:r>
              <a:rPr lang="id-ID" dirty="0" smtClean="0"/>
              <a:t>Netherland</a:t>
            </a:r>
          </a:p>
          <a:p>
            <a:r>
              <a:rPr lang="id-ID" dirty="0" smtClean="0"/>
              <a:t>Canada</a:t>
            </a:r>
          </a:p>
          <a:p>
            <a:r>
              <a:rPr lang="id-ID" dirty="0" smtClean="0"/>
              <a:t>UNDP</a:t>
            </a:r>
          </a:p>
          <a:p>
            <a:r>
              <a:rPr lang="id-ID" dirty="0" smtClean="0"/>
              <a:t>UN Women</a:t>
            </a:r>
          </a:p>
          <a:p>
            <a:endParaRPr lang="id-ID"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2216400"/>
            <a:ext cx="3542578" cy="30848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858792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id-ID" sz="2000" dirty="0" smtClean="0"/>
              <a:t/>
            </a:r>
            <a:br>
              <a:rPr lang="id-ID" sz="2000" dirty="0" smtClean="0"/>
            </a:br>
            <a:r>
              <a:rPr lang="id-ID" dirty="0" smtClean="0"/>
              <a:t>Women’s Fund Asia</a:t>
            </a:r>
            <a:br>
              <a:rPr lang="id-ID" dirty="0" smtClean="0"/>
            </a:br>
            <a:r>
              <a:rPr lang="id-ID" sz="2000" dirty="0"/>
              <a:t>126, Polhengoda Road, Colombo 5, Sri Lanka</a:t>
            </a:r>
            <a:br>
              <a:rPr lang="id-ID" sz="2000" dirty="0"/>
            </a:br>
            <a:r>
              <a:rPr lang="id-ID" sz="2000" dirty="0"/>
              <a:t>Tel. No: +94 11 4324541,E-mail: info@wf-asia.org</a:t>
            </a:r>
            <a:r>
              <a:rPr lang="id-ID" dirty="0"/>
              <a:t/>
            </a:r>
            <a:br>
              <a:rPr lang="id-ID" dirty="0"/>
            </a:br>
            <a:endParaRPr lang="id-ID" dirty="0"/>
          </a:p>
        </p:txBody>
      </p:sp>
      <p:sp>
        <p:nvSpPr>
          <p:cNvPr id="3" name="Content Placeholder 2"/>
          <p:cNvSpPr>
            <a:spLocks noGrp="1"/>
          </p:cNvSpPr>
          <p:nvPr>
            <p:ph idx="1"/>
          </p:nvPr>
        </p:nvSpPr>
        <p:spPr>
          <a:xfrm>
            <a:off x="457200" y="1600200"/>
            <a:ext cx="8229600" cy="5069160"/>
          </a:xfrm>
        </p:spPr>
        <p:txBody>
          <a:bodyPr>
            <a:normAutofit fontScale="62500" lnSpcReduction="20000"/>
          </a:bodyPr>
          <a:lstStyle/>
          <a:p>
            <a:r>
              <a:rPr lang="en-US" dirty="0"/>
              <a:t>We are a feminist donor </a:t>
            </a:r>
            <a:r>
              <a:rPr lang="en-US" dirty="0" err="1"/>
              <a:t>organisation</a:t>
            </a:r>
            <a:r>
              <a:rPr lang="en-US" dirty="0"/>
              <a:t> that supports the </a:t>
            </a:r>
            <a:r>
              <a:rPr lang="en-US" dirty="0" err="1"/>
              <a:t>realisation</a:t>
            </a:r>
            <a:r>
              <a:rPr lang="en-US" dirty="0"/>
              <a:t> of the human rights of women and trans* people in </a:t>
            </a:r>
            <a:r>
              <a:rPr lang="en-US" dirty="0" smtClean="0"/>
              <a:t>Asia</a:t>
            </a:r>
            <a:endParaRPr lang="id-ID" dirty="0" smtClean="0"/>
          </a:p>
          <a:p>
            <a:r>
              <a:rPr lang="id-ID" dirty="0"/>
              <a:t>WOMEN’S FUND ASIA</a:t>
            </a:r>
          </a:p>
          <a:p>
            <a:endParaRPr lang="id-ID" b="1" dirty="0" smtClean="0"/>
          </a:p>
          <a:p>
            <a:r>
              <a:rPr lang="en-US" b="1" dirty="0" smtClean="0"/>
              <a:t>Our </a:t>
            </a:r>
            <a:r>
              <a:rPr lang="en-US" b="1" dirty="0"/>
              <a:t>Vision</a:t>
            </a:r>
          </a:p>
          <a:p>
            <a:r>
              <a:rPr lang="en-US" dirty="0" err="1"/>
              <a:t>Realising</a:t>
            </a:r>
            <a:r>
              <a:rPr lang="en-US" dirty="0"/>
              <a:t> the human rights of women and trans* people in Asia.</a:t>
            </a:r>
          </a:p>
          <a:p>
            <a:r>
              <a:rPr lang="en-US" b="1" dirty="0"/>
              <a:t>Our Mission</a:t>
            </a:r>
          </a:p>
          <a:p>
            <a:r>
              <a:rPr lang="en-US" dirty="0"/>
              <a:t>Women’s Fund Asia works to nurture and lead feminist philanthropy in the region; to effectively </a:t>
            </a:r>
            <a:r>
              <a:rPr lang="en-US" dirty="0" err="1"/>
              <a:t>mobilise</a:t>
            </a:r>
            <a:r>
              <a:rPr lang="en-US" dirty="0"/>
              <a:t> resources to support individuals, groups and networks enabling their sustainability; and to strengthen partner capacities, leadership, advocacy and networks in the field</a:t>
            </a:r>
            <a:r>
              <a:rPr lang="en-US" dirty="0" smtClean="0"/>
              <a:t>.</a:t>
            </a:r>
            <a:endParaRPr lang="id-ID" dirty="0" smtClean="0"/>
          </a:p>
          <a:p>
            <a:r>
              <a:rPr lang="en-US" dirty="0"/>
              <a:t>Strengthening Feminist Voices </a:t>
            </a:r>
          </a:p>
          <a:p>
            <a:r>
              <a:rPr lang="en-US" dirty="0"/>
              <a:t>Movement and </a:t>
            </a:r>
            <a:r>
              <a:rPr lang="en-US" dirty="0" err="1" smtClean="0"/>
              <a:t>Labour</a:t>
            </a:r>
            <a:endParaRPr lang="en-US" dirty="0"/>
          </a:p>
          <a:p>
            <a:r>
              <a:rPr lang="en-US" dirty="0"/>
              <a:t>Autonomy, Decisions and Sexual Rights </a:t>
            </a:r>
          </a:p>
          <a:p>
            <a:r>
              <a:rPr lang="en-US" dirty="0"/>
              <a:t>Access to Justice </a:t>
            </a:r>
          </a:p>
          <a:p>
            <a:r>
              <a:rPr lang="en-US" dirty="0"/>
              <a:t>Environment Justice </a:t>
            </a:r>
          </a:p>
          <a:p>
            <a:endParaRPr lang="en-US" dirty="0"/>
          </a:p>
          <a:p>
            <a:endParaRPr lang="id-ID"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88640"/>
            <a:ext cx="1857375" cy="1323975"/>
          </a:xfrm>
          <a:prstGeom prst="rect">
            <a:avLst/>
          </a:prstGeom>
          <a:solidFill>
            <a:schemeClr val="bg1"/>
          </a:solidFill>
          <a:ln>
            <a:noFill/>
          </a:ln>
          <a:effectLst/>
        </p:spPr>
      </p:pic>
    </p:spTree>
    <p:extLst>
      <p:ext uri="{BB962C8B-B14F-4D97-AF65-F5344CB8AC3E}">
        <p14:creationId xmlns:p14="http://schemas.microsoft.com/office/powerpoint/2010/main" val="39221389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r>
              <a:rPr lang="id-ID" sz="2000" dirty="0"/>
              <a:t>https://</a:t>
            </a:r>
            <a:r>
              <a:rPr lang="id-ID" sz="2000" smtClean="0"/>
              <a:t>www.globalfundforwomen.org/</a:t>
            </a:r>
            <a:br>
              <a:rPr lang="id-ID" sz="2000" smtClean="0"/>
            </a:br>
            <a:r>
              <a:rPr lang="id-ID" sz="2000"/>
              <a:t/>
            </a:r>
            <a:br>
              <a:rPr lang="id-ID" sz="2000"/>
            </a:br>
            <a:r>
              <a:rPr lang="id-ID" sz="2000" smtClean="0"/>
              <a:t>2018 : </a:t>
            </a:r>
            <a:r>
              <a:rPr lang="id-ID" sz="2000"/>
              <a:t> $21 million</a:t>
            </a:r>
            <a:br>
              <a:rPr lang="id-ID" sz="2000"/>
            </a:br>
            <a:endParaRPr lang="id-ID" sz="2000" dirty="0"/>
          </a:p>
        </p:txBody>
      </p:sp>
      <p:sp>
        <p:nvSpPr>
          <p:cNvPr id="3" name="Content Placeholder 2"/>
          <p:cNvSpPr>
            <a:spLocks noGrp="1"/>
          </p:cNvSpPr>
          <p:nvPr>
            <p:ph idx="1"/>
          </p:nvPr>
        </p:nvSpPr>
        <p:spPr/>
        <p:txBody>
          <a:bodyPr>
            <a:normAutofit fontScale="70000" lnSpcReduction="20000"/>
          </a:bodyPr>
          <a:lstStyle/>
          <a:p>
            <a:r>
              <a:rPr lang="en-US" dirty="0"/>
              <a:t>Global Fund for Women’s primary goal is to get resources to organizations led by women, girls, and trans people. </a:t>
            </a:r>
            <a:endParaRPr lang="id-ID" dirty="0" smtClean="0"/>
          </a:p>
          <a:p>
            <a:r>
              <a:rPr lang="id-ID" dirty="0" smtClean="0"/>
              <a:t>GFW  </a:t>
            </a:r>
            <a:r>
              <a:rPr lang="en-US" dirty="0" smtClean="0"/>
              <a:t>support </a:t>
            </a:r>
            <a:r>
              <a:rPr lang="en-US" dirty="0"/>
              <a:t>organizations led by historically marginalized groups who are working to build strong, connected movements for gender equality and human rights. We trust women, girls, and trans people to know how best to solve the problems in their communities</a:t>
            </a:r>
            <a:r>
              <a:rPr lang="en-US" dirty="0" smtClean="0"/>
              <a:t>.</a:t>
            </a:r>
            <a:endParaRPr lang="id-ID" dirty="0" smtClean="0"/>
          </a:p>
          <a:p>
            <a:r>
              <a:rPr lang="en-US" dirty="0" smtClean="0"/>
              <a:t>Vision</a:t>
            </a:r>
            <a:r>
              <a:rPr lang="id-ID" dirty="0" smtClean="0"/>
              <a:t> </a:t>
            </a:r>
            <a:endParaRPr lang="en-US" dirty="0"/>
          </a:p>
          <a:p>
            <a:pPr lvl="1"/>
            <a:r>
              <a:rPr lang="en-US" dirty="0"/>
              <a:t>Every woman and girl is strong, safe, powerful, and heard. </a:t>
            </a:r>
            <a:r>
              <a:rPr lang="id-ID" dirty="0" smtClean="0"/>
              <a:t>                   </a:t>
            </a:r>
            <a:r>
              <a:rPr lang="en-US" dirty="0" smtClean="0"/>
              <a:t>No </a:t>
            </a:r>
            <a:r>
              <a:rPr lang="en-US" dirty="0"/>
              <a:t>exceptions.</a:t>
            </a:r>
          </a:p>
          <a:p>
            <a:r>
              <a:rPr lang="en-US" dirty="0" smtClean="0"/>
              <a:t>Mission</a:t>
            </a:r>
            <a:endParaRPr lang="en-US" dirty="0"/>
          </a:p>
          <a:p>
            <a:pPr lvl="1"/>
            <a:r>
              <a:rPr lang="en-US" dirty="0"/>
              <a:t>We are a global champion for the human rights of women and girls. We use our powerful networks to find, fund, and amplify the courageous work of women who are building social movements and challenging the status quo. By shining a spotlight on critical issues, we rally communities of advocates who take action and invest money to empower women.</a:t>
            </a:r>
          </a:p>
          <a:p>
            <a:endParaRPr lang="id-ID"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2" y="27125"/>
            <a:ext cx="3324225" cy="1381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101393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Gender Mainstreaming</a:t>
            </a:r>
            <a:endParaRPr lang="id-ID" dirty="0"/>
          </a:p>
        </p:txBody>
      </p:sp>
      <p:sp>
        <p:nvSpPr>
          <p:cNvPr id="3" name="Content Placeholder 2"/>
          <p:cNvSpPr>
            <a:spLocks noGrp="1"/>
          </p:cNvSpPr>
          <p:nvPr>
            <p:ph idx="1"/>
          </p:nvPr>
        </p:nvSpPr>
        <p:spPr/>
        <p:txBody>
          <a:bodyPr>
            <a:normAutofit fontScale="70000" lnSpcReduction="20000"/>
          </a:bodyPr>
          <a:lstStyle/>
          <a:p>
            <a:r>
              <a:rPr lang="en-US" dirty="0"/>
              <a:t>Gender mainstreaming </a:t>
            </a:r>
            <a:r>
              <a:rPr lang="id-ID" dirty="0"/>
              <a:t> adalah konsep  kebijakan publik  yang didasarkan pada  fakta akan adanya dampak yang berbeda antara perempuan dan laki-laki jika terkena kebijakan tersebut.</a:t>
            </a:r>
          </a:p>
          <a:p>
            <a:r>
              <a:rPr lang="id-ID" dirty="0"/>
              <a:t>Gender mainstreaming meyakini akan adanya perbedaan kebutuhan dan kepentingan antara laki-laki dan perempuan karena adanya pembagian peran gender didalam masyarakat.</a:t>
            </a:r>
          </a:p>
          <a:p>
            <a:r>
              <a:rPr lang="id-ID" dirty="0" smtClean="0"/>
              <a:t>Konsep GenderMainstreaming pertamakalinya dikemukakan pada tahun </a:t>
            </a:r>
            <a:r>
              <a:rPr lang="en-US" dirty="0" smtClean="0"/>
              <a:t> 1985</a:t>
            </a:r>
            <a:r>
              <a:rPr lang="id-ID" dirty="0" smtClean="0"/>
              <a:t> dalam</a:t>
            </a:r>
            <a:r>
              <a:rPr lang="en-US" dirty="0" smtClean="0"/>
              <a:t> </a:t>
            </a:r>
            <a:r>
              <a:rPr lang="en-US" dirty="0"/>
              <a:t>Third World Conference on Women in Nairobi, </a:t>
            </a:r>
            <a:r>
              <a:rPr lang="en-US" dirty="0" smtClean="0"/>
              <a:t>Kenya</a:t>
            </a:r>
            <a:r>
              <a:rPr lang="id-ID" dirty="0" smtClean="0"/>
              <a:t>, </a:t>
            </a:r>
            <a:r>
              <a:rPr lang="id-ID" dirty="0" smtClean="0">
                <a:sym typeface="Wingdings" pitchFamily="2" charset="2"/>
              </a:rPr>
              <a:t> </a:t>
            </a:r>
            <a:r>
              <a:rPr lang="id-ID" dirty="0" smtClean="0"/>
              <a:t>Diadopsi oleh PBB</a:t>
            </a:r>
          </a:p>
          <a:p>
            <a:r>
              <a:rPr lang="id-ID" dirty="0" smtClean="0"/>
              <a:t>1995 : </a:t>
            </a:r>
            <a:r>
              <a:rPr lang="en-US" dirty="0" smtClean="0"/>
              <a:t>The </a:t>
            </a:r>
            <a:r>
              <a:rPr lang="en-US" dirty="0"/>
              <a:t>idea was formally featured in 1995 at the Fourth World Conference on </a:t>
            </a:r>
            <a:r>
              <a:rPr lang="en-US" dirty="0" smtClean="0"/>
              <a:t>Women</a:t>
            </a:r>
            <a:r>
              <a:rPr lang="id-ID" dirty="0" smtClean="0"/>
              <a:t> </a:t>
            </a:r>
            <a:r>
              <a:rPr lang="en-US" dirty="0" smtClean="0"/>
              <a:t>in</a:t>
            </a:r>
            <a:r>
              <a:rPr lang="en-US" dirty="0"/>
              <a:t> Beijing, China, and was cited in the document that resulted from the conference, the Beijing Platform for Action.</a:t>
            </a:r>
            <a:endParaRPr lang="id-ID" dirty="0"/>
          </a:p>
        </p:txBody>
      </p:sp>
    </p:spTree>
    <p:extLst>
      <p:ext uri="{BB962C8B-B14F-4D97-AF65-F5344CB8AC3E}">
        <p14:creationId xmlns:p14="http://schemas.microsoft.com/office/powerpoint/2010/main" val="102908934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defRPr/>
            </a:pPr>
            <a:r>
              <a:rPr lang="en-US" dirty="0"/>
              <a:t>Implementation as a Political and Administrative Process</a:t>
            </a:r>
            <a:r>
              <a:rPr lang="id-ID" b="1" dirty="0"/>
              <a:t/>
            </a:r>
            <a:br>
              <a:rPr lang="id-ID" b="1" dirty="0"/>
            </a:br>
            <a:endParaRPr lang="id-ID" dirty="0"/>
          </a:p>
        </p:txBody>
      </p:sp>
      <p:pic>
        <p:nvPicPr>
          <p:cNvPr id="67587"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79388" y="1487488"/>
            <a:ext cx="8916987" cy="4821237"/>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6496415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3"/>
          <p:cNvSpPr>
            <a:spLocks noGrp="1"/>
          </p:cNvSpPr>
          <p:nvPr>
            <p:ph type="title"/>
          </p:nvPr>
        </p:nvSpPr>
        <p:spPr/>
        <p:txBody>
          <a:bodyPr/>
          <a:lstStyle/>
          <a:p>
            <a:endParaRPr lang="id-ID" smtClean="0"/>
          </a:p>
        </p:txBody>
      </p:sp>
      <p:sp>
        <p:nvSpPr>
          <p:cNvPr id="5" name="Text Placeholder 4"/>
          <p:cNvSpPr>
            <a:spLocks noGrp="1"/>
          </p:cNvSpPr>
          <p:nvPr>
            <p:ph type="body" idx="1"/>
          </p:nvPr>
        </p:nvSpPr>
        <p:spPr/>
        <p:txBody>
          <a:bodyPr>
            <a:normAutofit fontScale="77500" lnSpcReduction="20000"/>
          </a:bodyPr>
          <a:lstStyle/>
          <a:p>
            <a:pPr>
              <a:defRPr/>
            </a:pPr>
            <a:endParaRPr lang="id-ID" i="1" dirty="0" smtClean="0"/>
          </a:p>
          <a:p>
            <a:pPr>
              <a:defRPr/>
            </a:pPr>
            <a:r>
              <a:rPr lang="id-ID" i="1" dirty="0" smtClean="0"/>
              <a:t>Content of policy</a:t>
            </a:r>
            <a:r>
              <a:rPr lang="id-ID" dirty="0" smtClean="0"/>
              <a:t> dipengaruhi oleh :</a:t>
            </a:r>
          </a:p>
          <a:p>
            <a:pPr>
              <a:defRPr/>
            </a:pPr>
            <a:endParaRPr lang="id-ID" dirty="0"/>
          </a:p>
        </p:txBody>
      </p:sp>
      <p:sp>
        <p:nvSpPr>
          <p:cNvPr id="6" name="Content Placeholder 5"/>
          <p:cNvSpPr>
            <a:spLocks noGrp="1"/>
          </p:cNvSpPr>
          <p:nvPr>
            <p:ph sz="half" idx="2"/>
          </p:nvPr>
        </p:nvSpPr>
        <p:spPr/>
        <p:txBody>
          <a:bodyPr>
            <a:normAutofit fontScale="77500" lnSpcReduction="20000"/>
          </a:bodyPr>
          <a:lstStyle/>
          <a:p>
            <a:pPr>
              <a:defRPr/>
            </a:pPr>
            <a:r>
              <a:rPr lang="id-ID" dirty="0" smtClean="0"/>
              <a:t>kepentingan </a:t>
            </a:r>
            <a:r>
              <a:rPr lang="id-ID" dirty="0"/>
              <a:t>yang dipengaruhi atau kepentingan siapa saja yang terlibat (</a:t>
            </a:r>
            <a:r>
              <a:rPr lang="id-ID" i="1" dirty="0"/>
              <a:t>interests affected</a:t>
            </a:r>
            <a:r>
              <a:rPr lang="id-ID" dirty="0"/>
              <a:t>)</a:t>
            </a:r>
          </a:p>
          <a:p>
            <a:pPr>
              <a:defRPr/>
            </a:pPr>
            <a:r>
              <a:rPr lang="id-ID" dirty="0"/>
              <a:t>type manfaat yang diperoleh (</a:t>
            </a:r>
            <a:r>
              <a:rPr lang="id-ID" i="1" dirty="0"/>
              <a:t>type of benefits</a:t>
            </a:r>
            <a:r>
              <a:rPr lang="id-ID" dirty="0"/>
              <a:t>)</a:t>
            </a:r>
          </a:p>
          <a:p>
            <a:pPr>
              <a:defRPr/>
            </a:pPr>
            <a:r>
              <a:rPr lang="id-ID" dirty="0"/>
              <a:t>derajad perubahan yang diharapkan (</a:t>
            </a:r>
            <a:r>
              <a:rPr lang="id-ID" i="1" dirty="0"/>
              <a:t>extent of change envisioned</a:t>
            </a:r>
            <a:r>
              <a:rPr lang="id-ID" dirty="0"/>
              <a:t>)</a:t>
            </a:r>
          </a:p>
          <a:p>
            <a:pPr>
              <a:defRPr/>
            </a:pPr>
            <a:r>
              <a:rPr lang="id-ID" dirty="0"/>
              <a:t>letak pengambilan keputusan (</a:t>
            </a:r>
            <a:r>
              <a:rPr lang="id-ID" i="1" dirty="0"/>
              <a:t>side of decision making</a:t>
            </a:r>
            <a:r>
              <a:rPr lang="id-ID" dirty="0"/>
              <a:t>)</a:t>
            </a:r>
          </a:p>
          <a:p>
            <a:pPr>
              <a:defRPr/>
            </a:pPr>
            <a:r>
              <a:rPr lang="id-ID" dirty="0"/>
              <a:t>siapa saja yang menjadi pelaksana program (</a:t>
            </a:r>
            <a:r>
              <a:rPr lang="id-ID" i="1" dirty="0"/>
              <a:t>program implementator</a:t>
            </a:r>
            <a:r>
              <a:rPr lang="id-ID" dirty="0"/>
              <a:t>)</a:t>
            </a:r>
          </a:p>
          <a:p>
            <a:pPr>
              <a:defRPr/>
            </a:pPr>
            <a:r>
              <a:rPr lang="id-ID" dirty="0"/>
              <a:t>sumberdaya yang dilibatkan (</a:t>
            </a:r>
            <a:r>
              <a:rPr lang="id-ID" i="1" dirty="0"/>
              <a:t>resources commited</a:t>
            </a:r>
            <a:r>
              <a:rPr lang="id-ID" dirty="0" smtClean="0"/>
              <a:t>).</a:t>
            </a:r>
            <a:r>
              <a:rPr lang="id-ID" dirty="0"/>
              <a:t> </a:t>
            </a:r>
            <a:endParaRPr lang="id-ID" dirty="0" smtClean="0"/>
          </a:p>
          <a:p>
            <a:pPr>
              <a:defRPr/>
            </a:pPr>
            <a:endParaRPr lang="id-ID" dirty="0"/>
          </a:p>
          <a:p>
            <a:pPr>
              <a:defRPr/>
            </a:pPr>
            <a:endParaRPr lang="id-ID" dirty="0"/>
          </a:p>
        </p:txBody>
      </p:sp>
      <p:sp>
        <p:nvSpPr>
          <p:cNvPr id="7" name="Text Placeholder 6"/>
          <p:cNvSpPr>
            <a:spLocks noGrp="1"/>
          </p:cNvSpPr>
          <p:nvPr>
            <p:ph type="body" sz="quarter" idx="3"/>
          </p:nvPr>
        </p:nvSpPr>
        <p:spPr/>
        <p:txBody>
          <a:bodyPr>
            <a:normAutofit fontScale="62500" lnSpcReduction="20000"/>
          </a:bodyPr>
          <a:lstStyle/>
          <a:p>
            <a:pPr>
              <a:defRPr/>
            </a:pPr>
            <a:endParaRPr lang="id-ID" i="1" dirty="0" smtClean="0"/>
          </a:p>
          <a:p>
            <a:pPr>
              <a:defRPr/>
            </a:pPr>
            <a:r>
              <a:rPr lang="id-ID" i="1" dirty="0" smtClean="0"/>
              <a:t>Contexs of implementation</a:t>
            </a:r>
            <a:r>
              <a:rPr lang="id-ID" dirty="0" smtClean="0"/>
              <a:t> dipengaruhi oleh :</a:t>
            </a:r>
          </a:p>
          <a:p>
            <a:pPr>
              <a:defRPr/>
            </a:pPr>
            <a:endParaRPr lang="id-ID" dirty="0"/>
          </a:p>
        </p:txBody>
      </p:sp>
      <p:sp>
        <p:nvSpPr>
          <p:cNvPr id="8" name="Content Placeholder 7"/>
          <p:cNvSpPr>
            <a:spLocks noGrp="1"/>
          </p:cNvSpPr>
          <p:nvPr>
            <p:ph sz="quarter" idx="4"/>
          </p:nvPr>
        </p:nvSpPr>
        <p:spPr/>
        <p:txBody>
          <a:bodyPr>
            <a:normAutofit lnSpcReduction="10000"/>
          </a:bodyPr>
          <a:lstStyle/>
          <a:p>
            <a:pPr>
              <a:defRPr/>
            </a:pPr>
            <a:r>
              <a:rPr lang="id-ID" dirty="0" smtClean="0"/>
              <a:t>kekuasaan, kepentingan dan strategi aktor yang terlibat (</a:t>
            </a:r>
            <a:r>
              <a:rPr lang="id-ID" i="1" dirty="0" smtClean="0"/>
              <a:t>power, interest and strategies of actors</a:t>
            </a:r>
            <a:r>
              <a:rPr lang="id-ID" dirty="0" smtClean="0"/>
              <a:t>)</a:t>
            </a:r>
          </a:p>
          <a:p>
            <a:pPr>
              <a:defRPr/>
            </a:pPr>
            <a:r>
              <a:rPr lang="id-ID" dirty="0" smtClean="0"/>
              <a:t>karakter lembaga dan regime yang berlaku (</a:t>
            </a:r>
            <a:r>
              <a:rPr lang="id-ID" i="1" dirty="0" smtClean="0"/>
              <a:t>institution  and regime characteristic</a:t>
            </a:r>
            <a:r>
              <a:rPr lang="id-ID" dirty="0" smtClean="0"/>
              <a:t>)</a:t>
            </a:r>
          </a:p>
          <a:p>
            <a:pPr>
              <a:defRPr/>
            </a:pPr>
            <a:r>
              <a:rPr lang="id-ID" dirty="0" smtClean="0"/>
              <a:t>kepatuhan dan daya ketanggapan (</a:t>
            </a:r>
            <a:r>
              <a:rPr lang="id-ID" i="1" dirty="0" smtClean="0"/>
              <a:t>compliance and responsiveness</a:t>
            </a:r>
            <a:r>
              <a:rPr lang="id-ID" dirty="0" smtClean="0"/>
              <a:t>), </a:t>
            </a:r>
          </a:p>
          <a:p>
            <a:pPr>
              <a:defRPr/>
            </a:pPr>
            <a:endParaRPr lang="id-ID" dirty="0"/>
          </a:p>
        </p:txBody>
      </p:sp>
    </p:spTree>
    <p:extLst>
      <p:ext uri="{BB962C8B-B14F-4D97-AF65-F5344CB8AC3E}">
        <p14:creationId xmlns:p14="http://schemas.microsoft.com/office/powerpoint/2010/main" val="10010942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t>SEX AND GENDER</a:t>
            </a:r>
            <a:endParaRPr lang="en-US" dirty="0"/>
          </a:p>
        </p:txBody>
      </p:sp>
      <p:sp>
        <p:nvSpPr>
          <p:cNvPr id="3" name="Content Placeholder 2"/>
          <p:cNvSpPr>
            <a:spLocks noGrp="1"/>
          </p:cNvSpPr>
          <p:nvPr>
            <p:ph idx="1"/>
          </p:nvPr>
        </p:nvSpPr>
        <p:spPr>
          <a:xfrm>
            <a:off x="457200" y="990600"/>
            <a:ext cx="8229600" cy="5715000"/>
          </a:xfrm>
        </p:spPr>
        <p:txBody>
          <a:bodyPr>
            <a:normAutofit fontScale="62500" lnSpcReduction="20000"/>
          </a:bodyPr>
          <a:lstStyle/>
          <a:p>
            <a:r>
              <a:rPr lang="en-US" b="1" dirty="0"/>
              <a:t>Sex = male and female</a:t>
            </a:r>
            <a:endParaRPr lang="en-US" dirty="0"/>
          </a:p>
          <a:p>
            <a:r>
              <a:rPr lang="en-US" b="1" dirty="0"/>
              <a:t>Gender = masculine and feminine</a:t>
            </a:r>
            <a:endParaRPr lang="en-US" dirty="0"/>
          </a:p>
          <a:p>
            <a:r>
              <a:rPr lang="en-US" b="1" dirty="0" smtClean="0"/>
              <a:t>Sex</a:t>
            </a:r>
            <a:r>
              <a:rPr lang="en-US" dirty="0"/>
              <a:t> refers to biological differences; chromosomes, hormonal profiles, internal and external sex organs</a:t>
            </a:r>
            <a:r>
              <a:rPr lang="en-US" dirty="0" smtClean="0"/>
              <a:t>.</a:t>
            </a:r>
          </a:p>
          <a:p>
            <a:r>
              <a:rPr lang="en-US" b="1" dirty="0"/>
              <a:t>“Gender”</a:t>
            </a:r>
            <a:r>
              <a:rPr lang="en-US" dirty="0"/>
              <a:t> refers to the </a:t>
            </a:r>
            <a:r>
              <a:rPr lang="en-US" i="1" dirty="0"/>
              <a:t>socially constructed</a:t>
            </a:r>
            <a:r>
              <a:rPr lang="en-US" dirty="0"/>
              <a:t> roles, behaviors, activities, and attributes that a given society </a:t>
            </a:r>
            <a:r>
              <a:rPr lang="en-US" i="1" dirty="0"/>
              <a:t>considers appropriate</a:t>
            </a:r>
            <a:r>
              <a:rPr lang="en-US" dirty="0"/>
              <a:t> for men and women.</a:t>
            </a:r>
          </a:p>
          <a:p>
            <a:r>
              <a:rPr lang="en-US" b="1" dirty="0"/>
              <a:t>Gender</a:t>
            </a:r>
            <a:r>
              <a:rPr lang="en-US" dirty="0"/>
              <a:t> describes the characteristics that a society or culture delineates as masculine or feminine.</a:t>
            </a:r>
          </a:p>
          <a:p>
            <a:r>
              <a:rPr lang="en-US" dirty="0"/>
              <a:t>So while your sex as male or female is a biological fact that is the same in any culture, what that sex means in terms of your gender role as a 'man' or a 'woman' in society can be quite different cross culturally. </a:t>
            </a:r>
          </a:p>
          <a:p>
            <a:r>
              <a:rPr lang="en-US" dirty="0"/>
              <a:t>In sociological terms 'gender role' refers to the characteristics and </a:t>
            </a:r>
            <a:r>
              <a:rPr lang="en-US" dirty="0" err="1"/>
              <a:t>behaviours</a:t>
            </a:r>
            <a:r>
              <a:rPr lang="en-US" dirty="0"/>
              <a:t> that different cultures attribute to the sexes. </a:t>
            </a:r>
            <a:endParaRPr lang="en-US" dirty="0" smtClean="0"/>
          </a:p>
          <a:p>
            <a:pPr lvl="1"/>
            <a:r>
              <a:rPr lang="en-US" dirty="0" smtClean="0"/>
              <a:t>What </a:t>
            </a:r>
            <a:r>
              <a:rPr lang="en-US" dirty="0"/>
              <a:t>it means to be a 'real man' in any culture requires male sex plus what our various cultures define as masculine characteristics and </a:t>
            </a:r>
            <a:r>
              <a:rPr lang="en-US" dirty="0" err="1"/>
              <a:t>behaviours</a:t>
            </a:r>
            <a:r>
              <a:rPr lang="en-US" dirty="0"/>
              <a:t>, likewise a 'real woman' needs female sex and feminine characteristics. To </a:t>
            </a:r>
            <a:r>
              <a:rPr lang="en-US" dirty="0" err="1"/>
              <a:t>summarise</a:t>
            </a:r>
            <a:r>
              <a:rPr lang="en-US" dirty="0"/>
              <a:t>:</a:t>
            </a:r>
          </a:p>
          <a:p>
            <a:r>
              <a:rPr lang="en-US" b="1" dirty="0"/>
              <a:t>'man' = male sex+ masculine social </a:t>
            </a:r>
            <a:r>
              <a:rPr lang="en-US" b="1" dirty="0" smtClean="0"/>
              <a:t>role</a:t>
            </a:r>
            <a:r>
              <a:rPr lang="en-US" b="1" dirty="0"/>
              <a:t> </a:t>
            </a:r>
            <a:r>
              <a:rPr lang="en-US" b="1" dirty="0" smtClean="0"/>
              <a:t> </a:t>
            </a:r>
            <a:r>
              <a:rPr lang="en-US" b="1" dirty="0" smtClean="0">
                <a:sym typeface="Wingdings" pitchFamily="2" charset="2"/>
              </a:rPr>
              <a:t> </a:t>
            </a:r>
            <a:r>
              <a:rPr lang="en-US" dirty="0" smtClean="0"/>
              <a:t>(a </a:t>
            </a:r>
            <a:r>
              <a:rPr lang="en-US" dirty="0"/>
              <a:t>'real man', 'masculine' or 'manly')</a:t>
            </a:r>
          </a:p>
          <a:p>
            <a:r>
              <a:rPr lang="en-US" b="1" dirty="0"/>
              <a:t>'woman' = female sex + feminine social </a:t>
            </a:r>
            <a:r>
              <a:rPr lang="en-US" b="1" dirty="0" smtClean="0"/>
              <a:t>role</a:t>
            </a:r>
            <a:r>
              <a:rPr lang="en-US" b="1" dirty="0"/>
              <a:t> </a:t>
            </a:r>
            <a:r>
              <a:rPr lang="en-US" b="1" dirty="0" smtClean="0">
                <a:sym typeface="Wingdings" pitchFamily="2" charset="2"/>
              </a:rPr>
              <a:t></a:t>
            </a:r>
            <a:r>
              <a:rPr lang="en-US" dirty="0" smtClean="0"/>
              <a:t>(a </a:t>
            </a:r>
            <a:r>
              <a:rPr lang="en-US" dirty="0"/>
              <a:t>'real woman', 'feminine' or 'womanly')</a:t>
            </a:r>
          </a:p>
          <a:p>
            <a:endParaRPr lang="en-US" dirty="0"/>
          </a:p>
        </p:txBody>
      </p:sp>
    </p:spTree>
    <p:extLst>
      <p:ext uri="{BB962C8B-B14F-4D97-AF65-F5344CB8AC3E}">
        <p14:creationId xmlns:p14="http://schemas.microsoft.com/office/powerpoint/2010/main" val="30717371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normAutofit fontScale="90000"/>
          </a:bodyPr>
          <a:lstStyle/>
          <a:p>
            <a:pPr eaLnBrk="1" hangingPunct="1"/>
            <a:r>
              <a:rPr lang="id-ID" i="1" dirty="0" smtClean="0"/>
              <a:t>Constructivist Theory : </a:t>
            </a:r>
            <a:br>
              <a:rPr lang="id-ID" i="1" dirty="0" smtClean="0"/>
            </a:br>
            <a:r>
              <a:rPr lang="id-ID" i="1" dirty="0" smtClean="0"/>
              <a:t>logic of appropriateness </a:t>
            </a:r>
            <a:endParaRPr lang="en-US" i="1" dirty="0" smtClean="0"/>
          </a:p>
        </p:txBody>
      </p:sp>
      <p:sp>
        <p:nvSpPr>
          <p:cNvPr id="29699" name="Rectangle 3"/>
          <p:cNvSpPr>
            <a:spLocks noGrp="1" noChangeArrowheads="1"/>
          </p:cNvSpPr>
          <p:nvPr>
            <p:ph idx="1"/>
          </p:nvPr>
        </p:nvSpPr>
        <p:spPr/>
        <p:txBody>
          <a:bodyPr>
            <a:normAutofit fontScale="70000" lnSpcReduction="20000"/>
          </a:bodyPr>
          <a:lstStyle/>
          <a:p>
            <a:pPr eaLnBrk="1" hangingPunct="1">
              <a:lnSpc>
                <a:spcPct val="80000"/>
              </a:lnSpc>
            </a:pPr>
            <a:r>
              <a:rPr lang="id-ID" sz="4600" i="1" dirty="0" smtClean="0"/>
              <a:t>“Constructivist approaches expand the repertoire of theoretical explanation by arguing that states behave in accordance with </a:t>
            </a:r>
            <a:r>
              <a:rPr lang="id-ID" sz="4600" b="1" i="1" dirty="0" smtClean="0">
                <a:solidFill>
                  <a:srgbClr val="FF0000"/>
                </a:solidFill>
              </a:rPr>
              <a:t>a “logic of appropriateness</a:t>
            </a:r>
            <a:r>
              <a:rPr lang="id-ID" sz="4600" i="1" dirty="0" smtClean="0"/>
              <a:t>” </a:t>
            </a:r>
            <a:r>
              <a:rPr lang="id-ID" sz="4600" i="1" dirty="0"/>
              <a:t> </a:t>
            </a:r>
            <a:r>
              <a:rPr lang="id-ID" sz="4600" i="1" dirty="0" smtClean="0"/>
              <a:t>                     and </a:t>
            </a:r>
            <a:r>
              <a:rPr lang="id-ID" sz="4600" b="1" i="1" dirty="0" smtClean="0">
                <a:solidFill>
                  <a:srgbClr val="FF0000"/>
                </a:solidFill>
              </a:rPr>
              <a:t>a “logic of material consequences”                </a:t>
            </a:r>
            <a:r>
              <a:rPr lang="id-ID" sz="4600" i="1" dirty="0" smtClean="0"/>
              <a:t>for their actions.                                                 </a:t>
            </a:r>
            <a:r>
              <a:rPr lang="en-US" sz="4600" i="1" dirty="0" smtClean="0"/>
              <a:t> </a:t>
            </a:r>
            <a:r>
              <a:rPr lang="id-ID" sz="4600" i="1" dirty="0"/>
              <a:t>B</a:t>
            </a:r>
            <a:r>
              <a:rPr lang="en-US" sz="4600" i="1" dirty="0" smtClean="0"/>
              <a:t>y claiming that standards of appropriateness – i.e. “norms” – determine political outcomes.</a:t>
            </a:r>
            <a:r>
              <a:rPr lang="en-US" altLang="ko-KR" sz="4600" dirty="0" smtClean="0">
                <a:ea typeface="굴림" charset="-127"/>
                <a:hlinkClick r:id="" action="ppaction://noaction"/>
              </a:rPr>
              <a:t>[1]</a:t>
            </a:r>
            <a:r>
              <a:rPr lang="en-US" altLang="ko-KR" sz="4600" dirty="0" smtClean="0">
                <a:ea typeface="굴림" charset="-127"/>
              </a:rPr>
              <a:t> </a:t>
            </a:r>
          </a:p>
          <a:p>
            <a:pPr eaLnBrk="1" hangingPunct="1">
              <a:lnSpc>
                <a:spcPct val="80000"/>
              </a:lnSpc>
            </a:pPr>
            <a:endParaRPr lang="id-ID" altLang="ko-KR" sz="2400" dirty="0" smtClean="0">
              <a:ea typeface="굴림" charset="-127"/>
            </a:endParaRPr>
          </a:p>
          <a:p>
            <a:pPr eaLnBrk="1" hangingPunct="1">
              <a:lnSpc>
                <a:spcPct val="80000"/>
              </a:lnSpc>
            </a:pPr>
            <a:endParaRPr lang="id-ID" altLang="ko-KR" sz="2400" dirty="0">
              <a:ea typeface="굴림" charset="-127"/>
            </a:endParaRPr>
          </a:p>
          <a:p>
            <a:pPr eaLnBrk="1" hangingPunct="1">
              <a:lnSpc>
                <a:spcPct val="80000"/>
              </a:lnSpc>
            </a:pPr>
            <a:endParaRPr lang="id-ID" altLang="ko-KR" sz="2400" dirty="0" smtClean="0">
              <a:ea typeface="굴림" charset="-127"/>
            </a:endParaRPr>
          </a:p>
          <a:p>
            <a:pPr eaLnBrk="1" hangingPunct="1">
              <a:lnSpc>
                <a:spcPct val="80000"/>
              </a:lnSpc>
            </a:pPr>
            <a:endParaRPr lang="id-ID" altLang="ko-KR" sz="2400" dirty="0">
              <a:ea typeface="굴림" charset="-127"/>
            </a:endParaRPr>
          </a:p>
          <a:p>
            <a:pPr eaLnBrk="1" hangingPunct="1">
              <a:lnSpc>
                <a:spcPct val="80000"/>
              </a:lnSpc>
            </a:pPr>
            <a:r>
              <a:rPr lang="en-GB" altLang="ko-KR" sz="2400" dirty="0" smtClean="0">
                <a:ea typeface="굴림" charset="-127"/>
                <a:hlinkClick r:id="" action="ppaction://noaction"/>
              </a:rPr>
              <a:t>[1]</a:t>
            </a:r>
            <a:r>
              <a:rPr lang="en-GB" altLang="ko-KR" sz="2400" dirty="0" smtClean="0">
                <a:ea typeface="굴림" charset="-127"/>
              </a:rPr>
              <a:t> </a:t>
            </a:r>
            <a:r>
              <a:rPr lang="en-US" altLang="ko-KR" sz="2400" dirty="0" err="1" smtClean="0">
                <a:ea typeface="굴림" charset="-127"/>
              </a:rPr>
              <a:t>Finnemore</a:t>
            </a:r>
            <a:r>
              <a:rPr lang="en-US" altLang="ko-KR" sz="2400" dirty="0" smtClean="0">
                <a:ea typeface="굴림" charset="-127"/>
              </a:rPr>
              <a:t>, Martha. 1996. “Norms, Culture, and World Politics: Insights from Sociology’s Institutionalism.” </a:t>
            </a:r>
            <a:r>
              <a:rPr lang="en-US" altLang="ko-KR" sz="2400" i="1" dirty="0" smtClean="0">
                <a:ea typeface="굴림" charset="-127"/>
              </a:rPr>
              <a:t>International Organization </a:t>
            </a:r>
            <a:r>
              <a:rPr lang="en-US" altLang="ko-KR" sz="2400" dirty="0" smtClean="0">
                <a:ea typeface="굴림" charset="-127"/>
              </a:rPr>
              <a:t>50 (2): 325-347; </a:t>
            </a:r>
            <a:r>
              <a:rPr lang="en-US" altLang="ko-KR" sz="2400" dirty="0" err="1" smtClean="0">
                <a:ea typeface="굴림" charset="-127"/>
              </a:rPr>
              <a:t>Finnemore</a:t>
            </a:r>
            <a:r>
              <a:rPr lang="en-US" altLang="ko-KR" sz="2400" dirty="0" smtClean="0">
                <a:ea typeface="굴림" charset="-127"/>
              </a:rPr>
              <a:t>, Martha and Kathryn </a:t>
            </a:r>
            <a:r>
              <a:rPr lang="en-US" altLang="ko-KR" sz="2400" dirty="0" err="1" smtClean="0">
                <a:ea typeface="굴림" charset="-127"/>
              </a:rPr>
              <a:t>Sikkink</a:t>
            </a:r>
            <a:r>
              <a:rPr lang="en-US" altLang="ko-KR" sz="2400" dirty="0" smtClean="0">
                <a:ea typeface="굴림" charset="-127"/>
              </a:rPr>
              <a:t>. 1998. “International Norm Dynamics and Political Change.” </a:t>
            </a:r>
            <a:r>
              <a:rPr lang="en-US" altLang="ko-KR" sz="2400" i="1" dirty="0" smtClean="0">
                <a:ea typeface="굴림" charset="-127"/>
              </a:rPr>
              <a:t>International Organization </a:t>
            </a:r>
            <a:r>
              <a:rPr lang="en-US" altLang="ko-KR" sz="2400" dirty="0" smtClean="0">
                <a:ea typeface="굴림" charset="-127"/>
              </a:rPr>
              <a:t>52 (4): 887-917; March and Olsen 1989; Wendt 1994; </a:t>
            </a:r>
            <a:r>
              <a:rPr lang="en-US" altLang="ko-KR" sz="2400" dirty="0" err="1" smtClean="0">
                <a:ea typeface="굴림" charset="-127"/>
              </a:rPr>
              <a:t>Finnemore</a:t>
            </a:r>
            <a:r>
              <a:rPr lang="en-US" altLang="ko-KR" sz="2400" dirty="0" smtClean="0">
                <a:ea typeface="굴림" charset="-127"/>
              </a:rPr>
              <a:t> 1996.</a:t>
            </a:r>
            <a:endParaRPr lang="en-US" sz="2400" dirty="0" smtClean="0"/>
          </a:p>
        </p:txBody>
      </p:sp>
      <p:sp>
        <p:nvSpPr>
          <p:cNvPr id="2" name="Date Placeholder 1"/>
          <p:cNvSpPr>
            <a:spLocks noGrp="1"/>
          </p:cNvSpPr>
          <p:nvPr>
            <p:ph type="dt" sz="quarter" idx="10"/>
          </p:nvPr>
        </p:nvSpPr>
        <p:spPr/>
        <p:txBody>
          <a:bodyPr/>
          <a:lstStyle/>
          <a:p>
            <a:pPr>
              <a:defRPr/>
            </a:pPr>
            <a:endParaRPr lang="en-GB"/>
          </a:p>
        </p:txBody>
      </p:sp>
      <p:sp>
        <p:nvSpPr>
          <p:cNvPr id="3" name="Slide Number Placeholder 2"/>
          <p:cNvSpPr>
            <a:spLocks noGrp="1"/>
          </p:cNvSpPr>
          <p:nvPr>
            <p:ph type="sldNum" sz="quarter" idx="12"/>
          </p:nvPr>
        </p:nvSpPr>
        <p:spPr/>
        <p:txBody>
          <a:bodyPr/>
          <a:lstStyle/>
          <a:p>
            <a:pPr>
              <a:defRPr/>
            </a:pPr>
            <a:fld id="{B33137F3-EB36-4F86-A1A0-007ACC9F2912}" type="slidenum">
              <a:rPr lang="en-GB" smtClean="0"/>
              <a:pPr>
                <a:defRPr/>
              </a:pPr>
              <a:t>3</a:t>
            </a:fld>
            <a:endParaRPr lang="en-GB"/>
          </a:p>
        </p:txBody>
      </p:sp>
    </p:spTree>
    <p:extLst>
      <p:ext uri="{BB962C8B-B14F-4D97-AF65-F5344CB8AC3E}">
        <p14:creationId xmlns:p14="http://schemas.microsoft.com/office/powerpoint/2010/main" val="35103575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normAutofit fontScale="90000"/>
          </a:bodyPr>
          <a:lstStyle/>
          <a:p>
            <a:r>
              <a:rPr lang="en-US" sz="3600" dirty="0" err="1" smtClean="0">
                <a:latin typeface="Showcard Gothic" pitchFamily="82" charset="0"/>
              </a:rPr>
              <a:t>Mengukur</a:t>
            </a:r>
            <a:r>
              <a:rPr lang="en-US" sz="3600" dirty="0" smtClean="0">
                <a:latin typeface="Showcard Gothic" pitchFamily="82" charset="0"/>
              </a:rPr>
              <a:t> </a:t>
            </a:r>
            <a:r>
              <a:rPr lang="en-US" sz="3600" dirty="0" err="1" smtClean="0">
                <a:latin typeface="Showcard Gothic" pitchFamily="82" charset="0"/>
              </a:rPr>
              <a:t>kesenjangan</a:t>
            </a:r>
            <a:r>
              <a:rPr lang="en-US" sz="3600" dirty="0" smtClean="0">
                <a:latin typeface="Showcard Gothic" pitchFamily="82" charset="0"/>
              </a:rPr>
              <a:t> gender - </a:t>
            </a:r>
            <a:r>
              <a:rPr lang="en-US" sz="3600" dirty="0" err="1" smtClean="0">
                <a:latin typeface="Showcard Gothic" pitchFamily="82" charset="0"/>
              </a:rPr>
              <a:t>diskriminasi</a:t>
            </a:r>
            <a:r>
              <a:rPr lang="en-US" sz="3600" dirty="0" smtClean="0">
                <a:latin typeface="Showcard Gothic" pitchFamily="82" charset="0"/>
              </a:rPr>
              <a:t> </a:t>
            </a:r>
            <a:r>
              <a:rPr lang="en-US" sz="3600" dirty="0">
                <a:latin typeface="Showcard Gothic" pitchFamily="82" charset="0"/>
              </a:rPr>
              <a:t>:</a:t>
            </a:r>
            <a:br>
              <a:rPr lang="en-US" sz="3600" dirty="0">
                <a:latin typeface="Showcard Gothic" pitchFamily="82" charset="0"/>
              </a:rPr>
            </a:br>
            <a:r>
              <a:rPr lang="en-US" sz="2400" dirty="0">
                <a:latin typeface="Showcard Gothic" pitchFamily="82" charset="0"/>
              </a:rPr>
              <a:t>ASPEK-ASPEK </a:t>
            </a:r>
            <a:r>
              <a:rPr lang="en-US" sz="2400" dirty="0" err="1">
                <a:latin typeface="Showcard Gothic" pitchFamily="82" charset="0"/>
              </a:rPr>
              <a:t>Keadilan</a:t>
            </a:r>
            <a:r>
              <a:rPr lang="en-US" sz="2400" dirty="0">
                <a:latin typeface="Showcard Gothic" pitchFamily="82" charset="0"/>
              </a:rPr>
              <a:t> </a:t>
            </a:r>
            <a:r>
              <a:rPr lang="en-US" sz="2400" dirty="0" err="1">
                <a:latin typeface="Showcard Gothic" pitchFamily="82" charset="0"/>
              </a:rPr>
              <a:t>dan</a:t>
            </a:r>
            <a:r>
              <a:rPr lang="en-US" sz="2400" dirty="0">
                <a:latin typeface="Showcard Gothic" pitchFamily="82" charset="0"/>
              </a:rPr>
              <a:t> </a:t>
            </a:r>
            <a:r>
              <a:rPr lang="en-US" sz="2400" dirty="0" err="1">
                <a:latin typeface="Showcard Gothic" pitchFamily="82" charset="0"/>
              </a:rPr>
              <a:t>kESETARAAN</a:t>
            </a:r>
            <a:endParaRPr lang="en-US" sz="2400" dirty="0">
              <a:latin typeface="Showcard Gothic" pitchFamily="82" charset="0"/>
            </a:endParaRPr>
          </a:p>
        </p:txBody>
      </p:sp>
      <p:sp>
        <p:nvSpPr>
          <p:cNvPr id="13315" name="Rectangle 3"/>
          <p:cNvSpPr>
            <a:spLocks noGrp="1" noChangeArrowheads="1"/>
          </p:cNvSpPr>
          <p:nvPr>
            <p:ph type="body" idx="1"/>
          </p:nvPr>
        </p:nvSpPr>
        <p:spPr/>
        <p:txBody>
          <a:bodyPr>
            <a:normAutofit lnSpcReduction="10000"/>
          </a:bodyPr>
          <a:lstStyle/>
          <a:p>
            <a:r>
              <a:rPr lang="en-US">
                <a:solidFill>
                  <a:srgbClr val="A50021"/>
                </a:solidFill>
                <a:latin typeface="Bernard MT Condensed" pitchFamily="18" charset="0"/>
              </a:rPr>
              <a:t>Akses</a:t>
            </a:r>
            <a:r>
              <a:rPr lang="en-US"/>
              <a:t>: </a:t>
            </a:r>
            <a:r>
              <a:rPr lang="en-US">
                <a:latin typeface="Arial Rounded MT Bold" pitchFamily="34" charset="0"/>
              </a:rPr>
              <a:t>Kesempatan yang sama dalam memperoleh hak-hak dasar </a:t>
            </a:r>
          </a:p>
          <a:p>
            <a:r>
              <a:rPr lang="en-US">
                <a:solidFill>
                  <a:srgbClr val="000066"/>
                </a:solidFill>
                <a:latin typeface="Bernard MT Condensed" pitchFamily="18" charset="0"/>
              </a:rPr>
              <a:t>Partisipasi</a:t>
            </a:r>
            <a:r>
              <a:rPr lang="en-US"/>
              <a:t>: </a:t>
            </a:r>
            <a:r>
              <a:rPr lang="en-US">
                <a:latin typeface="Arial Rounded MT Bold" pitchFamily="34" charset="0"/>
              </a:rPr>
              <a:t>Pelibatan yang seimbang dalam memperoleh sumber daya </a:t>
            </a:r>
          </a:p>
          <a:p>
            <a:r>
              <a:rPr lang="en-US">
                <a:solidFill>
                  <a:srgbClr val="FF6600"/>
                </a:solidFill>
                <a:latin typeface="Bernard MT Condensed" pitchFamily="18" charset="0"/>
              </a:rPr>
              <a:t>Kontrol</a:t>
            </a:r>
            <a:r>
              <a:rPr lang="en-US"/>
              <a:t>: </a:t>
            </a:r>
            <a:r>
              <a:rPr lang="en-US">
                <a:latin typeface="Arial Rounded MT Bold" pitchFamily="34" charset="0"/>
              </a:rPr>
              <a:t>Keterlibatan dalam pengambilan keputusan</a:t>
            </a:r>
          </a:p>
          <a:p>
            <a:r>
              <a:rPr lang="en-US">
                <a:solidFill>
                  <a:srgbClr val="CC0000"/>
                </a:solidFill>
                <a:latin typeface="Bernard MT Condensed" pitchFamily="18" charset="0"/>
              </a:rPr>
              <a:t>Manfaat</a:t>
            </a:r>
            <a:r>
              <a:rPr lang="en-US"/>
              <a:t>: </a:t>
            </a:r>
            <a:r>
              <a:rPr lang="en-US">
                <a:latin typeface="Arial Rounded MT Bold" pitchFamily="34" charset="0"/>
              </a:rPr>
              <a:t>Keterjangkauan untuk mendapatkan hasil yang sama dari pembangunan</a:t>
            </a:r>
          </a:p>
        </p:txBody>
      </p:sp>
    </p:spTree>
    <p:extLst>
      <p:ext uri="{BB962C8B-B14F-4D97-AF65-F5344CB8AC3E}">
        <p14:creationId xmlns:p14="http://schemas.microsoft.com/office/powerpoint/2010/main" val="370893698"/>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dirty="0"/>
          </a:p>
        </p:txBody>
      </p:sp>
      <p:sp>
        <p:nvSpPr>
          <p:cNvPr id="3" name="Content Placeholder 2"/>
          <p:cNvSpPr>
            <a:spLocks noGrp="1"/>
          </p:cNvSpPr>
          <p:nvPr>
            <p:ph idx="1"/>
          </p:nvPr>
        </p:nvSpPr>
        <p:spPr/>
        <p:txBody>
          <a:bodyPr/>
          <a:lstStyle/>
          <a:p>
            <a:endParaRPr lang="id-ID"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116632"/>
            <a:ext cx="8604448" cy="63195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935349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dirty="0"/>
          </a:p>
        </p:txBody>
      </p:sp>
      <p:sp>
        <p:nvSpPr>
          <p:cNvPr id="3" name="Content Placeholder 2"/>
          <p:cNvSpPr>
            <a:spLocks noGrp="1"/>
          </p:cNvSpPr>
          <p:nvPr>
            <p:ph idx="1"/>
          </p:nvPr>
        </p:nvSpPr>
        <p:spPr/>
        <p:txBody>
          <a:bodyPr/>
          <a:lstStyle/>
          <a:p>
            <a:endParaRPr lang="id-ID"/>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8460"/>
            <a:ext cx="8975162" cy="67498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281849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id-ID" sz="2400" dirty="0" smtClean="0"/>
              <a:t/>
            </a:r>
            <a:br>
              <a:rPr lang="id-ID" sz="2400" dirty="0" smtClean="0"/>
            </a:br>
            <a:r>
              <a:rPr lang="id-ID" sz="2400" dirty="0"/>
              <a:t/>
            </a:r>
            <a:br>
              <a:rPr lang="id-ID" sz="2400" dirty="0"/>
            </a:br>
            <a:r>
              <a:rPr lang="id-ID" sz="2400" dirty="0" smtClean="0"/>
              <a:t/>
            </a:r>
            <a:br>
              <a:rPr lang="id-ID" sz="2400" dirty="0" smtClean="0"/>
            </a:br>
            <a:r>
              <a:rPr lang="id-ID" sz="2400" dirty="0"/>
              <a:t/>
            </a:r>
            <a:br>
              <a:rPr lang="id-ID" sz="2400" dirty="0"/>
            </a:br>
            <a:r>
              <a:rPr lang="id-ID" sz="2400" dirty="0" smtClean="0"/>
              <a:t/>
            </a:r>
            <a:br>
              <a:rPr lang="id-ID" sz="2400" dirty="0" smtClean="0"/>
            </a:br>
            <a:r>
              <a:rPr lang="id-ID" sz="2400" dirty="0"/>
              <a:t/>
            </a:r>
            <a:br>
              <a:rPr lang="id-ID" sz="2400" dirty="0"/>
            </a:br>
            <a:r>
              <a:rPr lang="id-ID" sz="2400" dirty="0" smtClean="0"/>
              <a:t/>
            </a:r>
            <a:br>
              <a:rPr lang="id-ID" sz="2400" dirty="0" smtClean="0"/>
            </a:br>
            <a:r>
              <a:rPr lang="id-ID" sz="2400" dirty="0"/>
              <a:t/>
            </a:r>
            <a:br>
              <a:rPr lang="id-ID" sz="2400" dirty="0"/>
            </a:br>
            <a:r>
              <a:rPr lang="id-ID" sz="2400" dirty="0" smtClean="0"/>
              <a:t/>
            </a:r>
            <a:br>
              <a:rPr lang="id-ID" sz="2400" dirty="0" smtClean="0"/>
            </a:br>
            <a:r>
              <a:rPr lang="id-ID" sz="2400" dirty="0"/>
              <a:t/>
            </a:r>
            <a:br>
              <a:rPr lang="id-ID" sz="2400" dirty="0"/>
            </a:br>
            <a:r>
              <a:rPr lang="id-ID" sz="2400" dirty="0" smtClean="0"/>
              <a:t/>
            </a:r>
            <a:br>
              <a:rPr lang="id-ID" sz="2400" dirty="0" smtClean="0"/>
            </a:br>
            <a:r>
              <a:rPr lang="id-ID" sz="2400" dirty="0"/>
              <a:t/>
            </a:r>
            <a:br>
              <a:rPr lang="id-ID" sz="2400" dirty="0"/>
            </a:br>
            <a:r>
              <a:rPr lang="id-ID" sz="2400" dirty="0" smtClean="0"/>
              <a:t/>
            </a:r>
            <a:br>
              <a:rPr lang="id-ID" sz="2400" dirty="0" smtClean="0"/>
            </a:br>
            <a:r>
              <a:rPr lang="id-ID" sz="2400" dirty="0"/>
              <a:t/>
            </a:r>
            <a:br>
              <a:rPr lang="id-ID" sz="2400" dirty="0"/>
            </a:br>
            <a:r>
              <a:rPr lang="id-ID" sz="2400" dirty="0" smtClean="0"/>
              <a:t/>
            </a:r>
            <a:br>
              <a:rPr lang="id-ID" sz="2400" dirty="0" smtClean="0"/>
            </a:br>
            <a:r>
              <a:rPr lang="id-ID" sz="2400" dirty="0"/>
              <a:t/>
            </a:r>
            <a:br>
              <a:rPr lang="id-ID" sz="2400" dirty="0"/>
            </a:br>
            <a:r>
              <a:rPr lang="id-ID" sz="2400" dirty="0" smtClean="0"/>
              <a:t>Prosentase Perempuan di Parlemen (Lower House / DDPR)</a:t>
            </a:r>
            <a:br>
              <a:rPr lang="id-ID" sz="2400" dirty="0" smtClean="0"/>
            </a:br>
            <a:r>
              <a:rPr lang="id-ID" sz="2400" dirty="0" smtClean="0"/>
              <a:t> di Negara-negara ASEAN</a:t>
            </a:r>
            <a:br>
              <a:rPr lang="id-ID" sz="2400" dirty="0" smtClean="0"/>
            </a:br>
            <a:r>
              <a:rPr lang="id-ID" sz="2400" dirty="0"/>
              <a:t/>
            </a:r>
            <a:br>
              <a:rPr lang="id-ID" sz="2400" dirty="0"/>
            </a:br>
            <a:r>
              <a:rPr lang="id-ID" sz="2400" dirty="0" smtClean="0"/>
              <a:t/>
            </a:r>
            <a:br>
              <a:rPr lang="id-ID" sz="2400" dirty="0" smtClean="0"/>
            </a:br>
            <a:r>
              <a:rPr lang="id-ID" sz="2400" dirty="0"/>
              <a:t/>
            </a:r>
            <a:br>
              <a:rPr lang="id-ID" sz="2400" dirty="0"/>
            </a:br>
            <a:r>
              <a:rPr lang="id-ID" sz="2400" dirty="0" smtClean="0"/>
              <a:t/>
            </a:r>
            <a:br>
              <a:rPr lang="id-ID" sz="2400" dirty="0" smtClean="0"/>
            </a:br>
            <a:r>
              <a:rPr lang="id-ID" sz="2400" dirty="0"/>
              <a:t/>
            </a:r>
            <a:br>
              <a:rPr lang="id-ID" sz="2400" dirty="0"/>
            </a:br>
            <a:r>
              <a:rPr lang="id-ID" sz="2400" dirty="0" smtClean="0"/>
              <a:t/>
            </a:r>
            <a:br>
              <a:rPr lang="id-ID" sz="2400" dirty="0" smtClean="0"/>
            </a:br>
            <a:r>
              <a:rPr lang="id-ID" sz="2400" dirty="0"/>
              <a:t/>
            </a:r>
            <a:br>
              <a:rPr lang="id-ID" sz="2400" dirty="0"/>
            </a:br>
            <a:r>
              <a:rPr lang="id-ID" sz="2400" dirty="0" smtClean="0"/>
              <a:t/>
            </a:r>
            <a:br>
              <a:rPr lang="id-ID" sz="2400" dirty="0" smtClean="0"/>
            </a:br>
            <a:r>
              <a:rPr lang="id-ID" sz="2400" dirty="0"/>
              <a:t/>
            </a:r>
            <a:br>
              <a:rPr lang="id-ID" sz="2400" dirty="0"/>
            </a:br>
            <a:r>
              <a:rPr lang="id-ID" sz="2400" dirty="0" smtClean="0"/>
              <a:t/>
            </a:r>
            <a:br>
              <a:rPr lang="id-ID" sz="2400" dirty="0" smtClean="0"/>
            </a:br>
            <a:r>
              <a:rPr lang="id-ID" sz="2400" dirty="0"/>
              <a:t/>
            </a:r>
            <a:br>
              <a:rPr lang="id-ID" sz="2400" dirty="0"/>
            </a:br>
            <a:r>
              <a:rPr lang="id-ID" sz="2400" dirty="0" smtClean="0"/>
              <a:t/>
            </a:r>
            <a:br>
              <a:rPr lang="id-ID" sz="2400" dirty="0" smtClean="0"/>
            </a:br>
            <a:r>
              <a:rPr lang="id-ID" sz="2400" dirty="0"/>
              <a:t/>
            </a:r>
            <a:br>
              <a:rPr lang="id-ID" sz="2400" dirty="0"/>
            </a:br>
            <a:r>
              <a:rPr lang="id-ID" sz="2400" dirty="0" smtClean="0"/>
              <a:t/>
            </a:r>
            <a:br>
              <a:rPr lang="id-ID" sz="2400" dirty="0" smtClean="0"/>
            </a:br>
            <a:r>
              <a:rPr lang="id-ID" sz="2400" dirty="0"/>
              <a:t/>
            </a:r>
            <a:br>
              <a:rPr lang="id-ID" sz="2400" dirty="0"/>
            </a:br>
            <a:r>
              <a:rPr lang="id-ID" sz="2400" dirty="0" smtClean="0"/>
              <a:t/>
            </a:r>
            <a:br>
              <a:rPr lang="id-ID" sz="2400" dirty="0" smtClean="0"/>
            </a:br>
            <a:r>
              <a:rPr lang="id-ID" sz="2000" dirty="0" smtClean="0"/>
              <a:t>Sumber, </a:t>
            </a:r>
            <a:r>
              <a:rPr lang="id-ID" sz="2000" dirty="0"/>
              <a:t>IPU - http://archive.ipu.org/wmn-e/classif.htm </a:t>
            </a:r>
            <a:r>
              <a:rPr lang="id-ID" sz="2000" dirty="0" smtClean="0"/>
              <a:t>, revisi data Indonesia</a:t>
            </a:r>
            <a:endParaRPr lang="id-ID" sz="20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247141295"/>
              </p:ext>
            </p:extLst>
          </p:nvPr>
        </p:nvGraphicFramePr>
        <p:xfrm>
          <a:off x="457200" y="1600200"/>
          <a:ext cx="8229600" cy="4348480"/>
        </p:xfrm>
        <a:graphic>
          <a:graphicData uri="http://schemas.openxmlformats.org/drawingml/2006/table">
            <a:tbl>
              <a:tblPr firstRow="1" bandRow="1">
                <a:tableStyleId>{5C22544A-7EE6-4342-B048-85BDC9FD1C3A}</a:tableStyleId>
              </a:tblPr>
              <a:tblGrid>
                <a:gridCol w="1645920"/>
                <a:gridCol w="1645920"/>
                <a:gridCol w="1645920"/>
                <a:gridCol w="1645920"/>
                <a:gridCol w="1645920"/>
              </a:tblGrid>
              <a:tr h="370840">
                <a:tc>
                  <a:txBody>
                    <a:bodyPr/>
                    <a:lstStyle/>
                    <a:p>
                      <a:endParaRPr lang="id-ID" dirty="0"/>
                    </a:p>
                  </a:txBody>
                  <a:tcPr/>
                </a:tc>
                <a:tc>
                  <a:txBody>
                    <a:bodyPr/>
                    <a:lstStyle/>
                    <a:p>
                      <a:r>
                        <a:rPr lang="id-ID" dirty="0" smtClean="0"/>
                        <a:t>Pemilu  Terakhir</a:t>
                      </a:r>
                      <a:endParaRPr lang="id-ID" dirty="0"/>
                    </a:p>
                  </a:txBody>
                  <a:tcPr/>
                </a:tc>
                <a:tc>
                  <a:txBody>
                    <a:bodyPr/>
                    <a:lstStyle/>
                    <a:p>
                      <a:r>
                        <a:rPr lang="id-ID" dirty="0" smtClean="0"/>
                        <a:t>Total</a:t>
                      </a:r>
                      <a:r>
                        <a:rPr lang="id-ID" baseline="0" dirty="0" smtClean="0"/>
                        <a:t> DPR</a:t>
                      </a:r>
                      <a:endParaRPr lang="id-ID" dirty="0"/>
                    </a:p>
                  </a:txBody>
                  <a:tcPr/>
                </a:tc>
                <a:tc>
                  <a:txBody>
                    <a:bodyPr/>
                    <a:lstStyle/>
                    <a:p>
                      <a:r>
                        <a:rPr lang="id-ID" dirty="0" smtClean="0"/>
                        <a:t>Perempuan di DPR</a:t>
                      </a:r>
                      <a:endParaRPr lang="id-ID" dirty="0"/>
                    </a:p>
                  </a:txBody>
                  <a:tcPr/>
                </a:tc>
                <a:tc>
                  <a:txBody>
                    <a:bodyPr/>
                    <a:lstStyle/>
                    <a:p>
                      <a:r>
                        <a:rPr lang="id-ID" dirty="0" smtClean="0"/>
                        <a:t>% Perempuan di</a:t>
                      </a:r>
                      <a:r>
                        <a:rPr lang="id-ID" baseline="0" dirty="0" smtClean="0"/>
                        <a:t>  DPR</a:t>
                      </a:r>
                      <a:endParaRPr lang="id-ID" dirty="0"/>
                    </a:p>
                  </a:txBody>
                  <a:tcPr/>
                </a:tc>
              </a:tr>
              <a:tr h="370840">
                <a:tc>
                  <a:txBody>
                    <a:bodyPr/>
                    <a:lstStyle/>
                    <a:p>
                      <a:r>
                        <a:rPr lang="id-ID" dirty="0" smtClean="0"/>
                        <a:t>Philippines</a:t>
                      </a:r>
                      <a:endParaRPr lang="id-ID" dirty="0"/>
                    </a:p>
                  </a:txBody>
                  <a:tcPr/>
                </a:tc>
                <a:tc>
                  <a:txBody>
                    <a:bodyPr/>
                    <a:lstStyle/>
                    <a:p>
                      <a:r>
                        <a:rPr lang="id-ID" dirty="0" smtClean="0"/>
                        <a:t>2016</a:t>
                      </a:r>
                      <a:endParaRPr lang="id-ID" dirty="0"/>
                    </a:p>
                  </a:txBody>
                  <a:tcPr/>
                </a:tc>
                <a:tc>
                  <a:txBody>
                    <a:bodyPr/>
                    <a:lstStyle/>
                    <a:p>
                      <a:r>
                        <a:rPr lang="id-ID" dirty="0" smtClean="0"/>
                        <a:t>292</a:t>
                      </a:r>
                      <a:endParaRPr lang="id-ID" dirty="0"/>
                    </a:p>
                  </a:txBody>
                  <a:tcPr/>
                </a:tc>
                <a:tc>
                  <a:txBody>
                    <a:bodyPr/>
                    <a:lstStyle/>
                    <a:p>
                      <a:r>
                        <a:rPr lang="id-ID" dirty="0" smtClean="0"/>
                        <a:t>86</a:t>
                      </a:r>
                      <a:endParaRPr lang="id-ID" dirty="0"/>
                    </a:p>
                  </a:txBody>
                  <a:tcPr/>
                </a:tc>
                <a:tc>
                  <a:txBody>
                    <a:bodyPr/>
                    <a:lstStyle/>
                    <a:p>
                      <a:r>
                        <a:rPr lang="id-ID" dirty="0" smtClean="0"/>
                        <a:t>29,5</a:t>
                      </a:r>
                      <a:endParaRPr lang="id-ID" dirty="0"/>
                    </a:p>
                  </a:txBody>
                  <a:tcPr/>
                </a:tc>
              </a:tr>
              <a:tr h="370840">
                <a:tc>
                  <a:txBody>
                    <a:bodyPr/>
                    <a:lstStyle/>
                    <a:p>
                      <a:r>
                        <a:rPr lang="id-ID" dirty="0" smtClean="0"/>
                        <a:t>Laos</a:t>
                      </a:r>
                      <a:endParaRPr lang="id-ID" dirty="0"/>
                    </a:p>
                  </a:txBody>
                  <a:tcPr/>
                </a:tc>
                <a:tc>
                  <a:txBody>
                    <a:bodyPr/>
                    <a:lstStyle/>
                    <a:p>
                      <a:r>
                        <a:rPr lang="id-ID" dirty="0" smtClean="0"/>
                        <a:t>2016</a:t>
                      </a:r>
                      <a:endParaRPr lang="id-ID" dirty="0"/>
                    </a:p>
                  </a:txBody>
                  <a:tcPr/>
                </a:tc>
                <a:tc>
                  <a:txBody>
                    <a:bodyPr/>
                    <a:lstStyle/>
                    <a:p>
                      <a:r>
                        <a:rPr lang="id-ID" dirty="0" smtClean="0"/>
                        <a:t>149</a:t>
                      </a:r>
                      <a:endParaRPr lang="id-ID" dirty="0"/>
                    </a:p>
                  </a:txBody>
                  <a:tcPr/>
                </a:tc>
                <a:tc>
                  <a:txBody>
                    <a:bodyPr/>
                    <a:lstStyle/>
                    <a:p>
                      <a:r>
                        <a:rPr lang="id-ID" dirty="0" smtClean="0"/>
                        <a:t>41</a:t>
                      </a:r>
                      <a:endParaRPr lang="id-ID" dirty="0"/>
                    </a:p>
                  </a:txBody>
                  <a:tcPr/>
                </a:tc>
                <a:tc>
                  <a:txBody>
                    <a:bodyPr/>
                    <a:lstStyle/>
                    <a:p>
                      <a:r>
                        <a:rPr lang="id-ID" dirty="0" smtClean="0"/>
                        <a:t>27,5</a:t>
                      </a:r>
                      <a:endParaRPr lang="id-ID" dirty="0"/>
                    </a:p>
                  </a:txBody>
                  <a:tcPr/>
                </a:tc>
              </a:tr>
              <a:tr h="370840">
                <a:tc>
                  <a:txBody>
                    <a:bodyPr/>
                    <a:lstStyle/>
                    <a:p>
                      <a:r>
                        <a:rPr lang="id-ID" dirty="0" smtClean="0"/>
                        <a:t>Vietnam</a:t>
                      </a:r>
                      <a:endParaRPr lang="id-ID" dirty="0"/>
                    </a:p>
                  </a:txBody>
                  <a:tcPr/>
                </a:tc>
                <a:tc>
                  <a:txBody>
                    <a:bodyPr/>
                    <a:lstStyle/>
                    <a:p>
                      <a:r>
                        <a:rPr lang="id-ID" dirty="0" smtClean="0"/>
                        <a:t>2016</a:t>
                      </a:r>
                      <a:endParaRPr lang="id-ID" dirty="0"/>
                    </a:p>
                  </a:txBody>
                  <a:tcPr/>
                </a:tc>
                <a:tc>
                  <a:txBody>
                    <a:bodyPr/>
                    <a:lstStyle/>
                    <a:p>
                      <a:r>
                        <a:rPr lang="id-ID" dirty="0" smtClean="0"/>
                        <a:t>494</a:t>
                      </a:r>
                      <a:endParaRPr lang="id-ID" dirty="0"/>
                    </a:p>
                  </a:txBody>
                  <a:tcPr/>
                </a:tc>
                <a:tc>
                  <a:txBody>
                    <a:bodyPr/>
                    <a:lstStyle/>
                    <a:p>
                      <a:r>
                        <a:rPr lang="id-ID" dirty="0" smtClean="0"/>
                        <a:t>132</a:t>
                      </a:r>
                      <a:endParaRPr lang="id-ID" dirty="0"/>
                    </a:p>
                  </a:txBody>
                  <a:tcPr/>
                </a:tc>
                <a:tc>
                  <a:txBody>
                    <a:bodyPr/>
                    <a:lstStyle/>
                    <a:p>
                      <a:r>
                        <a:rPr lang="id-ID" dirty="0" smtClean="0"/>
                        <a:t>26,7</a:t>
                      </a:r>
                      <a:endParaRPr lang="id-ID" dirty="0"/>
                    </a:p>
                  </a:txBody>
                  <a:tcPr/>
                </a:tc>
              </a:tr>
              <a:tr h="370840">
                <a:tc>
                  <a:txBody>
                    <a:bodyPr/>
                    <a:lstStyle/>
                    <a:p>
                      <a:r>
                        <a:rPr lang="id-ID" dirty="0" smtClean="0"/>
                        <a:t>Singapore</a:t>
                      </a:r>
                      <a:endParaRPr lang="id-ID" dirty="0"/>
                    </a:p>
                  </a:txBody>
                  <a:tcPr/>
                </a:tc>
                <a:tc>
                  <a:txBody>
                    <a:bodyPr/>
                    <a:lstStyle/>
                    <a:p>
                      <a:r>
                        <a:rPr lang="id-ID" dirty="0" smtClean="0"/>
                        <a:t>2015</a:t>
                      </a:r>
                      <a:endParaRPr lang="id-ID" dirty="0"/>
                    </a:p>
                  </a:txBody>
                  <a:tcPr/>
                </a:tc>
                <a:tc>
                  <a:txBody>
                    <a:bodyPr/>
                    <a:lstStyle/>
                    <a:p>
                      <a:r>
                        <a:rPr lang="id-ID" dirty="0" smtClean="0"/>
                        <a:t>100</a:t>
                      </a:r>
                      <a:endParaRPr lang="id-ID" dirty="0"/>
                    </a:p>
                  </a:txBody>
                  <a:tcPr/>
                </a:tc>
                <a:tc>
                  <a:txBody>
                    <a:bodyPr/>
                    <a:lstStyle/>
                    <a:p>
                      <a:r>
                        <a:rPr lang="id-ID" dirty="0" smtClean="0"/>
                        <a:t>23</a:t>
                      </a:r>
                      <a:endParaRPr lang="id-ID" dirty="0"/>
                    </a:p>
                  </a:txBody>
                  <a:tcPr/>
                </a:tc>
                <a:tc>
                  <a:txBody>
                    <a:bodyPr/>
                    <a:lstStyle/>
                    <a:p>
                      <a:r>
                        <a:rPr lang="id-ID" dirty="0" smtClean="0"/>
                        <a:t>23</a:t>
                      </a:r>
                      <a:endParaRPr lang="id-ID" dirty="0"/>
                    </a:p>
                  </a:txBody>
                  <a:tcPr/>
                </a:tc>
              </a:tr>
              <a:tr h="370840">
                <a:tc>
                  <a:txBody>
                    <a:bodyPr/>
                    <a:lstStyle/>
                    <a:p>
                      <a:r>
                        <a:rPr lang="id-ID" dirty="0" smtClean="0"/>
                        <a:t>Cambodia</a:t>
                      </a:r>
                      <a:endParaRPr lang="id-ID" dirty="0"/>
                    </a:p>
                  </a:txBody>
                  <a:tcPr/>
                </a:tc>
                <a:tc>
                  <a:txBody>
                    <a:bodyPr/>
                    <a:lstStyle/>
                    <a:p>
                      <a:r>
                        <a:rPr lang="id-ID" dirty="0" smtClean="0"/>
                        <a:t>2018</a:t>
                      </a:r>
                      <a:endParaRPr lang="id-ID" dirty="0"/>
                    </a:p>
                  </a:txBody>
                  <a:tcPr/>
                </a:tc>
                <a:tc>
                  <a:txBody>
                    <a:bodyPr/>
                    <a:lstStyle/>
                    <a:p>
                      <a:r>
                        <a:rPr lang="id-ID" dirty="0" smtClean="0"/>
                        <a:t>125</a:t>
                      </a:r>
                      <a:endParaRPr lang="id-ID" dirty="0"/>
                    </a:p>
                  </a:txBody>
                  <a:tcPr/>
                </a:tc>
                <a:tc>
                  <a:txBody>
                    <a:bodyPr/>
                    <a:lstStyle/>
                    <a:p>
                      <a:r>
                        <a:rPr lang="id-ID" dirty="0" smtClean="0"/>
                        <a:t>25</a:t>
                      </a:r>
                      <a:endParaRPr lang="id-ID" dirty="0"/>
                    </a:p>
                  </a:txBody>
                  <a:tcPr/>
                </a:tc>
                <a:tc>
                  <a:txBody>
                    <a:bodyPr/>
                    <a:lstStyle/>
                    <a:p>
                      <a:r>
                        <a:rPr lang="id-ID" dirty="0" smtClean="0"/>
                        <a:t>20</a:t>
                      </a:r>
                      <a:endParaRPr lang="id-ID" dirty="0"/>
                    </a:p>
                  </a:txBody>
                  <a:tcPr/>
                </a:tc>
              </a:tr>
              <a:tr h="370840">
                <a:tc>
                  <a:txBody>
                    <a:bodyPr/>
                    <a:lstStyle/>
                    <a:p>
                      <a:r>
                        <a:rPr lang="id-ID" dirty="0" smtClean="0"/>
                        <a:t>Indonesia</a:t>
                      </a:r>
                      <a:endParaRPr lang="id-ID" dirty="0"/>
                    </a:p>
                  </a:txBody>
                  <a:tcPr/>
                </a:tc>
                <a:tc>
                  <a:txBody>
                    <a:bodyPr/>
                    <a:lstStyle/>
                    <a:p>
                      <a:r>
                        <a:rPr lang="id-ID" dirty="0" smtClean="0"/>
                        <a:t>2014</a:t>
                      </a:r>
                      <a:endParaRPr lang="id-ID" dirty="0"/>
                    </a:p>
                  </a:txBody>
                  <a:tcPr/>
                </a:tc>
                <a:tc>
                  <a:txBody>
                    <a:bodyPr/>
                    <a:lstStyle/>
                    <a:p>
                      <a:r>
                        <a:rPr lang="id-ID" dirty="0" smtClean="0"/>
                        <a:t>560</a:t>
                      </a:r>
                      <a:endParaRPr lang="id-ID" dirty="0"/>
                    </a:p>
                  </a:txBody>
                  <a:tcPr/>
                </a:tc>
                <a:tc>
                  <a:txBody>
                    <a:bodyPr/>
                    <a:lstStyle/>
                    <a:p>
                      <a:r>
                        <a:rPr lang="id-ID" dirty="0" smtClean="0"/>
                        <a:t>97</a:t>
                      </a:r>
                      <a:endParaRPr lang="id-ID" dirty="0"/>
                    </a:p>
                  </a:txBody>
                  <a:tcPr/>
                </a:tc>
                <a:tc>
                  <a:txBody>
                    <a:bodyPr/>
                    <a:lstStyle/>
                    <a:p>
                      <a:r>
                        <a:rPr lang="id-ID" dirty="0" smtClean="0"/>
                        <a:t>17,3</a:t>
                      </a:r>
                      <a:endParaRPr lang="id-ID" dirty="0"/>
                    </a:p>
                  </a:txBody>
                  <a:tcPr/>
                </a:tc>
              </a:tr>
              <a:tr h="370840">
                <a:tc>
                  <a:txBody>
                    <a:bodyPr/>
                    <a:lstStyle/>
                    <a:p>
                      <a:r>
                        <a:rPr lang="id-ID" dirty="0" smtClean="0"/>
                        <a:t>Malaysia</a:t>
                      </a:r>
                      <a:endParaRPr lang="id-ID" dirty="0"/>
                    </a:p>
                  </a:txBody>
                  <a:tcPr/>
                </a:tc>
                <a:tc>
                  <a:txBody>
                    <a:bodyPr/>
                    <a:lstStyle/>
                    <a:p>
                      <a:r>
                        <a:rPr lang="id-ID" dirty="0" smtClean="0"/>
                        <a:t>2018</a:t>
                      </a:r>
                      <a:endParaRPr lang="id-ID" dirty="0"/>
                    </a:p>
                  </a:txBody>
                  <a:tcPr/>
                </a:tc>
                <a:tc>
                  <a:txBody>
                    <a:bodyPr/>
                    <a:lstStyle/>
                    <a:p>
                      <a:r>
                        <a:rPr lang="id-ID" dirty="0" smtClean="0"/>
                        <a:t>223</a:t>
                      </a:r>
                      <a:endParaRPr lang="id-ID" dirty="0"/>
                    </a:p>
                  </a:txBody>
                  <a:tcPr/>
                </a:tc>
                <a:tc>
                  <a:txBody>
                    <a:bodyPr/>
                    <a:lstStyle/>
                    <a:p>
                      <a:r>
                        <a:rPr lang="id-ID" dirty="0" smtClean="0"/>
                        <a:t>31</a:t>
                      </a:r>
                      <a:endParaRPr lang="id-ID" dirty="0"/>
                    </a:p>
                  </a:txBody>
                  <a:tcPr/>
                </a:tc>
                <a:tc>
                  <a:txBody>
                    <a:bodyPr/>
                    <a:lstStyle/>
                    <a:p>
                      <a:r>
                        <a:rPr lang="id-ID" dirty="0" smtClean="0"/>
                        <a:t>13,9</a:t>
                      </a:r>
                      <a:endParaRPr lang="id-ID" dirty="0"/>
                    </a:p>
                  </a:txBody>
                  <a:tcPr/>
                </a:tc>
              </a:tr>
              <a:tr h="370840">
                <a:tc>
                  <a:txBody>
                    <a:bodyPr/>
                    <a:lstStyle/>
                    <a:p>
                      <a:r>
                        <a:rPr lang="id-ID" dirty="0" smtClean="0"/>
                        <a:t>Nyanmar </a:t>
                      </a:r>
                      <a:endParaRPr lang="id-ID" dirty="0"/>
                    </a:p>
                  </a:txBody>
                  <a:tcPr/>
                </a:tc>
                <a:tc>
                  <a:txBody>
                    <a:bodyPr/>
                    <a:lstStyle/>
                    <a:p>
                      <a:r>
                        <a:rPr lang="id-ID" dirty="0" smtClean="0"/>
                        <a:t>2014</a:t>
                      </a:r>
                      <a:endParaRPr lang="id-ID" dirty="0"/>
                    </a:p>
                  </a:txBody>
                  <a:tcPr/>
                </a:tc>
                <a:tc>
                  <a:txBody>
                    <a:bodyPr/>
                    <a:lstStyle/>
                    <a:p>
                      <a:r>
                        <a:rPr lang="id-ID" dirty="0" smtClean="0"/>
                        <a:t>433</a:t>
                      </a:r>
                      <a:endParaRPr lang="id-ID" dirty="0"/>
                    </a:p>
                  </a:txBody>
                  <a:tcPr/>
                </a:tc>
                <a:tc>
                  <a:txBody>
                    <a:bodyPr/>
                    <a:lstStyle/>
                    <a:p>
                      <a:r>
                        <a:rPr lang="id-ID" dirty="0" smtClean="0"/>
                        <a:t>44</a:t>
                      </a:r>
                      <a:endParaRPr lang="id-ID" dirty="0"/>
                    </a:p>
                  </a:txBody>
                  <a:tcPr/>
                </a:tc>
                <a:tc>
                  <a:txBody>
                    <a:bodyPr/>
                    <a:lstStyle/>
                    <a:p>
                      <a:r>
                        <a:rPr lang="id-ID" dirty="0" smtClean="0"/>
                        <a:t>10,2</a:t>
                      </a:r>
                      <a:endParaRPr lang="id-ID" dirty="0"/>
                    </a:p>
                  </a:txBody>
                  <a:tcPr/>
                </a:tc>
              </a:tr>
              <a:tr h="370840">
                <a:tc>
                  <a:txBody>
                    <a:bodyPr/>
                    <a:lstStyle/>
                    <a:p>
                      <a:r>
                        <a:rPr lang="id-ID" dirty="0" smtClean="0"/>
                        <a:t>Thailand</a:t>
                      </a:r>
                      <a:endParaRPr lang="id-ID" dirty="0"/>
                    </a:p>
                  </a:txBody>
                  <a:tcPr/>
                </a:tc>
                <a:tc>
                  <a:txBody>
                    <a:bodyPr/>
                    <a:lstStyle/>
                    <a:p>
                      <a:r>
                        <a:rPr lang="id-ID" dirty="0" smtClean="0"/>
                        <a:t>2014</a:t>
                      </a:r>
                      <a:endParaRPr lang="id-ID" dirty="0"/>
                    </a:p>
                  </a:txBody>
                  <a:tcPr/>
                </a:tc>
                <a:tc>
                  <a:txBody>
                    <a:bodyPr/>
                    <a:lstStyle/>
                    <a:p>
                      <a:r>
                        <a:rPr lang="id-ID" dirty="0" smtClean="0"/>
                        <a:t>246</a:t>
                      </a:r>
                      <a:endParaRPr lang="id-ID" dirty="0"/>
                    </a:p>
                  </a:txBody>
                  <a:tcPr/>
                </a:tc>
                <a:tc>
                  <a:txBody>
                    <a:bodyPr/>
                    <a:lstStyle/>
                    <a:p>
                      <a:r>
                        <a:rPr lang="id-ID" dirty="0" smtClean="0"/>
                        <a:t>13</a:t>
                      </a:r>
                      <a:endParaRPr lang="id-ID" dirty="0"/>
                    </a:p>
                  </a:txBody>
                  <a:tcPr/>
                </a:tc>
                <a:tc>
                  <a:txBody>
                    <a:bodyPr/>
                    <a:lstStyle/>
                    <a:p>
                      <a:r>
                        <a:rPr lang="id-ID" dirty="0" smtClean="0"/>
                        <a:t>5,3</a:t>
                      </a:r>
                    </a:p>
                  </a:txBody>
                  <a:tcPr/>
                </a:tc>
              </a:tr>
              <a:tr h="370840">
                <a:tc>
                  <a:txBody>
                    <a:bodyPr/>
                    <a:lstStyle/>
                    <a:p>
                      <a:endParaRPr lang="id-ID" dirty="0"/>
                    </a:p>
                  </a:txBody>
                  <a:tcPr/>
                </a:tc>
                <a:tc>
                  <a:txBody>
                    <a:bodyPr/>
                    <a:lstStyle/>
                    <a:p>
                      <a:endParaRPr lang="id-ID" dirty="0"/>
                    </a:p>
                  </a:txBody>
                  <a:tcPr/>
                </a:tc>
                <a:tc>
                  <a:txBody>
                    <a:bodyPr/>
                    <a:lstStyle/>
                    <a:p>
                      <a:endParaRPr lang="id-ID" dirty="0"/>
                    </a:p>
                  </a:txBody>
                  <a:tcPr/>
                </a:tc>
                <a:tc>
                  <a:txBody>
                    <a:bodyPr/>
                    <a:lstStyle/>
                    <a:p>
                      <a:endParaRPr lang="id-ID" dirty="0"/>
                    </a:p>
                  </a:txBody>
                  <a:tcPr/>
                </a:tc>
                <a:tc>
                  <a:txBody>
                    <a:bodyPr/>
                    <a:lstStyle/>
                    <a:p>
                      <a:endParaRPr lang="id-ID" dirty="0" smtClean="0"/>
                    </a:p>
                  </a:txBody>
                  <a:tcPr/>
                </a:tc>
              </a:tr>
            </a:tbl>
          </a:graphicData>
        </a:graphic>
      </p:graphicFrame>
    </p:spTree>
    <p:extLst>
      <p:ext uri="{BB962C8B-B14F-4D97-AF65-F5344CB8AC3E}">
        <p14:creationId xmlns:p14="http://schemas.microsoft.com/office/powerpoint/2010/main" val="226431614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t>
            </a:r>
            <a:r>
              <a:rPr lang="en-US" sz="2700" dirty="0"/>
              <a:t>the World Economic Forum’s Global Gender Gap </a:t>
            </a:r>
            <a:r>
              <a:rPr lang="en-US" sz="2700" dirty="0" smtClean="0"/>
              <a:t>Index</a:t>
            </a:r>
            <a:r>
              <a:rPr lang="id-ID" sz="2700" dirty="0" smtClean="0"/>
              <a:t/>
            </a:r>
            <a:br>
              <a:rPr lang="id-ID" sz="2700" dirty="0" smtClean="0"/>
            </a:br>
            <a:r>
              <a:rPr lang="en-US" sz="2700" dirty="0" smtClean="0"/>
              <a:t> </a:t>
            </a:r>
            <a:r>
              <a:rPr lang="id-ID" sz="2700" dirty="0" smtClean="0"/>
              <a:t> (The Global Gender Gap Report 2017)</a:t>
            </a:r>
            <a:endParaRPr lang="id-ID" sz="27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311368645"/>
              </p:ext>
            </p:extLst>
          </p:nvPr>
        </p:nvGraphicFramePr>
        <p:xfrm>
          <a:off x="457200" y="1600200"/>
          <a:ext cx="8229600" cy="4079240"/>
        </p:xfrm>
        <a:graphic>
          <a:graphicData uri="http://schemas.openxmlformats.org/drawingml/2006/table">
            <a:tbl>
              <a:tblPr firstRow="1" bandRow="1">
                <a:tableStyleId>{5C22544A-7EE6-4342-B048-85BDC9FD1C3A}</a:tableStyleId>
              </a:tblPr>
              <a:tblGrid>
                <a:gridCol w="802432"/>
                <a:gridCol w="2736304"/>
                <a:gridCol w="4690864"/>
              </a:tblGrid>
              <a:tr h="370840">
                <a:tc>
                  <a:txBody>
                    <a:bodyPr/>
                    <a:lstStyle/>
                    <a:p>
                      <a:endParaRPr lang="id-ID" dirty="0"/>
                    </a:p>
                  </a:txBody>
                  <a:tcPr/>
                </a:tc>
                <a:tc>
                  <a:txBody>
                    <a:bodyPr/>
                    <a:lstStyle/>
                    <a:p>
                      <a:endParaRPr lang="id-ID"/>
                    </a:p>
                  </a:txBody>
                  <a:tcPr/>
                </a:tc>
                <a:tc>
                  <a:txBody>
                    <a:bodyPr/>
                    <a:lstStyle/>
                    <a:p>
                      <a:endParaRPr lang="id-ID"/>
                    </a:p>
                  </a:txBody>
                  <a:tcPr/>
                </a:tc>
              </a:tr>
              <a:tr h="370840">
                <a:tc>
                  <a:txBody>
                    <a:bodyPr/>
                    <a:lstStyle/>
                    <a:p>
                      <a:r>
                        <a:rPr lang="id-ID" dirty="0" smtClean="0"/>
                        <a:t>1</a:t>
                      </a:r>
                      <a:endParaRPr lang="id-ID" dirty="0"/>
                    </a:p>
                  </a:txBody>
                  <a:tcPr/>
                </a:tc>
                <a:tc>
                  <a:txBody>
                    <a:bodyPr/>
                    <a:lstStyle/>
                    <a:p>
                      <a:r>
                        <a:rPr lang="id-ID" dirty="0" smtClean="0"/>
                        <a:t>Philippines</a:t>
                      </a:r>
                      <a:endParaRPr lang="id-ID" dirty="0"/>
                    </a:p>
                  </a:txBody>
                  <a:tcPr/>
                </a:tc>
                <a:tc>
                  <a:txBody>
                    <a:bodyPr/>
                    <a:lstStyle/>
                    <a:p>
                      <a:endParaRPr lang="id-ID"/>
                    </a:p>
                  </a:txBody>
                  <a:tcPr/>
                </a:tc>
              </a:tr>
              <a:tr h="370840">
                <a:tc>
                  <a:txBody>
                    <a:bodyPr/>
                    <a:lstStyle/>
                    <a:p>
                      <a:r>
                        <a:rPr lang="id-ID" dirty="0" smtClean="0"/>
                        <a:t>2</a:t>
                      </a:r>
                      <a:endParaRPr lang="id-ID" dirty="0"/>
                    </a:p>
                  </a:txBody>
                  <a:tcPr/>
                </a:tc>
                <a:tc>
                  <a:txBody>
                    <a:bodyPr/>
                    <a:lstStyle/>
                    <a:p>
                      <a:r>
                        <a:rPr lang="id-ID" dirty="0" smtClean="0"/>
                        <a:t>Bangladesh</a:t>
                      </a:r>
                      <a:endParaRPr lang="id-ID" dirty="0"/>
                    </a:p>
                  </a:txBody>
                  <a:tcPr/>
                </a:tc>
                <a:tc>
                  <a:txBody>
                    <a:bodyPr/>
                    <a:lstStyle/>
                    <a:p>
                      <a:endParaRPr lang="id-ID"/>
                    </a:p>
                  </a:txBody>
                  <a:tcPr/>
                </a:tc>
              </a:tr>
              <a:tr h="370840">
                <a:tc>
                  <a:txBody>
                    <a:bodyPr/>
                    <a:lstStyle/>
                    <a:p>
                      <a:r>
                        <a:rPr lang="id-ID" dirty="0" smtClean="0"/>
                        <a:t>3</a:t>
                      </a:r>
                      <a:endParaRPr lang="id-ID" dirty="0"/>
                    </a:p>
                  </a:txBody>
                  <a:tcPr/>
                </a:tc>
                <a:tc>
                  <a:txBody>
                    <a:bodyPr/>
                    <a:lstStyle/>
                    <a:p>
                      <a:r>
                        <a:rPr lang="id-ID" dirty="0" smtClean="0"/>
                        <a:t>Mongolia</a:t>
                      </a:r>
                      <a:endParaRPr lang="id-ID" dirty="0"/>
                    </a:p>
                  </a:txBody>
                  <a:tcPr/>
                </a:tc>
                <a:tc>
                  <a:txBody>
                    <a:bodyPr/>
                    <a:lstStyle/>
                    <a:p>
                      <a:endParaRPr lang="id-ID"/>
                    </a:p>
                  </a:txBody>
                  <a:tcPr/>
                </a:tc>
              </a:tr>
              <a:tr h="370840">
                <a:tc>
                  <a:txBody>
                    <a:bodyPr/>
                    <a:lstStyle/>
                    <a:p>
                      <a:r>
                        <a:rPr lang="id-ID" dirty="0" smtClean="0"/>
                        <a:t>4</a:t>
                      </a:r>
                      <a:endParaRPr lang="id-ID" dirty="0"/>
                    </a:p>
                  </a:txBody>
                  <a:tcPr/>
                </a:tc>
                <a:tc>
                  <a:txBody>
                    <a:bodyPr/>
                    <a:lstStyle/>
                    <a:p>
                      <a:r>
                        <a:rPr lang="id-ID" dirty="0" smtClean="0"/>
                        <a:t>Laos</a:t>
                      </a:r>
                      <a:endParaRPr lang="id-ID" dirty="0"/>
                    </a:p>
                  </a:txBody>
                  <a:tcPr/>
                </a:tc>
                <a:tc>
                  <a:txBody>
                    <a:bodyPr/>
                    <a:lstStyle/>
                    <a:p>
                      <a:endParaRPr lang="id-ID"/>
                    </a:p>
                  </a:txBody>
                  <a:tcPr/>
                </a:tc>
              </a:tr>
              <a:tr h="370840">
                <a:tc>
                  <a:txBody>
                    <a:bodyPr/>
                    <a:lstStyle/>
                    <a:p>
                      <a:r>
                        <a:rPr lang="id-ID" dirty="0" smtClean="0"/>
                        <a:t>5</a:t>
                      </a:r>
                      <a:endParaRPr lang="id-ID" dirty="0"/>
                    </a:p>
                  </a:txBody>
                  <a:tcPr/>
                </a:tc>
                <a:tc>
                  <a:txBody>
                    <a:bodyPr/>
                    <a:lstStyle/>
                    <a:p>
                      <a:r>
                        <a:rPr lang="id-ID" dirty="0" smtClean="0"/>
                        <a:t>Singapore</a:t>
                      </a:r>
                      <a:endParaRPr lang="id-ID" dirty="0"/>
                    </a:p>
                  </a:txBody>
                  <a:tcPr/>
                </a:tc>
                <a:tc>
                  <a:txBody>
                    <a:bodyPr/>
                    <a:lstStyle/>
                    <a:p>
                      <a:endParaRPr lang="id-ID"/>
                    </a:p>
                  </a:txBody>
                  <a:tcPr/>
                </a:tc>
              </a:tr>
              <a:tr h="370840">
                <a:tc>
                  <a:txBody>
                    <a:bodyPr/>
                    <a:lstStyle/>
                    <a:p>
                      <a:r>
                        <a:rPr lang="id-ID" dirty="0" smtClean="0"/>
                        <a:t>6</a:t>
                      </a:r>
                      <a:endParaRPr lang="id-ID" dirty="0"/>
                    </a:p>
                  </a:txBody>
                  <a:tcPr/>
                </a:tc>
                <a:tc>
                  <a:txBody>
                    <a:bodyPr/>
                    <a:lstStyle/>
                    <a:p>
                      <a:r>
                        <a:rPr lang="id-ID" dirty="0" smtClean="0"/>
                        <a:t>Vietnam</a:t>
                      </a:r>
                      <a:endParaRPr lang="id-ID" dirty="0"/>
                    </a:p>
                  </a:txBody>
                  <a:tcPr/>
                </a:tc>
                <a:tc>
                  <a:txBody>
                    <a:bodyPr/>
                    <a:lstStyle/>
                    <a:p>
                      <a:endParaRPr lang="id-ID"/>
                    </a:p>
                  </a:txBody>
                  <a:tcPr/>
                </a:tc>
              </a:tr>
              <a:tr h="370840">
                <a:tc>
                  <a:txBody>
                    <a:bodyPr/>
                    <a:lstStyle/>
                    <a:p>
                      <a:r>
                        <a:rPr lang="id-ID" dirty="0" smtClean="0"/>
                        <a:t>7</a:t>
                      </a:r>
                      <a:endParaRPr lang="id-ID" dirty="0"/>
                    </a:p>
                  </a:txBody>
                  <a:tcPr/>
                </a:tc>
                <a:tc>
                  <a:txBody>
                    <a:bodyPr/>
                    <a:lstStyle/>
                    <a:p>
                      <a:r>
                        <a:rPr lang="id-ID" dirty="0" smtClean="0"/>
                        <a:t>Thailand</a:t>
                      </a:r>
                      <a:endParaRPr lang="id-ID" dirty="0"/>
                    </a:p>
                  </a:txBody>
                  <a:tcPr/>
                </a:tc>
                <a:tc>
                  <a:txBody>
                    <a:bodyPr/>
                    <a:lstStyle/>
                    <a:p>
                      <a:endParaRPr lang="id-ID"/>
                    </a:p>
                  </a:txBody>
                  <a:tcPr/>
                </a:tc>
              </a:tr>
              <a:tr h="370840">
                <a:tc>
                  <a:txBody>
                    <a:bodyPr/>
                    <a:lstStyle/>
                    <a:p>
                      <a:r>
                        <a:rPr lang="id-ID" dirty="0" smtClean="0"/>
                        <a:t>8</a:t>
                      </a:r>
                      <a:endParaRPr lang="id-ID" dirty="0"/>
                    </a:p>
                  </a:txBody>
                  <a:tcPr/>
                </a:tc>
                <a:tc>
                  <a:txBody>
                    <a:bodyPr/>
                    <a:lstStyle/>
                    <a:p>
                      <a:r>
                        <a:rPr lang="id-ID" dirty="0" smtClean="0"/>
                        <a:t>Myanmar</a:t>
                      </a:r>
                      <a:endParaRPr lang="id-ID" dirty="0"/>
                    </a:p>
                  </a:txBody>
                  <a:tcPr/>
                </a:tc>
                <a:tc>
                  <a:txBody>
                    <a:bodyPr/>
                    <a:lstStyle/>
                    <a:p>
                      <a:endParaRPr lang="id-ID"/>
                    </a:p>
                  </a:txBody>
                  <a:tcPr/>
                </a:tc>
              </a:tr>
              <a:tr h="370840">
                <a:tc>
                  <a:txBody>
                    <a:bodyPr/>
                    <a:lstStyle/>
                    <a:p>
                      <a:r>
                        <a:rPr lang="id-ID" dirty="0" smtClean="0"/>
                        <a:t>9</a:t>
                      </a:r>
                      <a:endParaRPr lang="id-ID" dirty="0"/>
                    </a:p>
                  </a:txBody>
                  <a:tcPr/>
                </a:tc>
                <a:tc>
                  <a:txBody>
                    <a:bodyPr/>
                    <a:lstStyle/>
                    <a:p>
                      <a:r>
                        <a:rPr lang="id-ID" dirty="0" smtClean="0"/>
                        <a:t>Indonesia</a:t>
                      </a:r>
                      <a:endParaRPr lang="id-ID" dirty="0"/>
                    </a:p>
                  </a:txBody>
                  <a:tcPr/>
                </a:tc>
                <a:tc>
                  <a:txBody>
                    <a:bodyPr/>
                    <a:lstStyle/>
                    <a:p>
                      <a:endParaRPr lang="id-ID"/>
                    </a:p>
                  </a:txBody>
                  <a:tcPr/>
                </a:tc>
              </a:tr>
              <a:tr h="370840">
                <a:tc>
                  <a:txBody>
                    <a:bodyPr/>
                    <a:lstStyle/>
                    <a:p>
                      <a:r>
                        <a:rPr lang="id-ID" dirty="0" smtClean="0"/>
                        <a:t>10</a:t>
                      </a:r>
                      <a:endParaRPr lang="id-ID" dirty="0"/>
                    </a:p>
                  </a:txBody>
                  <a:tcPr/>
                </a:tc>
                <a:tc>
                  <a:txBody>
                    <a:bodyPr/>
                    <a:lstStyle/>
                    <a:p>
                      <a:r>
                        <a:rPr lang="id-ID" dirty="0" smtClean="0"/>
                        <a:t>Cambodia</a:t>
                      </a:r>
                      <a:endParaRPr lang="id-ID" dirty="0"/>
                    </a:p>
                  </a:txBody>
                  <a:tcPr/>
                </a:tc>
                <a:tc>
                  <a:txBody>
                    <a:bodyPr/>
                    <a:lstStyle/>
                    <a:p>
                      <a:endParaRPr lang="id-ID"/>
                    </a:p>
                  </a:txBody>
                  <a:tcPr/>
                </a:tc>
              </a:tr>
            </a:tbl>
          </a:graphicData>
        </a:graphic>
      </p:graphicFrame>
    </p:spTree>
    <p:extLst>
      <p:ext uri="{BB962C8B-B14F-4D97-AF65-F5344CB8AC3E}">
        <p14:creationId xmlns:p14="http://schemas.microsoft.com/office/powerpoint/2010/main" val="23667877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err="1" smtClean="0"/>
              <a:t>Peran</a:t>
            </a:r>
            <a:r>
              <a:rPr lang="en-US" sz="2800" dirty="0" smtClean="0"/>
              <a:t> PBB </a:t>
            </a:r>
            <a:r>
              <a:rPr lang="en-US" sz="2800" dirty="0" err="1" smtClean="0"/>
              <a:t>dalam</a:t>
            </a:r>
            <a:r>
              <a:rPr lang="en-US" sz="2800" dirty="0" smtClean="0"/>
              <a:t> </a:t>
            </a:r>
            <a:r>
              <a:rPr lang="en-US" sz="2800" dirty="0" err="1" smtClean="0"/>
              <a:t>Mendorong</a:t>
            </a:r>
            <a:r>
              <a:rPr lang="en-US" sz="2800" dirty="0" smtClean="0"/>
              <a:t> </a:t>
            </a:r>
            <a:r>
              <a:rPr lang="en-US" sz="2800" dirty="0" err="1" smtClean="0"/>
              <a:t>Kesetaraan</a:t>
            </a:r>
            <a:r>
              <a:rPr lang="en-US" sz="2800" dirty="0" smtClean="0"/>
              <a:t> Gender</a:t>
            </a:r>
            <a:endParaRPr lang="en-US" sz="2800" dirty="0"/>
          </a:p>
        </p:txBody>
      </p:sp>
      <p:sp>
        <p:nvSpPr>
          <p:cNvPr id="3" name="Content Placeholder 2"/>
          <p:cNvSpPr>
            <a:spLocks noGrp="1"/>
          </p:cNvSpPr>
          <p:nvPr>
            <p:ph idx="1"/>
          </p:nvPr>
        </p:nvSpPr>
        <p:spPr>
          <a:xfrm>
            <a:off x="457200" y="1295400"/>
            <a:ext cx="8229600" cy="4830763"/>
          </a:xfrm>
        </p:spPr>
        <p:txBody>
          <a:bodyPr>
            <a:normAutofit/>
          </a:bodyPr>
          <a:lstStyle/>
          <a:p>
            <a:r>
              <a:rPr lang="en-US" dirty="0" err="1" smtClean="0"/>
              <a:t>Perserikatan</a:t>
            </a:r>
            <a:r>
              <a:rPr lang="en-US" dirty="0" smtClean="0"/>
              <a:t> </a:t>
            </a:r>
            <a:r>
              <a:rPr lang="en-US" dirty="0" err="1" smtClean="0"/>
              <a:t>Bangsa-bangsa</a:t>
            </a:r>
            <a:r>
              <a:rPr lang="en-US" dirty="0" smtClean="0"/>
              <a:t> </a:t>
            </a:r>
            <a:r>
              <a:rPr lang="en-US" dirty="0" err="1" smtClean="0"/>
              <a:t>mencanangkan</a:t>
            </a:r>
            <a:r>
              <a:rPr lang="en-US" dirty="0" smtClean="0"/>
              <a:t> :</a:t>
            </a:r>
          </a:p>
          <a:p>
            <a:pPr lvl="1"/>
            <a:r>
              <a:rPr lang="en-US" dirty="0" smtClean="0"/>
              <a:t>UN Decade for Women (1976-1985) </a:t>
            </a:r>
          </a:p>
          <a:p>
            <a:pPr lvl="1"/>
            <a:r>
              <a:rPr lang="en-US" dirty="0" err="1" smtClean="0"/>
              <a:t>Konferensi</a:t>
            </a:r>
            <a:r>
              <a:rPr lang="en-US" dirty="0" smtClean="0"/>
              <a:t> </a:t>
            </a:r>
            <a:r>
              <a:rPr lang="en-US" dirty="0" err="1" smtClean="0"/>
              <a:t>Dunia</a:t>
            </a:r>
            <a:r>
              <a:rPr lang="en-US" dirty="0" smtClean="0"/>
              <a:t> </a:t>
            </a:r>
            <a:r>
              <a:rPr lang="en-US" dirty="0" err="1" smtClean="0"/>
              <a:t>tentang</a:t>
            </a:r>
            <a:r>
              <a:rPr lang="en-US" dirty="0" smtClean="0"/>
              <a:t> </a:t>
            </a:r>
            <a:r>
              <a:rPr lang="en-US" dirty="0" err="1" smtClean="0"/>
              <a:t>Perempuan</a:t>
            </a:r>
            <a:r>
              <a:rPr lang="en-US" dirty="0" smtClean="0"/>
              <a:t> (World Conference on Women) yang </a:t>
            </a:r>
            <a:r>
              <a:rPr lang="en-US" dirty="0" err="1" smtClean="0"/>
              <a:t>diselenggarakan</a:t>
            </a:r>
            <a:r>
              <a:rPr lang="en-US" dirty="0" smtClean="0"/>
              <a:t> </a:t>
            </a:r>
            <a:r>
              <a:rPr lang="en-US" dirty="0" err="1" smtClean="0"/>
              <a:t>di</a:t>
            </a:r>
            <a:r>
              <a:rPr lang="en-US" dirty="0" smtClean="0"/>
              <a:t> :</a:t>
            </a:r>
          </a:p>
          <a:p>
            <a:pPr lvl="2"/>
            <a:r>
              <a:rPr lang="en-US" dirty="0" err="1" smtClean="0"/>
              <a:t>Meksiko</a:t>
            </a:r>
            <a:r>
              <a:rPr lang="en-US" dirty="0" smtClean="0"/>
              <a:t> City (1975), Copenhagen (1980), Nairobi (1985), Beijing (1995) </a:t>
            </a:r>
            <a:r>
              <a:rPr lang="en-US" dirty="0" err="1" smtClean="0"/>
              <a:t>dan</a:t>
            </a:r>
            <a:r>
              <a:rPr lang="en-US" dirty="0" smtClean="0"/>
              <a:t> New York (MDGs-2000).</a:t>
            </a:r>
          </a:p>
        </p:txBody>
      </p:sp>
    </p:spTree>
    <p:extLst>
      <p:ext uri="{BB962C8B-B14F-4D97-AF65-F5344CB8AC3E}">
        <p14:creationId xmlns:p14="http://schemas.microsoft.com/office/powerpoint/2010/main" val="365905529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2856</TotalTime>
  <Words>1069</Words>
  <Application>Microsoft Office PowerPoint</Application>
  <PresentationFormat>On-screen Show (4:3)</PresentationFormat>
  <Paragraphs>185</Paragraphs>
  <Slides>19</Slides>
  <Notes>3</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Gender in ASEAN</vt:lpstr>
      <vt:lpstr>SEX AND GENDER</vt:lpstr>
      <vt:lpstr>Constructivist Theory :  logic of appropriateness </vt:lpstr>
      <vt:lpstr>Mengukur kesenjangan gender - diskriminasi : ASPEK-ASPEK Keadilan dan kESETARAAN</vt:lpstr>
      <vt:lpstr>PowerPoint Presentation</vt:lpstr>
      <vt:lpstr>PowerPoint Presentation</vt:lpstr>
      <vt:lpstr>                Prosentase Perempuan di Parlemen (Lower House / DDPR)  di Negara-negara ASEAN                 Sumber, IPU - http://archive.ipu.org/wmn-e/classif.htm , revisi data Indonesia</vt:lpstr>
      <vt:lpstr> the World Economic Forum’s Global Gender Gap Index   (The Global Gender Gap Report 2017)</vt:lpstr>
      <vt:lpstr>Peran PBB dalam Mendorong Kesetaraan Gender</vt:lpstr>
      <vt:lpstr>Ekonomi naik ≠ Gender Equality naik Gender Equality naik = Ekonomi naik  Pembangunan harus bertujuan untuk mengurangi Kesenjangan Gender</vt:lpstr>
      <vt:lpstr>The UN Women’s vision of Planet 50-50 by 2030</vt:lpstr>
      <vt:lpstr>ASEAN initiative on Women’s Issues</vt:lpstr>
      <vt:lpstr>Bantuan Pembangunan  Bantuan untuk Kesetaraan Gender</vt:lpstr>
      <vt:lpstr>Donor Funding untuk Kesetaraan Gender</vt:lpstr>
      <vt:lpstr> Women’s Fund Asia 126, Polhengoda Road, Colombo 5, Sri Lanka Tel. No: +94 11 4324541,E-mail: info@wf-asia.org </vt:lpstr>
      <vt:lpstr>https://www.globalfundforwomen.org/  2018 :  $21 million </vt:lpstr>
      <vt:lpstr>Gender Mainstreaming</vt:lpstr>
      <vt:lpstr>Implementation as a Political and Administrative Process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Acer</dc:creator>
  <cp:lastModifiedBy>Acer</cp:lastModifiedBy>
  <cp:revision>52</cp:revision>
  <dcterms:created xsi:type="dcterms:W3CDTF">2018-11-01T18:54:41Z</dcterms:created>
  <dcterms:modified xsi:type="dcterms:W3CDTF">2019-05-31T06:26:34Z</dcterms:modified>
</cp:coreProperties>
</file>