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4"/>
  </p:notesMasterIdLst>
  <p:sldIdLst>
    <p:sldId id="256" r:id="rId2"/>
    <p:sldId id="375" r:id="rId3"/>
    <p:sldId id="376" r:id="rId4"/>
    <p:sldId id="379" r:id="rId5"/>
    <p:sldId id="380" r:id="rId6"/>
    <p:sldId id="381" r:id="rId7"/>
    <p:sldId id="433" r:id="rId8"/>
    <p:sldId id="434" r:id="rId9"/>
    <p:sldId id="435" r:id="rId10"/>
    <p:sldId id="436" r:id="rId11"/>
    <p:sldId id="437" r:id="rId12"/>
    <p:sldId id="382" r:id="rId13"/>
    <p:sldId id="383" r:id="rId14"/>
    <p:sldId id="384" r:id="rId15"/>
    <p:sldId id="385" r:id="rId16"/>
    <p:sldId id="386" r:id="rId17"/>
    <p:sldId id="387" r:id="rId18"/>
    <p:sldId id="390" r:id="rId19"/>
    <p:sldId id="391" r:id="rId20"/>
    <p:sldId id="392" r:id="rId21"/>
    <p:sldId id="393" r:id="rId22"/>
    <p:sldId id="394" r:id="rId23"/>
    <p:sldId id="395" r:id="rId24"/>
    <p:sldId id="396" r:id="rId25"/>
    <p:sldId id="397" r:id="rId26"/>
    <p:sldId id="398" r:id="rId27"/>
    <p:sldId id="399" r:id="rId28"/>
    <p:sldId id="400" r:id="rId29"/>
    <p:sldId id="388" r:id="rId30"/>
    <p:sldId id="438" r:id="rId31"/>
    <p:sldId id="403" r:id="rId32"/>
    <p:sldId id="405" r:id="rId33"/>
    <p:sldId id="406" r:id="rId34"/>
    <p:sldId id="407" r:id="rId35"/>
    <p:sldId id="408" r:id="rId36"/>
    <p:sldId id="409" r:id="rId37"/>
    <p:sldId id="411" r:id="rId38"/>
    <p:sldId id="412" r:id="rId39"/>
    <p:sldId id="413" r:id="rId40"/>
    <p:sldId id="417" r:id="rId41"/>
    <p:sldId id="422" r:id="rId42"/>
    <p:sldId id="423" r:id="rId43"/>
    <p:sldId id="424" r:id="rId44"/>
    <p:sldId id="425" r:id="rId45"/>
    <p:sldId id="426" r:id="rId46"/>
    <p:sldId id="427" r:id="rId47"/>
    <p:sldId id="428" r:id="rId48"/>
    <p:sldId id="429" r:id="rId49"/>
    <p:sldId id="430" r:id="rId50"/>
    <p:sldId id="431" r:id="rId51"/>
    <p:sldId id="377" r:id="rId52"/>
    <p:sldId id="378" r:id="rId53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C188E7-9E81-4108-A9B5-D4D3D7C0F415}" type="datetimeFigureOut">
              <a:rPr lang="en-US" smtClean="0"/>
              <a:t>6/25/2019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C58F33-02B9-4708-A688-B1D4D609C1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052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DC3C8F9-1D02-4D09-9D61-1309850621E0}" type="datetimeFigureOut">
              <a:rPr lang="id-ID" smtClean="0"/>
              <a:pPr/>
              <a:t>25/06/2019</a:t>
            </a:fld>
            <a:endParaRPr lang="id-ID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id-ID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E84E058C-4C88-4402-B660-AD506BCCA336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3C8F9-1D02-4D09-9D61-1309850621E0}" type="datetimeFigureOut">
              <a:rPr lang="id-ID" smtClean="0"/>
              <a:pPr/>
              <a:t>25/06/2019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E058C-4C88-4402-B660-AD506BCCA336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3C8F9-1D02-4D09-9D61-1309850621E0}" type="datetimeFigureOut">
              <a:rPr lang="id-ID" smtClean="0"/>
              <a:pPr/>
              <a:t>25/06/2019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E058C-4C88-4402-B660-AD506BCCA336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3C8F9-1D02-4D09-9D61-1309850621E0}" type="datetimeFigureOut">
              <a:rPr lang="id-ID" smtClean="0"/>
              <a:pPr/>
              <a:t>25/06/2019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E058C-4C88-4402-B660-AD506BCCA336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3C8F9-1D02-4D09-9D61-1309850621E0}" type="datetimeFigureOut">
              <a:rPr lang="id-ID" smtClean="0"/>
              <a:pPr/>
              <a:t>25/06/2019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E058C-4C88-4402-B660-AD506BCCA336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3C8F9-1D02-4D09-9D61-1309850621E0}" type="datetimeFigureOut">
              <a:rPr lang="id-ID" smtClean="0"/>
              <a:pPr/>
              <a:t>25/06/2019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E058C-4C88-4402-B660-AD506BCCA336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DC3C8F9-1D02-4D09-9D61-1309850621E0}" type="datetimeFigureOut">
              <a:rPr lang="id-ID" smtClean="0"/>
              <a:pPr/>
              <a:t>25/06/2019</a:t>
            </a:fld>
            <a:endParaRPr lang="id-ID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84E058C-4C88-4402-B660-AD506BCCA336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DC3C8F9-1D02-4D09-9D61-1309850621E0}" type="datetimeFigureOut">
              <a:rPr lang="id-ID" smtClean="0"/>
              <a:pPr/>
              <a:t>25/06/2019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84E058C-4C88-4402-B660-AD506BCCA336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3C8F9-1D02-4D09-9D61-1309850621E0}" type="datetimeFigureOut">
              <a:rPr lang="id-ID" smtClean="0"/>
              <a:pPr/>
              <a:t>25/06/2019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E058C-4C88-4402-B660-AD506BCCA336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3C8F9-1D02-4D09-9D61-1309850621E0}" type="datetimeFigureOut">
              <a:rPr lang="id-ID" smtClean="0"/>
              <a:pPr/>
              <a:t>25/06/2019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E058C-4C88-4402-B660-AD506BCCA336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3C8F9-1D02-4D09-9D61-1309850621E0}" type="datetimeFigureOut">
              <a:rPr lang="id-ID" smtClean="0"/>
              <a:pPr/>
              <a:t>25/06/2019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E058C-4C88-4402-B660-AD506BCCA336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DC3C8F9-1D02-4D09-9D61-1309850621E0}" type="datetimeFigureOut">
              <a:rPr lang="id-ID" smtClean="0"/>
              <a:pPr/>
              <a:t>25/06/2019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E84E058C-4C88-4402-B660-AD506BCCA336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8644056" cy="2046089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/>
              <a:t>Increasing Your Research Quality Through Reading Ability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endParaRPr lang="id-ID" sz="4000" b="1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339752" y="4149080"/>
            <a:ext cx="7772400" cy="1470025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tx1"/>
                </a:solidFill>
              </a:rPr>
              <a:t>Program Magister </a:t>
            </a:r>
            <a:r>
              <a:rPr lang="en-US" sz="3600" b="1" dirty="0" err="1" smtClean="0">
                <a:solidFill>
                  <a:schemeClr val="tx1"/>
                </a:solidFill>
              </a:rPr>
              <a:t>Manajemen</a:t>
            </a:r>
            <a:r>
              <a:rPr lang="en-US" sz="3600" b="1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sz="3200" b="1" dirty="0" smtClean="0">
                <a:solidFill>
                  <a:schemeClr val="tx1"/>
                </a:solidFill>
              </a:rPr>
              <a:t>UMY, </a:t>
            </a:r>
            <a:r>
              <a:rPr lang="en-US" sz="3200" b="1" dirty="0" smtClean="0">
                <a:solidFill>
                  <a:schemeClr val="tx1"/>
                </a:solidFill>
              </a:rPr>
              <a:t>2019 </a:t>
            </a:r>
            <a:endParaRPr lang="id-ID" sz="3200" b="1" dirty="0">
              <a:solidFill>
                <a:schemeClr val="tx1"/>
              </a:solidFill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2339752" y="2323494"/>
            <a:ext cx="4357702" cy="214314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64008" indent="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None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None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None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500" b="1" dirty="0" err="1" smtClean="0">
                <a:solidFill>
                  <a:schemeClr val="bg1"/>
                </a:solidFill>
              </a:rPr>
              <a:t>Oleh</a:t>
            </a:r>
            <a:endParaRPr lang="en-US" sz="2500" b="1" dirty="0" smtClean="0">
              <a:solidFill>
                <a:schemeClr val="bg1"/>
              </a:solidFill>
            </a:endParaRPr>
          </a:p>
          <a:p>
            <a:r>
              <a:rPr lang="en-US" sz="2500" b="1" dirty="0" smtClean="0">
                <a:solidFill>
                  <a:schemeClr val="bg1"/>
                </a:solidFill>
              </a:rPr>
              <a:t>Dr. </a:t>
            </a:r>
            <a:r>
              <a:rPr lang="en-US" sz="2500" b="1" dirty="0" err="1" smtClean="0">
                <a:solidFill>
                  <a:schemeClr val="bg1"/>
                </a:solidFill>
              </a:rPr>
              <a:t>Nuryakin</a:t>
            </a:r>
            <a:r>
              <a:rPr lang="en-US" sz="2500" b="1" dirty="0" smtClean="0">
                <a:solidFill>
                  <a:schemeClr val="bg1"/>
                </a:solidFill>
              </a:rPr>
              <a:t>, MM</a:t>
            </a:r>
            <a:endParaRPr lang="id-ID" sz="25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12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229600" cy="1066800"/>
          </a:xfrm>
        </p:spPr>
        <p:txBody>
          <a:bodyPr/>
          <a:lstStyle/>
          <a:p>
            <a:r>
              <a:rPr lang="en-US" dirty="0" smtClean="0"/>
              <a:t>Model </a:t>
            </a:r>
            <a:r>
              <a:rPr lang="en-US" dirty="0" err="1" smtClean="0"/>
              <a:t>Penelitian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563783"/>
            <a:ext cx="4991100" cy="2729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82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229600" cy="1066800"/>
          </a:xfrm>
        </p:spPr>
        <p:txBody>
          <a:bodyPr/>
          <a:lstStyle/>
          <a:p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Penelitian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845" y="1556792"/>
            <a:ext cx="7191375" cy="3514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1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2204864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  <a:latin typeface="Impact" panose="020B0806030902050204" pitchFamily="34" charset="0"/>
              </a:rPr>
              <a:t>4  KUNCI PEMBUKA MAKNA ARTIKEL </a:t>
            </a:r>
            <a:r>
              <a:rPr lang="en-US" sz="3600" dirty="0">
                <a:solidFill>
                  <a:prstClr val="black"/>
                </a:solidFill>
              </a:rPr>
              <a:t/>
            </a:r>
            <a:br>
              <a:rPr lang="en-US" sz="3600" dirty="0">
                <a:solidFill>
                  <a:prstClr val="black"/>
                </a:solidFill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021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 noGrp="1"/>
          </p:cNvSpPr>
          <p:nvPr>
            <p:ph type="title"/>
          </p:nvPr>
        </p:nvSpPr>
        <p:spPr>
          <a:xfrm>
            <a:off x="395536" y="404664"/>
            <a:ext cx="8229600" cy="1066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Impact" panose="020B0806030902050204" pitchFamily="34" charset="0"/>
              </a:rPr>
              <a:t>MELIHAT MASALAH &amp; TUJUAN</a:t>
            </a:r>
            <a:endParaRPr lang="en-US" sz="2800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8" t="24598" r="2112" b="18391"/>
          <a:stretch/>
        </p:blipFill>
        <p:spPr bwMode="auto">
          <a:xfrm>
            <a:off x="755576" y="1556793"/>
            <a:ext cx="6919937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87624" y="5373216"/>
            <a:ext cx="7560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dirty="0" err="1"/>
              <a:t>Dimana</a:t>
            </a:r>
            <a:r>
              <a:rPr lang="en-ID" dirty="0"/>
              <a:t> </a:t>
            </a:r>
            <a:r>
              <a:rPr lang="en-ID" dirty="0" err="1"/>
              <a:t>masalah</a:t>
            </a:r>
            <a:r>
              <a:rPr lang="en-ID" dirty="0"/>
              <a:t> </a:t>
            </a:r>
            <a:r>
              <a:rPr lang="en-ID" dirty="0" err="1"/>
              <a:t>dan</a:t>
            </a:r>
            <a:r>
              <a:rPr lang="en-ID" dirty="0"/>
              <a:t> </a:t>
            </a:r>
            <a:r>
              <a:rPr lang="en-ID" dirty="0" err="1"/>
              <a:t>apa</a:t>
            </a:r>
            <a:r>
              <a:rPr lang="en-ID" dirty="0"/>
              <a:t> </a:t>
            </a:r>
            <a:r>
              <a:rPr lang="en-ID" dirty="0" err="1"/>
              <a:t>tujuannya</a:t>
            </a:r>
            <a:r>
              <a:rPr lang="en-ID" dirty="0"/>
              <a:t>?????? </a:t>
            </a:r>
            <a:r>
              <a:rPr lang="en-ID" dirty="0" err="1"/>
              <a:t>Perhatikan</a:t>
            </a:r>
            <a:r>
              <a:rPr lang="en-ID" dirty="0"/>
              <a:t> </a:t>
            </a:r>
            <a:r>
              <a:rPr lang="en-ID" dirty="0" err="1"/>
              <a:t>penjelasan</a:t>
            </a:r>
            <a:r>
              <a:rPr lang="en-ID" dirty="0"/>
              <a:t> </a:t>
            </a:r>
            <a:r>
              <a:rPr lang="en-ID" dirty="0" err="1"/>
              <a:t>saya</a:t>
            </a:r>
            <a:r>
              <a:rPr lang="en-ID" dirty="0"/>
              <a:t>……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727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 noGrp="1"/>
          </p:cNvSpPr>
          <p:nvPr>
            <p:ph type="title"/>
          </p:nvPr>
        </p:nvSpPr>
        <p:spPr>
          <a:xfrm>
            <a:off x="457200" y="548680"/>
            <a:ext cx="8229600" cy="1066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Impact" panose="020B0806030902050204" pitchFamily="34" charset="0"/>
              </a:rPr>
              <a:t>MELIHAT MASALAH &amp; TUJUAN</a:t>
            </a:r>
            <a:endParaRPr lang="en-US" sz="2800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07" t="32184" r="7284" b="19080"/>
          <a:stretch/>
        </p:blipFill>
        <p:spPr bwMode="auto">
          <a:xfrm>
            <a:off x="323528" y="1412776"/>
            <a:ext cx="7571497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71600" y="5157192"/>
            <a:ext cx="8820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dirty="0" err="1" smtClean="0"/>
              <a:t>Dimana</a:t>
            </a:r>
            <a:r>
              <a:rPr lang="en-ID" sz="2000" dirty="0" smtClean="0"/>
              <a:t> </a:t>
            </a:r>
            <a:r>
              <a:rPr lang="en-ID" sz="2000" dirty="0" err="1" smtClean="0"/>
              <a:t>masalah</a:t>
            </a:r>
            <a:r>
              <a:rPr lang="en-ID" sz="2000" dirty="0" smtClean="0"/>
              <a:t> </a:t>
            </a:r>
            <a:r>
              <a:rPr lang="en-ID" sz="2000" dirty="0" err="1" smtClean="0"/>
              <a:t>dan</a:t>
            </a:r>
            <a:r>
              <a:rPr lang="en-ID" sz="2000" dirty="0" smtClean="0"/>
              <a:t> </a:t>
            </a:r>
            <a:r>
              <a:rPr lang="en-ID" sz="2000" dirty="0" err="1" smtClean="0"/>
              <a:t>apa</a:t>
            </a:r>
            <a:r>
              <a:rPr lang="en-ID" sz="2000" dirty="0" smtClean="0"/>
              <a:t> </a:t>
            </a:r>
            <a:r>
              <a:rPr lang="en-ID" sz="2000" dirty="0" err="1" smtClean="0"/>
              <a:t>tujuannya</a:t>
            </a:r>
            <a:r>
              <a:rPr lang="en-ID" sz="2000" dirty="0" smtClean="0"/>
              <a:t>?????? </a:t>
            </a:r>
            <a:r>
              <a:rPr lang="en-ID" sz="2000" dirty="0" err="1" smtClean="0"/>
              <a:t>Perhatikan</a:t>
            </a:r>
            <a:r>
              <a:rPr lang="en-ID" sz="2000" dirty="0" smtClean="0"/>
              <a:t> </a:t>
            </a:r>
            <a:r>
              <a:rPr lang="en-ID" sz="2000" dirty="0" err="1" smtClean="0"/>
              <a:t>penjelasan</a:t>
            </a:r>
            <a:r>
              <a:rPr lang="en-ID" sz="2000" dirty="0" smtClean="0"/>
              <a:t> </a:t>
            </a:r>
            <a:r>
              <a:rPr lang="en-ID" sz="2000" dirty="0" err="1" smtClean="0"/>
              <a:t>saya</a:t>
            </a:r>
            <a:r>
              <a:rPr lang="en-ID" sz="2000" dirty="0" smtClean="0"/>
              <a:t>……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1263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 noGrp="1"/>
          </p:cNvSpPr>
          <p:nvPr>
            <p:ph type="title"/>
          </p:nvPr>
        </p:nvSpPr>
        <p:spPr>
          <a:xfrm>
            <a:off x="466043" y="404664"/>
            <a:ext cx="8229600" cy="1066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Impact" panose="020B0806030902050204" pitchFamily="34" charset="0"/>
              </a:rPr>
              <a:t>RUMUS DASAR UNTUK BACA TABEL ANEH </a:t>
            </a:r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-31189" y="3559336"/>
            <a:ext cx="1500198" cy="10772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d-ID" sz="1600" dirty="0" smtClean="0"/>
              <a:t>UJI HIPOTESIS</a:t>
            </a:r>
            <a:r>
              <a:rPr lang="en-ID" sz="1600" dirty="0" smtClean="0"/>
              <a:t> REGRESSI SPSS</a:t>
            </a:r>
            <a:endParaRPr lang="id-ID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1469009" y="1844824"/>
            <a:ext cx="2214578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d-ID" sz="1600" dirty="0" smtClean="0"/>
              <a:t>UJI HIPOTESIS KELAYAKAN MODEL – GOODNESS OF FIT </a:t>
            </a:r>
            <a:endParaRPr lang="id-ID" sz="1600" dirty="0"/>
          </a:p>
        </p:txBody>
      </p:sp>
      <p:cxnSp>
        <p:nvCxnSpPr>
          <p:cNvPr id="7" name="Shape 21"/>
          <p:cNvCxnSpPr>
            <a:stCxn id="5" idx="0"/>
            <a:endCxn id="6" idx="1"/>
          </p:cNvCxnSpPr>
          <p:nvPr/>
        </p:nvCxnSpPr>
        <p:spPr>
          <a:xfrm rot="5400000" flipH="1" flipV="1">
            <a:off x="444453" y="2534781"/>
            <a:ext cx="1299013" cy="750099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4183685" y="1252973"/>
            <a:ext cx="2214546" cy="271464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D" sz="1600" dirty="0" smtClean="0"/>
              <a:t>UJI F-  </a:t>
            </a:r>
            <a:r>
              <a:rPr lang="en-ID" sz="1600" dirty="0" err="1" smtClean="0"/>
              <a:t>untuk</a:t>
            </a:r>
            <a:r>
              <a:rPr lang="en-ID" sz="1600" dirty="0" smtClean="0"/>
              <a:t> </a:t>
            </a:r>
            <a:r>
              <a:rPr lang="en-ID" sz="1600" dirty="0" err="1" smtClean="0"/>
              <a:t>melihat</a:t>
            </a:r>
            <a:r>
              <a:rPr lang="en-ID" sz="1600" dirty="0" smtClean="0"/>
              <a:t> </a:t>
            </a:r>
            <a:r>
              <a:rPr lang="en-ID" sz="1600" dirty="0" err="1" smtClean="0"/>
              <a:t>kelayakan</a:t>
            </a:r>
            <a:r>
              <a:rPr lang="en-ID" sz="1600" dirty="0" smtClean="0"/>
              <a:t> model </a:t>
            </a:r>
            <a:r>
              <a:rPr lang="en-ID" sz="1600" dirty="0" err="1" smtClean="0"/>
              <a:t>yaitu</a:t>
            </a:r>
            <a:r>
              <a:rPr lang="en-ID" sz="1600" dirty="0" smtClean="0"/>
              <a:t> variable  yang </a:t>
            </a:r>
            <a:r>
              <a:rPr lang="en-ID" sz="1600" dirty="0" err="1" smtClean="0"/>
              <a:t>digunakan</a:t>
            </a:r>
            <a:r>
              <a:rPr lang="en-ID" sz="1600" dirty="0" smtClean="0"/>
              <a:t> </a:t>
            </a:r>
            <a:r>
              <a:rPr lang="en-ID" sz="1600" dirty="0" err="1" smtClean="0"/>
              <a:t>dalam</a:t>
            </a:r>
            <a:r>
              <a:rPr lang="en-ID" sz="1600" dirty="0" smtClean="0"/>
              <a:t> model </a:t>
            </a:r>
            <a:r>
              <a:rPr lang="en-ID" sz="1600" dirty="0" err="1" smtClean="0"/>
              <a:t>penelitian</a:t>
            </a:r>
            <a:r>
              <a:rPr lang="en-ID" sz="1600" dirty="0" smtClean="0"/>
              <a:t> </a:t>
            </a:r>
            <a:r>
              <a:rPr lang="en-ID" sz="1600" dirty="0" err="1" smtClean="0"/>
              <a:t>adalah</a:t>
            </a:r>
            <a:r>
              <a:rPr lang="en-ID" sz="1600" dirty="0" smtClean="0"/>
              <a:t> </a:t>
            </a:r>
            <a:r>
              <a:rPr lang="en-ID" sz="1600" dirty="0" err="1" smtClean="0"/>
              <a:t>layak</a:t>
            </a:r>
            <a:r>
              <a:rPr lang="en-ID" sz="1600" dirty="0" smtClean="0"/>
              <a:t> </a:t>
            </a:r>
            <a:r>
              <a:rPr lang="en-ID" sz="1600" dirty="0" err="1" smtClean="0"/>
              <a:t>terkonfirmasi</a:t>
            </a:r>
            <a:r>
              <a:rPr lang="en-ID" sz="1600" dirty="0" smtClean="0"/>
              <a:t> data</a:t>
            </a:r>
          </a:p>
          <a:p>
            <a:pPr algn="ctr"/>
            <a:endParaRPr lang="id-ID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1397571" y="5059534"/>
            <a:ext cx="2214578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d-ID" sz="1600" dirty="0" smtClean="0"/>
              <a:t>UJI HIPOTESIS PENGARUH KAUSALITAS</a:t>
            </a:r>
            <a:endParaRPr lang="id-ID" sz="1600" dirty="0"/>
          </a:p>
        </p:txBody>
      </p:sp>
      <p:cxnSp>
        <p:nvCxnSpPr>
          <p:cNvPr id="10" name="Shape 31"/>
          <p:cNvCxnSpPr>
            <a:stCxn id="5" idx="2"/>
            <a:endCxn id="9" idx="1"/>
          </p:cNvCxnSpPr>
          <p:nvPr/>
        </p:nvCxnSpPr>
        <p:spPr>
          <a:xfrm rot="16200000" flipH="1">
            <a:off x="639001" y="4716462"/>
            <a:ext cx="838479" cy="678661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826463" y="4916658"/>
            <a:ext cx="2571768" cy="135732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sz="1600" dirty="0" smtClean="0"/>
              <a:t>UJI- T DALAM SEM DISEBUT UJI CR-Critical Ratio</a:t>
            </a:r>
            <a:endParaRPr lang="id-ID" sz="1600" dirty="0"/>
          </a:p>
        </p:txBody>
      </p:sp>
      <p:sp>
        <p:nvSpPr>
          <p:cNvPr id="12" name="Rectangle 11"/>
          <p:cNvSpPr/>
          <p:nvPr/>
        </p:nvSpPr>
        <p:spPr>
          <a:xfrm>
            <a:off x="6541107" y="4916658"/>
            <a:ext cx="2000264" cy="135732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D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ID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ID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ID" sz="1600" dirty="0" smtClean="0">
                <a:latin typeface="Symbol" panose="05050102010706020507" pitchFamily="18" charset="2"/>
              </a:rPr>
              <a:t>b</a:t>
            </a:r>
            <a:r>
              <a:rPr lang="en-ID" sz="1600" dirty="0" smtClean="0"/>
              <a:t>=0</a:t>
            </a:r>
          </a:p>
          <a:p>
            <a:pPr algn="ctr"/>
            <a:r>
              <a:rPr lang="en-ID" sz="1600" dirty="0" smtClean="0"/>
              <a:t>T=</a:t>
            </a:r>
            <a:r>
              <a:rPr lang="id-ID" sz="1600" dirty="0" smtClean="0"/>
              <a:t> </a:t>
            </a:r>
            <a:r>
              <a:rPr lang="id-ID" sz="1600" b="1" dirty="0" smtClean="0">
                <a:solidFill>
                  <a:srgbClr val="FF0000"/>
                </a:solidFill>
              </a:rPr>
              <a:t>≥</a:t>
            </a:r>
            <a:r>
              <a:rPr lang="en-ID" sz="1600" b="1" dirty="0" smtClean="0">
                <a:solidFill>
                  <a:srgbClr val="FF0000"/>
                </a:solidFill>
              </a:rPr>
              <a:t>1</a:t>
            </a:r>
            <a:r>
              <a:rPr lang="id-ID" sz="1600" b="1" dirty="0" smtClean="0">
                <a:solidFill>
                  <a:srgbClr val="FF0000"/>
                </a:solidFill>
              </a:rPr>
              <a:t>.</a:t>
            </a:r>
            <a:r>
              <a:rPr lang="en-ID" sz="1600" b="1" dirty="0" smtClean="0">
                <a:solidFill>
                  <a:srgbClr val="FF0000"/>
                </a:solidFill>
              </a:rPr>
              <a:t>96</a:t>
            </a:r>
            <a:endParaRPr lang="id-ID" sz="1600" dirty="0"/>
          </a:p>
        </p:txBody>
      </p:sp>
      <p:sp>
        <p:nvSpPr>
          <p:cNvPr id="13" name="Rectangle 12"/>
          <p:cNvSpPr/>
          <p:nvPr/>
        </p:nvSpPr>
        <p:spPr>
          <a:xfrm>
            <a:off x="6514779" y="1627828"/>
            <a:ext cx="2000264" cy="135732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ID" sz="1600" dirty="0" smtClean="0"/>
              <a:t>H</a:t>
            </a:r>
            <a:r>
              <a:rPr lang="en-ID" sz="1600" baseline="-25000" dirty="0" smtClean="0"/>
              <a:t>0</a:t>
            </a:r>
            <a:r>
              <a:rPr lang="en-ID" sz="1600" dirty="0" smtClean="0"/>
              <a:t>=….</a:t>
            </a:r>
            <a:endParaRPr lang="en-ID" sz="1600" dirty="0" smtClean="0"/>
          </a:p>
          <a:p>
            <a:r>
              <a:rPr lang="en-ID" sz="1600" dirty="0" smtClean="0"/>
              <a:t>R</a:t>
            </a:r>
            <a:r>
              <a:rPr lang="en-ID" sz="1600" baseline="30000" dirty="0" smtClean="0"/>
              <a:t>2</a:t>
            </a:r>
            <a:r>
              <a:rPr lang="en-ID" sz="1600" baseline="-25000" dirty="0" smtClean="0"/>
              <a:t>pop</a:t>
            </a:r>
            <a:r>
              <a:rPr lang="en-ID" sz="1600" dirty="0" smtClean="0"/>
              <a:t>=0</a:t>
            </a:r>
            <a:endParaRPr lang="id-ID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6514779" y="3413213"/>
            <a:ext cx="21688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600" dirty="0" err="1" smtClean="0"/>
              <a:t>Apa</a:t>
            </a:r>
            <a:r>
              <a:rPr lang="en-ID" sz="1600" dirty="0" smtClean="0"/>
              <a:t> </a:t>
            </a:r>
            <a:r>
              <a:rPr lang="en-ID" sz="1600" dirty="0" err="1" smtClean="0"/>
              <a:t>itu</a:t>
            </a:r>
            <a:r>
              <a:rPr lang="en-ID" sz="1600" dirty="0" smtClean="0"/>
              <a:t> </a:t>
            </a:r>
            <a:r>
              <a:rPr lang="en-ID" sz="1600" dirty="0" err="1" smtClean="0"/>
              <a:t>Hipotesis</a:t>
            </a:r>
            <a:r>
              <a:rPr lang="en-ID" sz="1600" dirty="0" smtClean="0"/>
              <a:t> </a:t>
            </a:r>
            <a:r>
              <a:rPr lang="en-ID" sz="1600" dirty="0" err="1" smtClean="0"/>
              <a:t>nol</a:t>
            </a:r>
            <a:r>
              <a:rPr lang="en-ID" sz="1600" dirty="0" smtClean="0"/>
              <a:t> (H0).. ?</a:t>
            </a:r>
          </a:p>
          <a:p>
            <a:r>
              <a:rPr lang="en-ID" sz="1600" dirty="0" err="1" smtClean="0"/>
              <a:t>Apa</a:t>
            </a:r>
            <a:r>
              <a:rPr lang="en-ID" sz="1600" dirty="0" smtClean="0"/>
              <a:t> </a:t>
            </a:r>
            <a:r>
              <a:rPr lang="en-ID" sz="1600" dirty="0" err="1" smtClean="0"/>
              <a:t>itu</a:t>
            </a:r>
            <a:r>
              <a:rPr lang="en-ID" sz="1600" dirty="0" smtClean="0"/>
              <a:t> </a:t>
            </a:r>
            <a:r>
              <a:rPr lang="en-ID" sz="1600" dirty="0" err="1" smtClean="0"/>
              <a:t>hipotesis</a:t>
            </a:r>
            <a:r>
              <a:rPr lang="en-ID" sz="1600" dirty="0" smtClean="0"/>
              <a:t> alternative (Ha) .. </a:t>
            </a:r>
            <a:r>
              <a:rPr lang="en-ID" sz="1600" dirty="0" smtClean="0"/>
              <a:t>?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204527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/>
          <p:cNvCxnSpPr>
            <a:stCxn id="15" idx="3"/>
            <a:endCxn id="11" idx="2"/>
          </p:cNvCxnSpPr>
          <p:nvPr/>
        </p:nvCxnSpPr>
        <p:spPr>
          <a:xfrm flipV="1">
            <a:off x="3333194" y="3501008"/>
            <a:ext cx="4683966" cy="264138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>
            <a:stCxn id="13" idx="3"/>
            <a:endCxn id="9" idx="2"/>
          </p:cNvCxnSpPr>
          <p:nvPr/>
        </p:nvCxnSpPr>
        <p:spPr>
          <a:xfrm flipV="1">
            <a:off x="3491880" y="2141120"/>
            <a:ext cx="4597288" cy="3556132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10" t="13504" r="12162" b="6809"/>
          <a:stretch/>
        </p:blipFill>
        <p:spPr bwMode="auto">
          <a:xfrm>
            <a:off x="-108520" y="44624"/>
            <a:ext cx="7650092" cy="4680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93792" y="4819670"/>
            <a:ext cx="9145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/>
              <a:t>SC = 0.10SA + 0.17COMP  - 0.16 MAC+0.14CFI+0.12CQ -0.11CC -0.01RC+0.05ET</a:t>
            </a:r>
            <a:endParaRPr lang="id-ID" dirty="0"/>
          </a:p>
        </p:txBody>
      </p:sp>
      <p:sp>
        <p:nvSpPr>
          <p:cNvPr id="8" name="Rectangle 7"/>
          <p:cNvSpPr/>
          <p:nvPr/>
        </p:nvSpPr>
        <p:spPr>
          <a:xfrm>
            <a:off x="5076056" y="1916832"/>
            <a:ext cx="1296144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600" dirty="0" smtClean="0"/>
              <a:t>UJI STATISTIK</a:t>
            </a:r>
            <a:endParaRPr lang="id-ID" sz="1600" dirty="0"/>
          </a:p>
        </p:txBody>
      </p:sp>
      <p:sp>
        <p:nvSpPr>
          <p:cNvPr id="9" name="Rectangle 8"/>
          <p:cNvSpPr/>
          <p:nvPr/>
        </p:nvSpPr>
        <p:spPr>
          <a:xfrm>
            <a:off x="7285856" y="1421040"/>
            <a:ext cx="1606624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sz="1600" dirty="0" smtClean="0"/>
              <a:t>UJI KELAYAKAN MODEL</a:t>
            </a:r>
            <a:endParaRPr lang="id-ID" sz="1600" dirty="0"/>
          </a:p>
        </p:txBody>
      </p:sp>
      <p:cxnSp>
        <p:nvCxnSpPr>
          <p:cNvPr id="10" name="Straight Arrow Connector 9"/>
          <p:cNvCxnSpPr>
            <a:stCxn id="8" idx="3"/>
            <a:endCxn id="9" idx="1"/>
          </p:cNvCxnSpPr>
          <p:nvPr/>
        </p:nvCxnSpPr>
        <p:spPr>
          <a:xfrm flipV="1">
            <a:off x="6372200" y="1781080"/>
            <a:ext cx="913656" cy="4957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7213848" y="2780928"/>
            <a:ext cx="1606624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sz="1600" dirty="0" smtClean="0"/>
              <a:t>UJI PENGARUH REGRESI</a:t>
            </a:r>
            <a:endParaRPr lang="id-ID" sz="1600" dirty="0"/>
          </a:p>
        </p:txBody>
      </p:sp>
      <p:cxnSp>
        <p:nvCxnSpPr>
          <p:cNvPr id="12" name="Straight Arrow Connector 11"/>
          <p:cNvCxnSpPr>
            <a:stCxn id="8" idx="3"/>
            <a:endCxn id="11" idx="1"/>
          </p:cNvCxnSpPr>
          <p:nvPr/>
        </p:nvCxnSpPr>
        <p:spPr>
          <a:xfrm>
            <a:off x="6372200" y="2276872"/>
            <a:ext cx="841648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5517232"/>
            <a:ext cx="3491880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id-ID" sz="1400" dirty="0" smtClean="0"/>
              <a:t>UJI KELAYAKAN MODEL = UJI-F</a:t>
            </a:r>
            <a:endParaRPr lang="id-ID" sz="1400" dirty="0"/>
          </a:p>
        </p:txBody>
      </p:sp>
      <p:sp>
        <p:nvSpPr>
          <p:cNvPr id="15" name="Rectangle 14"/>
          <p:cNvSpPr/>
          <p:nvPr/>
        </p:nvSpPr>
        <p:spPr>
          <a:xfrm>
            <a:off x="20826" y="5962376"/>
            <a:ext cx="3312368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id-ID" sz="1600" dirty="0" smtClean="0"/>
              <a:t>UJI PENGARUH = UJI-T</a:t>
            </a:r>
            <a:endParaRPr lang="id-ID" sz="1600" dirty="0"/>
          </a:p>
        </p:txBody>
      </p:sp>
    </p:spTree>
    <p:extLst>
      <p:ext uri="{BB962C8B-B14F-4D97-AF65-F5344CB8AC3E}">
        <p14:creationId xmlns:p14="http://schemas.microsoft.com/office/powerpoint/2010/main" val="3326624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  <p:bldP spid="11" grpId="0" animBg="1"/>
      <p:bldP spid="13" grpId="0" animBg="1"/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10" t="13504" r="12162" b="6809"/>
          <a:stretch/>
        </p:blipFill>
        <p:spPr bwMode="auto">
          <a:xfrm>
            <a:off x="628054" y="51268"/>
            <a:ext cx="7258782" cy="444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4716016" y="4653136"/>
            <a:ext cx="144016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UJI STATISTIK</a:t>
            </a:r>
            <a:endParaRPr lang="id-ID" dirty="0"/>
          </a:p>
        </p:txBody>
      </p:sp>
      <p:sp>
        <p:nvSpPr>
          <p:cNvPr id="6" name="Rectangle 5"/>
          <p:cNvSpPr/>
          <p:nvPr/>
        </p:nvSpPr>
        <p:spPr>
          <a:xfrm>
            <a:off x="7120632" y="4157344"/>
            <a:ext cx="1606624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sz="1600" dirty="0" smtClean="0"/>
              <a:t>UJI KELAYAKAN MODEL</a:t>
            </a:r>
            <a:endParaRPr lang="id-ID" sz="1600" dirty="0"/>
          </a:p>
        </p:txBody>
      </p:sp>
      <p:cxnSp>
        <p:nvCxnSpPr>
          <p:cNvPr id="7" name="Straight Arrow Connector 6"/>
          <p:cNvCxnSpPr>
            <a:stCxn id="5" idx="3"/>
            <a:endCxn id="6" idx="1"/>
          </p:cNvCxnSpPr>
          <p:nvPr/>
        </p:nvCxnSpPr>
        <p:spPr>
          <a:xfrm flipV="1">
            <a:off x="6156176" y="4517384"/>
            <a:ext cx="964456" cy="4957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7092652" y="5373216"/>
            <a:ext cx="1606624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sz="1600" dirty="0" smtClean="0"/>
              <a:t>UJI PENGARUH REGRESI</a:t>
            </a:r>
            <a:endParaRPr lang="id-ID" sz="1600" dirty="0"/>
          </a:p>
        </p:txBody>
      </p:sp>
      <p:cxnSp>
        <p:nvCxnSpPr>
          <p:cNvPr id="9" name="Straight Arrow Connector 8"/>
          <p:cNvCxnSpPr>
            <a:stCxn id="5" idx="3"/>
            <a:endCxn id="8" idx="1"/>
          </p:cNvCxnSpPr>
          <p:nvPr/>
        </p:nvCxnSpPr>
        <p:spPr>
          <a:xfrm>
            <a:off x="6156176" y="5013176"/>
            <a:ext cx="936476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24036" y="4901615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dirty="0" smtClean="0"/>
              <a:t>KS = 0.1 SA + 0.17 C -0.16MAC +0.14 CFI </a:t>
            </a:r>
          </a:p>
          <a:p>
            <a:r>
              <a:rPr lang="id-ID" sz="1600" dirty="0"/>
              <a:t> </a:t>
            </a:r>
            <a:r>
              <a:rPr lang="id-ID" sz="1600" dirty="0" smtClean="0"/>
              <a:t>       +0.12CQ -0.11CC -0.01 RC+0.05ET</a:t>
            </a:r>
            <a:endParaRPr lang="id-ID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297527" y="5407236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/>
              <a:t>KS = 0.17 C -0.16MAC +0.14 CFI +0.12CQ 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687963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3448" y="720688"/>
            <a:ext cx="49292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600" dirty="0" smtClean="0"/>
              <a:t>MEASUREMENT MODEL UNTUK VARIABEL LATEN</a:t>
            </a:r>
            <a:endParaRPr lang="id-ID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105638" y="3501008"/>
            <a:ext cx="1802066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d-ID" sz="1600" dirty="0" smtClean="0"/>
              <a:t>UJI HIPOTESIS MODEL </a:t>
            </a:r>
            <a:r>
              <a:rPr lang="en-ID" sz="1600" dirty="0" smtClean="0"/>
              <a:t>MEASUREMENT</a:t>
            </a:r>
            <a:endParaRPr lang="id-ID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1605836" y="1880164"/>
            <a:ext cx="2214578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d-ID" sz="1600" dirty="0" smtClean="0"/>
              <a:t>UJI HIPOTESIS KELAYAKAN MODEL – GOODNESS OF FIT </a:t>
            </a:r>
            <a:endParaRPr lang="id-ID" sz="1600" dirty="0"/>
          </a:p>
        </p:txBody>
      </p:sp>
      <p:cxnSp>
        <p:nvCxnSpPr>
          <p:cNvPr id="18" name="Shape 21"/>
          <p:cNvCxnSpPr>
            <a:stCxn id="16" idx="0"/>
            <a:endCxn id="17" idx="1"/>
          </p:cNvCxnSpPr>
          <p:nvPr/>
        </p:nvCxnSpPr>
        <p:spPr>
          <a:xfrm rot="5400000" flipH="1" flipV="1">
            <a:off x="703581" y="2598754"/>
            <a:ext cx="1205345" cy="599165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3963290" y="1094346"/>
            <a:ext cx="2571768" cy="271464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sz="1200" dirty="0" smtClean="0"/>
              <a:t>STATISTICAL MEASURE: </a:t>
            </a:r>
          </a:p>
          <a:p>
            <a:pPr algn="ctr"/>
            <a:r>
              <a:rPr lang="id-ID" sz="1200" dirty="0" smtClean="0"/>
              <a:t>CHI-SQUARE= TANDA PEMBEDA, semakin besar chi-square berarti semakin besar beda antara dua obyek</a:t>
            </a:r>
          </a:p>
          <a:p>
            <a:pPr algn="ctr"/>
            <a:r>
              <a:rPr lang="id-ID" sz="1200" dirty="0" smtClean="0"/>
              <a:t>Dalam SEM</a:t>
            </a:r>
            <a:r>
              <a:rPr lang="id-ID" sz="1200" dirty="0" smtClean="0">
                <a:sym typeface="Wingdings" pitchFamily="2" charset="2"/>
              </a:rPr>
              <a:t> d</a:t>
            </a:r>
            <a:r>
              <a:rPr lang="id-ID" sz="1200" dirty="0" smtClean="0"/>
              <a:t>iharapkan chi-square angkanya kecil sehingga tidak signifikan menunjukkan adanya perbedaan: perbedaan antara MKDS dan MKPE. </a:t>
            </a:r>
            <a:r>
              <a:rPr lang="id-ID" sz="1600" b="1" dirty="0" smtClean="0">
                <a:solidFill>
                  <a:srgbClr val="FF0000"/>
                </a:solidFill>
              </a:rPr>
              <a:t>Sigfikansi ≥0.05</a:t>
            </a:r>
          </a:p>
          <a:p>
            <a:pPr algn="ctr"/>
            <a:endParaRPr lang="id-ID" sz="1200" dirty="0"/>
          </a:p>
        </p:txBody>
      </p:sp>
      <p:sp>
        <p:nvSpPr>
          <p:cNvPr id="20" name="Rectangle 19"/>
          <p:cNvSpPr/>
          <p:nvPr/>
        </p:nvSpPr>
        <p:spPr>
          <a:xfrm>
            <a:off x="6677934" y="1094346"/>
            <a:ext cx="2214546" cy="271464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sz="1200" dirty="0" smtClean="0"/>
              <a:t>NONSTATISTICAL MEASURE:</a:t>
            </a:r>
          </a:p>
          <a:p>
            <a:pPr algn="ctr"/>
            <a:r>
              <a:rPr lang="id-ID" sz="1200" dirty="0" smtClean="0"/>
              <a:t>GFI =Goodness of Fit</a:t>
            </a:r>
          </a:p>
          <a:p>
            <a:pPr algn="ctr"/>
            <a:r>
              <a:rPr lang="id-ID" sz="1200" dirty="0" smtClean="0"/>
              <a:t>AGFI = Adjusted GFI</a:t>
            </a:r>
          </a:p>
          <a:p>
            <a:pPr algn="ctr"/>
            <a:r>
              <a:rPr lang="id-ID" sz="1200" dirty="0" smtClean="0"/>
              <a:t>TLI =  Tucker Lewis Index</a:t>
            </a:r>
          </a:p>
          <a:p>
            <a:pPr algn="ctr"/>
            <a:r>
              <a:rPr lang="id-ID" sz="1200" dirty="0" smtClean="0"/>
              <a:t>CFI = Comparative Fit Index</a:t>
            </a:r>
          </a:p>
          <a:p>
            <a:pPr algn="ctr"/>
            <a:r>
              <a:rPr lang="id-ID" b="1" dirty="0" smtClean="0">
                <a:solidFill>
                  <a:srgbClr val="FF0000"/>
                </a:solidFill>
              </a:rPr>
              <a:t>≥0.90</a:t>
            </a:r>
            <a:endParaRPr lang="id-ID" b="1" dirty="0">
              <a:solidFill>
                <a:srgbClr val="FF0000"/>
              </a:solidFill>
            </a:endParaRPr>
          </a:p>
          <a:p>
            <a:pPr algn="ctr"/>
            <a:endParaRPr lang="id-ID" sz="1200" dirty="0" smtClean="0"/>
          </a:p>
          <a:p>
            <a:pPr algn="ctr"/>
            <a:r>
              <a:rPr lang="id-ID" sz="1200" dirty="0" smtClean="0"/>
              <a:t>RMSEA = Root Mean Square Error  approximation</a:t>
            </a:r>
          </a:p>
          <a:p>
            <a:pPr algn="ctr"/>
            <a:r>
              <a:rPr lang="id-ID" b="1" dirty="0" smtClean="0">
                <a:solidFill>
                  <a:srgbClr val="FF0000"/>
                </a:solidFill>
              </a:rPr>
              <a:t>0.03 – 0.08</a:t>
            </a:r>
          </a:p>
          <a:p>
            <a:pPr algn="ctr"/>
            <a:endParaRPr lang="id-ID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1534398" y="5094874"/>
            <a:ext cx="2214578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d-ID" dirty="0" smtClean="0"/>
              <a:t>UJI HIPOTESIS </a:t>
            </a:r>
            <a:r>
              <a:rPr lang="en-ID" dirty="0" smtClean="0"/>
              <a:t>BOBOT FAKTOR</a:t>
            </a:r>
            <a:endParaRPr lang="id-ID" dirty="0"/>
          </a:p>
        </p:txBody>
      </p:sp>
      <p:cxnSp>
        <p:nvCxnSpPr>
          <p:cNvPr id="22" name="Shape 31"/>
          <p:cNvCxnSpPr>
            <a:stCxn id="16" idx="2"/>
            <a:endCxn id="21" idx="1"/>
          </p:cNvCxnSpPr>
          <p:nvPr/>
        </p:nvCxnSpPr>
        <p:spPr>
          <a:xfrm rot="16200000" flipH="1">
            <a:off x="727517" y="4611158"/>
            <a:ext cx="1086035" cy="527727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3963290" y="4653136"/>
            <a:ext cx="2571768" cy="18722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UJI- T DALAM SEM DISEBUT UJI CR-Critical Ratio</a:t>
            </a:r>
            <a:r>
              <a:rPr lang="en-ID" dirty="0" smtClean="0"/>
              <a:t> </a:t>
            </a:r>
            <a:r>
              <a:rPr lang="en-ID" dirty="0" err="1" smtClean="0"/>
              <a:t>atas</a:t>
            </a:r>
            <a:r>
              <a:rPr lang="en-ID" dirty="0" smtClean="0"/>
              <a:t> </a:t>
            </a:r>
            <a:r>
              <a:rPr lang="en-ID" dirty="0" err="1" smtClean="0"/>
              <a:t>nilai</a:t>
            </a:r>
            <a:r>
              <a:rPr lang="en-ID" dirty="0" smtClean="0"/>
              <a:t> lambda </a:t>
            </a:r>
            <a:r>
              <a:rPr lang="en-ID" sz="2400" dirty="0" smtClean="0">
                <a:latin typeface="Symbol" panose="05050102010706020507" pitchFamily="18" charset="2"/>
              </a:rPr>
              <a:t>l</a:t>
            </a:r>
            <a:endParaRPr lang="id-ID" dirty="0">
              <a:latin typeface="Symbol" panose="05050102010706020507" pitchFamily="18" charset="2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677934" y="4951998"/>
            <a:ext cx="2000264" cy="135732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D" sz="3600" dirty="0" smtClean="0">
                <a:latin typeface="Symbol" panose="05050102010706020507" pitchFamily="18" charset="2"/>
              </a:rPr>
              <a:t>l</a:t>
            </a:r>
            <a:r>
              <a:rPr lang="en-ID" sz="3600" dirty="0" smtClean="0"/>
              <a:t>=0</a:t>
            </a:r>
          </a:p>
          <a:p>
            <a:pPr algn="ctr"/>
            <a:r>
              <a:rPr lang="id-ID" sz="3600" dirty="0" smtClean="0"/>
              <a:t>CR </a:t>
            </a:r>
            <a:r>
              <a:rPr lang="id-ID" sz="3600" b="1" dirty="0" smtClean="0">
                <a:solidFill>
                  <a:srgbClr val="FF0000"/>
                </a:solidFill>
              </a:rPr>
              <a:t>≥2.0</a:t>
            </a:r>
            <a:endParaRPr lang="id-ID" sz="3600" dirty="0"/>
          </a:p>
        </p:txBody>
      </p:sp>
      <p:sp>
        <p:nvSpPr>
          <p:cNvPr id="25" name="TextBox 24"/>
          <p:cNvSpPr txBox="1"/>
          <p:nvPr/>
        </p:nvSpPr>
        <p:spPr>
          <a:xfrm>
            <a:off x="3448" y="107921"/>
            <a:ext cx="9144000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Impact" panose="020B0806030902050204" pitchFamily="34" charset="0"/>
              </a:rPr>
              <a:t>RUMUS DASAR UNTUK BACA TABEL ANEH 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06740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635801"/>
            <a:ext cx="8229600" cy="792088"/>
          </a:xfrm>
        </p:spPr>
        <p:txBody>
          <a:bodyPr>
            <a:noAutofit/>
          </a:bodyPr>
          <a:lstStyle/>
          <a:p>
            <a:r>
              <a:rPr lang="en-US" sz="2800" dirty="0">
                <a:latin typeface="Impact" panose="020B0806030902050204" pitchFamily="34" charset="0"/>
              </a:rPr>
              <a:t>RUMUS DASAR UNTUK BACA TABEL ANEH </a:t>
            </a:r>
            <a:r>
              <a:rPr lang="en-US" sz="2400" dirty="0"/>
              <a:t/>
            </a:r>
            <a:br>
              <a:rPr lang="en-US" sz="2400" dirty="0"/>
            </a:b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1100" t="15000" r="29525" b="22701"/>
          <a:stretch/>
        </p:blipFill>
        <p:spPr>
          <a:xfrm>
            <a:off x="395536" y="1031845"/>
            <a:ext cx="6378867" cy="5677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27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617" y="764704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ID" dirty="0"/>
              <a:t>JANGAN TAKUT DAN </a:t>
            </a:r>
            <a:r>
              <a:rPr lang="en-ID" dirty="0" smtClean="0"/>
              <a:t>GALAU…….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626306"/>
            <a:ext cx="8229600" cy="4325112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ID" sz="2400" dirty="0" err="1"/>
              <a:t>Apabila</a:t>
            </a:r>
            <a:r>
              <a:rPr lang="en-ID" sz="2400" dirty="0"/>
              <a:t> </a:t>
            </a:r>
            <a:r>
              <a:rPr lang="en-ID" sz="2400" dirty="0" err="1"/>
              <a:t>Kemampuan</a:t>
            </a:r>
            <a:r>
              <a:rPr lang="en-ID" sz="2400" dirty="0"/>
              <a:t> </a:t>
            </a:r>
            <a:r>
              <a:rPr lang="en-ID" sz="2400" dirty="0" err="1"/>
              <a:t>Bahasa</a:t>
            </a:r>
            <a:r>
              <a:rPr lang="en-ID" sz="2400" dirty="0"/>
              <a:t> </a:t>
            </a:r>
            <a:r>
              <a:rPr lang="en-ID" sz="2400" dirty="0" err="1"/>
              <a:t>Inggris</a:t>
            </a:r>
            <a:r>
              <a:rPr lang="en-ID" sz="2400" dirty="0"/>
              <a:t> </a:t>
            </a:r>
            <a:r>
              <a:rPr lang="en-ID" sz="2400" dirty="0" err="1"/>
              <a:t>kita</a:t>
            </a:r>
            <a:r>
              <a:rPr lang="en-ID" sz="2400" dirty="0"/>
              <a:t> </a:t>
            </a:r>
            <a:r>
              <a:rPr lang="en-ID" dirty="0" err="1">
                <a:solidFill>
                  <a:srgbClr val="FF0000"/>
                </a:solidFill>
              </a:rPr>
              <a:t>parahhhhhhhhhhh</a:t>
            </a:r>
            <a:r>
              <a:rPr lang="en-ID" dirty="0">
                <a:solidFill>
                  <a:srgbClr val="FF0000"/>
                </a:solidFill>
              </a:rPr>
              <a:t> </a:t>
            </a:r>
            <a:r>
              <a:rPr lang="en-ID" sz="2400" dirty="0" err="1"/>
              <a:t>ya</a:t>
            </a:r>
            <a:r>
              <a:rPr lang="en-ID" sz="2400" dirty="0"/>
              <a:t> repot…</a:t>
            </a:r>
            <a:r>
              <a:rPr lang="en-ID" sz="2400" dirty="0" err="1"/>
              <a:t>tapi</a:t>
            </a:r>
            <a:r>
              <a:rPr lang="en-ID" sz="2400" dirty="0"/>
              <a:t> </a:t>
            </a:r>
            <a:r>
              <a:rPr lang="en-ID" sz="2400" dirty="0" err="1"/>
              <a:t>bukan</a:t>
            </a:r>
            <a:r>
              <a:rPr lang="en-ID" sz="2400" dirty="0"/>
              <a:t> </a:t>
            </a:r>
            <a:r>
              <a:rPr lang="en-ID" sz="2400" dirty="0" err="1"/>
              <a:t>berarti</a:t>
            </a:r>
            <a:r>
              <a:rPr lang="en-ID" sz="2400" dirty="0"/>
              <a:t> </a:t>
            </a:r>
            <a:r>
              <a:rPr lang="en-ID" sz="2400" dirty="0" err="1"/>
              <a:t>tidak</a:t>
            </a:r>
            <a:r>
              <a:rPr lang="en-ID" sz="2400" dirty="0"/>
              <a:t> </a:t>
            </a:r>
            <a:r>
              <a:rPr lang="en-ID" sz="2400" dirty="0" err="1"/>
              <a:t>bisa</a:t>
            </a:r>
            <a:r>
              <a:rPr lang="en-ID" sz="2400" dirty="0"/>
              <a:t> </a:t>
            </a:r>
            <a:r>
              <a:rPr lang="en-ID" sz="2400" dirty="0" err="1"/>
              <a:t>faham</a:t>
            </a:r>
            <a:r>
              <a:rPr lang="en-ID" sz="2400" dirty="0"/>
              <a:t> </a:t>
            </a:r>
            <a:r>
              <a:rPr lang="en-ID" sz="2400" dirty="0" err="1"/>
              <a:t>dan</a:t>
            </a:r>
            <a:r>
              <a:rPr lang="en-ID" sz="2400" dirty="0"/>
              <a:t> </a:t>
            </a:r>
            <a:r>
              <a:rPr lang="en-ID" sz="2400" dirty="0" err="1"/>
              <a:t>memanfaatkan</a:t>
            </a:r>
            <a:r>
              <a:rPr lang="en-ID" sz="2400" dirty="0"/>
              <a:t> </a:t>
            </a:r>
            <a:r>
              <a:rPr lang="en-ID" sz="2400" dirty="0" err="1"/>
              <a:t>dengan</a:t>
            </a:r>
            <a:r>
              <a:rPr lang="en-ID" sz="2400" dirty="0"/>
              <a:t> optimal </a:t>
            </a:r>
            <a:r>
              <a:rPr lang="en-ID" sz="2400" dirty="0" err="1"/>
              <a:t>artikel</a:t>
            </a:r>
            <a:r>
              <a:rPr lang="en-ID" sz="2400" dirty="0"/>
              <a:t> </a:t>
            </a:r>
            <a:r>
              <a:rPr lang="en-ID" sz="2400" dirty="0" err="1"/>
              <a:t>jurnal</a:t>
            </a:r>
            <a:endParaRPr lang="en-ID" sz="24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D" sz="2400" dirty="0" err="1"/>
              <a:t>Kuncinya</a:t>
            </a:r>
            <a:r>
              <a:rPr lang="en-ID" sz="2400" dirty="0"/>
              <a:t> </a:t>
            </a:r>
            <a:r>
              <a:rPr lang="en-ID" sz="2400" dirty="0" err="1"/>
              <a:t>kenalilah</a:t>
            </a:r>
            <a:r>
              <a:rPr lang="en-ID" sz="2400" dirty="0"/>
              <a:t> </a:t>
            </a:r>
            <a:r>
              <a:rPr lang="en-ID" sz="2400" dirty="0" err="1"/>
              <a:t>bagian</a:t>
            </a:r>
            <a:r>
              <a:rPr lang="en-ID" sz="2400" dirty="0"/>
              <a:t> </a:t>
            </a:r>
            <a:r>
              <a:rPr lang="en-ID" sz="2400" dirty="0" err="1"/>
              <a:t>kunci</a:t>
            </a:r>
            <a:r>
              <a:rPr lang="en-ID" sz="2400" dirty="0"/>
              <a:t> (</a:t>
            </a:r>
            <a:r>
              <a:rPr lang="en-ID" sz="2400" dirty="0" err="1"/>
              <a:t>inti</a:t>
            </a:r>
            <a:r>
              <a:rPr lang="en-ID" sz="2400" dirty="0"/>
              <a:t>) </a:t>
            </a:r>
            <a:r>
              <a:rPr lang="en-ID" sz="2400" dirty="0" err="1"/>
              <a:t>untuk</a:t>
            </a:r>
            <a:r>
              <a:rPr lang="en-ID" sz="2400" dirty="0"/>
              <a:t> </a:t>
            </a:r>
            <a:r>
              <a:rPr lang="en-ID" sz="2400" dirty="0" err="1"/>
              <a:t>dapat</a:t>
            </a:r>
            <a:r>
              <a:rPr lang="en-ID" sz="2400" dirty="0"/>
              <a:t> </a:t>
            </a:r>
            <a:r>
              <a:rPr lang="en-ID" sz="2400" dirty="0" err="1"/>
              <a:t>membaca</a:t>
            </a:r>
            <a:r>
              <a:rPr lang="en-ID" sz="2400" dirty="0"/>
              <a:t> </a:t>
            </a:r>
            <a:r>
              <a:rPr lang="en-ID" sz="2400" dirty="0" err="1"/>
              <a:t>artikel</a:t>
            </a:r>
            <a:r>
              <a:rPr lang="en-ID" sz="2400" dirty="0"/>
              <a:t> </a:t>
            </a:r>
            <a:r>
              <a:rPr lang="en-ID" sz="2400" dirty="0" err="1"/>
              <a:t>jurnal</a:t>
            </a:r>
            <a:r>
              <a:rPr lang="en-ID" sz="2400" dirty="0"/>
              <a:t> </a:t>
            </a:r>
            <a:r>
              <a:rPr lang="en-ID" sz="2400" dirty="0" err="1"/>
              <a:t>dan</a:t>
            </a:r>
            <a:r>
              <a:rPr lang="en-ID" sz="2400" dirty="0"/>
              <a:t> </a:t>
            </a:r>
            <a:r>
              <a:rPr lang="en-ID" sz="2400" dirty="0" err="1"/>
              <a:t>memanfaaatkannya</a:t>
            </a:r>
            <a:endParaRPr lang="en-ID" sz="24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D" sz="2400" dirty="0" err="1"/>
              <a:t>Apa</a:t>
            </a:r>
            <a:r>
              <a:rPr lang="en-ID" sz="2400" dirty="0"/>
              <a:t> </a:t>
            </a:r>
            <a:r>
              <a:rPr lang="en-ID" sz="2400" dirty="0" err="1"/>
              <a:t>kuncinya</a:t>
            </a:r>
            <a:r>
              <a:rPr lang="en-ID" sz="2400" dirty="0"/>
              <a:t>???...</a:t>
            </a:r>
            <a:r>
              <a:rPr lang="en-ID" sz="2400" dirty="0" err="1"/>
              <a:t>itu</a:t>
            </a:r>
            <a:r>
              <a:rPr lang="en-ID" sz="2400" dirty="0"/>
              <a:t> yang </a:t>
            </a:r>
            <a:r>
              <a:rPr lang="en-ID" sz="2400" dirty="0" err="1"/>
              <a:t>akan</a:t>
            </a:r>
            <a:r>
              <a:rPr lang="en-ID" sz="2400" dirty="0"/>
              <a:t> </a:t>
            </a:r>
            <a:r>
              <a:rPr lang="en-ID" sz="2400" dirty="0" err="1"/>
              <a:t>kita</a:t>
            </a:r>
            <a:r>
              <a:rPr lang="en-ID" sz="2400" dirty="0"/>
              <a:t> sharing </a:t>
            </a:r>
            <a:r>
              <a:rPr lang="en-ID" sz="2400" dirty="0" err="1"/>
              <a:t>hari</a:t>
            </a:r>
            <a:r>
              <a:rPr lang="en-ID" sz="2400" dirty="0"/>
              <a:t> </a:t>
            </a:r>
            <a:r>
              <a:rPr lang="en-ID" sz="2400" dirty="0" err="1"/>
              <a:t>ini</a:t>
            </a:r>
            <a:r>
              <a:rPr lang="en-ID" sz="2400" dirty="0"/>
              <a:t>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7023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 noGrp="1"/>
          </p:cNvSpPr>
          <p:nvPr>
            <p:ph type="title"/>
          </p:nvPr>
        </p:nvSpPr>
        <p:spPr>
          <a:xfrm>
            <a:off x="466685" y="332656"/>
            <a:ext cx="8229600" cy="1066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Impact" panose="020B0806030902050204" pitchFamily="34" charset="0"/>
              </a:rPr>
              <a:t>RUMUS DASAR UNTUK BACA TABEL ANEH </a:t>
            </a:r>
            <a:endParaRPr lang="en-US" sz="28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1888" t="29000" r="30312" b="7301"/>
          <a:stretch/>
        </p:blipFill>
        <p:spPr>
          <a:xfrm>
            <a:off x="1403648" y="1413140"/>
            <a:ext cx="6153123" cy="4824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83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404664"/>
            <a:ext cx="9144000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Impact" panose="020B0806030902050204" pitchFamily="34" charset="0"/>
              </a:rPr>
              <a:t>RUMUS DASAR UNTUK BACA TABEL ANEH </a:t>
            </a:r>
            <a:endParaRPr lang="en-US" sz="28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5588" t="17101" r="27163" b="5201"/>
          <a:stretch/>
        </p:blipFill>
        <p:spPr>
          <a:xfrm>
            <a:off x="1691680" y="836712"/>
            <a:ext cx="6048672" cy="5595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79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332656"/>
            <a:ext cx="9144000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Impact" panose="020B0806030902050204" pitchFamily="34" charset="0"/>
              </a:rPr>
              <a:t>RUMUS DASAR UNTUK BACA TABEL ANEH </a:t>
            </a:r>
            <a:endParaRPr lang="en-US" sz="28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5588" t="15001" r="50788" b="20601"/>
          <a:stretch/>
        </p:blipFill>
        <p:spPr>
          <a:xfrm>
            <a:off x="2411760" y="809328"/>
            <a:ext cx="3944786" cy="60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57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1128753"/>
            <a:ext cx="49292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dirty="0" smtClean="0"/>
              <a:t>STRUCTURAL EQUATION </a:t>
            </a:r>
            <a:endParaRPr lang="en-US" sz="1600" dirty="0" smtClean="0"/>
          </a:p>
          <a:p>
            <a:r>
              <a:rPr lang="id-ID" sz="1600" dirty="0" smtClean="0"/>
              <a:t>MODELING</a:t>
            </a:r>
            <a:endParaRPr lang="id-ID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105638" y="3594676"/>
            <a:ext cx="1214446" cy="10772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d-ID" sz="1600" dirty="0" smtClean="0"/>
              <a:t>UJI HIPOTESIS MODEL SEM</a:t>
            </a:r>
            <a:endParaRPr lang="id-ID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1605836" y="1880164"/>
            <a:ext cx="2214578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d-ID" sz="1600" dirty="0" smtClean="0"/>
              <a:t>UJI HIPOTESIS KELAYAKAN MODEL – GOODNESS OF FIT </a:t>
            </a:r>
            <a:endParaRPr lang="id-ID" sz="1600" dirty="0"/>
          </a:p>
        </p:txBody>
      </p:sp>
      <p:cxnSp>
        <p:nvCxnSpPr>
          <p:cNvPr id="7" name="Shape 21"/>
          <p:cNvCxnSpPr>
            <a:stCxn id="5" idx="0"/>
            <a:endCxn id="6" idx="1"/>
          </p:cNvCxnSpPr>
          <p:nvPr/>
        </p:nvCxnSpPr>
        <p:spPr>
          <a:xfrm rot="5400000" flipH="1" flipV="1">
            <a:off x="509842" y="2498683"/>
            <a:ext cx="1299013" cy="892975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963290" y="1094346"/>
            <a:ext cx="2571768" cy="271464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sz="1200" dirty="0" smtClean="0"/>
              <a:t>STATISTICAL MEASURE: </a:t>
            </a:r>
          </a:p>
          <a:p>
            <a:pPr algn="ctr"/>
            <a:r>
              <a:rPr lang="id-ID" sz="1200" dirty="0" smtClean="0"/>
              <a:t>CHI-SQUARE= TANDA PEMBEDA, semakin besar chi-square berarti semakin besar beda antara dua obyek</a:t>
            </a:r>
          </a:p>
          <a:p>
            <a:pPr algn="ctr"/>
            <a:r>
              <a:rPr lang="id-ID" sz="1200" dirty="0" smtClean="0"/>
              <a:t>Dalam SEM</a:t>
            </a:r>
            <a:r>
              <a:rPr lang="id-ID" sz="1200" dirty="0" smtClean="0">
                <a:sym typeface="Wingdings" pitchFamily="2" charset="2"/>
              </a:rPr>
              <a:t> d</a:t>
            </a:r>
            <a:r>
              <a:rPr lang="id-ID" sz="1200" dirty="0" smtClean="0"/>
              <a:t>iharapkan chi-square angkanya kecil sehingga tidak signifikan menunjukkan adanya perbedaan: perbedaan antara MKDS dan MKPE. </a:t>
            </a:r>
            <a:r>
              <a:rPr lang="id-ID" sz="1600" b="1" dirty="0" smtClean="0">
                <a:solidFill>
                  <a:srgbClr val="FF0000"/>
                </a:solidFill>
              </a:rPr>
              <a:t>Sigfikansi ≥0.05</a:t>
            </a:r>
          </a:p>
          <a:p>
            <a:pPr algn="ctr"/>
            <a:endParaRPr lang="id-ID" sz="1200" dirty="0"/>
          </a:p>
        </p:txBody>
      </p:sp>
      <p:sp>
        <p:nvSpPr>
          <p:cNvPr id="9" name="Rectangle 8"/>
          <p:cNvSpPr/>
          <p:nvPr/>
        </p:nvSpPr>
        <p:spPr>
          <a:xfrm>
            <a:off x="6677934" y="1094346"/>
            <a:ext cx="2214546" cy="271464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sz="1200" dirty="0" smtClean="0"/>
              <a:t>NONSTATISTICAL MEASURE:</a:t>
            </a:r>
          </a:p>
          <a:p>
            <a:pPr algn="ctr"/>
            <a:r>
              <a:rPr lang="id-ID" sz="1200" dirty="0" smtClean="0"/>
              <a:t>GFI =Goodness of Fit</a:t>
            </a:r>
          </a:p>
          <a:p>
            <a:pPr algn="ctr"/>
            <a:r>
              <a:rPr lang="id-ID" sz="1200" dirty="0" smtClean="0"/>
              <a:t>AGFI = Adjusted GFI</a:t>
            </a:r>
          </a:p>
          <a:p>
            <a:pPr algn="ctr"/>
            <a:r>
              <a:rPr lang="id-ID" sz="1200" dirty="0" smtClean="0"/>
              <a:t>TLI =  Tucker Lewis Index</a:t>
            </a:r>
          </a:p>
          <a:p>
            <a:pPr algn="ctr"/>
            <a:r>
              <a:rPr lang="id-ID" sz="1200" dirty="0" smtClean="0"/>
              <a:t>CFI = Comparative Fit Index</a:t>
            </a:r>
          </a:p>
          <a:p>
            <a:pPr algn="ctr"/>
            <a:r>
              <a:rPr lang="id-ID" b="1" dirty="0" smtClean="0">
                <a:solidFill>
                  <a:srgbClr val="FF0000"/>
                </a:solidFill>
              </a:rPr>
              <a:t>≥0.90</a:t>
            </a:r>
            <a:endParaRPr lang="id-ID" b="1" dirty="0">
              <a:solidFill>
                <a:srgbClr val="FF0000"/>
              </a:solidFill>
            </a:endParaRPr>
          </a:p>
          <a:p>
            <a:pPr algn="ctr"/>
            <a:endParaRPr lang="id-ID" sz="1200" dirty="0" smtClean="0"/>
          </a:p>
          <a:p>
            <a:pPr algn="ctr"/>
            <a:r>
              <a:rPr lang="id-ID" sz="1200" dirty="0" smtClean="0"/>
              <a:t>RMSEA = Root Mean Square Error  approximation</a:t>
            </a:r>
          </a:p>
          <a:p>
            <a:pPr algn="ctr"/>
            <a:r>
              <a:rPr lang="id-ID" b="1" dirty="0" smtClean="0">
                <a:solidFill>
                  <a:srgbClr val="FF0000"/>
                </a:solidFill>
              </a:rPr>
              <a:t>0.03 – 0.08</a:t>
            </a:r>
          </a:p>
          <a:p>
            <a:pPr algn="ctr"/>
            <a:endParaRPr lang="id-ID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1534398" y="5094874"/>
            <a:ext cx="2214578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d-ID" sz="1600" dirty="0" smtClean="0"/>
              <a:t>UJI HIPOTESIS PENGARUH KAUSALITAS</a:t>
            </a:r>
            <a:endParaRPr lang="id-ID" sz="1600" dirty="0"/>
          </a:p>
        </p:txBody>
      </p:sp>
      <p:cxnSp>
        <p:nvCxnSpPr>
          <p:cNvPr id="11" name="Shape 31"/>
          <p:cNvCxnSpPr>
            <a:stCxn id="5" idx="2"/>
            <a:endCxn id="10" idx="1"/>
          </p:cNvCxnSpPr>
          <p:nvPr/>
        </p:nvCxnSpPr>
        <p:spPr>
          <a:xfrm rot="16200000" flipH="1">
            <a:off x="704390" y="4680364"/>
            <a:ext cx="838479" cy="821537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963290" y="4951998"/>
            <a:ext cx="2571768" cy="135732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sz="2000" dirty="0" smtClean="0"/>
              <a:t>UJI- T DALAM SEM DISEBUT UJI CR-Critical Ratio</a:t>
            </a:r>
            <a:endParaRPr lang="id-ID" sz="2000" dirty="0"/>
          </a:p>
        </p:txBody>
      </p:sp>
      <p:sp>
        <p:nvSpPr>
          <p:cNvPr id="13" name="Rectangle 12"/>
          <p:cNvSpPr/>
          <p:nvPr/>
        </p:nvSpPr>
        <p:spPr>
          <a:xfrm>
            <a:off x="6677934" y="4951998"/>
            <a:ext cx="2000264" cy="135732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sz="3600" dirty="0" smtClean="0"/>
              <a:t>CR </a:t>
            </a:r>
            <a:r>
              <a:rPr lang="id-ID" sz="3600" b="1" dirty="0" smtClean="0">
                <a:solidFill>
                  <a:srgbClr val="FF0000"/>
                </a:solidFill>
              </a:rPr>
              <a:t>≥2.0</a:t>
            </a:r>
            <a:endParaRPr lang="id-ID" sz="3600" dirty="0"/>
          </a:p>
        </p:txBody>
      </p:sp>
      <p:sp>
        <p:nvSpPr>
          <p:cNvPr id="14" name="TextBox 13"/>
          <p:cNvSpPr txBox="1"/>
          <p:nvPr/>
        </p:nvSpPr>
        <p:spPr>
          <a:xfrm>
            <a:off x="31458" y="318531"/>
            <a:ext cx="9144000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Impact" panose="020B0806030902050204" pitchFamily="34" charset="0"/>
              </a:rPr>
              <a:t>RUMUS DASAR UNTUK BACA TABEL ANEH 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95514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48" y="107921"/>
            <a:ext cx="9144000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Impact" panose="020B0806030902050204" pitchFamily="34" charset="0"/>
              </a:rPr>
              <a:t>RUMUS DASAR UNTUK BACA TABEL ANEH </a:t>
            </a:r>
            <a:endParaRPr lang="en-US" sz="2800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12" t="25812" r="7507" b="42652"/>
          <a:stretch/>
        </p:blipFill>
        <p:spPr bwMode="auto">
          <a:xfrm>
            <a:off x="633264" y="548680"/>
            <a:ext cx="7884368" cy="295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09" t="36020" r="5478" b="17927"/>
          <a:stretch/>
        </p:blipFill>
        <p:spPr bwMode="auto">
          <a:xfrm>
            <a:off x="1259632" y="3284984"/>
            <a:ext cx="6183888" cy="3240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298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48" y="107921"/>
            <a:ext cx="9144000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Impact" panose="020B0806030902050204" pitchFamily="34" charset="0"/>
              </a:rPr>
              <a:t>RUMUS DASAR UNTUK BACA TABEL ANEH </a:t>
            </a:r>
            <a:endParaRPr lang="en-US" sz="28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6375" t="26901" r="25981" b="24801"/>
          <a:stretch/>
        </p:blipFill>
        <p:spPr>
          <a:xfrm>
            <a:off x="0" y="694224"/>
            <a:ext cx="8712968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965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48" y="107921"/>
            <a:ext cx="9144000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Impact" panose="020B0806030902050204" pitchFamily="34" charset="0"/>
              </a:rPr>
              <a:t>RUMUS DASAR UNTUK BACA TABEL ANEH </a:t>
            </a:r>
            <a:endParaRPr lang="en-US" sz="28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8344" t="27600" r="27950" b="14300"/>
          <a:stretch/>
        </p:blipFill>
        <p:spPr>
          <a:xfrm>
            <a:off x="3448" y="679728"/>
            <a:ext cx="7630584" cy="5705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61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48" y="107921"/>
            <a:ext cx="9144000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Impact" panose="020B0806030902050204" pitchFamily="34" charset="0"/>
              </a:rPr>
              <a:t>RUMUS DASAR UNTUK BACA TABEL ANEH </a:t>
            </a:r>
            <a:endParaRPr lang="en-US" sz="28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5588" t="18500" r="50000" b="57000"/>
          <a:stretch/>
        </p:blipFill>
        <p:spPr>
          <a:xfrm>
            <a:off x="3448" y="772696"/>
            <a:ext cx="8787278" cy="496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453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48" y="107921"/>
            <a:ext cx="9144000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Impact" panose="020B0806030902050204" pitchFamily="34" charset="0"/>
              </a:rPr>
              <a:t>RUMUS DASAR UNTUK BACA TABEL ANEH </a:t>
            </a:r>
            <a:endParaRPr lang="en-US" sz="28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5588" t="57700" r="50000" b="9400"/>
          <a:stretch/>
        </p:blipFill>
        <p:spPr>
          <a:xfrm>
            <a:off x="971600" y="908720"/>
            <a:ext cx="6865274" cy="520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84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620688"/>
            <a:ext cx="6552728" cy="568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333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2088"/>
          </a:xfrm>
        </p:spPr>
        <p:txBody>
          <a:bodyPr>
            <a:noAutofit/>
          </a:bodyPr>
          <a:lstStyle/>
          <a:p>
            <a:r>
              <a:rPr lang="en-ID" sz="2000" b="1" dirty="0" smtClean="0">
                <a:solidFill>
                  <a:srgbClr val="FF0000"/>
                </a:solidFill>
              </a:rPr>
              <a:t>KUNCI UTAMA DAN PENTING DALAM ARTIKEL…</a:t>
            </a:r>
            <a:r>
              <a:rPr lang="en-US" sz="2000" b="1" dirty="0">
                <a:solidFill>
                  <a:srgbClr val="FF0000"/>
                </a:solidFill>
              </a:rPr>
              <a:t/>
            </a:r>
            <a:br>
              <a:rPr lang="en-US" sz="2000" b="1" dirty="0">
                <a:solidFill>
                  <a:srgbClr val="FF0000"/>
                </a:solidFill>
              </a:rPr>
            </a:br>
            <a:r>
              <a:rPr lang="en-US" sz="2000" b="1" dirty="0" smtClean="0">
                <a:solidFill>
                  <a:srgbClr val="FF0000"/>
                </a:solidFill>
              </a:rPr>
              <a:t>(</a:t>
            </a:r>
            <a:r>
              <a:rPr lang="en-ID" sz="2000" dirty="0" smtClean="0"/>
              <a:t>BAGIAN-BAGIAN </a:t>
            </a:r>
            <a:r>
              <a:rPr lang="en-ID" sz="2000" dirty="0"/>
              <a:t>UTAMA ARTIKEL </a:t>
            </a:r>
            <a:r>
              <a:rPr lang="en-ID" sz="2000" dirty="0" smtClean="0"/>
              <a:t>JURNAL)</a:t>
            </a:r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457200" y="1196752"/>
            <a:ext cx="8229600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>
              <a:buFont typeface="+mj-lt"/>
              <a:buAutoNum type="arabicPeriod"/>
            </a:pPr>
            <a:r>
              <a:rPr lang="id-ID" sz="1800" dirty="0" smtClean="0"/>
              <a:t>Latar belakang masalah</a:t>
            </a:r>
            <a:r>
              <a:rPr lang="id-ID" sz="1800" dirty="0" smtClean="0">
                <a:sym typeface="Wingdings" pitchFamily="2" charset="2"/>
              </a:rPr>
              <a:t> masalah apa yang ingin digali/dibahas &amp; Tujuan?</a:t>
            </a:r>
          </a:p>
          <a:p>
            <a:pPr marL="1143000" indent="-1143000">
              <a:buFont typeface="+mj-lt"/>
              <a:buAutoNum type="arabicPeriod"/>
            </a:pPr>
            <a:r>
              <a:rPr lang="id-ID" sz="1800" dirty="0" smtClean="0">
                <a:sym typeface="Wingdings" pitchFamily="2" charset="2"/>
              </a:rPr>
              <a:t>Apa model konseptual dari artikel itu?</a:t>
            </a:r>
          </a:p>
          <a:p>
            <a:pPr marL="1143000" indent="-1143000">
              <a:buFont typeface="+mj-lt"/>
              <a:buAutoNum type="arabicPeriod"/>
            </a:pPr>
            <a:r>
              <a:rPr lang="id-ID" sz="1800" dirty="0" smtClean="0">
                <a:sym typeface="Wingdings" pitchFamily="2" charset="2"/>
              </a:rPr>
              <a:t>Hipotesis apa yang dibangun dalam artikel itu </a:t>
            </a:r>
            <a:r>
              <a:rPr lang="id-ID" sz="2000" dirty="0" smtClean="0">
                <a:solidFill>
                  <a:srgbClr val="FF0000"/>
                </a:solidFill>
                <a:sym typeface="Wingdings" pitchFamily="2" charset="2"/>
              </a:rPr>
              <a:t>(kalimat hipotesis, indikator yang digunakan dalam variabel yang dihipotesiskan dan bagaimana indikator diukur)</a:t>
            </a:r>
            <a:endParaRPr lang="en-ID" sz="2000" dirty="0" smtClean="0">
              <a:solidFill>
                <a:srgbClr val="FF0000"/>
              </a:solidFill>
              <a:sym typeface="Wingdings" pitchFamily="2" charset="2"/>
            </a:endParaRPr>
          </a:p>
          <a:p>
            <a:pPr marL="1143000" indent="-1143000">
              <a:buFont typeface="+mj-lt"/>
              <a:buAutoNum type="arabicPeriod"/>
            </a:pPr>
            <a:r>
              <a:rPr lang="en-ID" sz="2000" dirty="0" smtClean="0">
                <a:solidFill>
                  <a:srgbClr val="FF0000"/>
                </a:solidFill>
                <a:sym typeface="Wingdings" pitchFamily="2" charset="2"/>
              </a:rPr>
              <a:t>METODE: VARIABEL – INDIKATOR- PENGUKURAN </a:t>
            </a:r>
            <a:r>
              <a:rPr lang="en-ID" sz="2000" dirty="0" err="1" smtClean="0">
                <a:solidFill>
                  <a:srgbClr val="FF0000"/>
                </a:solidFill>
                <a:sym typeface="Wingdings" pitchFamily="2" charset="2"/>
              </a:rPr>
              <a:t>Hakekat</a:t>
            </a:r>
            <a:r>
              <a:rPr lang="en-ID" sz="2000" dirty="0" smtClean="0">
                <a:solidFill>
                  <a:srgbClr val="FF0000"/>
                </a:solidFill>
                <a:sym typeface="Wingdings" pitchFamily="2" charset="2"/>
              </a:rPr>
              <a:t>/</a:t>
            </a:r>
            <a:r>
              <a:rPr lang="en-ID" sz="2000" dirty="0" err="1" smtClean="0">
                <a:solidFill>
                  <a:srgbClr val="FF0000"/>
                </a:solidFill>
                <a:sym typeface="Wingdings" pitchFamily="2" charset="2"/>
              </a:rPr>
              <a:t>Makna</a:t>
            </a:r>
            <a:r>
              <a:rPr lang="en-ID" sz="2000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ID" sz="2000" dirty="0" err="1" smtClean="0">
                <a:solidFill>
                  <a:srgbClr val="FF0000"/>
                </a:solidFill>
                <a:sym typeface="Wingdings" pitchFamily="2" charset="2"/>
              </a:rPr>
              <a:t>Variabel</a:t>
            </a:r>
            <a:endParaRPr lang="id-ID" sz="2000" dirty="0" smtClean="0">
              <a:solidFill>
                <a:srgbClr val="FF0000"/>
              </a:solidFill>
              <a:sym typeface="Wingdings" pitchFamily="2" charset="2"/>
            </a:endParaRPr>
          </a:p>
          <a:p>
            <a:pPr marL="1143000" indent="-1143000">
              <a:buFont typeface="+mj-lt"/>
              <a:buAutoNum type="arabicPeriod"/>
            </a:pPr>
            <a:r>
              <a:rPr lang="id-ID" sz="1800" dirty="0" smtClean="0">
                <a:sym typeface="Wingdings" pitchFamily="2" charset="2"/>
              </a:rPr>
              <a:t>Hasil Pengolahan data – pengujian hipotesis yang diajukan dalam model</a:t>
            </a:r>
          </a:p>
          <a:p>
            <a:pPr marL="1143000" indent="-1143000">
              <a:buFont typeface="+mj-lt"/>
              <a:buAutoNum type="arabicPeriod"/>
            </a:pPr>
            <a:r>
              <a:rPr lang="id-ID" sz="1800" dirty="0" smtClean="0">
                <a:sym typeface="Wingdings" pitchFamily="2" charset="2"/>
              </a:rPr>
              <a:t>Temuan-temuan apa yang dihasilkan</a:t>
            </a:r>
          </a:p>
          <a:p>
            <a:pPr marL="1143000" indent="-1143000">
              <a:buFont typeface="+mj-lt"/>
              <a:buAutoNum type="arabicPeriod"/>
            </a:pPr>
            <a:r>
              <a:rPr lang="id-ID" sz="1800" dirty="0" smtClean="0">
                <a:sym typeface="Wingdings" pitchFamily="2" charset="2"/>
              </a:rPr>
              <a:t>Kelemahan/Keterbatasan</a:t>
            </a:r>
          </a:p>
          <a:p>
            <a:pPr marL="1143000" indent="-1143000">
              <a:buFont typeface="+mj-lt"/>
              <a:buAutoNum type="arabicPeriod"/>
            </a:pPr>
            <a:r>
              <a:rPr lang="id-ID" sz="1800" dirty="0" smtClean="0">
                <a:sym typeface="Wingdings" pitchFamily="2" charset="2"/>
              </a:rPr>
              <a:t>Agenda pengembangan/ penelitian mendatang – Rancangan anda seperti apa</a:t>
            </a:r>
            <a:endParaRPr lang="id-ID" sz="1800" dirty="0" smtClean="0"/>
          </a:p>
          <a:p>
            <a:endParaRPr lang="id-ID" sz="2000" dirty="0"/>
          </a:p>
        </p:txBody>
      </p:sp>
    </p:spTree>
    <p:extLst>
      <p:ext uri="{BB962C8B-B14F-4D97-AF65-F5344CB8AC3E}">
        <p14:creationId xmlns:p14="http://schemas.microsoft.com/office/powerpoint/2010/main" val="1920543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348880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How to Develop your Idea Thesis or Publication….?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42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974" y="404664"/>
            <a:ext cx="8229600" cy="57606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Doing Literature Review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980728"/>
            <a:ext cx="5544616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58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20688"/>
            <a:ext cx="8229600" cy="576064"/>
          </a:xfrm>
        </p:spPr>
        <p:txBody>
          <a:bodyPr>
            <a:normAutofit/>
          </a:bodyPr>
          <a:lstStyle/>
          <a:p>
            <a:r>
              <a:rPr lang="en-US" sz="2000" dirty="0" smtClean="0"/>
              <a:t>Research area for the application of skill and abilities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216152"/>
            <a:ext cx="6768752" cy="4733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23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229600" cy="50405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Role of The Literature Review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268760"/>
            <a:ext cx="6336704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838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548680"/>
            <a:ext cx="8229600" cy="10668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Literature Review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412776"/>
            <a:ext cx="7200800" cy="2965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291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345976"/>
            <a:ext cx="8229600" cy="10668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Doing Literature Review</a:t>
            </a:r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196752"/>
            <a:ext cx="7128792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527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8229600" cy="1066800"/>
          </a:xfrm>
        </p:spPr>
        <p:txBody>
          <a:bodyPr>
            <a:normAutofit/>
          </a:bodyPr>
          <a:lstStyle/>
          <a:p>
            <a:r>
              <a:rPr lang="en-US" sz="2800" dirty="0"/>
              <a:t>Doing Literature Review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652690"/>
            <a:ext cx="7128792" cy="3927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05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8229600" cy="1066800"/>
          </a:xfrm>
        </p:spPr>
        <p:txBody>
          <a:bodyPr/>
          <a:lstStyle/>
          <a:p>
            <a:r>
              <a:rPr lang="en-US" dirty="0"/>
              <a:t>How To Cite Reference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484784"/>
            <a:ext cx="8229600" cy="4325112"/>
          </a:xfrm>
        </p:spPr>
        <p:txBody>
          <a:bodyPr/>
          <a:lstStyle/>
          <a:p>
            <a:r>
              <a:rPr lang="en-US" dirty="0" err="1" smtClean="0"/>
              <a:t>Prinsip</a:t>
            </a:r>
            <a:endParaRPr lang="en-US" dirty="0" smtClean="0"/>
          </a:p>
          <a:p>
            <a:pPr marL="402336" lvl="1" indent="0" algn="just">
              <a:buNone/>
            </a:pPr>
            <a:r>
              <a:rPr lang="en-US" dirty="0" err="1"/>
              <a:t>Penulisan</a:t>
            </a:r>
            <a:r>
              <a:rPr lang="en-US" dirty="0"/>
              <a:t> </a:t>
            </a:r>
            <a:r>
              <a:rPr lang="en-US" dirty="0" err="1"/>
              <a:t>tulis</a:t>
            </a:r>
            <a:r>
              <a:rPr lang="en-US" dirty="0"/>
              <a:t> </a:t>
            </a:r>
            <a:r>
              <a:rPr lang="en-US" dirty="0" err="1"/>
              <a:t>ilmiah</a:t>
            </a:r>
            <a:r>
              <a:rPr lang="en-US" dirty="0"/>
              <a:t> </a:t>
            </a:r>
            <a:r>
              <a:rPr lang="en-US" dirty="0" err="1"/>
              <a:t>memerlukan</a:t>
            </a:r>
            <a:r>
              <a:rPr lang="en-US" dirty="0"/>
              <a:t> </a:t>
            </a:r>
            <a:r>
              <a:rPr lang="en-US" sz="2800" dirty="0" err="1">
                <a:solidFill>
                  <a:srgbClr val="FF0000"/>
                </a:solidFill>
              </a:rPr>
              <a:t>perujukan</a:t>
            </a:r>
            <a:r>
              <a:rPr lang="en-US" sz="2800" dirty="0">
                <a:solidFill>
                  <a:srgbClr val="FF0000"/>
                </a:solidFill>
              </a:rPr>
              <a:t>, </a:t>
            </a:r>
            <a:r>
              <a:rPr lang="en-US" sz="2800" dirty="0" err="1">
                <a:solidFill>
                  <a:srgbClr val="FF0000"/>
                </a:solidFill>
              </a:rPr>
              <a:t>penegasan</a:t>
            </a:r>
            <a:r>
              <a:rPr lang="en-US" sz="2800" dirty="0">
                <a:solidFill>
                  <a:srgbClr val="FF0000"/>
                </a:solidFill>
              </a:rPr>
              <a:t>, </a:t>
            </a:r>
            <a:r>
              <a:rPr lang="en-US" sz="2800" dirty="0" err="1">
                <a:solidFill>
                  <a:srgbClr val="FF0000"/>
                </a:solidFill>
              </a:rPr>
              <a:t>dan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err="1">
                <a:solidFill>
                  <a:srgbClr val="FF0000"/>
                </a:solidFill>
              </a:rPr>
              <a:t>penguatan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err="1">
                <a:solidFill>
                  <a:srgbClr val="FF0000"/>
                </a:solidFill>
              </a:rPr>
              <a:t>dari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err="1">
                <a:solidFill>
                  <a:srgbClr val="FF0000"/>
                </a:solidFill>
              </a:rPr>
              <a:t>peneliti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err="1">
                <a:solidFill>
                  <a:srgbClr val="FF0000"/>
                </a:solidFill>
              </a:rPr>
              <a:t>sebelumnya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sumber-sumber</a:t>
            </a:r>
            <a:r>
              <a:rPr lang="en-US" dirty="0"/>
              <a:t> yang </a:t>
            </a:r>
            <a:r>
              <a:rPr lang="en-US" dirty="0" err="1"/>
              <a:t>memperkuat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memperkaya</a:t>
            </a:r>
            <a:r>
              <a:rPr lang="en-US" dirty="0"/>
              <a:t> </a:t>
            </a:r>
            <a:r>
              <a:rPr lang="en-US" dirty="0" err="1"/>
              <a:t>penelitian</a:t>
            </a:r>
            <a:endParaRPr lang="en-US" dirty="0" smtClean="0"/>
          </a:p>
          <a:p>
            <a:r>
              <a:rPr lang="en-US" dirty="0" err="1" smtClean="0"/>
              <a:t>Pengutipan</a:t>
            </a:r>
            <a:r>
              <a:rPr lang="en-US" dirty="0" smtClean="0"/>
              <a:t>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melihat</a:t>
            </a:r>
            <a:r>
              <a:rPr lang="en-US" dirty="0" smtClean="0"/>
              <a:t> </a:t>
            </a:r>
            <a:r>
              <a:rPr lang="en-US" sz="3200" dirty="0" smtClean="0">
                <a:solidFill>
                  <a:srgbClr val="FF0000"/>
                </a:solidFill>
              </a:rPr>
              <a:t>author guidelines</a:t>
            </a:r>
            <a:r>
              <a:rPr lang="en-US" dirty="0" smtClean="0"/>
              <a:t>, </a:t>
            </a:r>
            <a:r>
              <a:rPr lang="en-US" dirty="0" err="1"/>
              <a:t>peneliti</a:t>
            </a:r>
            <a:r>
              <a:rPr lang="en-US" dirty="0"/>
              <a:t> </a:t>
            </a:r>
            <a:r>
              <a:rPr lang="en-US" dirty="0" err="1"/>
              <a:t>harus</a:t>
            </a:r>
            <a:r>
              <a:rPr lang="en-US" dirty="0"/>
              <a:t> </a:t>
            </a:r>
            <a:r>
              <a:rPr lang="en-US" dirty="0" err="1"/>
              <a:t>konsisten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 smtClean="0"/>
              <a:t>gaya</a:t>
            </a:r>
            <a:r>
              <a:rPr lang="en-US" dirty="0" smtClean="0"/>
              <a:t> </a:t>
            </a:r>
            <a:r>
              <a:rPr lang="en-US" dirty="0" err="1" smtClean="0"/>
              <a:t>tersebut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0570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/>
          <a:lstStyle/>
          <a:p>
            <a:r>
              <a:rPr lang="en-US" dirty="0"/>
              <a:t>How To Cite Paper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916832"/>
            <a:ext cx="8229600" cy="4325112"/>
          </a:xfrm>
        </p:spPr>
        <p:txBody>
          <a:bodyPr/>
          <a:lstStyle/>
          <a:p>
            <a:r>
              <a:rPr lang="en-US" dirty="0" err="1"/>
              <a:t>Kutipan</a:t>
            </a:r>
            <a:r>
              <a:rPr lang="en-US" dirty="0"/>
              <a:t> </a:t>
            </a:r>
            <a:r>
              <a:rPr lang="en-US" dirty="0" err="1" smtClean="0"/>
              <a:t>merupakan</a:t>
            </a:r>
            <a:r>
              <a:rPr lang="en-US" dirty="0" smtClean="0"/>
              <a:t> : </a:t>
            </a:r>
          </a:p>
          <a:p>
            <a:pPr lvl="1"/>
            <a:r>
              <a:rPr lang="en-US" sz="3200" dirty="0" err="1">
                <a:solidFill>
                  <a:srgbClr val="FF0000"/>
                </a:solidFill>
              </a:rPr>
              <a:t>P</a:t>
            </a:r>
            <a:r>
              <a:rPr lang="en-US" sz="3200" dirty="0" err="1" smtClean="0">
                <a:solidFill>
                  <a:srgbClr val="FF0000"/>
                </a:solidFill>
              </a:rPr>
              <a:t>ernyataan</a:t>
            </a:r>
            <a:r>
              <a:rPr lang="en-US" sz="3200" dirty="0">
                <a:solidFill>
                  <a:srgbClr val="FF0000"/>
                </a:solidFill>
              </a:rPr>
              <a:t>, </a:t>
            </a:r>
            <a:endParaRPr lang="en-US" sz="3200" dirty="0" smtClean="0">
              <a:solidFill>
                <a:srgbClr val="FF0000"/>
              </a:solidFill>
            </a:endParaRPr>
          </a:p>
          <a:p>
            <a:pPr lvl="1"/>
            <a:r>
              <a:rPr lang="en-US" sz="3200" dirty="0" err="1">
                <a:solidFill>
                  <a:srgbClr val="FF0000"/>
                </a:solidFill>
              </a:rPr>
              <a:t>P</a:t>
            </a:r>
            <a:r>
              <a:rPr lang="en-US" sz="3200" dirty="0" err="1" smtClean="0">
                <a:solidFill>
                  <a:srgbClr val="FF0000"/>
                </a:solidFill>
              </a:rPr>
              <a:t>endapat</a:t>
            </a:r>
            <a:r>
              <a:rPr lang="en-US" sz="3200" dirty="0">
                <a:solidFill>
                  <a:srgbClr val="FF0000"/>
                </a:solidFill>
              </a:rPr>
              <a:t>, </a:t>
            </a:r>
            <a:endParaRPr lang="en-US" sz="3200" dirty="0" smtClean="0">
              <a:solidFill>
                <a:srgbClr val="FF0000"/>
              </a:solidFill>
            </a:endParaRPr>
          </a:p>
          <a:p>
            <a:pPr lvl="1"/>
            <a:r>
              <a:rPr lang="en-US" sz="3200" dirty="0" err="1">
                <a:solidFill>
                  <a:srgbClr val="FF0000"/>
                </a:solidFill>
              </a:rPr>
              <a:t>B</a:t>
            </a:r>
            <a:r>
              <a:rPr lang="en-US" sz="3200" dirty="0" err="1" smtClean="0">
                <a:solidFill>
                  <a:srgbClr val="FF0000"/>
                </a:solidFill>
              </a:rPr>
              <a:t>uah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</a:rPr>
              <a:t>pikiran</a:t>
            </a:r>
            <a:endParaRPr lang="en-US" sz="3200" dirty="0" smtClean="0">
              <a:solidFill>
                <a:srgbClr val="FF0000"/>
              </a:solidFill>
            </a:endParaRPr>
          </a:p>
          <a:p>
            <a:pPr lvl="1"/>
            <a:r>
              <a:rPr lang="en-US" sz="3200" dirty="0" err="1" smtClean="0">
                <a:solidFill>
                  <a:srgbClr val="FF0000"/>
                </a:solidFill>
              </a:rPr>
              <a:t>Definisi</a:t>
            </a:r>
            <a:r>
              <a:rPr lang="en-US" dirty="0"/>
              <a:t>, </a:t>
            </a:r>
            <a:endParaRPr lang="en-US" dirty="0" smtClean="0"/>
          </a:p>
          <a:p>
            <a:pPr lvl="1"/>
            <a:r>
              <a:rPr lang="en-US" sz="3200" dirty="0" err="1" smtClean="0">
                <a:solidFill>
                  <a:srgbClr val="FF0000"/>
                </a:solidFill>
              </a:rPr>
              <a:t>Rumusan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penelitian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penulis</a:t>
            </a:r>
            <a:r>
              <a:rPr lang="en-US" dirty="0"/>
              <a:t> </a:t>
            </a:r>
            <a:r>
              <a:rPr lang="en-US" dirty="0" smtClean="0"/>
              <a:t>lain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penulis</a:t>
            </a:r>
            <a:r>
              <a:rPr lang="en-US" dirty="0" smtClean="0"/>
              <a:t> </a:t>
            </a:r>
            <a:r>
              <a:rPr lang="en-US" dirty="0" err="1"/>
              <a:t>sendiri</a:t>
            </a:r>
            <a:r>
              <a:rPr lang="en-US" dirty="0"/>
              <a:t>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9816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29600" cy="1066800"/>
          </a:xfrm>
        </p:spPr>
        <p:txBody>
          <a:bodyPr/>
          <a:lstStyle/>
          <a:p>
            <a:r>
              <a:rPr lang="en-US" dirty="0"/>
              <a:t>How To Cite </a:t>
            </a:r>
            <a:r>
              <a:rPr lang="en-US" dirty="0" smtClean="0"/>
              <a:t>Reference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325112"/>
          </a:xfrm>
        </p:spPr>
        <p:txBody>
          <a:bodyPr/>
          <a:lstStyle/>
          <a:p>
            <a:r>
              <a:rPr lang="en-US" dirty="0" err="1"/>
              <a:t>Mengutip</a:t>
            </a:r>
            <a:r>
              <a:rPr lang="en-US" dirty="0"/>
              <a:t> </a:t>
            </a:r>
            <a:r>
              <a:rPr lang="en-US" dirty="0" err="1"/>
              <a:t>merupakan</a:t>
            </a:r>
            <a:r>
              <a:rPr lang="en-US" dirty="0"/>
              <a:t> </a:t>
            </a:r>
            <a:r>
              <a:rPr lang="en-US" dirty="0" err="1"/>
              <a:t>pekerjaan</a:t>
            </a:r>
            <a:r>
              <a:rPr lang="en-US" dirty="0"/>
              <a:t> yang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menunjukkan</a:t>
            </a:r>
            <a:r>
              <a:rPr lang="en-US" dirty="0"/>
              <a:t> </a:t>
            </a:r>
            <a:r>
              <a:rPr lang="en-US" sz="3600" dirty="0" err="1">
                <a:solidFill>
                  <a:srgbClr val="FF0000"/>
                </a:solidFill>
              </a:rPr>
              <a:t>kredibilitas</a:t>
            </a:r>
            <a:r>
              <a:rPr lang="en-US" sz="3600" dirty="0">
                <a:solidFill>
                  <a:srgbClr val="FF0000"/>
                </a:solidFill>
              </a:rPr>
              <a:t> </a:t>
            </a:r>
            <a:r>
              <a:rPr lang="en-US" sz="3600" dirty="0" err="1">
                <a:solidFill>
                  <a:srgbClr val="FF0000"/>
                </a:solidFill>
              </a:rPr>
              <a:t>penulis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err="1" smtClean="0"/>
              <a:t>Mengutip</a:t>
            </a:r>
            <a:r>
              <a:rPr lang="en-US" dirty="0" smtClean="0"/>
              <a:t> </a:t>
            </a:r>
            <a:r>
              <a:rPr lang="en-US" dirty="0" err="1"/>
              <a:t>harus</a:t>
            </a:r>
            <a:r>
              <a:rPr lang="en-US" dirty="0"/>
              <a:t> </a:t>
            </a:r>
            <a:r>
              <a:rPr lang="en-US" dirty="0" err="1"/>
              <a:t>dilakukan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sz="3600" dirty="0" err="1">
                <a:solidFill>
                  <a:srgbClr val="FF0000"/>
                </a:solidFill>
              </a:rPr>
              <a:t>teliti</a:t>
            </a:r>
            <a:r>
              <a:rPr lang="en-US" sz="3600" dirty="0">
                <a:solidFill>
                  <a:srgbClr val="FF0000"/>
                </a:solidFill>
              </a:rPr>
              <a:t>, </a:t>
            </a:r>
            <a:r>
              <a:rPr lang="en-US" sz="3600" dirty="0" err="1">
                <a:solidFill>
                  <a:srgbClr val="FF0000"/>
                </a:solidFill>
              </a:rPr>
              <a:t>cermat</a:t>
            </a:r>
            <a:r>
              <a:rPr lang="en-US" sz="3600" dirty="0">
                <a:solidFill>
                  <a:srgbClr val="FF0000"/>
                </a:solidFill>
              </a:rPr>
              <a:t>, </a:t>
            </a:r>
            <a:r>
              <a:rPr lang="en-US" sz="3600" dirty="0" err="1">
                <a:solidFill>
                  <a:srgbClr val="FF0000"/>
                </a:solidFill>
              </a:rPr>
              <a:t>dan</a:t>
            </a:r>
            <a:r>
              <a:rPr lang="en-US" sz="3600" dirty="0">
                <a:solidFill>
                  <a:srgbClr val="FF0000"/>
                </a:solidFill>
              </a:rPr>
              <a:t> </a:t>
            </a:r>
            <a:r>
              <a:rPr lang="en-US" sz="3600" dirty="0" err="1">
                <a:solidFill>
                  <a:srgbClr val="FF0000"/>
                </a:solidFill>
              </a:rPr>
              <a:t>bertanggung</a:t>
            </a:r>
            <a:r>
              <a:rPr lang="en-US" sz="3600" dirty="0">
                <a:solidFill>
                  <a:srgbClr val="FF0000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jawab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0600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D" b="1" dirty="0">
                <a:solidFill>
                  <a:srgbClr val="FF0000"/>
                </a:solidFill>
              </a:rPr>
              <a:t>EMPAT KUNCI UTAMA MEMBUKA MAKNA ARTIKEL</a:t>
            </a:r>
            <a:r>
              <a:rPr lang="en-US" b="1" dirty="0">
                <a:solidFill>
                  <a:srgbClr val="FF0000"/>
                </a:solidFill>
              </a:rPr>
              <a:t/>
            </a:r>
            <a:br>
              <a:rPr lang="en-US" b="1" dirty="0">
                <a:solidFill>
                  <a:srgbClr val="FF0000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8507288" cy="4325112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ID" sz="2400" dirty="0" err="1"/>
              <a:t>Apakah</a:t>
            </a:r>
            <a:r>
              <a:rPr lang="en-ID" sz="2400" dirty="0"/>
              <a:t> LOGIKA MODEL </a:t>
            </a:r>
            <a:r>
              <a:rPr lang="en-ID" sz="2400" dirty="0" err="1"/>
              <a:t>tersaji</a:t>
            </a:r>
            <a:r>
              <a:rPr lang="en-ID" sz="2400" dirty="0"/>
              <a:t> </a:t>
            </a:r>
            <a:r>
              <a:rPr lang="en-ID" sz="2400" dirty="0" err="1"/>
              <a:t>baik</a:t>
            </a:r>
            <a:r>
              <a:rPr lang="en-ID" sz="2400" dirty="0"/>
              <a:t>? </a:t>
            </a:r>
            <a:r>
              <a:rPr lang="en-ID" sz="2400" dirty="0" err="1"/>
              <a:t>Uji</a:t>
            </a:r>
            <a:r>
              <a:rPr lang="en-ID" sz="2400" dirty="0"/>
              <a:t>-F </a:t>
            </a:r>
            <a:r>
              <a:rPr lang="en-ID" sz="2400" dirty="0" err="1"/>
              <a:t>dan</a:t>
            </a:r>
            <a:r>
              <a:rPr lang="en-ID" sz="2400" dirty="0"/>
              <a:t> </a:t>
            </a:r>
            <a:r>
              <a:rPr lang="en-ID" sz="2400" dirty="0" err="1"/>
              <a:t>Uji</a:t>
            </a:r>
            <a:r>
              <a:rPr lang="en-ID" sz="2400" dirty="0"/>
              <a:t> Goodness of Fit</a:t>
            </a:r>
            <a:endParaRPr lang="id-ID" sz="2400" dirty="0">
              <a:sym typeface="Wingdings" pitchFamily="2" charset="2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id-ID" sz="2400" dirty="0">
                <a:sym typeface="Wingdings" pitchFamily="2" charset="2"/>
              </a:rPr>
              <a:t>Apa</a:t>
            </a:r>
            <a:r>
              <a:rPr lang="en-ID" sz="2400" dirty="0" err="1">
                <a:sym typeface="Wingdings" pitchFamily="2" charset="2"/>
              </a:rPr>
              <a:t>kah</a:t>
            </a:r>
            <a:r>
              <a:rPr lang="en-ID" sz="2400" dirty="0">
                <a:sym typeface="Wingdings" pitchFamily="2" charset="2"/>
              </a:rPr>
              <a:t> </a:t>
            </a:r>
            <a:r>
              <a:rPr lang="en-ID" sz="2400" dirty="0" err="1">
                <a:sym typeface="Wingdings" pitchFamily="2" charset="2"/>
              </a:rPr>
              <a:t>Konsep</a:t>
            </a:r>
            <a:r>
              <a:rPr lang="en-ID" sz="2400" dirty="0">
                <a:sym typeface="Wingdings" pitchFamily="2" charset="2"/>
              </a:rPr>
              <a:t> yang </a:t>
            </a:r>
            <a:r>
              <a:rPr lang="en-ID" sz="2400" dirty="0" err="1">
                <a:sym typeface="Wingdings" pitchFamily="2" charset="2"/>
              </a:rPr>
              <a:t>diuji</a:t>
            </a:r>
            <a:r>
              <a:rPr lang="en-ID" sz="2400" dirty="0">
                <a:sym typeface="Wingdings" pitchFamily="2" charset="2"/>
              </a:rPr>
              <a:t> </a:t>
            </a:r>
            <a:r>
              <a:rPr lang="en-ID" sz="2400" dirty="0" err="1">
                <a:sym typeface="Wingdings" pitchFamily="2" charset="2"/>
              </a:rPr>
              <a:t>bermakna</a:t>
            </a:r>
            <a:r>
              <a:rPr lang="en-ID" sz="2400" dirty="0">
                <a:sym typeface="Wingdings" pitchFamily="2" charset="2"/>
              </a:rPr>
              <a:t>? </a:t>
            </a:r>
            <a:r>
              <a:rPr lang="en-ID" sz="2400" dirty="0" err="1">
                <a:sym typeface="Wingdings" pitchFamily="2" charset="2"/>
              </a:rPr>
              <a:t>Uji</a:t>
            </a:r>
            <a:r>
              <a:rPr lang="en-ID" sz="2400" dirty="0">
                <a:sym typeface="Wingdings" pitchFamily="2" charset="2"/>
              </a:rPr>
              <a:t>-t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ID" sz="2400" dirty="0" err="1">
                <a:sym typeface="Wingdings" pitchFamily="2" charset="2"/>
              </a:rPr>
              <a:t>Apakah</a:t>
            </a:r>
            <a:r>
              <a:rPr lang="en-ID" sz="2400" dirty="0">
                <a:sym typeface="Wingdings" pitchFamily="2" charset="2"/>
              </a:rPr>
              <a:t> </a:t>
            </a:r>
            <a:r>
              <a:rPr lang="en-ID" sz="2400" dirty="0" err="1">
                <a:sym typeface="Wingdings" pitchFamily="2" charset="2"/>
              </a:rPr>
              <a:t>Urgensi</a:t>
            </a:r>
            <a:r>
              <a:rPr lang="en-ID" sz="2400" dirty="0">
                <a:sym typeface="Wingdings" pitchFamily="2" charset="2"/>
              </a:rPr>
              <a:t> </a:t>
            </a:r>
            <a:r>
              <a:rPr lang="en-ID" sz="2400" dirty="0" err="1">
                <a:sym typeface="Wingdings" pitchFamily="2" charset="2"/>
              </a:rPr>
              <a:t>dari</a:t>
            </a:r>
            <a:r>
              <a:rPr lang="en-ID" sz="2400" dirty="0">
                <a:sym typeface="Wingdings" pitchFamily="2" charset="2"/>
              </a:rPr>
              <a:t> </a:t>
            </a:r>
            <a:r>
              <a:rPr lang="en-ID" sz="2400" dirty="0" err="1">
                <a:sym typeface="Wingdings" pitchFamily="2" charset="2"/>
              </a:rPr>
              <a:t>konsep</a:t>
            </a:r>
            <a:r>
              <a:rPr lang="en-ID" sz="2400" dirty="0">
                <a:sym typeface="Wingdings" pitchFamily="2" charset="2"/>
              </a:rPr>
              <a:t> yang </a:t>
            </a:r>
            <a:r>
              <a:rPr lang="en-ID" sz="2400" dirty="0" err="1">
                <a:sym typeface="Wingdings" pitchFamily="2" charset="2"/>
              </a:rPr>
              <a:t>diuji</a:t>
            </a:r>
            <a:r>
              <a:rPr lang="en-ID" sz="2400" dirty="0">
                <a:sym typeface="Wingdings" pitchFamily="2" charset="2"/>
              </a:rPr>
              <a:t>? rank </a:t>
            </a:r>
            <a:r>
              <a:rPr lang="en-ID" sz="2400" dirty="0" err="1">
                <a:sym typeface="Wingdings" pitchFamily="2" charset="2"/>
              </a:rPr>
              <a:t>Koefisien</a:t>
            </a:r>
            <a:r>
              <a:rPr lang="en-ID" sz="2400" dirty="0">
                <a:sym typeface="Wingdings" pitchFamily="2" charset="2"/>
              </a:rPr>
              <a:t> </a:t>
            </a:r>
            <a:r>
              <a:rPr lang="en-ID" sz="2400" dirty="0">
                <a:latin typeface="Symbol" panose="05050102010706020507" pitchFamily="18" charset="2"/>
                <a:sym typeface="Wingdings" pitchFamily="2" charset="2"/>
              </a:rPr>
              <a:t>b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ID" sz="2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Apa</a:t>
            </a:r>
            <a:r>
              <a:rPr lang="en-ID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yang </a:t>
            </a:r>
            <a:r>
              <a:rPr lang="en-ID" sz="2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bisa</a:t>
            </a:r>
            <a:r>
              <a:rPr lang="en-ID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</a:t>
            </a:r>
            <a:r>
              <a:rPr lang="en-ID" sz="2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digunakan</a:t>
            </a:r>
            <a:r>
              <a:rPr lang="en-ID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</a:t>
            </a:r>
            <a:r>
              <a:rPr lang="en-ID" sz="2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untuk</a:t>
            </a:r>
            <a:r>
              <a:rPr lang="en-ID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</a:t>
            </a:r>
            <a:r>
              <a:rPr lang="en-ID" sz="2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membangun</a:t>
            </a:r>
            <a:r>
              <a:rPr lang="en-ID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“</a:t>
            </a:r>
            <a:r>
              <a:rPr lang="en-ID" sz="2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pohon</a:t>
            </a:r>
            <a:r>
              <a:rPr lang="en-ID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</a:t>
            </a:r>
            <a:r>
              <a:rPr lang="en-ID" sz="2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konsep</a:t>
            </a:r>
            <a:r>
              <a:rPr lang="en-ID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yang </a:t>
            </a:r>
            <a:r>
              <a:rPr lang="en-ID" sz="2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kita</a:t>
            </a:r>
            <a:r>
              <a:rPr lang="en-ID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</a:t>
            </a:r>
            <a:r>
              <a:rPr lang="en-ID" sz="2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ajukan</a:t>
            </a:r>
            <a:r>
              <a:rPr lang="en-ID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</a:t>
            </a:r>
            <a:r>
              <a:rPr lang="en-ID" sz="2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dalam</a:t>
            </a:r>
            <a:r>
              <a:rPr lang="en-ID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</a:t>
            </a:r>
            <a:r>
              <a:rPr lang="en-ID" sz="2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naskah</a:t>
            </a:r>
            <a:r>
              <a:rPr lang="en-ID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</a:t>
            </a:r>
            <a:r>
              <a:rPr lang="en-ID" sz="2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telaah</a:t>
            </a:r>
            <a:r>
              <a:rPr lang="en-ID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</a:t>
            </a:r>
            <a:r>
              <a:rPr lang="en-ID" sz="2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pustaka</a:t>
            </a:r>
            <a:r>
              <a:rPr lang="en-ID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</a:t>
            </a:r>
            <a:r>
              <a:rPr lang="en-ID" sz="2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kita</a:t>
            </a:r>
            <a:r>
              <a:rPr lang="en-ID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? </a:t>
            </a:r>
            <a:r>
              <a:rPr lang="en-ID" sz="2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Nilai</a:t>
            </a:r>
            <a:r>
              <a:rPr lang="en-ID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</a:t>
            </a:r>
            <a:r>
              <a:rPr lang="en-ID" sz="2400" dirty="0">
                <a:latin typeface="Symbol" panose="05050102010706020507" pitchFamily="18" charset="2"/>
                <a:cs typeface="Times New Roman" panose="02020603050405020304" pitchFamily="18" charset="0"/>
                <a:sym typeface="Wingdings" pitchFamily="2" charset="2"/>
              </a:rPr>
              <a:t>l </a:t>
            </a:r>
            <a:r>
              <a:rPr lang="en-ID" sz="2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dan</a:t>
            </a:r>
            <a:r>
              <a:rPr lang="en-ID" sz="2400" dirty="0">
                <a:latin typeface="Symbol" panose="05050102010706020507" pitchFamily="18" charset="2"/>
                <a:cs typeface="Times New Roman" panose="02020603050405020304" pitchFamily="18" charset="0"/>
                <a:sym typeface="Wingdings" pitchFamily="2" charset="2"/>
              </a:rPr>
              <a:t> b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46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229600" cy="1066800"/>
          </a:xfrm>
        </p:spPr>
        <p:txBody>
          <a:bodyPr/>
          <a:lstStyle/>
          <a:p>
            <a:r>
              <a:rPr lang="en-US" dirty="0" smtClean="0"/>
              <a:t>Cara </a:t>
            </a:r>
            <a:r>
              <a:rPr lang="en-US" dirty="0" err="1" smtClean="0"/>
              <a:t>mengutip</a:t>
            </a:r>
            <a:r>
              <a:rPr lang="en-US" dirty="0" smtClean="0"/>
              <a:t>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28800"/>
            <a:ext cx="3600400" cy="2592288"/>
          </a:xfrm>
        </p:spPr>
        <p:txBody>
          <a:bodyPr>
            <a:normAutofit/>
          </a:bodyPr>
          <a:lstStyle/>
          <a:p>
            <a:r>
              <a:rPr lang="en-US" sz="2000" b="1" dirty="0" err="1"/>
              <a:t>Memasukkan</a:t>
            </a:r>
            <a:r>
              <a:rPr lang="en-US" sz="2000" b="1" dirty="0"/>
              <a:t> </a:t>
            </a:r>
            <a:r>
              <a:rPr lang="en-US" sz="2000" b="1" dirty="0" err="1"/>
              <a:t>nama</a:t>
            </a:r>
            <a:r>
              <a:rPr lang="en-US" sz="2000" b="1" dirty="0"/>
              <a:t> </a:t>
            </a:r>
            <a:r>
              <a:rPr lang="en-US" sz="2000" b="1" dirty="0" err="1"/>
              <a:t>penulis</a:t>
            </a:r>
            <a:r>
              <a:rPr lang="en-US" sz="2000" b="1" dirty="0"/>
              <a:t> di </a:t>
            </a:r>
            <a:r>
              <a:rPr lang="en-US" sz="2000" b="1" dirty="0" err="1"/>
              <a:t>dalam</a:t>
            </a:r>
            <a:r>
              <a:rPr lang="en-US" sz="2000" b="1" dirty="0"/>
              <a:t> </a:t>
            </a:r>
            <a:r>
              <a:rPr lang="en-US" sz="2000" b="1" dirty="0" err="1"/>
              <a:t>tanda</a:t>
            </a:r>
            <a:r>
              <a:rPr lang="en-US" sz="2000" b="1" dirty="0"/>
              <a:t> </a:t>
            </a:r>
            <a:r>
              <a:rPr lang="en-US" sz="2000" b="1" dirty="0" err="1" smtClean="0"/>
              <a:t>kurung</a:t>
            </a:r>
            <a:r>
              <a:rPr lang="en-US" sz="2000" b="1" dirty="0" smtClean="0"/>
              <a:t>.</a:t>
            </a:r>
          </a:p>
          <a:p>
            <a:pPr marL="109728" indent="0">
              <a:buNone/>
            </a:pPr>
            <a:r>
              <a:rPr lang="en-US" sz="2000" b="1" dirty="0"/>
              <a:t> </a:t>
            </a:r>
            <a:r>
              <a:rPr lang="en-US" sz="2000" b="1" dirty="0" smtClean="0"/>
              <a:t> 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124744"/>
            <a:ext cx="4320480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ounded Rectangular Callout 5"/>
          <p:cNvSpPr/>
          <p:nvPr/>
        </p:nvSpPr>
        <p:spPr>
          <a:xfrm>
            <a:off x="332340" y="4509120"/>
            <a:ext cx="1752600" cy="1295400"/>
          </a:xfrm>
          <a:prstGeom prst="wedgeRoundRectCallout">
            <a:avLst>
              <a:gd name="adj1" fmla="val 392507"/>
              <a:gd name="adj2" fmla="val -183356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CONTOH</a:t>
            </a:r>
            <a:endParaRPr lang="id-ID" sz="2000" dirty="0"/>
          </a:p>
        </p:txBody>
      </p:sp>
    </p:spTree>
    <p:extLst>
      <p:ext uri="{BB962C8B-B14F-4D97-AF65-F5344CB8AC3E}">
        <p14:creationId xmlns:p14="http://schemas.microsoft.com/office/powerpoint/2010/main" val="179805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7776864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Scientific Background of the research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51520" y="3429000"/>
            <a:ext cx="1644507" cy="119784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Introduction</a:t>
            </a:r>
            <a:endParaRPr lang="en-US" sz="1400" dirty="0"/>
          </a:p>
        </p:txBody>
      </p:sp>
      <p:sp>
        <p:nvSpPr>
          <p:cNvPr id="5" name="Rectangle 4"/>
          <p:cNvSpPr/>
          <p:nvPr/>
        </p:nvSpPr>
        <p:spPr>
          <a:xfrm>
            <a:off x="2263273" y="2299204"/>
            <a:ext cx="1546211" cy="119784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Phenomena  Gap</a:t>
            </a:r>
            <a:endParaRPr lang="en-US" sz="1400" dirty="0"/>
          </a:p>
        </p:txBody>
      </p:sp>
      <p:sp>
        <p:nvSpPr>
          <p:cNvPr id="6" name="Rectangle 5"/>
          <p:cNvSpPr/>
          <p:nvPr/>
        </p:nvSpPr>
        <p:spPr>
          <a:xfrm>
            <a:off x="2386257" y="3887336"/>
            <a:ext cx="1423228" cy="119784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Research Gap</a:t>
            </a:r>
            <a:endParaRPr lang="en-US" sz="1400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1892464" y="2563964"/>
            <a:ext cx="370809" cy="9370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1907704" y="3876680"/>
            <a:ext cx="478552" cy="3293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</p:spTree>
    <p:extLst>
      <p:ext uri="{BB962C8B-B14F-4D97-AF65-F5344CB8AC3E}">
        <p14:creationId xmlns:p14="http://schemas.microsoft.com/office/powerpoint/2010/main" val="109381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60" y="476672"/>
            <a:ext cx="5904656" cy="576064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ea typeface="ＭＳ Ｐゴシック" pitchFamily="34" charset="-128"/>
              </a:rPr>
              <a:t>The Scientific </a:t>
            </a:r>
            <a:r>
              <a:rPr lang="en-US" sz="3200" dirty="0" smtClean="0">
                <a:ea typeface="ＭＳ Ｐゴシック" pitchFamily="34" charset="-128"/>
              </a:rPr>
              <a:t>Manuscript (</a:t>
            </a:r>
            <a:r>
              <a:rPr lang="en-US" sz="3200" dirty="0" err="1" smtClean="0">
                <a:ea typeface="ＭＳ Ｐゴシック" pitchFamily="34" charset="-128"/>
              </a:rPr>
              <a:t>Con't</a:t>
            </a:r>
            <a:r>
              <a:rPr lang="en-US" sz="3200" dirty="0" smtClean="0">
                <a:ea typeface="ＭＳ Ｐゴシック" pitchFamily="34" charset="-128"/>
              </a:rPr>
              <a:t>)</a:t>
            </a:r>
            <a:endParaRPr lang="en-US" sz="3200" dirty="0"/>
          </a:p>
        </p:txBody>
      </p:sp>
      <p:sp>
        <p:nvSpPr>
          <p:cNvPr id="5" name="Rectangle 4"/>
          <p:cNvSpPr/>
          <p:nvPr/>
        </p:nvSpPr>
        <p:spPr>
          <a:xfrm>
            <a:off x="251520" y="3429000"/>
            <a:ext cx="1644507" cy="50405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Introduction</a:t>
            </a:r>
            <a:endParaRPr lang="en-US" sz="1400" dirty="0"/>
          </a:p>
        </p:txBody>
      </p:sp>
      <p:sp>
        <p:nvSpPr>
          <p:cNvPr id="6" name="Rectangle 5"/>
          <p:cNvSpPr/>
          <p:nvPr/>
        </p:nvSpPr>
        <p:spPr>
          <a:xfrm>
            <a:off x="2263273" y="2299204"/>
            <a:ext cx="1546211" cy="50405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Phenomena  Gap</a:t>
            </a:r>
            <a:endParaRPr lang="en-US" sz="1400" dirty="0"/>
          </a:p>
        </p:txBody>
      </p:sp>
      <p:sp>
        <p:nvSpPr>
          <p:cNvPr id="7" name="Rectangle 6"/>
          <p:cNvSpPr/>
          <p:nvPr/>
        </p:nvSpPr>
        <p:spPr>
          <a:xfrm>
            <a:off x="2386257" y="3887336"/>
            <a:ext cx="1423228" cy="50405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Research Gap</a:t>
            </a:r>
            <a:endParaRPr lang="en-US" sz="1400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892464" y="2563964"/>
            <a:ext cx="370809" cy="9370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907704" y="3876680"/>
            <a:ext cx="478552" cy="3293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7157" y="1232756"/>
            <a:ext cx="5003315" cy="4788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2476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ular Callout 1"/>
          <p:cNvSpPr/>
          <p:nvPr/>
        </p:nvSpPr>
        <p:spPr>
          <a:xfrm>
            <a:off x="914400" y="4953000"/>
            <a:ext cx="1752600" cy="1295400"/>
          </a:xfrm>
          <a:prstGeom prst="wedgeRoundRectCallout">
            <a:avLst>
              <a:gd name="adj1" fmla="val 108416"/>
              <a:gd name="adj2" fmla="val -19766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MASALAH:</a:t>
            </a:r>
          </a:p>
          <a:p>
            <a:pPr algn="ctr"/>
            <a:r>
              <a:rPr lang="id-ID" dirty="0" smtClean="0"/>
              <a:t>RESEARCH GAP</a:t>
            </a:r>
            <a:endParaRPr lang="id-ID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-55134"/>
            <a:ext cx="5436096" cy="7042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4664"/>
            <a:ext cx="3707904" cy="1692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ounded Rectangular Callout 8"/>
          <p:cNvSpPr/>
          <p:nvPr/>
        </p:nvSpPr>
        <p:spPr>
          <a:xfrm>
            <a:off x="539552" y="2818252"/>
            <a:ext cx="1752600" cy="1295400"/>
          </a:xfrm>
          <a:prstGeom prst="wedgeRoundRectCallout">
            <a:avLst>
              <a:gd name="adj1" fmla="val 164346"/>
              <a:gd name="adj2" fmla="val -23576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MASALAH:</a:t>
            </a:r>
          </a:p>
          <a:p>
            <a:pPr algn="ctr"/>
            <a:r>
              <a:rPr lang="id-ID" dirty="0" smtClean="0"/>
              <a:t>FENOMENA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993998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85" t="15234" r="13542" b="5469"/>
          <a:stretch/>
        </p:blipFill>
        <p:spPr bwMode="auto">
          <a:xfrm>
            <a:off x="4305300" y="-1"/>
            <a:ext cx="4838700" cy="6898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ounded Rectangular Callout 1"/>
          <p:cNvSpPr/>
          <p:nvPr/>
        </p:nvSpPr>
        <p:spPr>
          <a:xfrm>
            <a:off x="314325" y="4953000"/>
            <a:ext cx="1752600" cy="1295400"/>
          </a:xfrm>
          <a:prstGeom prst="wedgeRoundRectCallout">
            <a:avLst>
              <a:gd name="adj1" fmla="val 184602"/>
              <a:gd name="adj2" fmla="val -321324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000" dirty="0" smtClean="0"/>
              <a:t>MASALAH:</a:t>
            </a:r>
          </a:p>
          <a:p>
            <a:pPr algn="ctr"/>
            <a:r>
              <a:rPr lang="id-ID" sz="2000" dirty="0" smtClean="0"/>
              <a:t>RESEARCH GAP</a:t>
            </a:r>
            <a:endParaRPr lang="id-ID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04" t="16016" r="23645" b="50879"/>
          <a:stretch/>
        </p:blipFill>
        <p:spPr bwMode="auto">
          <a:xfrm>
            <a:off x="19050" y="-19050"/>
            <a:ext cx="4095750" cy="1614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447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ular Callout 1"/>
          <p:cNvSpPr/>
          <p:nvPr/>
        </p:nvSpPr>
        <p:spPr>
          <a:xfrm>
            <a:off x="1259010" y="4869160"/>
            <a:ext cx="1752600" cy="1295400"/>
          </a:xfrm>
          <a:prstGeom prst="wedgeRoundRectCallout">
            <a:avLst>
              <a:gd name="adj1" fmla="val 57429"/>
              <a:gd name="adj2" fmla="val -36985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 smtClean="0"/>
              <a:t>BACKGROUND YANG MENANTANG</a:t>
            </a:r>
            <a:endParaRPr lang="id-ID" sz="1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39" y="404292"/>
            <a:ext cx="5828425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2" y="692696"/>
            <a:ext cx="2772352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875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ular Callout 1"/>
          <p:cNvSpPr/>
          <p:nvPr/>
        </p:nvSpPr>
        <p:spPr>
          <a:xfrm>
            <a:off x="0" y="4754885"/>
            <a:ext cx="1752600" cy="1295400"/>
          </a:xfrm>
          <a:prstGeom prst="wedgeRoundRectCallout">
            <a:avLst>
              <a:gd name="adj1" fmla="val 55848"/>
              <a:gd name="adj2" fmla="val -8616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 smtClean="0"/>
              <a:t>BACKGROUND YANG MENANTANG</a:t>
            </a:r>
            <a:endParaRPr lang="id-ID" sz="1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548680"/>
            <a:ext cx="5544616" cy="260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1858" y="3145954"/>
            <a:ext cx="5396446" cy="298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1040924" y="1800211"/>
            <a:ext cx="3834448" cy="1375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955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692696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Narasi</a:t>
            </a:r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Literature Review</a:t>
            </a:r>
            <a:endParaRPr lang="id-ID" sz="2800" b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90600" y="1390471"/>
            <a:ext cx="76962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Bagian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ini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merupakan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salah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satu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bagian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paling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menentukan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dan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paling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ingin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diketahui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pembaca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mengenai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bagaimana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penulis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sampai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pada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sebuah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kesimpulan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dalam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menyatakan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‘PENDAPATNYA’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yang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disajikan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dalam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berbagai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endParaRPr lang="en-US" sz="20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1257300" lvl="2" indent="-342900">
              <a:buFont typeface="Wingdings" pitchFamily="2" charset="2"/>
              <a:buChar char="q"/>
            </a:pP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Proposisi</a:t>
            </a:r>
            <a:endParaRPr lang="en-US" sz="2000" dirty="0" smtClean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1257300" lvl="2" indent="-342900"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Research Model</a:t>
            </a:r>
          </a:p>
          <a:p>
            <a:endParaRPr lang="en-US" sz="2000" dirty="0" smtClean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…</a:t>
            </a:r>
            <a:r>
              <a:rPr lang="en-US" sz="2800" b="1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dan</a:t>
            </a:r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atau</a:t>
            </a:r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…</a:t>
            </a:r>
            <a:endParaRPr lang="en-US" sz="2000" b="1" dirty="0" smtClean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1257300" lvl="2" indent="-342900">
              <a:buFont typeface="Wingdings" pitchFamily="2" charset="2"/>
              <a:buChar char="q"/>
            </a:pP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Hipotesis</a:t>
            </a:r>
            <a:endParaRPr lang="en-US" sz="2000" dirty="0" smtClean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1257300" lvl="2" indent="-342900"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Model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Penelitian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Empirik</a:t>
            </a:r>
            <a:endParaRPr lang="en-US" sz="2000" dirty="0" smtClean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id-ID" sz="20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026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3"/>
            <a:ext cx="6120680" cy="6381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val Callout 3"/>
          <p:cNvSpPr/>
          <p:nvPr/>
        </p:nvSpPr>
        <p:spPr>
          <a:xfrm>
            <a:off x="7020272" y="3133303"/>
            <a:ext cx="1944216" cy="1859806"/>
          </a:xfrm>
          <a:prstGeom prst="wedgeEllipseCallout">
            <a:avLst>
              <a:gd name="adj1" fmla="val -93199"/>
              <a:gd name="adj2" fmla="val -1055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bg2">
                    <a:lumMod val="10000"/>
                  </a:schemeClr>
                </a:solidFill>
              </a:rPr>
              <a:t>Literature </a:t>
            </a:r>
          </a:p>
          <a:p>
            <a:pPr algn="ctr"/>
            <a:r>
              <a:rPr lang="en-US" sz="1600" b="1" dirty="0" smtClean="0">
                <a:solidFill>
                  <a:schemeClr val="bg2">
                    <a:lumMod val="10000"/>
                  </a:schemeClr>
                </a:solidFill>
              </a:rPr>
              <a:t>Review</a:t>
            </a:r>
            <a:endParaRPr lang="id-ID" sz="16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980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0132" y="2996952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1938" indent="-261938" algn="just"/>
            <a:r>
              <a:rPr lang="en-GB" dirty="0"/>
              <a:t>[2] M. L. </a:t>
            </a:r>
            <a:r>
              <a:rPr lang="en-GB" dirty="0" err="1"/>
              <a:t>Damstrup</a:t>
            </a:r>
            <a:r>
              <a:rPr lang="en-GB" dirty="0"/>
              <a:t>, T. Jensen, F. V. </a:t>
            </a:r>
            <a:r>
              <a:rPr lang="en-GB" dirty="0" err="1"/>
              <a:t>Sparsø</a:t>
            </a:r>
            <a:r>
              <a:rPr lang="en-GB" dirty="0"/>
              <a:t>, S. Z. </a:t>
            </a:r>
            <a:r>
              <a:rPr lang="en-GB" dirty="0" err="1"/>
              <a:t>Kiil</a:t>
            </a:r>
            <a:r>
              <a:rPr lang="en-GB" dirty="0"/>
              <a:t>, A. D. Jensen, and X. </a:t>
            </a:r>
            <a:r>
              <a:rPr lang="en-GB" dirty="0" err="1"/>
              <a:t>Xu</a:t>
            </a:r>
            <a:r>
              <a:rPr lang="en-GB" dirty="0"/>
              <a:t>, “</a:t>
            </a:r>
            <a:r>
              <a:rPr lang="en-GB" dirty="0" smtClean="0"/>
              <a:t>Solvent </a:t>
            </a:r>
            <a:r>
              <a:rPr lang="en-US" dirty="0" smtClean="0"/>
              <a:t>Optimization </a:t>
            </a:r>
            <a:r>
              <a:rPr lang="en-US" dirty="0"/>
              <a:t>For Efficient Enzymatic </a:t>
            </a:r>
            <a:r>
              <a:rPr lang="en-US" dirty="0" err="1"/>
              <a:t>Monoacylglycerol</a:t>
            </a:r>
            <a:r>
              <a:rPr lang="en-US" dirty="0"/>
              <a:t> Production Based On </a:t>
            </a:r>
            <a:r>
              <a:rPr lang="en-US" dirty="0" smtClean="0"/>
              <a:t>A </a:t>
            </a:r>
            <a:r>
              <a:rPr lang="en-US" dirty="0" err="1" smtClean="0"/>
              <a:t>Glycerolysis</a:t>
            </a:r>
            <a:r>
              <a:rPr lang="en-US" dirty="0" smtClean="0"/>
              <a:t> </a:t>
            </a:r>
            <a:r>
              <a:rPr lang="en-US" dirty="0"/>
              <a:t>Reaction”, </a:t>
            </a:r>
            <a:r>
              <a:rPr lang="en-US" i="1" dirty="0"/>
              <a:t>Journal of American Oil Chemists Society</a:t>
            </a:r>
            <a:r>
              <a:rPr lang="en-US" dirty="0"/>
              <a:t>, </a:t>
            </a:r>
            <a:r>
              <a:rPr lang="en-US" b="1" dirty="0"/>
              <a:t>(82) </a:t>
            </a:r>
            <a:r>
              <a:rPr lang="en-US" dirty="0"/>
              <a:t>(2005), pp. </a:t>
            </a:r>
            <a:r>
              <a:rPr lang="en-US" dirty="0" smtClean="0"/>
              <a:t>559- </a:t>
            </a:r>
            <a:r>
              <a:rPr lang="en-GB" dirty="0" smtClean="0"/>
              <a:t>564</a:t>
            </a:r>
            <a:r>
              <a:rPr lang="en-GB" dirty="0"/>
              <a:t>.</a:t>
            </a:r>
          </a:p>
        </p:txBody>
      </p:sp>
      <p:sp>
        <p:nvSpPr>
          <p:cNvPr id="5" name="Rectangle 4"/>
          <p:cNvSpPr/>
          <p:nvPr/>
        </p:nvSpPr>
        <p:spPr>
          <a:xfrm>
            <a:off x="300694" y="4365104"/>
            <a:ext cx="84963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[8] N. </a:t>
            </a:r>
            <a:r>
              <a:rPr lang="en-US" dirty="0" err="1"/>
              <a:t>Krog</a:t>
            </a:r>
            <a:r>
              <a:rPr lang="en-US" dirty="0"/>
              <a:t>, </a:t>
            </a:r>
            <a:r>
              <a:rPr lang="en-US" i="1" dirty="0"/>
              <a:t>Lipid Technologies and Applications</a:t>
            </a:r>
            <a:r>
              <a:rPr lang="en-US" dirty="0"/>
              <a:t>. New York: Marcel Dekker, 1997.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284355" y="5085184"/>
            <a:ext cx="84786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9263" indent="-449263" algn="just"/>
            <a:r>
              <a:rPr lang="en-GB" dirty="0"/>
              <a:t>[13] P. </a:t>
            </a:r>
            <a:r>
              <a:rPr lang="en-GB" dirty="0" err="1"/>
              <a:t>Chetpattananondh</a:t>
            </a:r>
            <a:r>
              <a:rPr lang="en-GB" dirty="0"/>
              <a:t>, J. </a:t>
            </a:r>
            <a:r>
              <a:rPr lang="en-GB" dirty="0" err="1"/>
              <a:t>Rukprasoot</a:t>
            </a:r>
            <a:r>
              <a:rPr lang="en-GB" dirty="0"/>
              <a:t>, C. </a:t>
            </a:r>
            <a:r>
              <a:rPr lang="en-GB" dirty="0" err="1"/>
              <a:t>Bunyakan</a:t>
            </a:r>
            <a:r>
              <a:rPr lang="en-GB" dirty="0"/>
              <a:t>, and C. </a:t>
            </a:r>
            <a:r>
              <a:rPr lang="en-GB" dirty="0" err="1"/>
              <a:t>Tongurai</a:t>
            </a:r>
            <a:r>
              <a:rPr lang="en-GB" dirty="0"/>
              <a:t>, “</a:t>
            </a:r>
            <a:r>
              <a:rPr lang="en-GB" dirty="0" err="1"/>
              <a:t>Glycerolysis</a:t>
            </a:r>
            <a:r>
              <a:rPr lang="en-GB" dirty="0"/>
              <a:t> </a:t>
            </a:r>
            <a:r>
              <a:rPr lang="en-GB" dirty="0" smtClean="0"/>
              <a:t>Of </a:t>
            </a:r>
            <a:r>
              <a:rPr lang="en-US" dirty="0" smtClean="0"/>
              <a:t>Crude </a:t>
            </a:r>
            <a:r>
              <a:rPr lang="en-US" dirty="0"/>
              <a:t>Glycerol Derived From Biodiesel Process”, in </a:t>
            </a:r>
            <a:r>
              <a:rPr lang="en-US" i="1" dirty="0"/>
              <a:t>Proceeding of </a:t>
            </a:r>
            <a:r>
              <a:rPr lang="en-US" i="1" dirty="0" smtClean="0"/>
              <a:t>PSU-UNS International </a:t>
            </a:r>
            <a:r>
              <a:rPr lang="en-US" i="1" dirty="0"/>
              <a:t>Conference on Engineering and Environment</a:t>
            </a:r>
            <a:r>
              <a:rPr lang="en-US" dirty="0"/>
              <a:t>, Novi Sad, Serbia </a:t>
            </a:r>
            <a:r>
              <a:rPr lang="en-US" dirty="0" smtClean="0"/>
              <a:t>&amp; </a:t>
            </a:r>
            <a:r>
              <a:rPr lang="en-GB" dirty="0" smtClean="0"/>
              <a:t>Montenegro</a:t>
            </a:r>
            <a:r>
              <a:rPr lang="en-GB" dirty="0"/>
              <a:t>, 2005.</a:t>
            </a:r>
          </a:p>
        </p:txBody>
      </p:sp>
      <p:sp>
        <p:nvSpPr>
          <p:cNvPr id="7" name="Rectangle 6"/>
          <p:cNvSpPr/>
          <p:nvPr/>
        </p:nvSpPr>
        <p:spPr>
          <a:xfrm>
            <a:off x="300132" y="843677"/>
            <a:ext cx="84628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dirty="0"/>
              <a:t>Being </a:t>
            </a:r>
            <a:r>
              <a:rPr lang="en-GB" dirty="0" smtClean="0"/>
              <a:t>liquid </a:t>
            </a:r>
            <a:r>
              <a:rPr lang="en-US" dirty="0" smtClean="0"/>
              <a:t>phases </a:t>
            </a:r>
            <a:r>
              <a:rPr lang="en-US" dirty="0"/>
              <a:t>with rather different densities, any temperature increase of the reaction will result </a:t>
            </a:r>
            <a:r>
              <a:rPr lang="en-US" dirty="0" smtClean="0"/>
              <a:t>in increasing </a:t>
            </a:r>
            <a:r>
              <a:rPr lang="en-US" dirty="0"/>
              <a:t>mass transfer in the phase containing triglycerides to the glycerol phase </a:t>
            </a:r>
            <a:r>
              <a:rPr lang="en-US" dirty="0" smtClean="0"/>
              <a:t>and increases solubility of both phases, which finally increase the reaction rate [13].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467544" y="2044006"/>
            <a:ext cx="576064" cy="3185194"/>
          </a:xfrm>
          <a:prstGeom prst="straightConnector1">
            <a:avLst/>
          </a:prstGeom>
          <a:ln w="2540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0118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8" t="24598" r="2112" b="18391"/>
          <a:stretch/>
        </p:blipFill>
        <p:spPr bwMode="auto">
          <a:xfrm>
            <a:off x="107504" y="476672"/>
            <a:ext cx="9067024" cy="5832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87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57717" y="3750037"/>
            <a:ext cx="87067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3538" indent="-363538" algn="just"/>
            <a:r>
              <a:rPr lang="en-US" dirty="0" err="1"/>
              <a:t>Pantula</a:t>
            </a:r>
            <a:r>
              <a:rPr lang="en-US" dirty="0"/>
              <a:t>, R. R. K. and N. Ahmed, “Solid Suspension and </a:t>
            </a:r>
            <a:r>
              <a:rPr lang="en-US" dirty="0" smtClean="0"/>
              <a:t>Gas Hold-up </a:t>
            </a:r>
            <a:r>
              <a:rPr lang="en-US" dirty="0"/>
              <a:t>in Three Phase Mechanically Agitated Contactor</a:t>
            </a:r>
            <a:r>
              <a:rPr lang="en-US" dirty="0" smtClean="0"/>
              <a:t>,” Proceedings </a:t>
            </a:r>
            <a:r>
              <a:rPr lang="en-US" dirty="0"/>
              <a:t>of the 26th Australian Chemical </a:t>
            </a:r>
            <a:r>
              <a:rPr lang="en-US" dirty="0" smtClean="0"/>
              <a:t>Engineering </a:t>
            </a:r>
            <a:r>
              <a:rPr lang="en-GB" dirty="0" smtClean="0"/>
              <a:t>Conference </a:t>
            </a:r>
            <a:r>
              <a:rPr lang="en-GB" dirty="0"/>
              <a:t>(</a:t>
            </a:r>
            <a:r>
              <a:rPr lang="en-GB" dirty="0" err="1"/>
              <a:t>Chemica</a:t>
            </a:r>
            <a:r>
              <a:rPr lang="en-GB" dirty="0"/>
              <a:t> 98) Port Douglas, Australia (1998).</a:t>
            </a:r>
          </a:p>
        </p:txBody>
      </p:sp>
      <p:sp>
        <p:nvSpPr>
          <p:cNvPr id="9" name="Rectangle 8"/>
          <p:cNvSpPr/>
          <p:nvPr/>
        </p:nvSpPr>
        <p:spPr>
          <a:xfrm>
            <a:off x="269413" y="4673367"/>
            <a:ext cx="86950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3538" indent="-363538" algn="just"/>
            <a:r>
              <a:rPr lang="en-US" dirty="0" err="1"/>
              <a:t>Rewatkar</a:t>
            </a:r>
            <a:r>
              <a:rPr lang="en-US" dirty="0"/>
              <a:t>, V. B., “Studies in Mechanically Agitated </a:t>
            </a:r>
            <a:r>
              <a:rPr lang="en-US" dirty="0" smtClean="0"/>
              <a:t>Multiphase Reactors</a:t>
            </a:r>
            <a:r>
              <a:rPr lang="en-US" dirty="0"/>
              <a:t>,” PhD Thesis, University of Mumbai, India (1990).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269414" y="5272596"/>
            <a:ext cx="86950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3538" indent="-363538"/>
            <a:r>
              <a:rPr lang="en-US" dirty="0" err="1"/>
              <a:t>Nienow</a:t>
            </a:r>
            <a:r>
              <a:rPr lang="en-US" dirty="0"/>
              <a:t>, A. W., “The Suspension of Solid Particles” in “</a:t>
            </a:r>
            <a:r>
              <a:rPr lang="en-US" dirty="0" smtClean="0"/>
              <a:t>Mixing in </a:t>
            </a:r>
            <a:r>
              <a:rPr lang="en-US" dirty="0"/>
              <a:t>the Process Industries,” 2nd ed., N. </a:t>
            </a:r>
            <a:r>
              <a:rPr lang="en-US" dirty="0" err="1"/>
              <a:t>Harnby</a:t>
            </a:r>
            <a:r>
              <a:rPr lang="en-US" dirty="0"/>
              <a:t>, M. F</a:t>
            </a:r>
            <a:r>
              <a:rPr lang="en-US" dirty="0" smtClean="0"/>
              <a:t>. Edwards </a:t>
            </a:r>
            <a:r>
              <a:rPr lang="en-US" dirty="0"/>
              <a:t>and A. W. </a:t>
            </a:r>
            <a:r>
              <a:rPr lang="en-US" dirty="0" err="1"/>
              <a:t>Nienow</a:t>
            </a:r>
            <a:r>
              <a:rPr lang="en-US" dirty="0"/>
              <a:t>, Eds. </a:t>
            </a:r>
            <a:r>
              <a:rPr lang="en-US" dirty="0" err="1"/>
              <a:t>Butterworths</a:t>
            </a:r>
            <a:r>
              <a:rPr lang="en-US" dirty="0"/>
              <a:t>, London</a:t>
            </a:r>
            <a:r>
              <a:rPr lang="en-US" dirty="0" smtClean="0"/>
              <a:t>, </a:t>
            </a:r>
            <a:r>
              <a:rPr lang="en-GB" dirty="0" smtClean="0"/>
              <a:t>U.K</a:t>
            </a:r>
            <a:r>
              <a:rPr lang="en-GB" dirty="0"/>
              <a:t>. (1992), pp. 364–393.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69414" y="1628800"/>
            <a:ext cx="85510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The </a:t>
            </a:r>
            <a:r>
              <a:rPr lang="en-GB" dirty="0"/>
              <a:t>typical </a:t>
            </a:r>
            <a:r>
              <a:rPr lang="en-GB" dirty="0" smtClean="0"/>
              <a:t>gas </a:t>
            </a:r>
            <a:r>
              <a:rPr lang="en-US" dirty="0" smtClean="0"/>
              <a:t>hold-up </a:t>
            </a:r>
            <a:r>
              <a:rPr lang="en-US" dirty="0" err="1"/>
              <a:t>behaviour</a:t>
            </a:r>
            <a:r>
              <a:rPr lang="en-US" dirty="0"/>
              <a:t> as a function of the power input shown </a:t>
            </a:r>
            <a:r>
              <a:rPr lang="en-US" dirty="0" smtClean="0"/>
              <a:t>in Figure </a:t>
            </a:r>
            <a:r>
              <a:rPr lang="en-US" dirty="0"/>
              <a:t>9, for Rushton turbine and Pitched blade turbine (</a:t>
            </a:r>
            <a:r>
              <a:rPr lang="en-US" dirty="0" err="1" smtClean="0"/>
              <a:t>Pantula</a:t>
            </a:r>
            <a:r>
              <a:rPr lang="en-US" dirty="0" smtClean="0"/>
              <a:t> </a:t>
            </a:r>
            <a:r>
              <a:rPr lang="en-GB" dirty="0" smtClean="0"/>
              <a:t>and </a:t>
            </a:r>
            <a:r>
              <a:rPr lang="en-GB" dirty="0"/>
              <a:t>Ahmed, 1998).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1115616" y="2275131"/>
            <a:ext cx="4536504" cy="1585917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431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8333" t="13704" r="29167" b="11482"/>
          <a:stretch/>
        </p:blipFill>
        <p:spPr>
          <a:xfrm>
            <a:off x="179512" y="404664"/>
            <a:ext cx="8507288" cy="6453336"/>
          </a:xfrm>
          <a:prstGeom prst="rect">
            <a:avLst/>
          </a:prstGeom>
          <a:ln w="762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80026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55576" y="5949280"/>
            <a:ext cx="3384376" cy="625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537" y="233362"/>
            <a:ext cx="8162925" cy="63912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55576" y="5733256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Lalu</a:t>
            </a:r>
            <a:r>
              <a:rPr lang="en-US" dirty="0" smtClean="0">
                <a:solidFill>
                  <a:srgbClr val="FF0000"/>
                </a:solidFill>
              </a:rPr>
              <a:t>…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Mana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Pendapat</a:t>
            </a:r>
            <a:r>
              <a:rPr lang="en-US" dirty="0" smtClean="0">
                <a:solidFill>
                  <a:srgbClr val="FF0000"/>
                </a:solidFill>
              </a:rPr>
              <a:t> ANDA……….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937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07" t="32184" r="7284" b="19080"/>
          <a:stretch/>
        </p:blipFill>
        <p:spPr bwMode="auto">
          <a:xfrm>
            <a:off x="395536" y="548680"/>
            <a:ext cx="7894871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03648" y="5197903"/>
            <a:ext cx="7344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dirty="0" smtClean="0"/>
              <a:t>H1: Relational benefit berpengaruh pada perceived value</a:t>
            </a:r>
          </a:p>
          <a:p>
            <a:r>
              <a:rPr lang="id-ID" sz="2000" dirty="0" smtClean="0"/>
              <a:t>Semakin.............semakin...........</a:t>
            </a:r>
            <a:endParaRPr lang="id-ID" sz="2000" dirty="0"/>
          </a:p>
        </p:txBody>
      </p:sp>
    </p:spTree>
    <p:extLst>
      <p:ext uri="{BB962C8B-B14F-4D97-AF65-F5344CB8AC3E}">
        <p14:creationId xmlns:p14="http://schemas.microsoft.com/office/powerpoint/2010/main" val="291850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Pahami</a:t>
            </a:r>
            <a:r>
              <a:rPr lang="en-US" dirty="0" smtClean="0">
                <a:solidFill>
                  <a:srgbClr val="FF0000"/>
                </a:solidFill>
              </a:rPr>
              <a:t>……….. !!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Masalah</a:t>
            </a:r>
            <a:r>
              <a:rPr lang="en-US" dirty="0" smtClean="0"/>
              <a:t> </a:t>
            </a:r>
            <a:r>
              <a:rPr lang="en-US" dirty="0" err="1" smtClean="0"/>
              <a:t>Penelitian</a:t>
            </a:r>
            <a:endParaRPr lang="en-US" dirty="0" smtClean="0"/>
          </a:p>
          <a:p>
            <a:r>
              <a:rPr lang="en-US" dirty="0" err="1" smtClean="0"/>
              <a:t>Tujuan</a:t>
            </a:r>
            <a:r>
              <a:rPr lang="en-US" dirty="0" smtClean="0"/>
              <a:t> </a:t>
            </a:r>
            <a:r>
              <a:rPr lang="en-US" dirty="0" err="1" smtClean="0"/>
              <a:t>Penelitian</a:t>
            </a:r>
            <a:endParaRPr lang="en-US" dirty="0" smtClean="0"/>
          </a:p>
          <a:p>
            <a:r>
              <a:rPr lang="en-US" dirty="0" smtClean="0"/>
              <a:t>Model </a:t>
            </a:r>
            <a:r>
              <a:rPr lang="en-US" dirty="0" err="1" smtClean="0"/>
              <a:t>Penelitian</a:t>
            </a:r>
            <a:endParaRPr lang="en-US" dirty="0" smtClean="0"/>
          </a:p>
          <a:p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Penelitian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80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66800"/>
          </a:xfrm>
        </p:spPr>
        <p:txBody>
          <a:bodyPr/>
          <a:lstStyle/>
          <a:p>
            <a:r>
              <a:rPr lang="en-US" dirty="0" err="1" smtClean="0"/>
              <a:t>Masalah</a:t>
            </a:r>
            <a:r>
              <a:rPr lang="en-US" dirty="0" smtClean="0"/>
              <a:t> </a:t>
            </a:r>
            <a:r>
              <a:rPr lang="en-US" dirty="0" err="1" smtClean="0"/>
              <a:t>Penelitian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889" y="1615480"/>
            <a:ext cx="8335583" cy="1165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2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548680"/>
            <a:ext cx="8229600" cy="1066800"/>
          </a:xfrm>
        </p:spPr>
        <p:txBody>
          <a:bodyPr/>
          <a:lstStyle/>
          <a:p>
            <a:r>
              <a:rPr lang="en-US" dirty="0" err="1" smtClean="0"/>
              <a:t>Tujuan</a:t>
            </a:r>
            <a:r>
              <a:rPr lang="en-US" dirty="0" smtClean="0"/>
              <a:t> </a:t>
            </a:r>
            <a:r>
              <a:rPr lang="en-US" dirty="0" err="1" smtClean="0"/>
              <a:t>Penelitian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1625001"/>
            <a:ext cx="7283153" cy="2092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55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2943</TotalTime>
  <Words>1264</Words>
  <Application>Microsoft Office PowerPoint</Application>
  <PresentationFormat>On-screen Show (4:3)</PresentationFormat>
  <Paragraphs>175</Paragraphs>
  <Slides>52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63" baseType="lpstr">
      <vt:lpstr>ＭＳ Ｐゴシック</vt:lpstr>
      <vt:lpstr>Arial</vt:lpstr>
      <vt:lpstr>Calibri</vt:lpstr>
      <vt:lpstr>Georgia</vt:lpstr>
      <vt:lpstr>Impact</vt:lpstr>
      <vt:lpstr>Symbol</vt:lpstr>
      <vt:lpstr>Times New Roman</vt:lpstr>
      <vt:lpstr>Trebuchet MS</vt:lpstr>
      <vt:lpstr>Wingdings</vt:lpstr>
      <vt:lpstr>Wingdings 2</vt:lpstr>
      <vt:lpstr>Urban</vt:lpstr>
      <vt:lpstr>Increasing Your Research Quality Through Reading Ability </vt:lpstr>
      <vt:lpstr>JANGAN TAKUT DAN GALAU……. </vt:lpstr>
      <vt:lpstr>KUNCI UTAMA DAN PENTING DALAM ARTIKEL… (BAGIAN-BAGIAN UTAMA ARTIKEL JURNAL) </vt:lpstr>
      <vt:lpstr>EMPAT KUNCI UTAMA MEMBUKA MAKNA ARTIKEL </vt:lpstr>
      <vt:lpstr>PowerPoint Presentation</vt:lpstr>
      <vt:lpstr>PowerPoint Presentation</vt:lpstr>
      <vt:lpstr>Pahami……….. !!</vt:lpstr>
      <vt:lpstr>Masalah Penelitian</vt:lpstr>
      <vt:lpstr>Tujuan Penelitian</vt:lpstr>
      <vt:lpstr>Model Penelitian</vt:lpstr>
      <vt:lpstr>Hasil Penelitian</vt:lpstr>
      <vt:lpstr>4  KUNCI PEMBUKA MAKNA ARTIKEL  </vt:lpstr>
      <vt:lpstr>MELIHAT MASALAH &amp; TUJUAN</vt:lpstr>
      <vt:lpstr>MELIHAT MASALAH &amp; TUJUAN</vt:lpstr>
      <vt:lpstr>RUMUS DASAR UNTUK BACA TABEL ANEH </vt:lpstr>
      <vt:lpstr>PowerPoint Presentation</vt:lpstr>
      <vt:lpstr>PowerPoint Presentation</vt:lpstr>
      <vt:lpstr>PowerPoint Presentation</vt:lpstr>
      <vt:lpstr>RUMUS DASAR UNTUK BACA TABEL ANEH  </vt:lpstr>
      <vt:lpstr>RUMUS DASAR UNTUK BACA TABEL ANEH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to Develop your Idea Thesis or Publication….? </vt:lpstr>
      <vt:lpstr>Doing Literature Review</vt:lpstr>
      <vt:lpstr>Research area for the application of skill and abilities</vt:lpstr>
      <vt:lpstr>The Role of The Literature Review</vt:lpstr>
      <vt:lpstr>Literature Review</vt:lpstr>
      <vt:lpstr>Doing Literature Review</vt:lpstr>
      <vt:lpstr>Doing Literature Review</vt:lpstr>
      <vt:lpstr>How To Cite Reference</vt:lpstr>
      <vt:lpstr>How To Cite Paper</vt:lpstr>
      <vt:lpstr>How To Cite Reference</vt:lpstr>
      <vt:lpstr>Cara mengutip :</vt:lpstr>
      <vt:lpstr>Scientific Background of the research</vt:lpstr>
      <vt:lpstr>The Scientific Manuscript (Con't)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Sudah Siapkah Open Source?</dc:title>
  <dc:creator>ismail - [2010]</dc:creator>
  <cp:lastModifiedBy>ASUS</cp:lastModifiedBy>
  <cp:revision>82</cp:revision>
  <dcterms:created xsi:type="dcterms:W3CDTF">2016-02-29T04:40:59Z</dcterms:created>
  <dcterms:modified xsi:type="dcterms:W3CDTF">2019-06-25T04:42:22Z</dcterms:modified>
</cp:coreProperties>
</file>