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3"/>
  </p:notesMasterIdLst>
  <p:sldIdLst>
    <p:sldId id="256" r:id="rId2"/>
    <p:sldId id="257" r:id="rId3"/>
    <p:sldId id="293" r:id="rId4"/>
    <p:sldId id="258" r:id="rId5"/>
    <p:sldId id="259" r:id="rId6"/>
    <p:sldId id="260" r:id="rId7"/>
    <p:sldId id="261" r:id="rId8"/>
    <p:sldId id="262" r:id="rId9"/>
    <p:sldId id="263" r:id="rId10"/>
    <p:sldId id="298" r:id="rId11"/>
    <p:sldId id="299" r:id="rId12"/>
    <p:sldId id="300" r:id="rId13"/>
    <p:sldId id="301" r:id="rId14"/>
    <p:sldId id="302" r:id="rId15"/>
    <p:sldId id="283" r:id="rId16"/>
    <p:sldId id="264" r:id="rId17"/>
    <p:sldId id="265" r:id="rId18"/>
    <p:sldId id="266" r:id="rId19"/>
    <p:sldId id="294" r:id="rId20"/>
    <p:sldId id="295" r:id="rId21"/>
    <p:sldId id="296" r:id="rId22"/>
    <p:sldId id="277" r:id="rId23"/>
    <p:sldId id="275" r:id="rId24"/>
    <p:sldId id="276" r:id="rId25"/>
    <p:sldId id="267" r:id="rId26"/>
    <p:sldId id="281" r:id="rId27"/>
    <p:sldId id="272" r:id="rId28"/>
    <p:sldId id="273" r:id="rId29"/>
    <p:sldId id="274" r:id="rId30"/>
    <p:sldId id="268" r:id="rId31"/>
    <p:sldId id="269" r:id="rId32"/>
    <p:sldId id="270" r:id="rId33"/>
    <p:sldId id="271" r:id="rId34"/>
    <p:sldId id="286" r:id="rId35"/>
    <p:sldId id="287" r:id="rId36"/>
    <p:sldId id="288" r:id="rId37"/>
    <p:sldId id="289" r:id="rId38"/>
    <p:sldId id="290" r:id="rId39"/>
    <p:sldId id="291" r:id="rId40"/>
    <p:sldId id="297" r:id="rId41"/>
    <p:sldId id="303" r:id="rId42"/>
    <p:sldId id="305" r:id="rId43"/>
    <p:sldId id="306" r:id="rId44"/>
    <p:sldId id="278" r:id="rId45"/>
    <p:sldId id="279" r:id="rId46"/>
    <p:sldId id="280" r:id="rId47"/>
    <p:sldId id="282" r:id="rId48"/>
    <p:sldId id="284" r:id="rId49"/>
    <p:sldId id="304" r:id="rId50"/>
    <p:sldId id="285" r:id="rId51"/>
    <p:sldId id="292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F42B8-89D5-4F34-84D2-AA5FF42E4A88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6C43C-AC83-4E21-9FE1-7E10E8CB6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6C43C-AC83-4E21-9FE1-7E10E8CB6B31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F442AD-EB29-47F2-95E9-0B73CD8403EE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9BE08A0-5811-44F5-ADF0-834848955E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EMERGENCIES IN ENDODONTIC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DRG ERMA SOFIANI SP KG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Lesi</a:t>
            </a:r>
            <a:r>
              <a:rPr lang="en-US" dirty="0" smtClean="0"/>
              <a:t> </a:t>
            </a:r>
            <a:r>
              <a:rPr lang="en-US" dirty="0" err="1" smtClean="0"/>
              <a:t>Endodontik-Periodontik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AutoNum type="arabicPeriod"/>
            </a:pPr>
            <a:r>
              <a:rPr lang="en-US" dirty="0" err="1" smtClean="0"/>
              <a:t>Lesi</a:t>
            </a:r>
            <a:r>
              <a:rPr lang="en-US" dirty="0" smtClean="0"/>
              <a:t> yang </a:t>
            </a:r>
            <a:r>
              <a:rPr lang="en-US" dirty="0" err="1" smtClean="0"/>
              <a:t>membutuhkan</a:t>
            </a:r>
            <a:r>
              <a:rPr lang="en-US" dirty="0" smtClean="0"/>
              <a:t> </a:t>
            </a:r>
            <a:r>
              <a:rPr lang="en-US" dirty="0" err="1" smtClean="0"/>
              <a:t>perawatan</a:t>
            </a:r>
            <a:r>
              <a:rPr lang="en-US" dirty="0" smtClean="0"/>
              <a:t> </a:t>
            </a:r>
            <a:r>
              <a:rPr lang="en-US" dirty="0" err="1" smtClean="0"/>
              <a:t>endoddontik</a:t>
            </a:r>
            <a:endParaRPr lang="en-US" dirty="0" smtClean="0"/>
          </a:p>
          <a:p>
            <a:pPr marL="550926" indent="-514350">
              <a:buAutoNum type="arabicPeriod"/>
            </a:pPr>
            <a:r>
              <a:rPr lang="en-US" dirty="0" err="1" smtClean="0"/>
              <a:t>Lesi</a:t>
            </a:r>
            <a:r>
              <a:rPr lang="en-US" dirty="0" smtClean="0"/>
              <a:t> yang </a:t>
            </a:r>
            <a:r>
              <a:rPr lang="en-US" dirty="0" err="1" smtClean="0"/>
              <a:t>membutuhkan</a:t>
            </a:r>
            <a:r>
              <a:rPr lang="en-US" dirty="0" smtClean="0"/>
              <a:t> </a:t>
            </a:r>
            <a:r>
              <a:rPr lang="en-US" dirty="0" err="1" smtClean="0"/>
              <a:t>perawatan</a:t>
            </a:r>
            <a:r>
              <a:rPr lang="en-US" dirty="0" smtClean="0"/>
              <a:t> periodontal</a:t>
            </a:r>
          </a:p>
          <a:p>
            <a:pPr marL="550926" indent="-514350">
              <a:buAutoNum type="arabicPeriod"/>
            </a:pPr>
            <a:r>
              <a:rPr lang="en-US" dirty="0" err="1" smtClean="0"/>
              <a:t>Gabungan</a:t>
            </a:r>
            <a:r>
              <a:rPr lang="en-US" dirty="0" smtClean="0"/>
              <a:t> </a:t>
            </a:r>
            <a:r>
              <a:rPr lang="en-US" dirty="0" err="1" smtClean="0"/>
              <a:t>perawatan</a:t>
            </a:r>
            <a:r>
              <a:rPr lang="en-US" dirty="0" smtClean="0"/>
              <a:t> </a:t>
            </a:r>
            <a:r>
              <a:rPr lang="en-US" dirty="0" err="1" smtClean="0"/>
              <a:t>endodontik-periodontik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Lesi</a:t>
            </a:r>
            <a:r>
              <a:rPr lang="en-US" dirty="0" smtClean="0"/>
              <a:t> </a:t>
            </a:r>
            <a:r>
              <a:rPr lang="en-US" dirty="0" err="1" smtClean="0"/>
              <a:t>endodontik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50926" indent="-514350">
              <a:buAutoNum type="arabicPeriod"/>
            </a:pPr>
            <a:r>
              <a:rPr lang="en-US" dirty="0" err="1" smtClean="0"/>
              <a:t>Gigi</a:t>
            </a:r>
            <a:r>
              <a:rPr lang="en-US" dirty="0" smtClean="0"/>
              <a:t> yang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nekrosis</a:t>
            </a:r>
            <a:r>
              <a:rPr lang="en-US" dirty="0" smtClean="0"/>
              <a:t> </a:t>
            </a:r>
            <a:r>
              <a:rPr lang="en-US" dirty="0" err="1" smtClean="0"/>
              <a:t>pulpa</a:t>
            </a:r>
            <a:endParaRPr lang="en-US" dirty="0" smtClean="0"/>
          </a:p>
          <a:p>
            <a:pPr marL="550926" indent="-514350">
              <a:buAutoNum type="arabicPeriod"/>
            </a:pPr>
            <a:r>
              <a:rPr lang="en-US" dirty="0" err="1" smtClean="0"/>
              <a:t>Abses</a:t>
            </a:r>
            <a:r>
              <a:rPr lang="en-US" dirty="0" smtClean="0"/>
              <a:t> </a:t>
            </a:r>
            <a:r>
              <a:rPr lang="en-US" dirty="0" err="1" smtClean="0"/>
              <a:t>periapikal</a:t>
            </a:r>
            <a:r>
              <a:rPr lang="en-US" dirty="0" smtClean="0"/>
              <a:t> </a:t>
            </a:r>
            <a:r>
              <a:rPr lang="en-US" dirty="0" err="1" smtClean="0"/>
              <a:t>kronis</a:t>
            </a:r>
            <a:r>
              <a:rPr lang="en-US" dirty="0" smtClean="0"/>
              <a:t>  </a:t>
            </a:r>
            <a:r>
              <a:rPr lang="en-US" dirty="0" err="1" smtClean="0"/>
              <a:t>dengan</a:t>
            </a:r>
            <a:r>
              <a:rPr lang="en-US" dirty="0" smtClean="0"/>
              <a:t> fistula </a:t>
            </a:r>
            <a:r>
              <a:rPr lang="en-US" dirty="0" err="1" smtClean="0"/>
              <a:t>melalui</a:t>
            </a:r>
            <a:r>
              <a:rPr lang="en-US" dirty="0" smtClean="0"/>
              <a:t> gingival</a:t>
            </a:r>
          </a:p>
          <a:p>
            <a:pPr marL="550926" indent="-514350">
              <a:buAutoNum type="arabicPeriod"/>
            </a:pPr>
            <a:r>
              <a:rPr lang="en-US" dirty="0" err="1" smtClean="0"/>
              <a:t>Fraktur</a:t>
            </a:r>
            <a:r>
              <a:rPr lang="en-US" dirty="0" smtClean="0"/>
              <a:t> </a:t>
            </a:r>
            <a:r>
              <a:rPr lang="en-US" dirty="0" err="1" smtClean="0"/>
              <a:t>akar</a:t>
            </a:r>
            <a:endParaRPr lang="en-US" dirty="0" smtClean="0"/>
          </a:p>
          <a:p>
            <a:pPr marL="550926" indent="-514350">
              <a:buAutoNum type="arabicPeriod"/>
            </a:pPr>
            <a:r>
              <a:rPr lang="en-US" dirty="0" err="1" smtClean="0"/>
              <a:t>Perforasi</a:t>
            </a:r>
            <a:r>
              <a:rPr lang="en-US" dirty="0" smtClean="0"/>
              <a:t> </a:t>
            </a:r>
            <a:r>
              <a:rPr lang="en-US" dirty="0" err="1" smtClean="0"/>
              <a:t>akar</a:t>
            </a:r>
            <a:endParaRPr lang="en-US" dirty="0" smtClean="0"/>
          </a:p>
          <a:p>
            <a:pPr marL="550926" indent="-514350">
              <a:buAutoNum type="arabicPeriod"/>
            </a:pPr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apeks</a:t>
            </a:r>
            <a:r>
              <a:rPr lang="en-US" dirty="0" smtClean="0"/>
              <a:t> yang </a:t>
            </a:r>
            <a:r>
              <a:rPr lang="en-US" dirty="0" err="1" smtClean="0"/>
              <a:t>terbuka</a:t>
            </a:r>
            <a:endParaRPr lang="en-US" dirty="0" smtClean="0"/>
          </a:p>
          <a:p>
            <a:pPr marL="550926" indent="-514350">
              <a:buAutoNum type="arabicPeriod"/>
            </a:pPr>
            <a:r>
              <a:rPr lang="en-US" dirty="0" err="1" smtClean="0"/>
              <a:t>Implan</a:t>
            </a:r>
            <a:r>
              <a:rPr lang="en-US" dirty="0" smtClean="0"/>
              <a:t> </a:t>
            </a:r>
            <a:r>
              <a:rPr lang="en-US" dirty="0" err="1" smtClean="0"/>
              <a:t>endodontik</a:t>
            </a:r>
            <a:endParaRPr lang="en-US" dirty="0" smtClean="0"/>
          </a:p>
          <a:p>
            <a:pPr marL="550926" indent="-514350">
              <a:buAutoNum type="arabicPeriod"/>
            </a:pPr>
            <a:r>
              <a:rPr lang="en-US" dirty="0" err="1" smtClean="0"/>
              <a:t>Replantasi</a:t>
            </a:r>
            <a:endParaRPr lang="en-US" dirty="0" smtClean="0"/>
          </a:p>
          <a:p>
            <a:pPr marL="550926" indent="-514350">
              <a:buAutoNum type="arabicPeriod"/>
            </a:pPr>
            <a:r>
              <a:rPr lang="en-US" dirty="0" err="1" smtClean="0"/>
              <a:t>hemiseksi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Lesi</a:t>
            </a:r>
            <a:r>
              <a:rPr lang="en-US" dirty="0" smtClean="0"/>
              <a:t> periodontal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Trauma </a:t>
            </a:r>
            <a:r>
              <a:rPr lang="en-US" dirty="0" err="1" smtClean="0"/>
              <a:t>oklusal</a:t>
            </a:r>
            <a:r>
              <a:rPr lang="en-US" dirty="0" smtClean="0"/>
              <a:t>----</a:t>
            </a:r>
            <a:r>
              <a:rPr lang="en-US" dirty="0" err="1" smtClean="0"/>
              <a:t>pulpitis</a:t>
            </a:r>
            <a:r>
              <a:rPr lang="en-US" dirty="0" smtClean="0"/>
              <a:t> </a:t>
            </a:r>
            <a:r>
              <a:rPr lang="en-US" dirty="0" err="1" smtClean="0"/>
              <a:t>reversibel</a:t>
            </a:r>
            <a:endParaRPr lang="en-US" dirty="0" smtClean="0"/>
          </a:p>
          <a:p>
            <a:r>
              <a:rPr lang="en-US" dirty="0" smtClean="0"/>
              <a:t>Trauma </a:t>
            </a:r>
            <a:r>
              <a:rPr lang="en-US" dirty="0" err="1" smtClean="0"/>
              <a:t>oklusal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inflamasi</a:t>
            </a:r>
            <a:r>
              <a:rPr lang="en-US" dirty="0" smtClean="0"/>
              <a:t> gingival---</a:t>
            </a:r>
            <a:r>
              <a:rPr lang="en-US" dirty="0" err="1" smtClean="0"/>
              <a:t>sensitivitas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poket</a:t>
            </a:r>
            <a:r>
              <a:rPr lang="en-US" dirty="0" smtClean="0"/>
              <a:t> </a:t>
            </a:r>
            <a:r>
              <a:rPr lang="en-US" dirty="0" err="1" smtClean="0"/>
              <a:t>supraboni</a:t>
            </a:r>
            <a:r>
              <a:rPr lang="en-US" dirty="0" smtClean="0"/>
              <a:t>/</a:t>
            </a:r>
            <a:r>
              <a:rPr lang="en-US" dirty="0" err="1" smtClean="0"/>
              <a:t>infraboni</a:t>
            </a:r>
            <a:r>
              <a:rPr lang="en-US" dirty="0" smtClean="0"/>
              <a:t>---</a:t>
            </a:r>
            <a:r>
              <a:rPr lang="en-US" dirty="0" err="1" smtClean="0"/>
              <a:t>pengikisan</a:t>
            </a:r>
            <a:r>
              <a:rPr lang="en-US" dirty="0" smtClean="0"/>
              <a:t> </a:t>
            </a:r>
            <a:r>
              <a:rPr lang="en-US" dirty="0" err="1" smtClean="0"/>
              <a:t>akar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Lesi</a:t>
            </a:r>
            <a:r>
              <a:rPr lang="en-US" dirty="0" smtClean="0"/>
              <a:t> </a:t>
            </a:r>
            <a:r>
              <a:rPr lang="en-US" dirty="0" err="1" smtClean="0"/>
              <a:t>endo-perio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Klas</a:t>
            </a:r>
            <a:r>
              <a:rPr lang="en-US" dirty="0" smtClean="0"/>
              <a:t> 1 :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ireversibel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gingiva</a:t>
            </a:r>
            <a:r>
              <a:rPr lang="en-US" dirty="0" smtClean="0"/>
              <a:t> </a:t>
            </a:r>
            <a:r>
              <a:rPr lang="en-US" dirty="0" err="1" smtClean="0"/>
              <a:t>cekat</a:t>
            </a:r>
            <a:r>
              <a:rPr lang="en-US" dirty="0" smtClean="0"/>
              <a:t> ---</a:t>
            </a:r>
            <a:r>
              <a:rPr lang="en-US" dirty="0" err="1" smtClean="0"/>
              <a:t>perawatan</a:t>
            </a:r>
            <a:r>
              <a:rPr lang="en-US" dirty="0" smtClean="0"/>
              <a:t> </a:t>
            </a:r>
            <a:r>
              <a:rPr lang="en-US" dirty="0" err="1" smtClean="0"/>
              <a:t>endodontik</a:t>
            </a:r>
            <a:endParaRPr lang="en-US" dirty="0" smtClean="0"/>
          </a:p>
          <a:p>
            <a:r>
              <a:rPr lang="en-US" dirty="0" err="1" smtClean="0"/>
              <a:t>Klas</a:t>
            </a:r>
            <a:r>
              <a:rPr lang="en-US" dirty="0" smtClean="0"/>
              <a:t> 2 :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ireversible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jaringan</a:t>
            </a:r>
            <a:r>
              <a:rPr lang="en-US" dirty="0" smtClean="0"/>
              <a:t> </a:t>
            </a:r>
            <a:r>
              <a:rPr lang="en-US" dirty="0" err="1" smtClean="0"/>
              <a:t>pulpa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perawatan</a:t>
            </a:r>
            <a:r>
              <a:rPr lang="en-US" dirty="0" smtClean="0"/>
              <a:t> </a:t>
            </a:r>
            <a:r>
              <a:rPr lang="en-US" dirty="0" err="1" smtClean="0"/>
              <a:t>endodontik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Mekanisme</a:t>
            </a:r>
            <a:r>
              <a:rPr lang="en-US" dirty="0" smtClean="0"/>
              <a:t> </a:t>
            </a:r>
            <a:r>
              <a:rPr lang="en-US" dirty="0" err="1" smtClean="0"/>
              <a:t>lesi</a:t>
            </a:r>
            <a:r>
              <a:rPr lang="en-US" dirty="0" smtClean="0"/>
              <a:t> </a:t>
            </a:r>
            <a:r>
              <a:rPr lang="en-US" dirty="0" err="1" smtClean="0"/>
              <a:t>gabungan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kontroversi</a:t>
            </a:r>
            <a:endParaRPr lang="en-US" dirty="0" smtClean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bukti</a:t>
            </a:r>
            <a:r>
              <a:rPr lang="en-US" dirty="0" smtClean="0"/>
              <a:t> yang </a:t>
            </a:r>
            <a:r>
              <a:rPr lang="en-US" dirty="0" err="1" smtClean="0"/>
              <a:t>mengatakan</a:t>
            </a:r>
            <a:r>
              <a:rPr lang="en-US" dirty="0" smtClean="0"/>
              <a:t> </a:t>
            </a:r>
            <a:r>
              <a:rPr lang="en-US" dirty="0" err="1" smtClean="0"/>
              <a:t>penyakit</a:t>
            </a:r>
            <a:r>
              <a:rPr lang="en-US" dirty="0" smtClean="0"/>
              <a:t> periodontal----</a:t>
            </a:r>
            <a:r>
              <a:rPr lang="en-US" dirty="0" err="1" smtClean="0"/>
              <a:t>penyakit</a:t>
            </a:r>
            <a:r>
              <a:rPr lang="en-US" dirty="0" smtClean="0"/>
              <a:t> </a:t>
            </a:r>
            <a:r>
              <a:rPr lang="en-US" dirty="0" err="1" smtClean="0"/>
              <a:t>endodontik</a:t>
            </a:r>
            <a:endParaRPr lang="en-US" dirty="0" smtClean="0"/>
          </a:p>
          <a:p>
            <a:r>
              <a:rPr lang="en-US" dirty="0" err="1" smtClean="0"/>
              <a:t>Insidensi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canal </a:t>
            </a:r>
            <a:r>
              <a:rPr lang="en-US" dirty="0" err="1" smtClean="0"/>
              <a:t>aksesori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canal lateral</a:t>
            </a:r>
          </a:p>
          <a:p>
            <a:r>
              <a:rPr lang="en-US" dirty="0" err="1" smtClean="0"/>
              <a:t>Penyakit</a:t>
            </a:r>
            <a:r>
              <a:rPr lang="en-US" dirty="0" smtClean="0"/>
              <a:t> periodontal ---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patologik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saluran</a:t>
            </a:r>
            <a:r>
              <a:rPr lang="en-US" dirty="0" smtClean="0"/>
              <a:t> lateral/ </a:t>
            </a:r>
            <a:r>
              <a:rPr lang="en-US" dirty="0" err="1" smtClean="0"/>
              <a:t>aksesoris</a:t>
            </a:r>
            <a:endParaRPr lang="en-US" dirty="0" smtClean="0"/>
          </a:p>
          <a:p>
            <a:r>
              <a:rPr lang="en-US" dirty="0" err="1" smtClean="0"/>
              <a:t>Jalan</a:t>
            </a:r>
            <a:r>
              <a:rPr lang="en-US" dirty="0" smtClean="0"/>
              <a:t> </a:t>
            </a:r>
            <a:r>
              <a:rPr lang="en-US" dirty="0" err="1" smtClean="0"/>
              <a:t>komunikasi</a:t>
            </a:r>
            <a:r>
              <a:rPr lang="en-US" dirty="0" smtClean="0"/>
              <a:t> lain : dentin yang </a:t>
            </a:r>
            <a:r>
              <a:rPr lang="en-US" dirty="0" err="1" smtClean="0"/>
              <a:t>terbuka</a:t>
            </a:r>
            <a:r>
              <a:rPr lang="en-US" dirty="0" smtClean="0"/>
              <a:t>, </a:t>
            </a:r>
            <a:r>
              <a:rPr lang="en-US" dirty="0" err="1" smtClean="0"/>
              <a:t>perforasi</a:t>
            </a:r>
            <a:r>
              <a:rPr lang="en-US" dirty="0" smtClean="0"/>
              <a:t> </a:t>
            </a:r>
            <a:r>
              <a:rPr lang="en-US" dirty="0" err="1" smtClean="0"/>
              <a:t>akar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foramina </a:t>
            </a:r>
            <a:r>
              <a:rPr lang="en-US" dirty="0" err="1" smtClean="0"/>
              <a:t>apikal</a:t>
            </a:r>
            <a:r>
              <a:rPr lang="en-US" dirty="0" smtClean="0"/>
              <a:t> yang </a:t>
            </a:r>
            <a:r>
              <a:rPr lang="en-US" dirty="0" err="1" smtClean="0"/>
              <a:t>terbuka</a:t>
            </a:r>
            <a:r>
              <a:rPr lang="en-US" dirty="0" smtClean="0"/>
              <a:t>,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TRAUMA PERIODONTIUM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86000"/>
          <a:ext cx="82296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SENSITIF TERHADAP PERKUSI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KEGOYAHAN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DISPLACEMENT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KONKUSI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SENSITIF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TIDAK ADA KEGOYAHAN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TIDAK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SUB LUKSASI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SENSITIF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TIDAK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LUKSASI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SENSITIF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ADA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PEMERIKSAAN RADIOGRAF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Lesi</a:t>
            </a:r>
            <a:r>
              <a:rPr lang="en-US" dirty="0" smtClean="0"/>
              <a:t> </a:t>
            </a:r>
            <a:r>
              <a:rPr lang="en-US" dirty="0" err="1" smtClean="0"/>
              <a:t>periradikuler</a:t>
            </a:r>
            <a:r>
              <a:rPr lang="en-US" dirty="0" smtClean="0"/>
              <a:t> --- </a:t>
            </a:r>
            <a:r>
              <a:rPr lang="en-US" dirty="0" err="1" smtClean="0"/>
              <a:t>kadang</a:t>
            </a:r>
            <a:r>
              <a:rPr lang="en-US" dirty="0" smtClean="0"/>
              <a:t> </a:t>
            </a:r>
            <a:r>
              <a:rPr lang="en-US" dirty="0" err="1" smtClean="0"/>
              <a:t>sulit</a:t>
            </a:r>
            <a:r>
              <a:rPr lang="en-US" dirty="0" smtClean="0"/>
              <a:t> </a:t>
            </a:r>
            <a:r>
              <a:rPr lang="en-US" dirty="0" err="1" smtClean="0"/>
              <a:t>diinterpretasi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kepadatan</a:t>
            </a:r>
            <a:r>
              <a:rPr lang="en-US" dirty="0" smtClean="0"/>
              <a:t> </a:t>
            </a:r>
            <a:r>
              <a:rPr lang="en-US" dirty="0" err="1" smtClean="0"/>
              <a:t>tulang</a:t>
            </a:r>
            <a:r>
              <a:rPr lang="en-US" dirty="0" smtClean="0"/>
              <a:t> </a:t>
            </a:r>
            <a:r>
              <a:rPr lang="en-US" dirty="0" err="1" smtClean="0"/>
              <a:t>kortikal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angulasi</a:t>
            </a:r>
            <a:r>
              <a:rPr lang="en-US" dirty="0" smtClean="0"/>
              <a:t> film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struktur</a:t>
            </a:r>
            <a:r>
              <a:rPr lang="en-US" dirty="0" smtClean="0"/>
              <a:t> </a:t>
            </a:r>
            <a:r>
              <a:rPr lang="en-US" dirty="0" err="1" smtClean="0"/>
              <a:t>jaringan</a:t>
            </a:r>
            <a:r>
              <a:rPr lang="en-US" dirty="0" smtClean="0"/>
              <a:t> </a:t>
            </a:r>
            <a:r>
              <a:rPr lang="en-US" dirty="0" err="1" smtClean="0"/>
              <a:t>sekitar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114800" y="3276600"/>
            <a:ext cx="8382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Penatalaksanaan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kedaruratan</a:t>
            </a:r>
            <a:r>
              <a:rPr lang="en-US" dirty="0" smtClean="0"/>
              <a:t> </a:t>
            </a:r>
            <a:r>
              <a:rPr lang="en-US" dirty="0" err="1" smtClean="0"/>
              <a:t>endodontik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819400"/>
            <a:ext cx="7010400" cy="3635408"/>
          </a:xfrm>
        </p:spPr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en-US" dirty="0" smtClean="0"/>
              <a:t>PRE- TREATMENT EMERGENCY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INTERAPPOINMENT EMERGENCY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POST OBTURATION EMERGENCY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PRE- TREATMENT EMERGENCIES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IRREVERSIBLE PULPITIS</a:t>
            </a:r>
          </a:p>
          <a:p>
            <a:r>
              <a:rPr lang="en-US" dirty="0" smtClean="0"/>
              <a:t>SYMPTOMATIC PERIODONTITIS</a:t>
            </a:r>
          </a:p>
          <a:p>
            <a:r>
              <a:rPr lang="en-US" dirty="0" smtClean="0"/>
              <a:t>PULP NECROSIS </a:t>
            </a:r>
          </a:p>
          <a:p>
            <a:r>
              <a:rPr lang="en-US" dirty="0" smtClean="0"/>
              <a:t>SWELLING (LOCALIZED /DIFFUSE)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 A delta </a:t>
            </a:r>
            <a:r>
              <a:rPr lang="en-US" dirty="0" err="1" smtClean="0"/>
              <a:t>fibres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Low threshold of stimulation</a:t>
            </a:r>
          </a:p>
          <a:p>
            <a:r>
              <a:rPr lang="en-US" dirty="0" smtClean="0"/>
              <a:t>Fast reaction and conduction</a:t>
            </a:r>
          </a:p>
          <a:p>
            <a:r>
              <a:rPr lang="en-US" dirty="0" smtClean="0"/>
              <a:t>Communication of sharp, fleeting pain sensation</a:t>
            </a:r>
          </a:p>
          <a:p>
            <a:r>
              <a:rPr lang="en-US" dirty="0" smtClean="0"/>
              <a:t>Dentine exposed likes : </a:t>
            </a:r>
            <a:r>
              <a:rPr lang="en-US" b="1" i="1" dirty="0" smtClean="0"/>
              <a:t>gingival recession, traumatic loss of enamel, lost or leaking restorations or early dental caries</a:t>
            </a:r>
          </a:p>
          <a:p>
            <a:r>
              <a:rPr lang="en-US" dirty="0" smtClean="0"/>
              <a:t>Pain stimulated by hot, cold or sweet foodstuffs, disappears as soon as the stimulus is withdrawn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KEDARURATAN ENDODDOTIK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525963"/>
          </a:xfrm>
        </p:spPr>
        <p:txBody>
          <a:bodyPr/>
          <a:lstStyle/>
          <a:p>
            <a:pPr algn="ctr">
              <a:buNone/>
            </a:pPr>
            <a:endParaRPr lang="en-US" sz="2400" dirty="0"/>
          </a:p>
          <a:p>
            <a:pPr algn="ctr">
              <a:buNone/>
            </a:pPr>
            <a:r>
              <a:rPr lang="en-US" sz="2400" dirty="0" smtClean="0"/>
              <a:t>RASA NYERI</a:t>
            </a:r>
          </a:p>
          <a:p>
            <a:pPr algn="ctr">
              <a:buNone/>
            </a:pPr>
            <a:r>
              <a:rPr lang="en-US" sz="2400" dirty="0" smtClean="0"/>
              <a:t>PEMBENGKAKAN</a:t>
            </a:r>
          </a:p>
          <a:p>
            <a:pPr algn="ctr">
              <a:buNone/>
            </a:pPr>
            <a:endParaRPr lang="en-US" sz="2400" dirty="0" smtClean="0"/>
          </a:p>
          <a:p>
            <a:pPr algn="ctr"/>
            <a:endParaRPr lang="en-US" sz="2400" dirty="0"/>
          </a:p>
          <a:p>
            <a:pPr algn="ctr">
              <a:buNone/>
            </a:pPr>
            <a:r>
              <a:rPr lang="en-US" sz="2400" dirty="0" smtClean="0"/>
              <a:t>PENANGANAN SEGERA (CEPAT &amp;EFEKTIF)</a:t>
            </a:r>
          </a:p>
          <a:p>
            <a:pPr algn="ctr"/>
            <a:endParaRPr lang="en-US" sz="2400" dirty="0" smtClean="0"/>
          </a:p>
          <a:p>
            <a:pPr algn="ctr">
              <a:buNone/>
            </a:pPr>
            <a:endParaRPr lang="en-US" sz="2400" dirty="0"/>
          </a:p>
          <a:p>
            <a:pPr algn="ctr">
              <a:buNone/>
            </a:pPr>
            <a:r>
              <a:rPr lang="en-US" sz="2400" dirty="0" smtClean="0"/>
              <a:t>PENGETAHUAN</a:t>
            </a:r>
          </a:p>
          <a:p>
            <a:pPr algn="ctr">
              <a:buNone/>
            </a:pPr>
            <a:r>
              <a:rPr lang="en-US" sz="2400" dirty="0" smtClean="0"/>
              <a:t>KETRAMPILAN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4267200" y="3048000"/>
            <a:ext cx="5334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267200" y="4343400"/>
            <a:ext cx="5334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 C  </a:t>
            </a:r>
            <a:r>
              <a:rPr lang="en-US" dirty="0" err="1" smtClean="0"/>
              <a:t>fibres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 threshold of stimulation</a:t>
            </a:r>
          </a:p>
          <a:p>
            <a:r>
              <a:rPr lang="en-US" dirty="0" smtClean="0"/>
              <a:t>Slow reaction and conduction</a:t>
            </a:r>
          </a:p>
          <a:p>
            <a:r>
              <a:rPr lang="en-US" dirty="0" smtClean="0"/>
              <a:t>Communication of heavy, dull, intense pain, often throbbing in nature</a:t>
            </a:r>
          </a:p>
          <a:p>
            <a:r>
              <a:rPr lang="en-US" dirty="0" smtClean="0"/>
              <a:t>Pain stimulated by serious inflammation spreading deep into the centre of the pulp----toothache</a:t>
            </a:r>
          </a:p>
          <a:p>
            <a:r>
              <a:rPr lang="en-US" dirty="0" err="1" smtClean="0"/>
              <a:t>Spontaneusly</a:t>
            </a:r>
            <a:r>
              <a:rPr lang="en-US" dirty="0" smtClean="0"/>
              <a:t> ----irreversible----damage of the pulp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Symtomatic</a:t>
            </a:r>
            <a:r>
              <a:rPr lang="en-US" dirty="0" smtClean="0"/>
              <a:t> </a:t>
            </a:r>
            <a:r>
              <a:rPr lang="en-US" dirty="0" err="1" smtClean="0"/>
              <a:t>Pulipitis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Reversible</a:t>
            </a:r>
          </a:p>
          <a:p>
            <a:r>
              <a:rPr lang="en-US" dirty="0" smtClean="0"/>
              <a:t>A delta </a:t>
            </a:r>
            <a:r>
              <a:rPr lang="en-US" dirty="0" err="1" smtClean="0"/>
              <a:t>fibre</a:t>
            </a:r>
            <a:endParaRPr lang="en-US" dirty="0" smtClean="0"/>
          </a:p>
          <a:p>
            <a:r>
              <a:rPr lang="en-US" dirty="0" smtClean="0"/>
              <a:t>Sharp</a:t>
            </a:r>
          </a:p>
          <a:p>
            <a:r>
              <a:rPr lang="en-US" dirty="0" smtClean="0"/>
              <a:t>Transient</a:t>
            </a:r>
          </a:p>
          <a:p>
            <a:r>
              <a:rPr lang="en-US" dirty="0" smtClean="0"/>
              <a:t>Poorly localized thermal sensitivity</a:t>
            </a:r>
          </a:p>
          <a:p>
            <a:r>
              <a:rPr lang="en-US" dirty="0" smtClean="0"/>
              <a:t>Pulp should return </a:t>
            </a:r>
            <a:r>
              <a:rPr lang="en-US" smtClean="0"/>
              <a:t>to health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irrevesible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PENYAKIT PERIRADIKULER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3"/>
          <a:ext cx="8382000" cy="4043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95500"/>
                <a:gridCol w="2483556"/>
                <a:gridCol w="3802944"/>
              </a:tblGrid>
              <a:tr h="550466">
                <a:tc>
                  <a:txBody>
                    <a:bodyPr/>
                    <a:lstStyle/>
                    <a:p>
                      <a:r>
                        <a:rPr lang="en-US" dirty="0" smtClean="0"/>
                        <a:t>AKUT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KRONIS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LAINNYA</a:t>
                      </a:r>
                      <a:endParaRPr lang="en-US" dirty="0"/>
                    </a:p>
                  </a:txBody>
                  <a:tcPr/>
                </a:tc>
              </a:tr>
              <a:tr h="2578894">
                <a:tc>
                  <a:txBody>
                    <a:bodyPr/>
                    <a:lstStyle/>
                    <a:p>
                      <a:r>
                        <a:rPr lang="en-US" dirty="0" smtClean="0"/>
                        <a:t>1. ABSES ALVEOLAR</a:t>
                      </a:r>
                      <a:r>
                        <a:rPr lang="en-US" baseline="0" dirty="0" smtClean="0"/>
                        <a:t> AKUT</a:t>
                      </a:r>
                    </a:p>
                    <a:p>
                      <a:r>
                        <a:rPr lang="en-US" baseline="0" dirty="0" smtClean="0"/>
                        <a:t>2. PERIODONTITIS APIKAL AKUT (VITAL/NON VITAL)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 ABSES ALVEOLAR KRONIS</a:t>
                      </a:r>
                    </a:p>
                    <a:p>
                      <a:r>
                        <a:rPr lang="en-US" dirty="0" smtClean="0"/>
                        <a:t>2. GRANULOMA</a:t>
                      </a:r>
                    </a:p>
                    <a:p>
                      <a:r>
                        <a:rPr lang="en-US" dirty="0" smtClean="0"/>
                        <a:t>3. KISTA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OSTETIS</a:t>
                      </a:r>
                      <a:r>
                        <a:rPr lang="en-US" baseline="0" dirty="0" smtClean="0"/>
                        <a:t> YANG MEMADAT</a:t>
                      </a:r>
                    </a:p>
                    <a:p>
                      <a:r>
                        <a:rPr lang="en-US" baseline="0" dirty="0" smtClean="0"/>
                        <a:t>RESORBSI AKAR EKSTERNA</a:t>
                      </a:r>
                    </a:p>
                    <a:p>
                      <a:r>
                        <a:rPr lang="en-US" baseline="0" dirty="0" smtClean="0"/>
                        <a:t>PENYAKIT PERIRADIKULER NON ENDODONTIK</a:t>
                      </a:r>
                      <a:endParaRPr lang="en-US" dirty="0"/>
                    </a:p>
                  </a:txBody>
                  <a:tcPr/>
                </a:tc>
              </a:tr>
              <a:tr h="550466">
                <a:tc>
                  <a:txBody>
                    <a:bodyPr/>
                    <a:lstStyle/>
                    <a:p>
                      <a:r>
                        <a:rPr lang="en-US" dirty="0" smtClean="0"/>
                        <a:t>PERAWATAN</a:t>
                      </a:r>
                      <a:r>
                        <a:rPr lang="en-US" baseline="0" dirty="0" smtClean="0"/>
                        <a:t> KONSERVATIF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PERAWATAN</a:t>
                      </a:r>
                      <a:r>
                        <a:rPr lang="en-US" baseline="0" dirty="0" smtClean="0"/>
                        <a:t> KONSERVATIF DAN SURGERY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PERAWATAN</a:t>
                      </a:r>
                      <a:r>
                        <a:rPr lang="en-US" baseline="0" dirty="0" smtClean="0"/>
                        <a:t> KONSERVATIF</a:t>
                      </a:r>
                    </a:p>
                    <a:p>
                      <a:r>
                        <a:rPr lang="en-US" baseline="0" dirty="0" smtClean="0"/>
                        <a:t>PEMBEDAHAN</a:t>
                      </a:r>
                    </a:p>
                    <a:p>
                      <a:r>
                        <a:rPr lang="en-US" baseline="0" dirty="0" smtClean="0"/>
                        <a:t>OBSERVASIONAL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Symptomatic apical </a:t>
            </a:r>
            <a:r>
              <a:rPr lang="en-US" dirty="0" err="1" smtClean="0"/>
              <a:t>periodontitis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3017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karakteristik</a:t>
                      </a:r>
                      <a:endParaRPr lang="en-US" dirty="0"/>
                    </a:p>
                  </a:txBody>
                  <a:tcPr marL="82974" marR="82974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Pulpa</a:t>
                      </a:r>
                      <a:r>
                        <a:rPr lang="en-US" dirty="0" smtClean="0"/>
                        <a:t> non vital/vital</a:t>
                      </a:r>
                    </a:p>
                    <a:p>
                      <a:r>
                        <a:rPr lang="en-US" dirty="0" smtClean="0"/>
                        <a:t>Rasa </a:t>
                      </a:r>
                      <a:r>
                        <a:rPr lang="en-US" dirty="0" err="1" smtClean="0"/>
                        <a:t>sakit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utk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mengunyah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pergerakan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gigi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Sensasi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tekanan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gigi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Local pain</a:t>
                      </a:r>
                    </a:p>
                    <a:p>
                      <a:r>
                        <a:rPr lang="en-US" dirty="0" smtClean="0"/>
                        <a:t>swelling</a:t>
                      </a:r>
                      <a:endParaRPr lang="en-US" dirty="0"/>
                    </a:p>
                  </a:txBody>
                  <a:tcPr marL="82974" marR="8297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perawatan</a:t>
                      </a:r>
                      <a:endParaRPr lang="en-US" dirty="0"/>
                    </a:p>
                  </a:txBody>
                  <a:tcPr marL="82974" marR="82974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Menghiilangkan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penyebab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meredakannya</a:t>
                      </a:r>
                      <a:endParaRPr lang="en-US" dirty="0"/>
                    </a:p>
                  </a:txBody>
                  <a:tcPr marL="82974" marR="8297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penyebab</a:t>
                      </a:r>
                      <a:endParaRPr lang="en-US" dirty="0"/>
                    </a:p>
                  </a:txBody>
                  <a:tcPr marL="82974" marR="82974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Overinstrumentasi</a:t>
                      </a:r>
                      <a:r>
                        <a:rPr lang="en-US" dirty="0" smtClean="0"/>
                        <a:t>, overfilling,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rangsangan</a:t>
                      </a:r>
                      <a:r>
                        <a:rPr lang="en-US" baseline="0" dirty="0" smtClean="0"/>
                        <a:t> obat2kimia</a:t>
                      </a:r>
                      <a:endParaRPr lang="en-US" dirty="0"/>
                    </a:p>
                  </a:txBody>
                  <a:tcPr marL="82974" marR="8297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ABSES PHOENIX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24739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karakteristik</a:t>
                      </a:r>
                      <a:endParaRPr lang="en-US" dirty="0"/>
                    </a:p>
                  </a:txBody>
                  <a:tcPr marL="82974" marR="82974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Gigi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sensitif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terhadap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rabaan</a:t>
                      </a:r>
                      <a:endParaRPr lang="en-US" baseline="0" dirty="0" smtClean="0"/>
                    </a:p>
                    <a:p>
                      <a:r>
                        <a:rPr lang="en-US" baseline="0" dirty="0" err="1" smtClean="0"/>
                        <a:t>Gigi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serasa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terangkat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soketnya</a:t>
                      </a:r>
                      <a:endParaRPr lang="en-US" baseline="0" dirty="0" smtClean="0"/>
                    </a:p>
                    <a:p>
                      <a:r>
                        <a:rPr lang="en-US" baseline="0" dirty="0" err="1" smtClean="0"/>
                        <a:t>Mukosa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memerah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bengkak</a:t>
                      </a:r>
                      <a:endParaRPr lang="en-US" baseline="0" dirty="0" smtClean="0"/>
                    </a:p>
                    <a:p>
                      <a:r>
                        <a:rPr lang="en-US" baseline="0" dirty="0" err="1" smtClean="0"/>
                        <a:t>Tes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vitalitas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bereaksi</a:t>
                      </a:r>
                      <a:endParaRPr lang="en-US" baseline="0" dirty="0" smtClean="0"/>
                    </a:p>
                  </a:txBody>
                  <a:tcPr marL="82974" marR="8297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perawatan</a:t>
                      </a:r>
                      <a:endParaRPr lang="en-US" dirty="0"/>
                    </a:p>
                  </a:txBody>
                  <a:tcPr marL="82974" marR="82974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Drainase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Perawatan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endodontik</a:t>
                      </a:r>
                      <a:endParaRPr lang="en-US" dirty="0"/>
                    </a:p>
                  </a:txBody>
                  <a:tcPr marL="82974" marR="8297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penyebab</a:t>
                      </a:r>
                      <a:endParaRPr lang="en-US" dirty="0"/>
                    </a:p>
                  </a:txBody>
                  <a:tcPr marL="82974" marR="82974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Bisa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karena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riwayat</a:t>
                      </a:r>
                      <a:r>
                        <a:rPr lang="en-US" dirty="0" smtClean="0"/>
                        <a:t> trauma </a:t>
                      </a:r>
                      <a:endParaRPr lang="en-US" dirty="0"/>
                    </a:p>
                  </a:txBody>
                  <a:tcPr marL="82974" marR="8297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Penatalaksanaan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399" y="1600200"/>
          <a:ext cx="8153401" cy="5124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956"/>
                <a:gridCol w="3019778"/>
                <a:gridCol w="4529667"/>
              </a:tblGrid>
              <a:tr h="315495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kasus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perawatan</a:t>
                      </a:r>
                      <a:endParaRPr lang="en-US" dirty="0"/>
                    </a:p>
                  </a:txBody>
                  <a:tcPr/>
                </a:tc>
              </a:tr>
              <a:tr h="315495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Pulpitis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reversibel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paliatif</a:t>
                      </a:r>
                      <a:endParaRPr lang="en-US" dirty="0"/>
                    </a:p>
                  </a:txBody>
                  <a:tcPr/>
                </a:tc>
              </a:tr>
              <a:tr h="552116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Pulpitis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irreversibel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Pulpotomi</a:t>
                      </a:r>
                      <a:r>
                        <a:rPr lang="en-US" dirty="0" smtClean="0"/>
                        <a:t>, partial </a:t>
                      </a:r>
                      <a:r>
                        <a:rPr lang="en-US" dirty="0" err="1" smtClean="0"/>
                        <a:t>pukpektomi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pulpektomi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perlu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analgetik</a:t>
                      </a:r>
                      <a:endParaRPr lang="en-US" dirty="0"/>
                    </a:p>
                  </a:txBody>
                  <a:tcPr/>
                </a:tc>
              </a:tr>
              <a:tr h="552116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Nekrose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pulpa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Kadang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diperlukan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anestesi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debridemen</a:t>
                      </a:r>
                      <a:endParaRPr lang="en-US" dirty="0"/>
                    </a:p>
                  </a:txBody>
                  <a:tcPr/>
                </a:tc>
              </a:tr>
              <a:tr h="552116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Nekrose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pulpa</a:t>
                      </a:r>
                      <a:r>
                        <a:rPr lang="en-US" dirty="0" smtClean="0"/>
                        <a:t> dg </a:t>
                      </a:r>
                      <a:r>
                        <a:rPr lang="en-US" dirty="0" err="1" smtClean="0"/>
                        <a:t>pembengkakan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Trepanasi</a:t>
                      </a:r>
                      <a:r>
                        <a:rPr lang="en-US" baseline="0" dirty="0" smtClean="0"/>
                        <a:t> /</a:t>
                      </a:r>
                      <a:r>
                        <a:rPr lang="en-US" baseline="0" dirty="0" err="1" smtClean="0"/>
                        <a:t>drainase</a:t>
                      </a:r>
                      <a:endParaRPr lang="en-US" dirty="0"/>
                    </a:p>
                  </a:txBody>
                  <a:tcPr/>
                </a:tc>
              </a:tr>
              <a:tr h="788737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pembengkakan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err="1" smtClean="0"/>
                        <a:t>terlokalisir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progresif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menyebar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Debridement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disinfectant root canal</a:t>
                      </a:r>
                      <a:endParaRPr lang="en-US" dirty="0"/>
                    </a:p>
                  </a:txBody>
                  <a:tcPr/>
                </a:tc>
              </a:tr>
              <a:tr h="552116">
                <a:tc>
                  <a:txBody>
                    <a:bodyPr/>
                    <a:lstStyle/>
                    <a:p>
                      <a:r>
                        <a:rPr lang="en-US" dirty="0" smtClean="0"/>
                        <a:t>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Pembengkakan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luas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lunak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fluktuasi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incisi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552116">
                <a:tc>
                  <a:txBody>
                    <a:bodyPr/>
                    <a:lstStyle/>
                    <a:p>
                      <a:r>
                        <a:rPr lang="en-US" dirty="0" smtClean="0"/>
                        <a:t>7.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Pembengkakan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difus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berkembang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Analgetik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antibiotik</a:t>
                      </a:r>
                      <a:endParaRPr lang="en-US" dirty="0" smtClean="0"/>
                    </a:p>
                  </a:txBody>
                  <a:tcPr/>
                </a:tc>
              </a:tr>
              <a:tr h="31549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FOTO SAMSUNG BARU\Camera\20140523_2237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295400" y="1066800"/>
            <a:ext cx="6553200" cy="491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Penatalaksanaan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7489"/>
                <a:gridCol w="48401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DEBRIDEMENT</a:t>
                      </a:r>
                      <a:endParaRPr lang="en-US" dirty="0"/>
                    </a:p>
                  </a:txBody>
                  <a:tcPr marL="82974" marR="8297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INSTRUMENTASI SALURAN AKAR</a:t>
                      </a:r>
                    </a:p>
                    <a:p>
                      <a:r>
                        <a:rPr lang="en-US" dirty="0" smtClean="0"/>
                        <a:t>IRIGASI</a:t>
                      </a:r>
                      <a:r>
                        <a:rPr lang="en-US" baseline="0" dirty="0" smtClean="0"/>
                        <a:t> SALURAN AKAR</a:t>
                      </a:r>
                    </a:p>
                    <a:p>
                      <a:r>
                        <a:rPr lang="en-US" baseline="0" dirty="0" smtClean="0"/>
                        <a:t>DISINFECTANT</a:t>
                      </a:r>
                      <a:endParaRPr lang="en-US" dirty="0"/>
                    </a:p>
                  </a:txBody>
                  <a:tcPr marL="82974" marR="8297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DRAINAGE</a:t>
                      </a:r>
                      <a:endParaRPr lang="en-US" dirty="0"/>
                    </a:p>
                  </a:txBody>
                  <a:tcPr marL="82974" marR="8297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MENGHILANGKAN NECROTIC</a:t>
                      </a:r>
                      <a:r>
                        <a:rPr lang="en-US" baseline="0" dirty="0" smtClean="0"/>
                        <a:t> TISSUE/ DEAD LYMPHOCYTES</a:t>
                      </a:r>
                    </a:p>
                    <a:p>
                      <a:r>
                        <a:rPr lang="en-US" baseline="0" dirty="0" smtClean="0"/>
                        <a:t>SURGICAL  DRAINAGE</a:t>
                      </a:r>
                    </a:p>
                    <a:p>
                      <a:r>
                        <a:rPr lang="en-US" baseline="0" dirty="0" smtClean="0"/>
                        <a:t>INCISISI</a:t>
                      </a:r>
                    </a:p>
                    <a:p>
                      <a:r>
                        <a:rPr lang="en-US" baseline="0" dirty="0" smtClean="0"/>
                        <a:t>OPENING AKSES</a:t>
                      </a:r>
                      <a:endParaRPr lang="en-US" dirty="0"/>
                    </a:p>
                  </a:txBody>
                  <a:tcPr marL="82974" marR="8297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PHARMACOTHERAPY</a:t>
                      </a:r>
                      <a:endParaRPr lang="en-US" dirty="0"/>
                    </a:p>
                  </a:txBody>
                  <a:tcPr marL="82974" marR="8297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ANTIMICROBIAL</a:t>
                      </a:r>
                    </a:p>
                    <a:p>
                      <a:r>
                        <a:rPr lang="en-US" dirty="0" smtClean="0"/>
                        <a:t>ANALGESICS</a:t>
                      </a:r>
                    </a:p>
                    <a:p>
                      <a:r>
                        <a:rPr lang="en-US" dirty="0" smtClean="0"/>
                        <a:t>ANTIINFLAMMATORY</a:t>
                      </a:r>
                    </a:p>
                    <a:p>
                      <a:r>
                        <a:rPr lang="en-US" dirty="0" smtClean="0"/>
                        <a:t>KORTIKOSTEROID</a:t>
                      </a:r>
                      <a:endParaRPr lang="en-US" dirty="0"/>
                    </a:p>
                  </a:txBody>
                  <a:tcPr marL="82974" marR="8297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STRATEGI PEMILIHAN ANALGETIK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534400" cy="29362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14600"/>
                <a:gridCol w="3048000"/>
                <a:gridCol w="2971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Aspirin</a:t>
                      </a:r>
                      <a:r>
                        <a:rPr lang="en-US" baseline="0" dirty="0" smtClean="0"/>
                        <a:t>-like drugs indicated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Aspirin-like</a:t>
                      </a:r>
                      <a:r>
                        <a:rPr lang="en-US" baseline="0" dirty="0" smtClean="0"/>
                        <a:t> drugs contraindicated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MILD PAIN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IBUPROFEN 400 – 600</a:t>
                      </a:r>
                      <a:r>
                        <a:rPr lang="en-US" baseline="0" dirty="0" smtClean="0"/>
                        <a:t> mg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Acetaminophen 325 mg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r>
                        <a:rPr lang="en-US" baseline="0" dirty="0" smtClean="0"/>
                        <a:t> PAIN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Ibuprofen</a:t>
                      </a:r>
                      <a:r>
                        <a:rPr lang="en-US" baseline="0" dirty="0" smtClean="0"/>
                        <a:t> 400 – 600 mg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acetaminophen 325 mg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Acetaminophen 650 mg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SEVERE PAIN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Ibuprofen</a:t>
                      </a:r>
                      <a:r>
                        <a:rPr lang="en-US" baseline="0" dirty="0" smtClean="0"/>
                        <a:t> 400 – 600 mg </a:t>
                      </a:r>
                    </a:p>
                    <a:p>
                      <a:r>
                        <a:rPr lang="en-US" baseline="0" dirty="0" err="1" smtClean="0"/>
                        <a:t>Hydrocodone</a:t>
                      </a:r>
                      <a:r>
                        <a:rPr lang="en-US" baseline="0" dirty="0" smtClean="0"/>
                        <a:t> 7,5 mg</a:t>
                      </a:r>
                    </a:p>
                    <a:p>
                      <a:r>
                        <a:rPr lang="en-US" baseline="0" dirty="0" smtClean="0"/>
                        <a:t>Acetaminophen 300 mg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Acetaminophen 325 mg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Oxycodone</a:t>
                      </a:r>
                      <a:r>
                        <a:rPr lang="en-US" baseline="0" dirty="0" smtClean="0"/>
                        <a:t> 10 mg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Antimicrobial drugs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Indikasi</a:t>
            </a:r>
            <a:r>
              <a:rPr lang="en-US" dirty="0" smtClean="0"/>
              <a:t> : </a:t>
            </a:r>
            <a:r>
              <a:rPr lang="en-US" i="1" dirty="0" smtClean="0"/>
              <a:t>active infection or prevent infection</a:t>
            </a:r>
          </a:p>
          <a:p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i="1" dirty="0" smtClean="0"/>
              <a:t>active infection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lokal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sistemik</a:t>
            </a:r>
            <a:endParaRPr lang="en-US" dirty="0" smtClean="0"/>
          </a:p>
          <a:p>
            <a:r>
              <a:rPr lang="en-US" dirty="0" err="1" smtClean="0"/>
              <a:t>infeksi</a:t>
            </a:r>
            <a:r>
              <a:rPr lang="en-US" dirty="0" smtClean="0"/>
              <a:t> yang </a:t>
            </a:r>
            <a:r>
              <a:rPr lang="en-US" dirty="0" err="1" smtClean="0"/>
              <a:t>meluas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jaringan</a:t>
            </a:r>
            <a:r>
              <a:rPr lang="en-US" dirty="0" smtClean="0"/>
              <a:t> </a:t>
            </a:r>
            <a:r>
              <a:rPr lang="en-US" dirty="0" err="1" smtClean="0"/>
              <a:t>hingga</a:t>
            </a:r>
            <a:r>
              <a:rPr lang="en-US" dirty="0" smtClean="0"/>
              <a:t> area </a:t>
            </a:r>
            <a:r>
              <a:rPr lang="en-US" dirty="0" err="1" smtClean="0"/>
              <a:t>apikal</a:t>
            </a:r>
            <a:r>
              <a:rPr lang="en-US" dirty="0" smtClean="0"/>
              <a:t> ----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obat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sistemik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Endoddontic</a:t>
            </a:r>
            <a:r>
              <a:rPr lang="en-US" dirty="0" smtClean="0"/>
              <a:t> emergencies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Identifying the cause by reproducing symptoms</a:t>
            </a:r>
          </a:p>
          <a:p>
            <a:r>
              <a:rPr lang="en-US" dirty="0" smtClean="0"/>
              <a:t>Removing the cause</a:t>
            </a:r>
          </a:p>
          <a:p>
            <a:r>
              <a:rPr lang="en-US" dirty="0" smtClean="0"/>
              <a:t>Securing drainage of any purulent focus</a:t>
            </a:r>
          </a:p>
          <a:p>
            <a:r>
              <a:rPr lang="en-US" dirty="0" smtClean="0"/>
              <a:t>Preventing extension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INTERAPPOINTMENT EMERGENCY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 </a:t>
            </a:r>
            <a:r>
              <a:rPr lang="en-US" dirty="0" err="1" smtClean="0"/>
              <a:t>instrumentasi</a:t>
            </a:r>
            <a:r>
              <a:rPr lang="en-US" dirty="0" smtClean="0"/>
              <a:t>----trauma </a:t>
            </a:r>
            <a:r>
              <a:rPr lang="en-US" dirty="0" err="1" smtClean="0"/>
              <a:t>jaringan</a:t>
            </a:r>
            <a:r>
              <a:rPr lang="en-US" dirty="0" smtClean="0"/>
              <a:t> </a:t>
            </a:r>
            <a:r>
              <a:rPr lang="en-US" dirty="0" err="1" smtClean="0"/>
              <a:t>periapikal</a:t>
            </a:r>
            <a:endParaRPr lang="en-US" dirty="0" smtClean="0"/>
          </a:p>
          <a:p>
            <a:r>
              <a:rPr lang="en-US" dirty="0" err="1" smtClean="0"/>
              <a:t>Iritasi</a:t>
            </a:r>
            <a:r>
              <a:rPr lang="en-US" dirty="0" smtClean="0"/>
              <a:t> </a:t>
            </a:r>
            <a:r>
              <a:rPr lang="en-US" dirty="0" err="1" smtClean="0"/>
              <a:t>kimia</a:t>
            </a:r>
            <a:r>
              <a:rPr lang="en-US" dirty="0" smtClean="0"/>
              <a:t> (</a:t>
            </a:r>
            <a:r>
              <a:rPr lang="en-US" dirty="0" err="1" smtClean="0"/>
              <a:t>larutan</a:t>
            </a:r>
            <a:r>
              <a:rPr lang="en-US" dirty="0" smtClean="0"/>
              <a:t> </a:t>
            </a:r>
            <a:r>
              <a:rPr lang="en-US" dirty="0" err="1" smtClean="0"/>
              <a:t>irigasi</a:t>
            </a:r>
            <a:r>
              <a:rPr lang="en-US" dirty="0" smtClean="0"/>
              <a:t>, </a:t>
            </a:r>
            <a:r>
              <a:rPr lang="en-US" dirty="0" err="1" smtClean="0"/>
              <a:t>medikamen,sealer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Penetrasi</a:t>
            </a:r>
            <a:r>
              <a:rPr lang="en-US" dirty="0" smtClean="0"/>
              <a:t> </a:t>
            </a:r>
            <a:r>
              <a:rPr lang="en-US" dirty="0" err="1" smtClean="0"/>
              <a:t>jaringan</a:t>
            </a:r>
            <a:r>
              <a:rPr lang="en-US" dirty="0" smtClean="0"/>
              <a:t> </a:t>
            </a:r>
            <a:r>
              <a:rPr lang="en-US" dirty="0" err="1" smtClean="0"/>
              <a:t>periapikal</a:t>
            </a:r>
            <a:endParaRPr lang="en-US" dirty="0" smtClean="0"/>
          </a:p>
          <a:p>
            <a:r>
              <a:rPr lang="en-US" dirty="0" err="1" smtClean="0"/>
              <a:t>Debridemen</a:t>
            </a:r>
            <a:r>
              <a:rPr lang="en-US" dirty="0" smtClean="0"/>
              <a:t> </a:t>
            </a:r>
            <a:r>
              <a:rPr lang="en-US" dirty="0" err="1" smtClean="0"/>
              <a:t>saluran</a:t>
            </a:r>
            <a:r>
              <a:rPr lang="en-US" dirty="0" smtClean="0"/>
              <a:t> </a:t>
            </a:r>
            <a:r>
              <a:rPr lang="en-US" dirty="0" err="1" smtClean="0"/>
              <a:t>akar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sempurna</a:t>
            </a:r>
            <a:endParaRPr lang="en-US" dirty="0" smtClean="0"/>
          </a:p>
          <a:p>
            <a:r>
              <a:rPr lang="en-US" dirty="0" err="1" smtClean="0"/>
              <a:t>Kebocoran</a:t>
            </a:r>
            <a:r>
              <a:rPr lang="en-US" dirty="0" smtClean="0"/>
              <a:t> </a:t>
            </a:r>
            <a:r>
              <a:rPr lang="en-US" dirty="0" err="1" smtClean="0"/>
              <a:t>tumpatan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			</a:t>
            </a:r>
            <a:r>
              <a:rPr lang="en-US" dirty="0" err="1" smtClean="0"/>
              <a:t>Komunikasi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edukasi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905000" y="4114800"/>
            <a:ext cx="990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INTERAPPOINTMENT</a:t>
            </a:r>
            <a:br>
              <a:rPr lang="en-US" dirty="0" smtClean="0"/>
            </a:br>
            <a:r>
              <a:rPr lang="en-US" dirty="0" smtClean="0"/>
              <a:t> EMERGENCY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Kegagalan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mengurangi</a:t>
            </a:r>
            <a:r>
              <a:rPr lang="en-US" dirty="0" smtClean="0"/>
              <a:t> </a:t>
            </a:r>
            <a:r>
              <a:rPr lang="en-US" dirty="0" err="1" smtClean="0"/>
              <a:t>mikroorganisme</a:t>
            </a:r>
            <a:endParaRPr lang="en-US" dirty="0" smtClean="0"/>
          </a:p>
          <a:p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kunjungan</a:t>
            </a:r>
            <a:endParaRPr lang="en-US" dirty="0" smtClean="0"/>
          </a:p>
          <a:p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biologis</a:t>
            </a:r>
            <a:r>
              <a:rPr lang="en-US" dirty="0" smtClean="0"/>
              <a:t> (</a:t>
            </a:r>
            <a:r>
              <a:rPr lang="en-US" dirty="0" err="1" smtClean="0"/>
              <a:t>gigi</a:t>
            </a:r>
            <a:r>
              <a:rPr lang="en-US" dirty="0" smtClean="0"/>
              <a:t> vital /</a:t>
            </a:r>
            <a:r>
              <a:rPr lang="en-US" dirty="0" err="1" smtClean="0"/>
              <a:t>gigi</a:t>
            </a:r>
            <a:r>
              <a:rPr lang="en-US" dirty="0" smtClean="0"/>
              <a:t> non vital)</a:t>
            </a:r>
          </a:p>
          <a:p>
            <a:r>
              <a:rPr lang="en-US" dirty="0" err="1" smtClean="0"/>
              <a:t>Pengukuran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stabil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19200"/>
            <a:ext cx="7848600" cy="76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POST OBTURATION EMERGENCY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Penyebab</a:t>
            </a:r>
            <a:r>
              <a:rPr lang="en-US" dirty="0" smtClean="0"/>
              <a:t> :</a:t>
            </a:r>
            <a:r>
              <a:rPr lang="en-US" dirty="0" err="1" smtClean="0"/>
              <a:t>Underfilling</a:t>
            </a:r>
            <a:endParaRPr lang="en-US" dirty="0" smtClean="0"/>
          </a:p>
          <a:p>
            <a:r>
              <a:rPr lang="en-US" dirty="0" err="1" smtClean="0"/>
              <a:t>Gejala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Pain </a:t>
            </a:r>
            <a:r>
              <a:rPr lang="en-US" dirty="0" err="1" smtClean="0"/>
              <a:t>dan</a:t>
            </a:r>
            <a:r>
              <a:rPr lang="en-US" dirty="0" smtClean="0"/>
              <a:t> swelling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Rasa </a:t>
            </a:r>
            <a:r>
              <a:rPr lang="en-US" dirty="0" err="1" smtClean="0"/>
              <a:t>sakit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tekanan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nyaman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menggigit</a:t>
            </a:r>
            <a:endParaRPr lang="en-US" dirty="0" smtClean="0"/>
          </a:p>
          <a:p>
            <a:r>
              <a:rPr lang="en-US" dirty="0" err="1" smtClean="0"/>
              <a:t>Perawatan</a:t>
            </a:r>
            <a:r>
              <a:rPr lang="en-US" dirty="0" smtClean="0"/>
              <a:t>----</a:t>
            </a:r>
            <a:r>
              <a:rPr lang="en-US" dirty="0" err="1" smtClean="0"/>
              <a:t>tergantung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Re- treatment(</a:t>
            </a:r>
            <a:r>
              <a:rPr lang="en-US" dirty="0" err="1" smtClean="0"/>
              <a:t>dengan</a:t>
            </a:r>
            <a:r>
              <a:rPr lang="en-US" dirty="0" smtClean="0"/>
              <a:t>/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incisi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Medikasi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predisposisi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Genetic (pro inflammatory mediator interleukin)</a:t>
            </a:r>
          </a:p>
          <a:p>
            <a:r>
              <a:rPr lang="en-US" dirty="0" smtClean="0"/>
              <a:t>Gender (</a:t>
            </a:r>
            <a:r>
              <a:rPr lang="en-US" dirty="0" err="1" smtClean="0"/>
              <a:t>wanita</a:t>
            </a:r>
            <a:r>
              <a:rPr lang="en-US" dirty="0" smtClean="0"/>
              <a:t>&gt;</a:t>
            </a:r>
            <a:r>
              <a:rPr lang="en-US" dirty="0" err="1" smtClean="0"/>
              <a:t>pria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Anxiety (VAS)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AVULSI GIGI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AutoNum type="arabicPeriod"/>
            </a:pPr>
            <a:r>
              <a:rPr lang="en-US" dirty="0" smtClean="0"/>
              <a:t>IMMEDIATE REPLANTATION ( WITHIN MINUTE)</a:t>
            </a:r>
          </a:p>
          <a:p>
            <a:pPr marL="578358" indent="-514350">
              <a:buAutoNum type="arabicPeriod"/>
            </a:pPr>
            <a:r>
              <a:rPr lang="en-US" dirty="0" smtClean="0"/>
              <a:t>THE EXTRAORAL DRY TIME HAS BEEN LESS THAN 60 MINUTES</a:t>
            </a:r>
          </a:p>
          <a:p>
            <a:pPr marL="578358" indent="-514350">
              <a:buAutoNum type="arabicPeriod"/>
            </a:pPr>
            <a:r>
              <a:rPr lang="en-US" dirty="0" smtClean="0"/>
              <a:t>THE TOOH HAS BEEN OUT FOR LONGER THAN 1 HOUR AND KEPT IN A STORAGE MEDIUM</a:t>
            </a:r>
          </a:p>
          <a:p>
            <a:pPr marL="578358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IMMEDIATE REPLANTATION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Prognosis </a:t>
            </a:r>
            <a:r>
              <a:rPr lang="en-US" dirty="0" err="1" smtClean="0"/>
              <a:t>baik</a:t>
            </a:r>
            <a:endParaRPr lang="en-US" dirty="0" smtClean="0"/>
          </a:p>
          <a:p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mengalami</a:t>
            </a:r>
            <a:r>
              <a:rPr lang="en-US" dirty="0" smtClean="0"/>
              <a:t> trauma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singkat</a:t>
            </a:r>
            <a:r>
              <a:rPr lang="en-US" dirty="0" smtClean="0"/>
              <a:t>---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segera</a:t>
            </a:r>
            <a:r>
              <a:rPr lang="en-US" dirty="0" smtClean="0"/>
              <a:t> </a:t>
            </a:r>
            <a:r>
              <a:rPr lang="en-US" dirty="0" err="1" smtClean="0"/>
              <a:t>tertangani</a:t>
            </a:r>
            <a:endParaRPr lang="en-US" dirty="0" smtClean="0"/>
          </a:p>
          <a:p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dilihat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klinik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radiograf</a:t>
            </a:r>
            <a:endParaRPr lang="en-US" dirty="0" smtClean="0"/>
          </a:p>
          <a:p>
            <a:r>
              <a:rPr lang="en-US" dirty="0" err="1" smtClean="0"/>
              <a:t>Evaluasi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Avulsion with closed apex</a:t>
            </a:r>
            <a:br>
              <a:rPr lang="en-US" dirty="0" smtClean="0"/>
            </a:br>
            <a:r>
              <a:rPr lang="en-US" dirty="0" smtClean="0"/>
              <a:t>(&lt;60 minute)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tersimpan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media (HBSS (Hanks balanced Salt Solution/ milk/saliva)</a:t>
            </a:r>
          </a:p>
          <a:p>
            <a:r>
              <a:rPr lang="en-US" dirty="0" err="1" smtClean="0"/>
              <a:t>Perawatan</a:t>
            </a:r>
            <a:r>
              <a:rPr lang="en-US" dirty="0" smtClean="0"/>
              <a:t> 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direndam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saline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Radiograf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gigi</a:t>
            </a:r>
            <a:r>
              <a:rPr lang="en-US" dirty="0" smtClean="0"/>
              <a:t> yang </a:t>
            </a:r>
            <a:r>
              <a:rPr lang="en-US" dirty="0" err="1" smtClean="0"/>
              <a:t>avulsi,jika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frgamen</a:t>
            </a:r>
            <a:r>
              <a:rPr lang="en-US" dirty="0" smtClean="0"/>
              <a:t> ----</a:t>
            </a:r>
            <a:r>
              <a:rPr lang="en-US" dirty="0" err="1" smtClean="0"/>
              <a:t>dihilangkan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Irigasi</a:t>
            </a:r>
            <a:r>
              <a:rPr lang="en-US" dirty="0" smtClean="0"/>
              <a:t> </a:t>
            </a:r>
            <a:r>
              <a:rPr lang="en-US" dirty="0" err="1" smtClean="0"/>
              <a:t>soket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perlahan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Ambil</a:t>
            </a:r>
            <a:r>
              <a:rPr lang="en-US" dirty="0" smtClean="0"/>
              <a:t> </a:t>
            </a:r>
            <a:r>
              <a:rPr lang="en-US" dirty="0" err="1" smtClean="0"/>
              <a:t>mahkota</a:t>
            </a:r>
            <a:r>
              <a:rPr lang="en-US" dirty="0" smtClean="0"/>
              <a:t> </a:t>
            </a:r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tang </a:t>
            </a:r>
            <a:r>
              <a:rPr lang="en-US" dirty="0" err="1" smtClean="0"/>
              <a:t>ekstraksi</a:t>
            </a:r>
            <a:r>
              <a:rPr lang="en-US" dirty="0" smtClean="0"/>
              <a:t>, </a:t>
            </a:r>
            <a:r>
              <a:rPr lang="en-US" dirty="0" err="1" smtClean="0"/>
              <a:t>hindari</a:t>
            </a:r>
            <a:r>
              <a:rPr lang="en-US" dirty="0" smtClean="0"/>
              <a:t> </a:t>
            </a:r>
            <a:r>
              <a:rPr lang="en-US" dirty="0" err="1" smtClean="0"/>
              <a:t>memegang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akar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Masukkan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soket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perlahan</a:t>
            </a:r>
            <a:r>
              <a:rPr lang="en-US" dirty="0" smtClean="0"/>
              <a:t>, </a:t>
            </a:r>
            <a:r>
              <a:rPr lang="en-US" dirty="0" err="1" smtClean="0"/>
              <a:t>fiksasi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Cek</a:t>
            </a:r>
            <a:r>
              <a:rPr lang="en-US" dirty="0" smtClean="0"/>
              <a:t> </a:t>
            </a:r>
            <a:r>
              <a:rPr lang="en-US" dirty="0" err="1" smtClean="0"/>
              <a:t>oklusi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stabilisasi</a:t>
            </a:r>
            <a:r>
              <a:rPr lang="en-US" dirty="0" smtClean="0"/>
              <a:t> 2 </a:t>
            </a:r>
            <a:r>
              <a:rPr lang="en-US" dirty="0" err="1" smtClean="0"/>
              <a:t>minggu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splint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evaluasi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Avulsion with open (&lt;60 minute)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Rendam</a:t>
            </a:r>
            <a:r>
              <a:rPr lang="en-US" dirty="0" smtClean="0"/>
              <a:t> </a:t>
            </a:r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larutan</a:t>
            </a:r>
            <a:r>
              <a:rPr lang="en-US" dirty="0" smtClean="0"/>
              <a:t> saline</a:t>
            </a:r>
          </a:p>
          <a:p>
            <a:r>
              <a:rPr lang="en-US" dirty="0" err="1" smtClean="0"/>
              <a:t>Anestesi</a:t>
            </a:r>
            <a:endParaRPr lang="en-US" dirty="0" smtClean="0"/>
          </a:p>
          <a:p>
            <a:r>
              <a:rPr lang="en-US" dirty="0" err="1" smtClean="0"/>
              <a:t>Soket</a:t>
            </a:r>
            <a:r>
              <a:rPr lang="en-US" dirty="0" smtClean="0"/>
              <a:t> </a:t>
            </a:r>
            <a:r>
              <a:rPr lang="en-US" dirty="0" err="1" smtClean="0"/>
              <a:t>dibersihkan</a:t>
            </a:r>
            <a:endParaRPr lang="en-US" dirty="0" smtClean="0"/>
          </a:p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tersedia</a:t>
            </a:r>
            <a:r>
              <a:rPr lang="en-US" dirty="0" smtClean="0"/>
              <a:t>, </a:t>
            </a:r>
            <a:r>
              <a:rPr lang="en-US" dirty="0" err="1" smtClean="0"/>
              <a:t>tutup</a:t>
            </a:r>
            <a:r>
              <a:rPr lang="en-US" dirty="0" smtClean="0"/>
              <a:t> </a:t>
            </a:r>
            <a:r>
              <a:rPr lang="en-US" dirty="0" err="1" smtClean="0"/>
              <a:t>permukaan</a:t>
            </a:r>
            <a:r>
              <a:rPr lang="en-US" dirty="0" smtClean="0"/>
              <a:t> </a:t>
            </a:r>
            <a:r>
              <a:rPr lang="en-US" dirty="0" err="1" smtClean="0"/>
              <a:t>akar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antibiotik</a:t>
            </a:r>
            <a:r>
              <a:rPr lang="en-US" dirty="0" smtClean="0"/>
              <a:t> </a:t>
            </a:r>
            <a:r>
              <a:rPr lang="en-US" dirty="0" err="1" smtClean="0"/>
              <a:t>tetracyclin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dimasukkan</a:t>
            </a:r>
            <a:endParaRPr lang="en-US" dirty="0" smtClean="0"/>
          </a:p>
          <a:p>
            <a:r>
              <a:rPr lang="en-US" dirty="0" err="1" smtClean="0"/>
              <a:t>Masukkan</a:t>
            </a:r>
            <a:r>
              <a:rPr lang="en-US" dirty="0" smtClean="0"/>
              <a:t> </a:t>
            </a:r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soket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perlahan</a:t>
            </a:r>
            <a:endParaRPr lang="en-US" dirty="0" smtClean="0"/>
          </a:p>
          <a:p>
            <a:r>
              <a:rPr lang="en-US" dirty="0" smtClean="0"/>
              <a:t>Suturing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lacerasi</a:t>
            </a:r>
            <a:r>
              <a:rPr lang="en-US" dirty="0" smtClean="0"/>
              <a:t>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servikal</a:t>
            </a:r>
            <a:endParaRPr lang="en-US" dirty="0" smtClean="0"/>
          </a:p>
          <a:p>
            <a:r>
              <a:rPr lang="en-US" dirty="0" err="1" smtClean="0"/>
              <a:t>Cek</a:t>
            </a:r>
            <a:r>
              <a:rPr lang="en-US" dirty="0" smtClean="0"/>
              <a:t> </a:t>
            </a:r>
            <a:r>
              <a:rPr lang="en-US" dirty="0" err="1" smtClean="0"/>
              <a:t>oklusi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splinting </a:t>
            </a:r>
            <a:r>
              <a:rPr lang="en-US" dirty="0" err="1" smtClean="0"/>
              <a:t>selama</a:t>
            </a:r>
            <a:r>
              <a:rPr lang="en-US" dirty="0" smtClean="0"/>
              <a:t> 2 </a:t>
            </a:r>
            <a:r>
              <a:rPr lang="en-US" dirty="0" err="1" smtClean="0"/>
              <a:t>minggu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flexible splinting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Yang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diperhatikan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&lt; 9 </a:t>
            </a:r>
            <a:r>
              <a:rPr lang="en-US" dirty="0" err="1" smtClean="0"/>
              <a:t>tahun</a:t>
            </a:r>
            <a:r>
              <a:rPr lang="en-US" dirty="0" smtClean="0"/>
              <a:t>,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diberikan</a:t>
            </a:r>
            <a:r>
              <a:rPr lang="en-US" dirty="0" smtClean="0"/>
              <a:t> </a:t>
            </a:r>
            <a:r>
              <a:rPr lang="en-US" dirty="0" err="1" smtClean="0"/>
              <a:t>antibiotik</a:t>
            </a:r>
            <a:endParaRPr lang="en-US" dirty="0" smtClean="0"/>
          </a:p>
          <a:p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diberikan</a:t>
            </a:r>
            <a:r>
              <a:rPr lang="en-US" dirty="0" smtClean="0"/>
              <a:t> tetanus booster injection (&lt;5 </a:t>
            </a:r>
            <a:r>
              <a:rPr lang="en-US" dirty="0" err="1" smtClean="0"/>
              <a:t>tahun</a:t>
            </a:r>
            <a:r>
              <a:rPr lang="en-US" dirty="0" smtClean="0"/>
              <a:t>)</a:t>
            </a:r>
          </a:p>
          <a:p>
            <a:r>
              <a:rPr lang="en-US" dirty="0" smtClean="0"/>
              <a:t>Root canal treatment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1 </a:t>
            </a:r>
            <a:r>
              <a:rPr lang="en-US" dirty="0" err="1" smtClean="0"/>
              <a:t>minggu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replantasi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difiksasi</a:t>
            </a:r>
            <a:endParaRPr lang="en-US" dirty="0" smtClean="0"/>
          </a:p>
          <a:p>
            <a:r>
              <a:rPr lang="en-US" dirty="0" err="1" smtClean="0"/>
              <a:t>Evaluasi</a:t>
            </a:r>
            <a:r>
              <a:rPr lang="en-US" dirty="0" smtClean="0"/>
              <a:t> 2, 6 </a:t>
            </a:r>
            <a:r>
              <a:rPr lang="en-US" dirty="0" err="1" smtClean="0"/>
              <a:t>dan</a:t>
            </a:r>
            <a:r>
              <a:rPr lang="en-US" dirty="0" smtClean="0"/>
              <a:t> 12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apeks</a:t>
            </a:r>
            <a:endParaRPr lang="en-US" dirty="0" smtClean="0"/>
          </a:p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nekrosis</a:t>
            </a:r>
            <a:r>
              <a:rPr lang="en-US" dirty="0" smtClean="0"/>
              <a:t>----</a:t>
            </a:r>
            <a:r>
              <a:rPr lang="en-US" dirty="0" err="1" smtClean="0"/>
              <a:t>apeksifikasi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Replantation</a:t>
            </a:r>
            <a:r>
              <a:rPr lang="en-US" dirty="0" smtClean="0"/>
              <a:t> with dry time longer than 60 minute (Closed apex)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Periksa</a:t>
            </a:r>
            <a:r>
              <a:rPr lang="en-US" dirty="0" smtClean="0"/>
              <a:t> area </a:t>
            </a:r>
            <a:r>
              <a:rPr lang="en-US" dirty="0" err="1" smtClean="0"/>
              <a:t>avulsi</a:t>
            </a:r>
            <a:r>
              <a:rPr lang="en-US" dirty="0" smtClean="0"/>
              <a:t>, </a:t>
            </a:r>
            <a:r>
              <a:rPr lang="en-US" dirty="0" err="1" smtClean="0"/>
              <a:t>periksa</a:t>
            </a:r>
            <a:r>
              <a:rPr lang="en-US" dirty="0" smtClean="0"/>
              <a:t> </a:t>
            </a:r>
            <a:r>
              <a:rPr lang="en-US" dirty="0" err="1" smtClean="0"/>
              <a:t>radiograf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fraktur</a:t>
            </a:r>
            <a:r>
              <a:rPr lang="en-US" dirty="0" smtClean="0"/>
              <a:t> alveolar</a:t>
            </a:r>
          </a:p>
          <a:p>
            <a:r>
              <a:rPr lang="en-US" dirty="0" err="1" smtClean="0"/>
              <a:t>Bersihkan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debris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fragmen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soket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perawatan</a:t>
            </a:r>
            <a:r>
              <a:rPr lang="en-US" dirty="0" smtClean="0"/>
              <a:t> </a:t>
            </a:r>
            <a:r>
              <a:rPr lang="en-US" dirty="0" err="1" smtClean="0"/>
              <a:t>saluran</a:t>
            </a:r>
            <a:r>
              <a:rPr lang="en-US" dirty="0" smtClean="0"/>
              <a:t> </a:t>
            </a:r>
            <a:r>
              <a:rPr lang="en-US" dirty="0" err="1" smtClean="0"/>
              <a:t>akar</a:t>
            </a:r>
            <a:r>
              <a:rPr lang="en-US" dirty="0" smtClean="0"/>
              <a:t> </a:t>
            </a:r>
            <a:r>
              <a:rPr lang="en-US" dirty="0" err="1" smtClean="0"/>
              <a:t>terlebih</a:t>
            </a:r>
            <a:r>
              <a:rPr lang="en-US" dirty="0" smtClean="0"/>
              <a:t> </a:t>
            </a:r>
            <a:r>
              <a:rPr lang="en-US" dirty="0" err="1" smtClean="0"/>
              <a:t>dahulu</a:t>
            </a:r>
            <a:r>
              <a:rPr lang="en-US" dirty="0" smtClean="0"/>
              <a:t>---</a:t>
            </a:r>
            <a:r>
              <a:rPr lang="en-US" dirty="0" err="1" smtClean="0"/>
              <a:t>replantation</a:t>
            </a:r>
            <a:endParaRPr lang="en-US" dirty="0" smtClean="0"/>
          </a:p>
          <a:p>
            <a:r>
              <a:rPr lang="en-US" dirty="0" err="1" smtClean="0"/>
              <a:t>Hilangkan</a:t>
            </a:r>
            <a:r>
              <a:rPr lang="en-US" dirty="0" smtClean="0"/>
              <a:t> </a:t>
            </a:r>
            <a:r>
              <a:rPr lang="en-US" dirty="0" err="1" smtClean="0"/>
              <a:t>darah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irigasi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soketnya</a:t>
            </a:r>
            <a:endParaRPr lang="en-US" dirty="0" smtClean="0"/>
          </a:p>
          <a:p>
            <a:r>
              <a:rPr lang="en-US" dirty="0" err="1" smtClean="0"/>
              <a:t>Masukkan</a:t>
            </a:r>
            <a:r>
              <a:rPr lang="en-US" dirty="0" smtClean="0"/>
              <a:t> </a:t>
            </a:r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soketnya</a:t>
            </a:r>
            <a:endParaRPr lang="en-US" dirty="0" smtClean="0"/>
          </a:p>
          <a:p>
            <a:r>
              <a:rPr lang="en-US" dirty="0" err="1" smtClean="0"/>
              <a:t>Cek</a:t>
            </a:r>
            <a:r>
              <a:rPr lang="en-US" dirty="0" smtClean="0"/>
              <a:t> </a:t>
            </a:r>
            <a:r>
              <a:rPr lang="en-US" dirty="0" err="1" smtClean="0"/>
              <a:t>oklusi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stabilisasi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Spinting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4 </a:t>
            </a:r>
            <a:r>
              <a:rPr lang="en-US" dirty="0" err="1" smtClean="0"/>
              <a:t>minggu</a:t>
            </a:r>
            <a:endParaRPr lang="en-US" dirty="0" smtClean="0"/>
          </a:p>
          <a:p>
            <a:r>
              <a:rPr lang="en-US" dirty="0" err="1" smtClean="0"/>
              <a:t>Instruksi</a:t>
            </a:r>
            <a:r>
              <a:rPr lang="en-US" dirty="0" smtClean="0"/>
              <a:t> : </a:t>
            </a:r>
            <a:r>
              <a:rPr lang="en-US" dirty="0" err="1" smtClean="0"/>
              <a:t>berikan</a:t>
            </a:r>
            <a:r>
              <a:rPr lang="en-US" dirty="0" smtClean="0"/>
              <a:t> </a:t>
            </a:r>
            <a:r>
              <a:rPr lang="en-US" dirty="0" err="1" smtClean="0"/>
              <a:t>antibiotik</a:t>
            </a:r>
            <a:r>
              <a:rPr lang="en-US" dirty="0" smtClean="0"/>
              <a:t>, tetanus booster injection, diet </a:t>
            </a:r>
            <a:r>
              <a:rPr lang="en-US" dirty="0" err="1" smtClean="0"/>
              <a:t>lunak</a:t>
            </a:r>
            <a:r>
              <a:rPr lang="en-US" dirty="0" smtClean="0"/>
              <a:t>, </a:t>
            </a:r>
            <a:r>
              <a:rPr lang="en-US" dirty="0" err="1" smtClean="0"/>
              <a:t>sikat</a:t>
            </a:r>
            <a:r>
              <a:rPr lang="en-US" dirty="0" smtClean="0"/>
              <a:t> </a:t>
            </a:r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sikat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obat</a:t>
            </a:r>
            <a:r>
              <a:rPr lang="en-US" dirty="0" smtClean="0"/>
              <a:t> </a:t>
            </a:r>
            <a:r>
              <a:rPr lang="en-US" dirty="0" err="1" smtClean="0"/>
              <a:t>kumur</a:t>
            </a:r>
            <a:r>
              <a:rPr lang="en-US" dirty="0" smtClean="0"/>
              <a:t> </a:t>
            </a:r>
            <a:r>
              <a:rPr lang="en-US" dirty="0" err="1" smtClean="0"/>
              <a:t>chlorhexidine</a:t>
            </a:r>
            <a:r>
              <a:rPr lang="en-US" dirty="0" smtClean="0"/>
              <a:t> (2 kali </a:t>
            </a:r>
            <a:r>
              <a:rPr lang="en-US" dirty="0" err="1" smtClean="0"/>
              <a:t>sehari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1 </a:t>
            </a:r>
            <a:r>
              <a:rPr lang="en-US" dirty="0" err="1" smtClean="0"/>
              <a:t>minggu</a:t>
            </a:r>
            <a:r>
              <a:rPr lang="en-US" smtClean="0"/>
              <a:t>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PENGETAHUAN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MEKANISME NYERI</a:t>
            </a:r>
          </a:p>
          <a:p>
            <a:r>
              <a:rPr lang="en-US" dirty="0" smtClean="0"/>
              <a:t>PENATALAKSANAAN</a:t>
            </a:r>
          </a:p>
          <a:p>
            <a:r>
              <a:rPr lang="en-US" dirty="0" smtClean="0"/>
              <a:t>DIAGNOSIS</a:t>
            </a:r>
          </a:p>
          <a:p>
            <a:r>
              <a:rPr lang="en-US" dirty="0" smtClean="0"/>
              <a:t>ANESTESI</a:t>
            </a:r>
          </a:p>
          <a:p>
            <a:r>
              <a:rPr lang="en-US" dirty="0" smtClean="0"/>
              <a:t>CARA PENGOBATAN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447800"/>
            <a:ext cx="6629400" cy="1826363"/>
          </a:xfrm>
        </p:spPr>
        <p:txBody>
          <a:bodyPr/>
          <a:lstStyle/>
          <a:p>
            <a:r>
              <a:rPr lang="en-US" dirty="0" smtClean="0"/>
              <a:t>Root </a:t>
            </a:r>
            <a:r>
              <a:rPr lang="en-US" dirty="0" err="1" smtClean="0"/>
              <a:t>resorption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3505201"/>
            <a:ext cx="6480174" cy="1143000"/>
          </a:xfrm>
        </p:spPr>
        <p:txBody>
          <a:bodyPr/>
          <a:lstStyle/>
          <a:p>
            <a:r>
              <a:rPr lang="en-US" dirty="0" smtClean="0"/>
              <a:t>Surface </a:t>
            </a:r>
            <a:r>
              <a:rPr lang="en-US" dirty="0" err="1" smtClean="0"/>
              <a:t>resorption</a:t>
            </a:r>
            <a:endParaRPr lang="en-US" dirty="0" smtClean="0"/>
          </a:p>
          <a:p>
            <a:r>
              <a:rPr lang="en-US" dirty="0" smtClean="0"/>
              <a:t>Inflammatory </a:t>
            </a:r>
            <a:r>
              <a:rPr lang="en-US" dirty="0" err="1" smtClean="0"/>
              <a:t>resorption</a:t>
            </a:r>
            <a:endParaRPr lang="en-US" dirty="0" smtClean="0"/>
          </a:p>
          <a:p>
            <a:r>
              <a:rPr lang="en-US" dirty="0" smtClean="0"/>
              <a:t>External replacement </a:t>
            </a:r>
            <a:r>
              <a:rPr lang="en-US" dirty="0" err="1" smtClean="0"/>
              <a:t>resorption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Resorption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i="1" dirty="0" smtClean="0"/>
              <a:t>Inflammatory </a:t>
            </a:r>
            <a:r>
              <a:rPr lang="en-US" i="1" dirty="0" err="1" smtClean="0"/>
              <a:t>resorption</a:t>
            </a:r>
            <a:r>
              <a:rPr lang="en-US" i="1" dirty="0" smtClean="0"/>
              <a:t> </a:t>
            </a:r>
            <a:r>
              <a:rPr lang="en-US" dirty="0" smtClean="0"/>
              <a:t>is related to pulp necrosis. A </a:t>
            </a:r>
            <a:r>
              <a:rPr lang="en-US" dirty="0" err="1" smtClean="0"/>
              <a:t>periradicular</a:t>
            </a:r>
            <a:r>
              <a:rPr lang="en-US" dirty="0" smtClean="0"/>
              <a:t> lesion may cause apical </a:t>
            </a:r>
            <a:r>
              <a:rPr lang="en-US" dirty="0" err="1" smtClean="0"/>
              <a:t>resorption</a:t>
            </a:r>
            <a:r>
              <a:rPr lang="en-US" dirty="0" smtClean="0"/>
              <a:t>. Lateral </a:t>
            </a:r>
            <a:r>
              <a:rPr lang="en-US" dirty="0" err="1" smtClean="0"/>
              <a:t>resorption</a:t>
            </a:r>
            <a:r>
              <a:rPr lang="en-US" dirty="0" smtClean="0"/>
              <a:t> usually results from impact trauma. </a:t>
            </a:r>
          </a:p>
          <a:p>
            <a:pPr>
              <a:buFont typeface="Wingdings" pitchFamily="2" charset="2"/>
              <a:buChar char="v"/>
            </a:pPr>
            <a:r>
              <a:rPr lang="en-US" i="1" dirty="0" smtClean="0"/>
              <a:t>Replacement </a:t>
            </a:r>
            <a:r>
              <a:rPr lang="en-US" i="1" dirty="0" err="1" smtClean="0"/>
              <a:t>resorption</a:t>
            </a:r>
            <a:r>
              <a:rPr lang="en-US" i="1" dirty="0" smtClean="0"/>
              <a:t> </a:t>
            </a:r>
            <a:r>
              <a:rPr lang="en-US" dirty="0" smtClean="0"/>
              <a:t>occurs after impact injuries (</a:t>
            </a:r>
            <a:r>
              <a:rPr lang="en-US" dirty="0" err="1" smtClean="0"/>
              <a:t>luxation</a:t>
            </a:r>
            <a:r>
              <a:rPr lang="en-US" dirty="0" smtClean="0"/>
              <a:t> or avulsion). This </a:t>
            </a:r>
            <a:r>
              <a:rPr lang="en-US" dirty="0" err="1" smtClean="0"/>
              <a:t>resorption</a:t>
            </a:r>
            <a:r>
              <a:rPr lang="en-US" dirty="0" smtClean="0"/>
              <a:t> is associated with fusion, then replacement, of tooth structure with bone.</a:t>
            </a:r>
          </a:p>
          <a:p>
            <a:pPr>
              <a:buFont typeface="Wingdings" pitchFamily="2" charset="2"/>
              <a:buChar char="v"/>
            </a:pPr>
            <a:r>
              <a:rPr lang="en-US" i="1" dirty="0" smtClean="0"/>
              <a:t>Idiopathic </a:t>
            </a:r>
            <a:r>
              <a:rPr lang="en-US" dirty="0" smtClean="0"/>
              <a:t>(unknown) or known etiology is unrelated to </a:t>
            </a:r>
            <a:r>
              <a:rPr lang="en-US" dirty="0" err="1" smtClean="0"/>
              <a:t>pulpal</a:t>
            </a:r>
            <a:r>
              <a:rPr lang="en-US" dirty="0" smtClean="0"/>
              <a:t> or </a:t>
            </a:r>
            <a:r>
              <a:rPr lang="en-US" dirty="0" err="1" smtClean="0"/>
              <a:t>periradicular</a:t>
            </a:r>
            <a:r>
              <a:rPr lang="en-US" dirty="0" smtClean="0"/>
              <a:t> </a:t>
            </a:r>
            <a:r>
              <a:rPr lang="en-US" dirty="0" err="1" smtClean="0"/>
              <a:t>pathosis</a:t>
            </a:r>
            <a:r>
              <a:rPr lang="en-US" dirty="0" smtClean="0"/>
              <a:t> (e.g., </a:t>
            </a:r>
            <a:r>
              <a:rPr lang="en-US" dirty="0" err="1" smtClean="0"/>
              <a:t>resorption</a:t>
            </a:r>
            <a:r>
              <a:rPr lang="en-US" dirty="0" smtClean="0"/>
              <a:t> due to orthodontic treatment).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pasca</a:t>
            </a:r>
            <a:r>
              <a:rPr lang="en-US" dirty="0" smtClean="0"/>
              <a:t> PSA</a:t>
            </a:r>
            <a:endParaRPr lang="en-US" dirty="0"/>
          </a:p>
        </p:txBody>
      </p:sp>
      <p:pic>
        <p:nvPicPr>
          <p:cNvPr id="1026" name="Picture 2" descr="C:\Users\prodi kg\Pictures\FOTO\foto kasus veneer\PhotoGrid_14466009463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4572000" cy="4572000"/>
          </a:xfrm>
          <a:prstGeom prst="rect">
            <a:avLst/>
          </a:prstGeom>
          <a:noFill/>
        </p:spPr>
      </p:pic>
      <p:pic>
        <p:nvPicPr>
          <p:cNvPr id="1027" name="Picture 3" descr="C:\Users\prodi kg\OneDrive\Pictures\kasus endo\abses pasca PSA\20151029_203701.jpg"/>
          <p:cNvPicPr>
            <a:picLocks noChangeAspect="1" noChangeArrowheads="1"/>
          </p:cNvPicPr>
          <p:nvPr/>
        </p:nvPicPr>
        <p:blipFill>
          <a:blip r:embed="rId3" cstate="print"/>
          <a:srcRect l="36187" t="15084" r="10288"/>
          <a:stretch>
            <a:fillRect/>
          </a:stretch>
        </p:blipFill>
        <p:spPr bwMode="auto">
          <a:xfrm>
            <a:off x="5257800" y="1676400"/>
            <a:ext cx="1635861" cy="2438400"/>
          </a:xfrm>
          <a:prstGeom prst="rect">
            <a:avLst/>
          </a:prstGeom>
          <a:noFill/>
        </p:spPr>
      </p:pic>
      <p:pic>
        <p:nvPicPr>
          <p:cNvPr id="1028" name="Picture 4" descr="C:\Users\prodi kg\OneDrive\Pictures\kasus endo\abses pasca PSA\20151029_203718.jpg"/>
          <p:cNvPicPr>
            <a:picLocks noChangeAspect="1" noChangeArrowheads="1"/>
          </p:cNvPicPr>
          <p:nvPr/>
        </p:nvPicPr>
        <p:blipFill>
          <a:blip r:embed="rId4" cstate="print"/>
          <a:srcRect l="45251" t="22093" r="15171"/>
          <a:stretch>
            <a:fillRect/>
          </a:stretch>
        </p:blipFill>
        <p:spPr bwMode="auto">
          <a:xfrm>
            <a:off x="6934200" y="3505200"/>
            <a:ext cx="1555845" cy="2606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pasca</a:t>
            </a:r>
            <a:r>
              <a:rPr lang="en-US" dirty="0" smtClean="0"/>
              <a:t> PSA</a:t>
            </a:r>
            <a:endParaRPr lang="en-US" dirty="0"/>
          </a:p>
        </p:txBody>
      </p:sp>
      <p:pic>
        <p:nvPicPr>
          <p:cNvPr id="2050" name="Picture 2" descr="C:\Users\prodi kg\OneDrive\Pictures\kasus endo\psa retreatment\20160419_205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2819400" cy="24616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1" name="Picture 3" descr="C:\Users\prodi kg\OneDrive\Pictures\kasus endo\psa retreatment\20160419_2052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267200"/>
            <a:ext cx="2828072" cy="19603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C:\Users\prodi kg\OneDrive\Pictures\kasus endo\psa retreatment\20160419_205301.jpg"/>
          <p:cNvPicPr>
            <a:picLocks noChangeAspect="1" noChangeArrowheads="1"/>
          </p:cNvPicPr>
          <p:nvPr/>
        </p:nvPicPr>
        <p:blipFill>
          <a:blip r:embed="rId4" cstate="print"/>
          <a:srcRect t="-7407" r="37515"/>
          <a:stretch>
            <a:fillRect/>
          </a:stretch>
        </p:blipFill>
        <p:spPr bwMode="auto">
          <a:xfrm>
            <a:off x="4343400" y="1828800"/>
            <a:ext cx="3002958" cy="34273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KASUS EMERGENCY ENDODONTIK</a:t>
            </a:r>
            <a:endParaRPr lang="en-US" dirty="0"/>
          </a:p>
        </p:txBody>
      </p:sp>
      <p:pic>
        <p:nvPicPr>
          <p:cNvPr id="5" name="Picture Placeholder 4" descr="20140523_223645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6263" r="3390" b="9169"/>
          <a:stretch>
            <a:fillRect/>
          </a:stretch>
        </p:blipFill>
        <p:spPr>
          <a:xfrm rot="5400000">
            <a:off x="-699655" y="1995055"/>
            <a:ext cx="5133110" cy="2971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867400"/>
            <a:ext cx="4724400" cy="76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	</a:t>
            </a:r>
          </a:p>
          <a:p>
            <a:r>
              <a:rPr lang="en-US" sz="2000" dirty="0" smtClean="0"/>
              <a:t>	LOCALIZED SWELLING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KASUS EMERGENCY ENDODONTIC</a:t>
            </a:r>
            <a:endParaRPr lang="en-US" dirty="0"/>
          </a:p>
        </p:txBody>
      </p:sp>
      <p:pic>
        <p:nvPicPr>
          <p:cNvPr id="5" name="Picture Placeholder 4" descr="20131202_20315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1" r="1248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		KARIES SERVIKAL DISERTAI GUMBOIL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KASUS EMERGENCIES ENDODONTIC</a:t>
            </a:r>
            <a:endParaRPr lang="en-US" dirty="0"/>
          </a:p>
        </p:txBody>
      </p:sp>
      <p:pic>
        <p:nvPicPr>
          <p:cNvPr id="5" name="Picture Placeholder 4" descr="20131125_18364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0" b="130"/>
          <a:stretch>
            <a:fillRect/>
          </a:stretch>
        </p:blipFill>
        <p:spPr>
          <a:xfrm rot="5400000">
            <a:off x="1660193" y="1692607"/>
            <a:ext cx="3154060" cy="235964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			</a:t>
            </a:r>
            <a:r>
              <a:rPr lang="en-US" sz="1800" dirty="0" smtClean="0"/>
              <a:t>RE-TREATMENT</a:t>
            </a:r>
            <a:endParaRPr lang="en-US" sz="1800" dirty="0"/>
          </a:p>
        </p:txBody>
      </p:sp>
      <p:pic>
        <p:nvPicPr>
          <p:cNvPr id="1026" name="Picture 2" descr="C:\FOTO SAMSUNG BARU\Camera\20131125_2046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76400"/>
            <a:ext cx="34544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KASUS FRAKTUR MAHKOTA</a:t>
            </a:r>
            <a:endParaRPr lang="en-US" dirty="0"/>
          </a:p>
        </p:txBody>
      </p:sp>
      <p:pic>
        <p:nvPicPr>
          <p:cNvPr id="5" name="Picture Placeholder 4" descr="20140523_22450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-487" t="1515" b="3247"/>
          <a:stretch>
            <a:fillRect/>
          </a:stretch>
        </p:blipFill>
        <p:spPr>
          <a:xfrm>
            <a:off x="2971800" y="609600"/>
            <a:ext cx="5895975" cy="4191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		FRAKTUR MAHKOTA DENGAN KOMPLIKASI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 descr="20140523_22435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735" t="12480" r="15486" b="14411"/>
          <a:stretch>
            <a:fillRect/>
          </a:stretch>
        </p:blipFill>
        <p:spPr>
          <a:xfrm rot="10800000">
            <a:off x="1981200" y="457200"/>
            <a:ext cx="3428999" cy="2514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828800"/>
            <a:ext cx="2438400" cy="5257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		EKSTRUSI PASCA TRAUMA</a:t>
            </a:r>
            <a:endParaRPr lang="en-US" sz="2000" dirty="0"/>
          </a:p>
        </p:txBody>
      </p:sp>
      <p:pic>
        <p:nvPicPr>
          <p:cNvPr id="3074" name="Picture 2" descr="C:\FOTO SAMSUNG BARU\Camera\20140523_224406.jpg"/>
          <p:cNvPicPr>
            <a:picLocks noChangeAspect="1" noChangeArrowheads="1"/>
          </p:cNvPicPr>
          <p:nvPr/>
        </p:nvPicPr>
        <p:blipFill>
          <a:blip r:embed="rId3" cstate="print"/>
          <a:srcRect l="22222" t="28395" r="11111" b="14815"/>
          <a:stretch>
            <a:fillRect/>
          </a:stretch>
        </p:blipFill>
        <p:spPr bwMode="auto">
          <a:xfrm rot="10800000">
            <a:off x="4495800" y="3200400"/>
            <a:ext cx="3578087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Abses</a:t>
            </a:r>
            <a:r>
              <a:rPr lang="en-US" dirty="0" smtClean="0"/>
              <a:t> </a:t>
            </a:r>
            <a:r>
              <a:rPr lang="en-US" dirty="0" err="1" smtClean="0"/>
              <a:t>periapikal</a:t>
            </a:r>
            <a:endParaRPr lang="en-US" dirty="0"/>
          </a:p>
        </p:txBody>
      </p:sp>
      <p:pic>
        <p:nvPicPr>
          <p:cNvPr id="2050" name="Picture 2" descr="C:\Users\prodi kg\OneDrive\Pictures\kasus endo\kasus PSA masailul\IMG-20120621-018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382" t="5051" r="19695" b="27604"/>
          <a:stretch>
            <a:fillRect/>
          </a:stretch>
        </p:blipFill>
        <p:spPr bwMode="auto">
          <a:xfrm>
            <a:off x="1524000" y="2057400"/>
            <a:ext cx="2667000" cy="2012830"/>
          </a:xfrm>
          <a:prstGeom prst="rect">
            <a:avLst/>
          </a:prstGeom>
          <a:noFill/>
        </p:spPr>
      </p:pic>
      <p:pic>
        <p:nvPicPr>
          <p:cNvPr id="2051" name="Picture 3" descr="C:\Users\prodi kg\OneDrive\Pictures\kasus endo\kasus PSA masailul\IMG-20120621-01804.jpg"/>
          <p:cNvPicPr>
            <a:picLocks noChangeAspect="1" noChangeArrowheads="1"/>
          </p:cNvPicPr>
          <p:nvPr/>
        </p:nvPicPr>
        <p:blipFill>
          <a:blip r:embed="rId3" cstate="print"/>
          <a:srcRect l="26887" t="18868" r="20754" b="20755"/>
          <a:stretch>
            <a:fillRect/>
          </a:stretch>
        </p:blipFill>
        <p:spPr bwMode="auto">
          <a:xfrm>
            <a:off x="4343400" y="3200400"/>
            <a:ext cx="2667000" cy="2306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2600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PENYAKIT PULPA</a:t>
            </a:r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Pulpitis</a:t>
            </a:r>
            <a:r>
              <a:rPr lang="en-US" dirty="0" smtClean="0"/>
              <a:t> </a:t>
            </a:r>
            <a:r>
              <a:rPr lang="en-US" dirty="0" err="1" smtClean="0"/>
              <a:t>reversibel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Pulpitis</a:t>
            </a:r>
            <a:r>
              <a:rPr lang="en-US" dirty="0" smtClean="0"/>
              <a:t> </a:t>
            </a:r>
            <a:r>
              <a:rPr lang="en-US" dirty="0" err="1" smtClean="0"/>
              <a:t>irreversibel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Nekrose</a:t>
            </a:r>
            <a:r>
              <a:rPr lang="en-US" dirty="0" smtClean="0"/>
              <a:t> </a:t>
            </a:r>
            <a:r>
              <a:rPr lang="en-US" dirty="0" err="1" smtClean="0"/>
              <a:t>pulpa</a:t>
            </a:r>
            <a:endParaRPr lang="en-US" dirty="0" smtClean="0"/>
          </a:p>
          <a:p>
            <a:r>
              <a:rPr lang="en-US" smtClean="0"/>
              <a:t>PENYAKIT PERIRADIKULER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Abses</a:t>
            </a:r>
            <a:r>
              <a:rPr lang="en-US" dirty="0" smtClean="0"/>
              <a:t> alveolar </a:t>
            </a:r>
            <a:r>
              <a:rPr lang="en-US" dirty="0" err="1" smtClean="0"/>
              <a:t>akut</a:t>
            </a:r>
            <a:r>
              <a:rPr lang="en-US" dirty="0" smtClean="0"/>
              <a:t>/ </a:t>
            </a:r>
            <a:r>
              <a:rPr lang="en-US" dirty="0" err="1" smtClean="0"/>
              <a:t>abses</a:t>
            </a:r>
            <a:r>
              <a:rPr lang="en-US" dirty="0" smtClean="0"/>
              <a:t> </a:t>
            </a:r>
            <a:r>
              <a:rPr lang="en-US" dirty="0" err="1" smtClean="0"/>
              <a:t>periapikal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Abses</a:t>
            </a:r>
            <a:r>
              <a:rPr lang="en-US" dirty="0" smtClean="0"/>
              <a:t> alveolar </a:t>
            </a:r>
            <a:r>
              <a:rPr lang="en-US" dirty="0" err="1" smtClean="0"/>
              <a:t>kronis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Granuloma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Kista</a:t>
            </a:r>
            <a:r>
              <a:rPr lang="en-US" dirty="0" smtClean="0"/>
              <a:t> </a:t>
            </a:r>
            <a:r>
              <a:rPr lang="en-US" dirty="0" err="1" smtClean="0"/>
              <a:t>radikuler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brush-2_hi-re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2420"/>
            <a:ext cx="8254380" cy="469925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32770" name="Picture 2" descr="DSC0091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1378" y="2299395"/>
            <a:ext cx="2455664" cy="1841748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32771" name="Picture 3" descr="DSC0091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495800"/>
            <a:ext cx="2397026" cy="1797770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32772" name="Picture 4" descr="DSC0091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441" y="4467077"/>
            <a:ext cx="2455664" cy="1841748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32773" name="Picture 5" descr="image27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50" y="267891"/>
            <a:ext cx="2647652" cy="1714500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32774" name="Picture 6" descr="IMG-20110520-00524.jpg"/>
          <p:cNvPicPr>
            <a:picLocks noChangeAspect="1"/>
          </p:cNvPicPr>
          <p:nvPr/>
        </p:nvPicPr>
        <p:blipFill>
          <a:blip r:embed="rId7" cstate="print"/>
          <a:srcRect l="5903" r="4109" b="12448"/>
          <a:stretch>
            <a:fillRect/>
          </a:stretch>
        </p:blipFill>
        <p:spPr bwMode="auto">
          <a:xfrm>
            <a:off x="381000" y="2362200"/>
            <a:ext cx="2418655" cy="1764878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32775" name="Picture 7" descr="IMG-20110523-00535.jpg"/>
          <p:cNvPicPr>
            <a:picLocks noChangeAspect="1"/>
          </p:cNvPicPr>
          <p:nvPr/>
        </p:nvPicPr>
        <p:blipFill>
          <a:blip r:embed="rId8" cstate="print"/>
          <a:srcRect l="4918" r="5864" b="15513"/>
          <a:stretch>
            <a:fillRect/>
          </a:stretch>
        </p:blipFill>
        <p:spPr bwMode="auto">
          <a:xfrm>
            <a:off x="6400800" y="304800"/>
            <a:ext cx="2362200" cy="1677468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32776" name="Picture 8" descr="image20.jpg"/>
          <p:cNvPicPr>
            <a:picLocks noChangeAspect="1"/>
          </p:cNvPicPr>
          <p:nvPr/>
        </p:nvPicPr>
        <p:blipFill>
          <a:blip r:embed="rId9" cstate="print"/>
          <a:srcRect l="2867" r="2517" b="12136"/>
          <a:stretch>
            <a:fillRect/>
          </a:stretch>
        </p:blipFill>
        <p:spPr bwMode="auto">
          <a:xfrm>
            <a:off x="3352800" y="228600"/>
            <a:ext cx="2514600" cy="1752600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32777" name="Picture 9" descr="image26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29000" y="2362200"/>
            <a:ext cx="2350518" cy="1676400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pic>
        <p:nvPicPr>
          <p:cNvPr id="32778" name="Picture 10" descr="image36.jpg"/>
          <p:cNvPicPr>
            <a:picLocks noChangeAspect="1"/>
          </p:cNvPicPr>
          <p:nvPr/>
        </p:nvPicPr>
        <p:blipFill>
          <a:blip r:embed="rId11" cstate="print"/>
          <a:srcRect l="15152" t="11122" r="18181" b="20198"/>
          <a:stretch>
            <a:fillRect/>
          </a:stretch>
        </p:blipFill>
        <p:spPr bwMode="auto">
          <a:xfrm>
            <a:off x="6400800" y="4495800"/>
            <a:ext cx="2465264" cy="1905026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3587200" presetClass="entr" presetSubtype="14403660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3587200" presetClass="entr" presetSubtype="1437750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3587200" presetClass="entr" presetSubtype="14377659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DAFTAR PUSTAKA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Cohen, S. and Burns, R.C. 2006. Pathways of The Pulp. 6 </a:t>
            </a:r>
            <a:r>
              <a:rPr lang="en-US" dirty="0" err="1" smtClean="0"/>
              <a:t>th</a:t>
            </a:r>
            <a:r>
              <a:rPr lang="en-US" dirty="0" smtClean="0"/>
              <a:t> ed. St. Louis : Mosby.</a:t>
            </a:r>
          </a:p>
          <a:p>
            <a:endParaRPr lang="en-US" dirty="0" smtClean="0"/>
          </a:p>
          <a:p>
            <a:r>
              <a:rPr lang="en-US" dirty="0" err="1" smtClean="0"/>
              <a:t>Guttman</a:t>
            </a:r>
            <a:r>
              <a:rPr lang="en-US" dirty="0" smtClean="0"/>
              <a:t>, J.L. 1992. Problem Solving in </a:t>
            </a:r>
            <a:r>
              <a:rPr lang="en-US" dirty="0" err="1" smtClean="0"/>
              <a:t>Endodontics</a:t>
            </a:r>
            <a:r>
              <a:rPr lang="en-US" dirty="0" smtClean="0"/>
              <a:t>, Prevention, Identification and Management. 2 </a:t>
            </a:r>
            <a:r>
              <a:rPr lang="en-US" dirty="0" err="1" smtClean="0"/>
              <a:t>nd</a:t>
            </a:r>
            <a:r>
              <a:rPr lang="en-US" dirty="0" smtClean="0"/>
              <a:t> ed., St Louis : Mosby Year Book. </a:t>
            </a:r>
          </a:p>
          <a:p>
            <a:r>
              <a:rPr lang="en-US" dirty="0" smtClean="0"/>
              <a:t>Grossman, L.I., </a:t>
            </a:r>
            <a:r>
              <a:rPr lang="en-US" dirty="0" err="1" smtClean="0"/>
              <a:t>Oliet</a:t>
            </a:r>
            <a:r>
              <a:rPr lang="en-US" dirty="0" smtClean="0"/>
              <a:t>, S. and Del Rio, C.E., 2002. </a:t>
            </a:r>
            <a:r>
              <a:rPr lang="en-US" dirty="0" err="1" smtClean="0"/>
              <a:t>Endodontics</a:t>
            </a:r>
            <a:r>
              <a:rPr lang="en-US" dirty="0" smtClean="0"/>
              <a:t> Practice. 11 </a:t>
            </a:r>
            <a:r>
              <a:rPr lang="en-US" dirty="0" err="1" smtClean="0"/>
              <a:t>th</a:t>
            </a:r>
            <a:r>
              <a:rPr lang="en-US" dirty="0" smtClean="0"/>
              <a:t> ed. </a:t>
            </a:r>
          </a:p>
          <a:p>
            <a:pPr>
              <a:buNone/>
            </a:pPr>
            <a:r>
              <a:rPr lang="en-US" dirty="0" smtClean="0"/>
              <a:t>	Philadelphia : Lea &amp; </a:t>
            </a:r>
            <a:r>
              <a:rPr lang="en-US" dirty="0" err="1" smtClean="0"/>
              <a:t>Febiger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Walton, R. and </a:t>
            </a:r>
            <a:r>
              <a:rPr lang="en-US" dirty="0" err="1" smtClean="0"/>
              <a:t>Torabinejad</a:t>
            </a:r>
            <a:r>
              <a:rPr lang="en-US" dirty="0" smtClean="0"/>
              <a:t>, M., 2014. Principle and Practice of </a:t>
            </a:r>
            <a:r>
              <a:rPr lang="en-US" dirty="0" err="1" smtClean="0"/>
              <a:t>Endodontics</a:t>
            </a:r>
            <a:r>
              <a:rPr lang="en-US" dirty="0" smtClean="0"/>
              <a:t>. 5 </a:t>
            </a:r>
            <a:r>
              <a:rPr lang="en-US" dirty="0" err="1" smtClean="0"/>
              <a:t>th</a:t>
            </a:r>
            <a:r>
              <a:rPr lang="en-US" dirty="0" smtClean="0"/>
              <a:t> ed. Philadelphia : W.B. Saunders Co. </a:t>
            </a:r>
            <a:r>
              <a:rPr lang="en-US" dirty="0" err="1" smtClean="0"/>
              <a:t>weine</a:t>
            </a:r>
            <a:r>
              <a:rPr lang="en-US" dirty="0" smtClean="0"/>
              <a:t>, F.S.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PEMERIKSAAN SUBYEKTIF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Riwayat</a:t>
            </a:r>
            <a:r>
              <a:rPr lang="en-US" dirty="0" smtClean="0"/>
              <a:t> </a:t>
            </a:r>
            <a:r>
              <a:rPr lang="en-US" dirty="0" err="1" smtClean="0"/>
              <a:t>medis</a:t>
            </a:r>
            <a:r>
              <a:rPr lang="en-US" dirty="0" smtClean="0"/>
              <a:t>/ </a:t>
            </a:r>
            <a:r>
              <a:rPr lang="en-US" dirty="0" err="1" smtClean="0"/>
              <a:t>penyakit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Lokasi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Keparahan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Durasi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Karakter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Stimulus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kuantitas</a:t>
            </a:r>
            <a:r>
              <a:rPr lang="en-US" dirty="0" smtClean="0"/>
              <a:t> </a:t>
            </a:r>
            <a:r>
              <a:rPr lang="en-US" dirty="0" err="1" smtClean="0"/>
              <a:t>nyeri</a:t>
            </a:r>
            <a:r>
              <a:rPr lang="en-US" dirty="0" smtClean="0"/>
              <a:t> (</a:t>
            </a:r>
            <a:r>
              <a:rPr lang="en-US" dirty="0" err="1" smtClean="0"/>
              <a:t>spontanitas</a:t>
            </a:r>
            <a:r>
              <a:rPr lang="en-US" dirty="0" smtClean="0"/>
              <a:t>, </a:t>
            </a:r>
            <a:r>
              <a:rPr lang="en-US" dirty="0" err="1" smtClean="0"/>
              <a:t>intensitas,durasi</a:t>
            </a:r>
            <a:r>
              <a:rPr lang="en-US" dirty="0" smtClean="0"/>
              <a:t>)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1200"/>
            <a:ext cx="7620000" cy="4473608"/>
          </a:xfrm>
        </p:spPr>
        <p:txBody>
          <a:bodyPr/>
          <a:lstStyle/>
          <a:p>
            <a:r>
              <a:rPr lang="en-US" dirty="0" smtClean="0"/>
              <a:t>PEMERIKSAAN OBYEKTIF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wajah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Jaringan</a:t>
            </a:r>
            <a:r>
              <a:rPr lang="en-US" dirty="0" smtClean="0"/>
              <a:t> </a:t>
            </a:r>
            <a:r>
              <a:rPr lang="en-US" dirty="0" err="1" smtClean="0"/>
              <a:t>keras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Visual 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Sondasi</a:t>
            </a:r>
            <a:r>
              <a:rPr lang="en-US" dirty="0" smtClean="0"/>
              <a:t>  (</a:t>
            </a:r>
            <a:r>
              <a:rPr lang="en-US" dirty="0" err="1" smtClean="0"/>
              <a:t>karies</a:t>
            </a:r>
            <a:r>
              <a:rPr lang="en-US" dirty="0" smtClean="0"/>
              <a:t>, </a:t>
            </a:r>
            <a:r>
              <a:rPr lang="en-US" dirty="0" err="1" smtClean="0"/>
              <a:t>kerusakan</a:t>
            </a:r>
            <a:r>
              <a:rPr lang="en-US" dirty="0" smtClean="0"/>
              <a:t> </a:t>
            </a:r>
            <a:r>
              <a:rPr lang="en-US" dirty="0" err="1" smtClean="0"/>
              <a:t>restorasi</a:t>
            </a:r>
            <a:r>
              <a:rPr lang="en-US" dirty="0" smtClean="0"/>
              <a:t>, </a:t>
            </a:r>
            <a:r>
              <a:rPr lang="en-US" dirty="0" err="1" smtClean="0"/>
              <a:t>karies</a:t>
            </a:r>
            <a:r>
              <a:rPr lang="en-US" dirty="0" smtClean="0"/>
              <a:t> </a:t>
            </a:r>
            <a:r>
              <a:rPr lang="en-US" dirty="0" err="1" smtClean="0"/>
              <a:t>sekunder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 PERIRADIKULER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Inflamasi</a:t>
            </a:r>
            <a:r>
              <a:rPr lang="en-US" dirty="0" smtClean="0"/>
              <a:t> </a:t>
            </a:r>
            <a:r>
              <a:rPr lang="en-US" dirty="0" err="1" smtClean="0"/>
              <a:t>periradikuler</a:t>
            </a:r>
            <a:r>
              <a:rPr lang="en-US" dirty="0" smtClean="0"/>
              <a:t> (</a:t>
            </a:r>
            <a:r>
              <a:rPr lang="en-US" dirty="0" err="1" smtClean="0"/>
              <a:t>asal</a:t>
            </a:r>
            <a:r>
              <a:rPr lang="en-US" dirty="0" smtClean="0"/>
              <a:t> </a:t>
            </a:r>
            <a:r>
              <a:rPr lang="en-US" dirty="0" err="1" smtClean="0"/>
              <a:t>nyeri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palpasi</a:t>
            </a:r>
            <a:r>
              <a:rPr lang="en-US" dirty="0" smtClean="0"/>
              <a:t>, </a:t>
            </a:r>
            <a:r>
              <a:rPr lang="en-US" dirty="0" err="1" smtClean="0"/>
              <a:t>tekanan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jari</a:t>
            </a:r>
            <a:r>
              <a:rPr lang="en-US" dirty="0" smtClean="0"/>
              <a:t>, </a:t>
            </a:r>
            <a:r>
              <a:rPr lang="en-US" dirty="0" err="1" smtClean="0"/>
              <a:t>menggoyangkan</a:t>
            </a:r>
            <a:r>
              <a:rPr lang="en-US" dirty="0" smtClean="0"/>
              <a:t> </a:t>
            </a:r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perkusi</a:t>
            </a:r>
            <a:r>
              <a:rPr lang="en-US" dirty="0" smtClean="0"/>
              <a:t> </a:t>
            </a:r>
            <a:r>
              <a:rPr lang="en-US" dirty="0" err="1" smtClean="0"/>
              <a:t>ringan</a:t>
            </a:r>
            <a:endParaRPr lang="en-US" dirty="0" smtClean="0"/>
          </a:p>
          <a:p>
            <a:r>
              <a:rPr lang="en-US" dirty="0" err="1" smtClean="0"/>
              <a:t>Tes</a:t>
            </a:r>
            <a:r>
              <a:rPr lang="en-US" dirty="0" smtClean="0"/>
              <a:t> </a:t>
            </a:r>
            <a:r>
              <a:rPr lang="en-US" dirty="0" err="1" smtClean="0"/>
              <a:t>Vitalitas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akut</a:t>
            </a:r>
            <a:r>
              <a:rPr lang="en-US" dirty="0" smtClean="0"/>
              <a:t> ----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tes</a:t>
            </a:r>
            <a:r>
              <a:rPr lang="en-US" dirty="0" smtClean="0"/>
              <a:t> </a:t>
            </a:r>
            <a:r>
              <a:rPr lang="en-US" dirty="0" err="1" smtClean="0"/>
              <a:t>vitalitas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PEMERIKSAAN PERIODONTIUM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Sonde</a:t>
            </a:r>
            <a:r>
              <a:rPr lang="en-US" dirty="0" smtClean="0"/>
              <a:t> </a:t>
            </a:r>
            <a:r>
              <a:rPr lang="en-US" dirty="0" err="1" smtClean="0"/>
              <a:t>periodontium</a:t>
            </a:r>
            <a:r>
              <a:rPr lang="en-US" dirty="0" smtClean="0"/>
              <a:t>/ probe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Kasus</a:t>
            </a:r>
            <a:r>
              <a:rPr lang="en-US" dirty="0" smtClean="0"/>
              <a:t> </a:t>
            </a:r>
            <a:r>
              <a:rPr lang="en-US" dirty="0" err="1" smtClean="0"/>
              <a:t>endo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perio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Abses</a:t>
            </a:r>
            <a:r>
              <a:rPr lang="en-US" dirty="0" smtClean="0"/>
              <a:t> periodontal----</a:t>
            </a:r>
            <a:r>
              <a:rPr lang="en-US" dirty="0" err="1" smtClean="0"/>
              <a:t>abses</a:t>
            </a:r>
            <a:r>
              <a:rPr lang="en-US" dirty="0" smtClean="0"/>
              <a:t> alveolar </a:t>
            </a:r>
            <a:r>
              <a:rPr lang="en-US" dirty="0" err="1" smtClean="0"/>
              <a:t>akut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Abses</a:t>
            </a:r>
            <a:r>
              <a:rPr lang="en-US" dirty="0" smtClean="0"/>
              <a:t> periodontal --- </a:t>
            </a:r>
            <a:r>
              <a:rPr lang="en-US" dirty="0" err="1" smtClean="0"/>
              <a:t>pulpa</a:t>
            </a:r>
            <a:r>
              <a:rPr lang="en-US" dirty="0" smtClean="0"/>
              <a:t> vital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poket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Abses</a:t>
            </a:r>
            <a:r>
              <a:rPr lang="en-US" dirty="0" smtClean="0"/>
              <a:t> </a:t>
            </a:r>
            <a:r>
              <a:rPr lang="en-US" dirty="0" err="1" smtClean="0"/>
              <a:t>apikalis</a:t>
            </a:r>
            <a:r>
              <a:rPr lang="en-US" dirty="0" smtClean="0"/>
              <a:t> ---</a:t>
            </a:r>
            <a:r>
              <a:rPr lang="en-US" dirty="0" err="1" smtClean="0"/>
              <a:t>sulkus</a:t>
            </a:r>
            <a:r>
              <a:rPr lang="en-US" dirty="0" smtClean="0"/>
              <a:t> </a:t>
            </a:r>
            <a:r>
              <a:rPr lang="en-US" dirty="0" err="1" smtClean="0"/>
              <a:t>gingiva</a:t>
            </a:r>
            <a:r>
              <a:rPr lang="en-US" dirty="0" smtClean="0"/>
              <a:t>---</a:t>
            </a:r>
            <a:r>
              <a:rPr lang="en-US" dirty="0" err="1" smtClean="0"/>
              <a:t>shg</a:t>
            </a:r>
            <a:r>
              <a:rPr lang="en-US" dirty="0" smtClean="0"/>
              <a:t> </a:t>
            </a:r>
            <a:r>
              <a:rPr lang="en-US" dirty="0" err="1" smtClean="0"/>
              <a:t>sulit</a:t>
            </a:r>
            <a:r>
              <a:rPr lang="en-US" dirty="0" smtClean="0"/>
              <a:t> </a:t>
            </a:r>
            <a:r>
              <a:rPr lang="en-US" dirty="0" err="1" smtClean="0"/>
              <a:t>membedakan</a:t>
            </a:r>
            <a:r>
              <a:rPr lang="en-US" dirty="0" smtClean="0"/>
              <a:t>---- </a:t>
            </a:r>
            <a:r>
              <a:rPr lang="en-US" dirty="0" err="1" smtClean="0">
                <a:solidFill>
                  <a:srgbClr val="92D050"/>
                </a:solidFill>
              </a:rPr>
              <a:t>tes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kavitas</a:t>
            </a:r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993</TotalTime>
  <Words>1379</Words>
  <Application>Microsoft Office PowerPoint</Application>
  <PresentationFormat>On-screen Show (4:3)</PresentationFormat>
  <Paragraphs>338</Paragraphs>
  <Slides>51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Technic</vt:lpstr>
      <vt:lpstr>EMERGENCIES IN ENDODONTIC</vt:lpstr>
      <vt:lpstr>KEDARURATAN ENDODDOTIK</vt:lpstr>
      <vt:lpstr>Endoddontic emergencies</vt:lpstr>
      <vt:lpstr>PENGETAHUAN</vt:lpstr>
      <vt:lpstr>ETIOLOGI</vt:lpstr>
      <vt:lpstr>DIAGNOSIS</vt:lpstr>
      <vt:lpstr>DIAGNOSIS</vt:lpstr>
      <vt:lpstr>DIAGNOSIS</vt:lpstr>
      <vt:lpstr>DIAGNOSIS</vt:lpstr>
      <vt:lpstr>Lesi Endodontik-Periodontik</vt:lpstr>
      <vt:lpstr>Lesi endodontik</vt:lpstr>
      <vt:lpstr>Lesi periodontal</vt:lpstr>
      <vt:lpstr>Lesi endo-perio</vt:lpstr>
      <vt:lpstr>Mekanisme lesi gabungan</vt:lpstr>
      <vt:lpstr>TRAUMA PERIODONTIUM</vt:lpstr>
      <vt:lpstr>DIAGNOSIS</vt:lpstr>
      <vt:lpstr>Penatalaksanaan kedaruratan endodontik</vt:lpstr>
      <vt:lpstr>PRE- TREATMENT EMERGENCIES</vt:lpstr>
      <vt:lpstr>Characteristic A delta fibres</vt:lpstr>
      <vt:lpstr>Characteristic C  fibres</vt:lpstr>
      <vt:lpstr>Symtomatic Pulipitis</vt:lpstr>
      <vt:lpstr> PENYAKIT PERIRADIKULER</vt:lpstr>
      <vt:lpstr>Symptomatic apical periodontitis</vt:lpstr>
      <vt:lpstr>ABSES PHOENIX</vt:lpstr>
      <vt:lpstr>Penatalaksanaan</vt:lpstr>
      <vt:lpstr>Slide 26</vt:lpstr>
      <vt:lpstr>Penatalaksanaan</vt:lpstr>
      <vt:lpstr>STRATEGI PEMILIHAN ANALGETIK</vt:lpstr>
      <vt:lpstr>Antimicrobial drugs </vt:lpstr>
      <vt:lpstr> INTERAPPOINTMENT EMERGENCY </vt:lpstr>
      <vt:lpstr>INTERAPPOINTMENT  EMERGENCY </vt:lpstr>
      <vt:lpstr>POST OBTURATION EMERGENCY </vt:lpstr>
      <vt:lpstr>Faktor predisposisi</vt:lpstr>
      <vt:lpstr>AVULSI GIGI</vt:lpstr>
      <vt:lpstr>IMMEDIATE REPLANTATION</vt:lpstr>
      <vt:lpstr>Avulsion with closed apex (&lt;60 minute)</vt:lpstr>
      <vt:lpstr>Avulsion with open (&lt;60 minute)</vt:lpstr>
      <vt:lpstr>Yang perlu diperhatikan</vt:lpstr>
      <vt:lpstr>Replantation with dry time longer than 60 minute (Closed apex)</vt:lpstr>
      <vt:lpstr>Root resorption</vt:lpstr>
      <vt:lpstr>Resorption</vt:lpstr>
      <vt:lpstr>Gigi pasca PSA</vt:lpstr>
      <vt:lpstr>Gigi pasca PSA</vt:lpstr>
      <vt:lpstr> KASUS EMERGENCY ENDODONTIK</vt:lpstr>
      <vt:lpstr>KASUS EMERGENCY ENDODONTIC</vt:lpstr>
      <vt:lpstr>KASUS EMERGENCIES ENDODONTIC</vt:lpstr>
      <vt:lpstr>KASUS FRAKTUR MAHKOTA</vt:lpstr>
      <vt:lpstr>Slide 48</vt:lpstr>
      <vt:lpstr>Abses periapikal</vt:lpstr>
      <vt:lpstr>Slide 50</vt:lpstr>
      <vt:lpstr>DAFTAR PUSTAKA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EMERGENCIES IN ENDODONTIC</dc:title>
  <dc:creator>prodi kg</dc:creator>
  <cp:lastModifiedBy>prodi kg</cp:lastModifiedBy>
  <cp:revision>81</cp:revision>
  <dcterms:created xsi:type="dcterms:W3CDTF">2014-05-23T23:56:57Z</dcterms:created>
  <dcterms:modified xsi:type="dcterms:W3CDTF">2016-05-01T14:33:59Z</dcterms:modified>
</cp:coreProperties>
</file>