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5"/>
  </p:notesMasterIdLst>
  <p:handoutMasterIdLst>
    <p:handoutMasterId r:id="rId16"/>
  </p:handoutMasterIdLst>
  <p:sldIdLst>
    <p:sldId id="264" r:id="rId2"/>
    <p:sldId id="265" r:id="rId3"/>
    <p:sldId id="271" r:id="rId4"/>
    <p:sldId id="273" r:id="rId5"/>
    <p:sldId id="272" r:id="rId6"/>
    <p:sldId id="270" r:id="rId7"/>
    <p:sldId id="259" r:id="rId8"/>
    <p:sldId id="267" r:id="rId9"/>
    <p:sldId id="269" r:id="rId10"/>
    <p:sldId id="276" r:id="rId11"/>
    <p:sldId id="275" r:id="rId12"/>
    <p:sldId id="274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62" autoAdjust="0"/>
    <p:restoredTop sz="94660"/>
  </p:normalViewPr>
  <p:slideViewPr>
    <p:cSldViewPr>
      <p:cViewPr>
        <p:scale>
          <a:sx n="70" d="100"/>
          <a:sy n="70" d="100"/>
        </p:scale>
        <p:origin x="-11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9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BF8BB-0025-4827-BA8A-C055E1F1DDB7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20D27-BFFB-41F7-A400-6956DBCD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0A50C-42C5-44F9-B477-733A5AB63F75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CB9F6-F979-40E4-AB93-3479D8D6F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CB9F6-F979-40E4-AB93-3479D8D6F1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24-Oct-19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650480" cy="2133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700" u="sng" dirty="0" smtClean="0"/>
              <a:t>Presentation Title: </a:t>
            </a:r>
            <a:br>
              <a:rPr lang="en-US" sz="2700" u="sng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dirty="0" smtClean="0"/>
              <a:t>“</a:t>
            </a:r>
            <a:r>
              <a:rPr lang="en-US" sz="2700" b="1" dirty="0" smtClean="0">
                <a:cs typeface="Arial" pitchFamily="34" charset="0"/>
              </a:rPr>
              <a:t>Research Based Education in the Universities of Bangladesh and Competencies of Faculty Members”  </a:t>
            </a:r>
            <a:br>
              <a:rPr lang="en-US" sz="2700" b="1" dirty="0" smtClean="0">
                <a:cs typeface="Arial" pitchFamily="34" charset="0"/>
              </a:rPr>
            </a:br>
            <a:r>
              <a:rPr lang="en-US" sz="2700" dirty="0" smtClean="0">
                <a:cs typeface="Arial" pitchFamily="34" charset="0"/>
              </a:rPr>
              <a:t>-an overview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05200"/>
            <a:ext cx="7543800" cy="2362200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500" b="1" u="sng" dirty="0" smtClean="0">
                <a:latin typeface="Arial" pitchFamily="34" charset="0"/>
                <a:cs typeface="Arial" pitchFamily="34" charset="0"/>
              </a:rPr>
              <a:t>Presented by :</a:t>
            </a:r>
          </a:p>
          <a:p>
            <a:pPr algn="ctr">
              <a:buNone/>
            </a:pPr>
            <a:endParaRPr lang="en-US" sz="105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Md.  Abu Jahid, MBA (Acc), University of Rajshahi.</a:t>
            </a:r>
          </a:p>
          <a:p>
            <a:pPr algn="ctr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Fellow, Doctoral Management</a:t>
            </a:r>
          </a:p>
          <a:p>
            <a:pPr algn="ctr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Universitas Muhammadiyah Yogyakarta(UMY)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1"/>
            <a:ext cx="7867650" cy="56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59898"/>
            <a:ext cx="7772400" cy="706902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>Recommendations for more involvement in research</a:t>
            </a:r>
            <a:endParaRPr lang="en-US" sz="2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43000" y="1447800"/>
            <a:ext cx="7696200" cy="4876800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Bangladeshi 70% universities are from private sector so they should offer research based degrees.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Seat capacity should be increased specially for present research based programs in public universities.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Research based courses should be included in the undergraduate and post graduate degree syllabuses.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Unified service rules and recruitment policies should be adopted for ensuring the quality faculty members service in the universities.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Favorable environment, standard remuneration and other facilities should be insured by </a:t>
            </a:r>
            <a:r>
              <a:rPr lang="en-US" smtClean="0"/>
              <a:t>the authorities </a:t>
            </a:r>
            <a:r>
              <a:rPr lang="en-US" dirty="0" smtClean="0"/>
              <a:t>for stabilizing the job.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620000" cy="685800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524000"/>
            <a:ext cx="7772400" cy="502920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550" b="1" dirty="0" smtClean="0">
                <a:latin typeface="+mj-lt"/>
                <a:cs typeface="Arial" pitchFamily="34" charset="0"/>
              </a:rPr>
              <a:t>According to education minister “unified policy soon for university teacher recruitment and promotion”. The policy will be implemented through a gazette notification- (June16, 2019 Focus </a:t>
            </a:r>
            <a:r>
              <a:rPr lang="en-US" sz="2550" b="1" dirty="0" err="1" smtClean="0">
                <a:latin typeface="+mj-lt"/>
                <a:cs typeface="Arial" pitchFamily="34" charset="0"/>
              </a:rPr>
              <a:t>Bangla</a:t>
            </a:r>
            <a:r>
              <a:rPr lang="en-US" sz="2550" b="1" dirty="0" smtClean="0">
                <a:latin typeface="+mj-lt"/>
                <a:cs typeface="Arial" pitchFamily="34" charset="0"/>
              </a:rPr>
              <a:t>).</a:t>
            </a:r>
            <a:endParaRPr lang="en-US" sz="2550" b="1" dirty="0" smtClean="0"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550" b="1" dirty="0" smtClean="0">
                <a:latin typeface="+mj-lt"/>
                <a:cs typeface="Arial" pitchFamily="34" charset="0"/>
              </a:rPr>
              <a:t>Research in universities can generate enormous social capital and rich economic dividends. </a:t>
            </a:r>
          </a:p>
          <a:p>
            <a:pPr algn="just">
              <a:buFont typeface="Wingdings" pitchFamily="2" charset="2"/>
              <a:buChar char="q"/>
            </a:pPr>
            <a:r>
              <a:rPr lang="en-US" sz="2550" b="1" dirty="0" smtClean="0">
                <a:latin typeface="+mj-lt"/>
                <a:cs typeface="Arial" pitchFamily="34" charset="0"/>
              </a:rPr>
              <a:t>It must, therefore, begin to receive serious attention and will require integrating intention, imagination, innovativeness, investment, and involvement of government and  various stakeholders.</a:t>
            </a:r>
            <a:endParaRPr lang="en-US" sz="255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\Downloads\T Research\2000px-Flag_of_Bangladesh.sv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0"/>
            <a:ext cx="2514600" cy="1752600"/>
          </a:xfrm>
          <a:prstGeom prst="rect">
            <a:avLst/>
          </a:prstGeom>
          <a:noFill/>
        </p:spPr>
      </p:pic>
      <p:pic>
        <p:nvPicPr>
          <p:cNvPr id="3" name="Picture 4" descr="C:\Users\A\Downloads\T Research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10000"/>
            <a:ext cx="2619375" cy="1752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95400" y="1828800"/>
            <a:ext cx="749808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33794" name="Picture 2" descr="Image result for heart images downlo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038600"/>
            <a:ext cx="1856764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Introduction: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486400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  <a:cs typeface="Arial" pitchFamily="34" charset="0"/>
              </a:rPr>
              <a:t>University faculty members are the most talented person and the architect of a nation.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  <a:cs typeface="Arial" pitchFamily="34" charset="0"/>
              </a:rPr>
              <a:t>Searching  new things in their expertise field and teaching to the students are the main duties of a faculty member.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  <a:cs typeface="Arial" pitchFamily="34" charset="0"/>
              </a:rPr>
              <a:t>Bangladesh young national literacy rate is 72.9%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  <a:cs typeface="Arial" pitchFamily="34" charset="0"/>
              </a:rPr>
              <a:t>High educating literacy rate is (12%) significantly lower in Bangladesh. (BANBEIS: </a:t>
            </a:r>
            <a:r>
              <a:rPr lang="en-US" b="1" i="1" dirty="0" smtClean="0">
                <a:latin typeface="+mj-lt"/>
                <a:cs typeface="Arial" pitchFamily="34" charset="0"/>
              </a:rPr>
              <a:t>2017</a:t>
            </a:r>
            <a:r>
              <a:rPr lang="en-US" b="1" dirty="0" smtClean="0">
                <a:latin typeface="+mj-lt"/>
                <a:cs typeface="Arial" pitchFamily="34" charset="0"/>
              </a:rPr>
              <a:t>).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  <a:cs typeface="Arial" pitchFamily="34" charset="0"/>
              </a:rPr>
              <a:t>Higher education system is still traditional and research based study is not focused in the syllabus.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>
                <a:latin typeface="+mj-lt"/>
              </a:rPr>
              <a:t>Entry requirements for universities faculty members vary for the absence of unified service rules. </a:t>
            </a:r>
            <a:endParaRPr lang="en-US" b="1" dirty="0" smtClean="0">
              <a:latin typeface="+mj-lt"/>
              <a:cs typeface="Arial" pitchFamily="34" charset="0"/>
            </a:endParaRPr>
          </a:p>
          <a:p>
            <a:pPr>
              <a:buNone/>
            </a:pPr>
            <a:endParaRPr lang="en-US" sz="2500" b="1" dirty="0" smtClean="0">
              <a:latin typeface="Arial" pitchFamily="34" charset="0"/>
              <a:cs typeface="Arial" pitchFamily="34" charset="0"/>
            </a:endParaRPr>
          </a:p>
          <a:p>
            <a:endParaRPr lang="en-US" sz="2500" dirty="0" smtClean="0"/>
          </a:p>
          <a:p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08392" cy="762000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Offered Research Based Degrees Only in Public Universities and output </a:t>
            </a:r>
            <a:endParaRPr lang="en-US" sz="2800" dirty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</p:nvPr>
        </p:nvGraphicFramePr>
        <p:xfrm>
          <a:off x="1066800" y="1066800"/>
          <a:ext cx="7696200" cy="1956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045"/>
                <a:gridCol w="1961742"/>
                <a:gridCol w="1902690"/>
                <a:gridCol w="1318723"/>
              </a:tblGrid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Degree/year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2014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2016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2017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MS/MPH/FCPS/MD                  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442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320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566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MPhil</a:t>
                      </a:r>
                      <a:endParaRPr lang="en-US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274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229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222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MPhil</a:t>
                      </a: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(Medical)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156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170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211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PhD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488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474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441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1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1360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1193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1440</a:t>
                      </a:r>
                    </a:p>
                  </a:txBody>
                  <a:tcPr marL="62495" marR="624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 descr="C:\Users\A\Downloads\Basic-structure-of-the-education-system-of-Bangladesh-BANBEIS-2010_Q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0"/>
            <a:ext cx="7696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57200"/>
            <a:ext cx="7620000" cy="914400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000" b="1" dirty="0" smtClean="0">
                <a:effectLst/>
                <a:latin typeface="Arial" pitchFamily="34" charset="0"/>
                <a:cs typeface="Arial" pitchFamily="34" charset="0"/>
              </a:rPr>
              <a:t>The Higher Education System in Bangladesh is Highly Complex</a:t>
            </a:r>
            <a:endParaRPr lang="en-US" sz="3000" b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600200"/>
            <a:ext cx="7620000" cy="457200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endParaRPr lang="en-US" sz="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There are four types of higher education institutions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5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1.Competitive public and private universities;</a:t>
            </a:r>
          </a:p>
          <a:p>
            <a:pPr marL="0">
              <a:spcBef>
                <a:spcPts val="0"/>
              </a:spcBef>
            </a:pPr>
            <a:endParaRPr lang="en-US" sz="7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2. A vast number of govt. and non-govt. colleges  </a:t>
            </a: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   affiliated with the National University;</a:t>
            </a:r>
          </a:p>
          <a:p>
            <a:pPr marL="0">
              <a:spcBef>
                <a:spcPts val="0"/>
              </a:spcBef>
            </a:pPr>
            <a:endParaRPr lang="en-US" sz="1050" b="1" dirty="0" smtClean="0">
              <a:latin typeface="Arial" pitchFamily="34" charset="0"/>
              <a:cs typeface="Arial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3. Islamic educational institutions affiliated with </a:t>
            </a: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   the Islamic University of which only three are </a:t>
            </a: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   public institutions;</a:t>
            </a:r>
          </a:p>
          <a:p>
            <a:pPr marL="0">
              <a:spcBef>
                <a:spcPts val="0"/>
              </a:spcBef>
            </a:pPr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4. Various types of professional colleges,  </a:t>
            </a:r>
          </a:p>
          <a:p>
            <a:pPr marL="0">
              <a:spcBef>
                <a:spcPts val="0"/>
              </a:spcBef>
            </a:pP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   institutions and </a:t>
            </a:r>
            <a:r>
              <a:rPr lang="en-US" sz="2500" b="1" dirty="0" err="1" smtClean="0">
                <a:latin typeface="Arial" pitchFamily="34" charset="0"/>
                <a:cs typeface="Arial" pitchFamily="34" charset="0"/>
              </a:rPr>
              <a:t>madrasas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5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295400" y="359898"/>
            <a:ext cx="7543800" cy="478302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prstClr val="black"/>
                </a:solidFill>
                <a:latin typeface="Impact" pitchFamily="34" charset="0"/>
              </a:rPr>
              <a:t>Present Scenario of University Education in Bangladesh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43000" y="990600"/>
            <a:ext cx="7696200" cy="25146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0" algn="just">
              <a:buFont typeface="Wingdings" pitchFamily="2" charset="2"/>
              <a:buChar char="Ø"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There are 148 Universities in Bangladesh, 45 (30%) are Public and 103 (70%) are private.</a:t>
            </a:r>
          </a:p>
          <a:p>
            <a:pPr marL="0" algn="just"/>
            <a:endParaRPr lang="en-US" sz="100" b="1" dirty="0" smtClean="0">
              <a:latin typeface="Arial" pitchFamily="34" charset="0"/>
              <a:cs typeface="Arial" pitchFamily="34" charset="0"/>
            </a:endParaRPr>
          </a:p>
          <a:p>
            <a:pPr marL="0" algn="just">
              <a:buFont typeface="Wingdings" pitchFamily="2" charset="2"/>
              <a:buChar char="Ø"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All Public Universities are autonomous and run by their own Ordinance/Act but all the Private Universities are run by Private University Act 2010.</a:t>
            </a:r>
          </a:p>
          <a:p>
            <a:pPr marL="0" algn="just"/>
            <a:endParaRPr lang="en-US" sz="100" b="1" dirty="0" smtClean="0">
              <a:latin typeface="Arial" pitchFamily="34" charset="0"/>
              <a:cs typeface="Arial" pitchFamily="34" charset="0"/>
            </a:endParaRPr>
          </a:p>
          <a:p>
            <a:pPr marL="0" algn="just">
              <a:buFont typeface="Wingdings" pitchFamily="2" charset="2"/>
              <a:buChar char="Ø"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University Grant Commission (UGC) is the guardian of all higher educational institutions.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1066800" y="3733799"/>
          <a:ext cx="7772400" cy="2362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754562"/>
                <a:gridCol w="1354398"/>
                <a:gridCol w="1554480"/>
                <a:gridCol w="1554480"/>
              </a:tblGrid>
              <a:tr h="748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Type of University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No. of University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Teacher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Student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Ratio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3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Public   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 (30%)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13799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676623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1:48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3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Private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103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(70%)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15333</a:t>
                      </a: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351691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1:22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3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148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29132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1028314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1:35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010400" y="6172200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BANBEIS: 2018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943088" cy="457200"/>
          </a:xfrm>
          <a:solidFill>
            <a:srgbClr val="00B0F0"/>
          </a:solidFill>
          <a:ln>
            <a:solidFill>
              <a:schemeClr val="accent3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400" dirty="0" smtClean="0"/>
              <a:t>Indicators of Research level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000" dirty="0" smtClean="0">
                <a:latin typeface="+mj-lt"/>
                <a:cs typeface="Arial" pitchFamily="34" charset="0"/>
              </a:rPr>
              <a:t>Bangladeshi University research contributions are minor by international standards, public or private, are not well represented in </a:t>
            </a:r>
            <a:r>
              <a:rPr lang="en-US" sz="3000" dirty="0" smtClean="0">
                <a:solidFill>
                  <a:prstClr val="black"/>
                </a:solidFill>
              </a:rPr>
              <a:t>regional or global rankings</a:t>
            </a:r>
            <a:r>
              <a:rPr lang="en-US" sz="3000" dirty="0" smtClean="0">
                <a:latin typeface="+mj-lt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smtClean="0">
                <a:latin typeface="+mj-lt"/>
                <a:cs typeface="Arial" pitchFamily="34" charset="0"/>
              </a:rPr>
              <a:t>There aren’t any Bangladeshi Universities are included in the</a:t>
            </a:r>
            <a:r>
              <a:rPr lang="en-US" sz="3000" i="1" dirty="0" smtClean="0">
                <a:latin typeface="+mj-lt"/>
                <a:cs typeface="Arial" pitchFamily="34" charset="0"/>
              </a:rPr>
              <a:t> Times Higher Education</a:t>
            </a:r>
            <a:r>
              <a:rPr lang="en-US" sz="3000" dirty="0" smtClean="0">
                <a:latin typeface="+mj-lt"/>
                <a:cs typeface="Arial" pitchFamily="34" charset="0"/>
              </a:rPr>
              <a:t> or </a:t>
            </a:r>
            <a:r>
              <a:rPr lang="en-US" sz="3000" i="1" dirty="0" smtClean="0">
                <a:latin typeface="+mj-lt"/>
                <a:cs typeface="Arial" pitchFamily="34" charset="0"/>
              </a:rPr>
              <a:t>Shanghai rankings</a:t>
            </a:r>
            <a:r>
              <a:rPr lang="en-US" sz="3000" dirty="0" smtClean="0">
                <a:latin typeface="+mj-lt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smtClean="0">
                <a:latin typeface="+mj-lt"/>
                <a:cs typeface="Arial" pitchFamily="34" charset="0"/>
              </a:rPr>
              <a:t>The oldest “Dhaka University” and the most reputable “BUET” are ranked in the 801 to 1000 range in the current QS ranking.</a:t>
            </a:r>
          </a:p>
          <a:p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315200" cy="792162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Faculty members by designation employed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219203"/>
          <a:ext cx="7391400" cy="21719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94775"/>
                <a:gridCol w="1112684"/>
                <a:gridCol w="1064341"/>
                <a:gridCol w="1101014"/>
                <a:gridCol w="1055914"/>
                <a:gridCol w="1272072"/>
                <a:gridCol w="990600"/>
              </a:tblGrid>
              <a:tr h="37003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Sl.No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Type  of University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  <a:endParaRPr lang="en-US" sz="1800" b="1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Vrind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Teacher by designation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60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Professor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Associate Professor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Assistant Professor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Lecturer</a:t>
                      </a:r>
                      <a:endParaRPr lang="en-US" sz="1800" b="1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Vrind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3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Public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Vrind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3906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2175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4738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3232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14051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3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Vrinda"/>
                        </a:rPr>
                        <a:t>Private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2384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1431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3373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8145</a:t>
                      </a:r>
                      <a:endParaRPr lang="en-US" sz="2000" b="1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15333</a:t>
                      </a:r>
                      <a:endParaRPr 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3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Vrinda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Vrinda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6,290‬</a:t>
                      </a:r>
                      <a:endParaRPr lang="en-US" sz="2000" b="0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3,606‬</a:t>
                      </a:r>
                      <a:endParaRPr lang="en-US" sz="2000" b="0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8111</a:t>
                      </a:r>
                      <a:endParaRPr lang="en-US" sz="2000" b="0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11377</a:t>
                      </a:r>
                      <a:endParaRPr lang="en-US" sz="2000" b="0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‭29384</a:t>
                      </a:r>
                      <a:endParaRPr lang="en-US" sz="2000" b="0" i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0" y="3429000"/>
            <a:ext cx="2362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Data: BANBEIS 2018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3886200"/>
            <a:ext cx="7391400" cy="201593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2500" b="1" dirty="0" smtClean="0">
                <a:latin typeface="+mj-lt"/>
                <a:cs typeface="Arial" pitchFamily="34" charset="0"/>
              </a:rPr>
              <a:t>Lecturer teaching in public universities  23%</a:t>
            </a:r>
          </a:p>
          <a:p>
            <a:pPr algn="just">
              <a:buFont typeface="Wingdings" pitchFamily="2" charset="2"/>
              <a:buChar char="v"/>
            </a:pPr>
            <a:r>
              <a:rPr lang="en-US" sz="2500" b="1" dirty="0" smtClean="0">
                <a:latin typeface="+mj-lt"/>
                <a:cs typeface="Arial" pitchFamily="34" charset="0"/>
              </a:rPr>
              <a:t> Lecturer teaching in private universities 53%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500" b="1" dirty="0" smtClean="0">
                <a:latin typeface="+mj-lt"/>
              </a:rPr>
              <a:t>1(one)educational and research institute for higher training and research under Dhaka University. (National Education policy 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579438"/>
          </a:xfrm>
          <a:solidFill>
            <a:srgbClr val="00B0F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Causes of Scarcity of Research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7772400" cy="5334000"/>
          </a:xfrm>
          <a:ln>
            <a:solidFill>
              <a:srgbClr val="FF0000"/>
            </a:solidFill>
          </a:ln>
        </p:spPr>
        <p:txBody>
          <a:bodyPr>
            <a:normAutofit fontScale="47500" lnSpcReduction="20000"/>
          </a:bodyPr>
          <a:lstStyle/>
          <a:p>
            <a:pPr algn="just"/>
            <a:r>
              <a:rPr lang="en-US" sz="4600" b="1" dirty="0" smtClean="0"/>
              <a:t>Public university seat capacity is very limited in Bangladesh, </a:t>
            </a:r>
            <a:r>
              <a:rPr lang="en-US" sz="4600" dirty="0" smtClean="0"/>
              <a:t>especially at quality institutions—every year potential students who passed the HSC exams, but fewer available seats in the top level of competitive public universities.</a:t>
            </a:r>
          </a:p>
          <a:p>
            <a:pPr algn="just"/>
            <a:r>
              <a:rPr lang="en-US" sz="4600" b="1" dirty="0" smtClean="0"/>
              <a:t>Only public universities offer research based degrees,</a:t>
            </a:r>
            <a:r>
              <a:rPr lang="en-US" sz="4600" dirty="0" smtClean="0"/>
              <a:t> The Doctor of Philosophy (</a:t>
            </a:r>
            <a:r>
              <a:rPr lang="en-US" sz="4600" dirty="0" err="1" smtClean="0"/>
              <a:t>Ph.D</a:t>
            </a:r>
            <a:r>
              <a:rPr lang="en-US" sz="4600" dirty="0" smtClean="0"/>
              <a:t>) is the highest academic credential in Bangladesh and the Master of Philosophy (</a:t>
            </a:r>
            <a:r>
              <a:rPr lang="en-US" sz="4600" dirty="0" err="1" smtClean="0"/>
              <a:t>M.Phil</a:t>
            </a:r>
            <a:r>
              <a:rPr lang="en-US" sz="4600" dirty="0" smtClean="0"/>
              <a:t>) is an advanced research degree, both of them awarded only by public universities (WENR August 1, 2019).</a:t>
            </a:r>
          </a:p>
          <a:p>
            <a:pPr algn="just"/>
            <a:r>
              <a:rPr lang="en-US" sz="4600" b="1" dirty="0" smtClean="0"/>
              <a:t>Research based courses are very few in the syllabus </a:t>
            </a:r>
            <a:r>
              <a:rPr lang="en-US" sz="4600" dirty="0" smtClean="0"/>
              <a:t>of undergraduate and graduate degree programs.</a:t>
            </a:r>
          </a:p>
          <a:p>
            <a:pPr algn="just"/>
            <a:r>
              <a:rPr lang="en-US" sz="4600" b="1" dirty="0" smtClean="0"/>
              <a:t>Allocation of national budget in education and research </a:t>
            </a:r>
            <a:r>
              <a:rPr lang="en-US" sz="4600" dirty="0" smtClean="0"/>
              <a:t>limited( GDP 2.1% only).</a:t>
            </a:r>
          </a:p>
          <a:p>
            <a:pPr algn="just"/>
            <a:r>
              <a:rPr lang="en-US" sz="4600" b="1" dirty="0" smtClean="0"/>
              <a:t>Recruitment policy and syllabus</a:t>
            </a:r>
            <a:r>
              <a:rPr lang="en-US" sz="4600" dirty="0" smtClean="0"/>
              <a:t>, most of the public and private universities do not require research experience to entry in the job as lecturer because research is mostly not included in their teaching syllabus.</a:t>
            </a:r>
          </a:p>
          <a:p>
            <a:pPr algn="just"/>
            <a:endParaRPr lang="en-US" sz="3000" dirty="0" smtClean="0"/>
          </a:p>
          <a:p>
            <a:pPr algn="just"/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43088" cy="4572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500" dirty="0" smtClean="0"/>
              <a:t>Causes of Scarcity of Research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5029200" cy="563880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lvl="0" algn="just">
              <a:buClr>
                <a:srgbClr val="3891A7"/>
              </a:buClr>
            </a:pPr>
            <a:r>
              <a:rPr lang="en-US" sz="18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number of Bangladeshi students enrolled in degree (research)programs abroad </a:t>
            </a:r>
            <a:r>
              <a:rPr lang="en-US" sz="185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almost increased within 18 years, from 7000 in 1999 to 33,000  (UNESCO Institute for Statistics 2017).</a:t>
            </a:r>
          </a:p>
          <a:p>
            <a:pPr marL="0" algn="just"/>
            <a:r>
              <a:rPr lang="en-US" sz="1850" b="1" dirty="0" smtClean="0">
                <a:latin typeface="+mj-lt"/>
                <a:cs typeface="Arial" pitchFamily="34" charset="0"/>
              </a:rPr>
              <a:t>Many Bangladeshi students and University faculty members do not return from abroad </a:t>
            </a:r>
            <a:r>
              <a:rPr lang="en-US" sz="1850" dirty="0" smtClean="0">
                <a:latin typeface="+mj-lt"/>
                <a:cs typeface="Arial" pitchFamily="34" charset="0"/>
              </a:rPr>
              <a:t>after completing their studies. As one Bangladeshi professor told the </a:t>
            </a:r>
            <a:r>
              <a:rPr lang="en-US" sz="1850" i="1" dirty="0" smtClean="0">
                <a:latin typeface="+mj-lt"/>
                <a:cs typeface="Arial" pitchFamily="34" charset="0"/>
              </a:rPr>
              <a:t>Dhaka Tribune </a:t>
            </a:r>
            <a:r>
              <a:rPr lang="en-US" sz="1850" dirty="0" smtClean="0">
                <a:latin typeface="+mj-lt"/>
                <a:cs typeface="Arial" pitchFamily="34" charset="0"/>
              </a:rPr>
              <a:t>newspaper, </a:t>
            </a:r>
            <a:r>
              <a:rPr lang="en-US" sz="1850" b="1" dirty="0" smtClean="0">
                <a:latin typeface="+mj-lt"/>
                <a:cs typeface="Arial" pitchFamily="34" charset="0"/>
              </a:rPr>
              <a:t>“jobs and investments are not generating nearly the amount of money needed … for a standard of living, the young do not see a future for themselves in Bangladesh</a:t>
            </a:r>
            <a:r>
              <a:rPr lang="en-US" sz="1850" dirty="0" smtClean="0">
                <a:latin typeface="+mj-lt"/>
                <a:cs typeface="Arial" pitchFamily="34" charset="0"/>
              </a:rPr>
              <a:t>. </a:t>
            </a:r>
          </a:p>
          <a:p>
            <a:pPr marL="0" algn="just"/>
            <a:r>
              <a:rPr lang="en-US" sz="1850" b="1" dirty="0" smtClean="0">
                <a:latin typeface="+mj-lt"/>
                <a:cs typeface="Arial" pitchFamily="34" charset="0"/>
              </a:rPr>
              <a:t>Many are frustrated over the criminal situation </a:t>
            </a:r>
            <a:r>
              <a:rPr lang="en-US" sz="1850" dirty="0" smtClean="0">
                <a:latin typeface="+mj-lt"/>
                <a:cs typeface="Arial" pitchFamily="34" charset="0"/>
              </a:rPr>
              <a:t>created by poverty along with political unrest and no industrial and agricultural development, which has worsened their perception of the country.”</a:t>
            </a:r>
          </a:p>
          <a:p>
            <a:endParaRPr lang="en-US" sz="1850" dirty="0"/>
          </a:p>
        </p:txBody>
      </p:sp>
      <p:pic>
        <p:nvPicPr>
          <p:cNvPr id="4" name="Picture 3" descr="https://media.dhakatribune.com/uploads/2018/01/students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838200"/>
            <a:ext cx="2543175" cy="563880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1437</TotalTime>
  <Words>715</Words>
  <Application>Microsoft Office PowerPoint</Application>
  <PresentationFormat>On-screen Show (4:3)</PresentationFormat>
  <Paragraphs>146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Presentation Title:   “Research Based Education in the Universities of Bangladesh and Competencies of Faculty Members”   -an overview </vt:lpstr>
      <vt:lpstr>Introduction:</vt:lpstr>
      <vt:lpstr>Offered Research Based Degrees Only in Public Universities and output </vt:lpstr>
      <vt:lpstr>The Higher Education System in Bangladesh is Highly Complex</vt:lpstr>
      <vt:lpstr>Present Scenario of University Education in Bangladesh</vt:lpstr>
      <vt:lpstr>Indicators of Research level</vt:lpstr>
      <vt:lpstr>Faculty members by designation employed</vt:lpstr>
      <vt:lpstr>Causes of Scarcity of Research</vt:lpstr>
      <vt:lpstr>Causes of Scarcity of Research</vt:lpstr>
      <vt:lpstr>Slide 10</vt:lpstr>
      <vt:lpstr>Recommendations for more involvement in research</vt:lpstr>
      <vt:lpstr>Conclusion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 ABU JAHID</dc:creator>
  <cp:lastModifiedBy>MD ABU JAHID</cp:lastModifiedBy>
  <cp:revision>97</cp:revision>
  <dcterms:created xsi:type="dcterms:W3CDTF">2006-08-16T00:00:00Z</dcterms:created>
  <dcterms:modified xsi:type="dcterms:W3CDTF">2019-10-24T07:14:55Z</dcterms:modified>
</cp:coreProperties>
</file>