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8288000" cy="10287000"/>
  <p:notesSz cx="6858000" cy="9144000"/>
  <p:embeddedFontLst>
    <p:embeddedFont>
      <p:font typeface="Calibri" panose="020F0502020204030204" pitchFamily="34" charset="0"/>
      <p:regular r:id="rId13"/>
      <p:bold r:id="rId14"/>
      <p:italic r:id="rId15"/>
      <p:boldItalic r:id="rId16"/>
    </p:embeddedFont>
    <p:embeddedFont>
      <p:font typeface="Montserrat Classic Bold" pitchFamily="2" charset="0"/>
      <p:regular r:id="rId17"/>
    </p:embeddedFont>
    <p:embeddedFont>
      <p:font typeface="Montserrat Light" pitchFamily="2" charset="0"/>
      <p:regular r:id="rId1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58" d="100"/>
          <a:sy n="58" d="100"/>
        </p:scale>
        <p:origin x="51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font" Target="fonts/font1.fntdata" /><Relationship Id="rId18" Type="http://schemas.openxmlformats.org/officeDocument/2006/relationships/font" Target="fonts/font6.fntdata" /><Relationship Id="rId3" Type="http://schemas.openxmlformats.org/officeDocument/2006/relationships/slide" Target="slides/slide2.xml" /><Relationship Id="rId21" Type="http://schemas.openxmlformats.org/officeDocument/2006/relationships/theme" Target="theme/theme1.xml" /><Relationship Id="rId7" Type="http://schemas.openxmlformats.org/officeDocument/2006/relationships/slide" Target="slides/slide6.xml" /><Relationship Id="rId12" Type="http://schemas.openxmlformats.org/officeDocument/2006/relationships/notesMaster" Target="notesMasters/notesMaster1.xml" /><Relationship Id="rId17" Type="http://schemas.openxmlformats.org/officeDocument/2006/relationships/font" Target="fonts/font5.fntdata" /><Relationship Id="rId2" Type="http://schemas.openxmlformats.org/officeDocument/2006/relationships/slide" Target="slides/slide1.xml" /><Relationship Id="rId16" Type="http://schemas.openxmlformats.org/officeDocument/2006/relationships/font" Target="fonts/font4.fntdata" /><Relationship Id="rId20" Type="http://schemas.openxmlformats.org/officeDocument/2006/relationships/viewProps" Target="viewProps.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5" Type="http://schemas.openxmlformats.org/officeDocument/2006/relationships/slide" Target="slides/slide4.xml" /><Relationship Id="rId15" Type="http://schemas.openxmlformats.org/officeDocument/2006/relationships/font" Target="fonts/font3.fntdata" /><Relationship Id="rId10" Type="http://schemas.openxmlformats.org/officeDocument/2006/relationships/slide" Target="slides/slide9.xml" /><Relationship Id="rId19" Type="http://schemas.openxmlformats.org/officeDocument/2006/relationships/presProps" Target="presProps.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font" Target="fonts/font2.fntdata" /><Relationship Id="rId22" Type="http://schemas.openxmlformats.org/officeDocument/2006/relationships/tableStyles" Target="tableStyles.xml"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9470E8-549C-4C0A-BBFF-AF40F5139FBF}" type="datetimeFigureOut">
              <a:rPr lang="en-ID" smtClean="0"/>
              <a:t>12/05/2020</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9EFAC3-F715-4BF3-B21B-162F679E0B80}" type="slidenum">
              <a:rPr lang="en-ID" smtClean="0"/>
              <a:t>‹#›</a:t>
            </a:fld>
            <a:endParaRPr lang="en-ID"/>
          </a:p>
        </p:txBody>
      </p:sp>
    </p:spTree>
    <p:extLst>
      <p:ext uri="{BB962C8B-B14F-4D97-AF65-F5344CB8AC3E}">
        <p14:creationId xmlns:p14="http://schemas.microsoft.com/office/powerpoint/2010/main" val="42208117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D" dirty="0"/>
          </a:p>
        </p:txBody>
      </p:sp>
      <p:sp>
        <p:nvSpPr>
          <p:cNvPr id="4" name="Slide Number Placeholder 3"/>
          <p:cNvSpPr>
            <a:spLocks noGrp="1"/>
          </p:cNvSpPr>
          <p:nvPr>
            <p:ph type="sldNum" sz="quarter" idx="5"/>
          </p:nvPr>
        </p:nvSpPr>
        <p:spPr/>
        <p:txBody>
          <a:bodyPr/>
          <a:lstStyle/>
          <a:p>
            <a:fld id="{D49EFAC3-F715-4BF3-B21B-162F679E0B80}" type="slidenum">
              <a:rPr lang="en-ID" smtClean="0"/>
              <a:t>1</a:t>
            </a:fld>
            <a:endParaRPr lang="en-ID"/>
          </a:p>
        </p:txBody>
      </p:sp>
    </p:spTree>
    <p:extLst>
      <p:ext uri="{BB962C8B-B14F-4D97-AF65-F5344CB8AC3E}">
        <p14:creationId xmlns:p14="http://schemas.microsoft.com/office/powerpoint/2010/main" val="24969346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5/12/2020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5/12/2020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 /><Relationship Id="rId2" Type="http://schemas.openxmlformats.org/officeDocument/2006/relationships/notesSlide" Target="../notesSlides/notesSlide1.xml" /><Relationship Id="rId1" Type="http://schemas.openxmlformats.org/officeDocument/2006/relationships/slideLayout" Target="../slideLayouts/slideLayout7.xml" /><Relationship Id="rId5" Type="http://schemas.openxmlformats.org/officeDocument/2006/relationships/image" Target="../media/image3.png" /><Relationship Id="rId4" Type="http://schemas.openxmlformats.org/officeDocument/2006/relationships/image" Target="../media/image2.jpeg"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xml.rels><?xml version="1.0" encoding="UTF-8" standalone="yes"?>
<Relationships xmlns="http://schemas.openxmlformats.org/package/2006/relationships"><Relationship Id="rId2" Type="http://schemas.openxmlformats.org/officeDocument/2006/relationships/image" Target="../media/image4.jpeg" /><Relationship Id="rId1" Type="http://schemas.openxmlformats.org/officeDocument/2006/relationships/slideLayout" Target="../slideLayouts/slideLayout7.xml" /></Relationships>
</file>

<file path=ppt/slides/_rels/slide3.xml.rels><?xml version="1.0" encoding="UTF-8" standalone="yes"?>
<Relationships xmlns="http://schemas.openxmlformats.org/package/2006/relationships"><Relationship Id="rId3" Type="http://schemas.openxmlformats.org/officeDocument/2006/relationships/image" Target="../media/image6.png" /><Relationship Id="rId2" Type="http://schemas.openxmlformats.org/officeDocument/2006/relationships/image" Target="../media/image5.jpeg" /><Relationship Id="rId1" Type="http://schemas.openxmlformats.org/officeDocument/2006/relationships/slideLayout" Target="../slideLayouts/slideLayout7.xml" /></Relationships>
</file>

<file path=ppt/slides/_rels/slide4.xml.rels><?xml version="1.0" encoding="UTF-8" standalone="yes"?>
<Relationships xmlns="http://schemas.openxmlformats.org/package/2006/relationships"><Relationship Id="rId2" Type="http://schemas.openxmlformats.org/officeDocument/2006/relationships/image" Target="../media/image7.jpeg" /><Relationship Id="rId1" Type="http://schemas.openxmlformats.org/officeDocument/2006/relationships/slideLayout" Target="../slideLayouts/slideLayout7.xml" /></Relationships>
</file>

<file path=ppt/slides/_rels/slide5.xml.rels><?xml version="1.0" encoding="UTF-8" standalone="yes"?>
<Relationships xmlns="http://schemas.openxmlformats.org/package/2006/relationships"><Relationship Id="rId2" Type="http://schemas.openxmlformats.org/officeDocument/2006/relationships/image" Target="../media/image8.jpeg" /><Relationship Id="rId1" Type="http://schemas.openxmlformats.org/officeDocument/2006/relationships/slideLayout" Target="../slideLayouts/slideLayout7.xml" /></Relationships>
</file>

<file path=ppt/slides/_rels/slide6.xml.rels><?xml version="1.0" encoding="UTF-8" standalone="yes"?>
<Relationships xmlns="http://schemas.openxmlformats.org/package/2006/relationships"><Relationship Id="rId2" Type="http://schemas.openxmlformats.org/officeDocument/2006/relationships/image" Target="../media/image9.jpeg" /><Relationship Id="rId1" Type="http://schemas.openxmlformats.org/officeDocument/2006/relationships/slideLayout" Target="../slideLayouts/slideLayout7.xml" /></Relationships>
</file>

<file path=ppt/slides/_rels/slide7.xml.rels><?xml version="1.0" encoding="UTF-8" standalone="yes"?>
<Relationships xmlns="http://schemas.openxmlformats.org/package/2006/relationships"><Relationship Id="rId3" Type="http://schemas.openxmlformats.org/officeDocument/2006/relationships/image" Target="../media/image11.jpeg" /><Relationship Id="rId2" Type="http://schemas.openxmlformats.org/officeDocument/2006/relationships/image" Target="../media/image10.jpeg" /><Relationship Id="rId1" Type="http://schemas.openxmlformats.org/officeDocument/2006/relationships/slideLayout" Target="../slideLayouts/slideLayout7.xml" /></Relationships>
</file>

<file path=ppt/slides/_rels/slide8.xml.rels><?xml version="1.0" encoding="UTF-8" standalone="yes"?>
<Relationships xmlns="http://schemas.openxmlformats.org/package/2006/relationships"><Relationship Id="rId3" Type="http://schemas.openxmlformats.org/officeDocument/2006/relationships/image" Target="../media/image13.jpeg" /><Relationship Id="rId7" Type="http://schemas.openxmlformats.org/officeDocument/2006/relationships/image" Target="../media/image17.jpeg" /><Relationship Id="rId2" Type="http://schemas.openxmlformats.org/officeDocument/2006/relationships/image" Target="../media/image12.jpeg" /><Relationship Id="rId1" Type="http://schemas.openxmlformats.org/officeDocument/2006/relationships/slideLayout" Target="../slideLayouts/slideLayout7.xml" /><Relationship Id="rId6" Type="http://schemas.openxmlformats.org/officeDocument/2006/relationships/image" Target="../media/image16.jpeg" /><Relationship Id="rId5" Type="http://schemas.openxmlformats.org/officeDocument/2006/relationships/image" Target="../media/image15.jpeg" /><Relationship Id="rId4" Type="http://schemas.openxmlformats.org/officeDocument/2006/relationships/image" Target="../media/image14.jpeg" /></Relationships>
</file>

<file path=ppt/slides/_rels/slide9.xml.rels><?xml version="1.0" encoding="UTF-8" standalone="yes"?>
<Relationships xmlns="http://schemas.openxmlformats.org/package/2006/relationships"><Relationship Id="rId3" Type="http://schemas.openxmlformats.org/officeDocument/2006/relationships/image" Target="../media/image19.jpeg" /><Relationship Id="rId2" Type="http://schemas.openxmlformats.org/officeDocument/2006/relationships/image" Target="../media/image18.jpeg" /><Relationship Id="rId1" Type="http://schemas.openxmlformats.org/officeDocument/2006/relationships/slideLayout" Target="../slideLayouts/slideLayout7.xml" /></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srcRect t="9274"/>
          <a:stretch>
            <a:fillRect/>
          </a:stretch>
        </a:blipFill>
        <a:effectLst/>
      </p:bgPr>
    </p:bg>
    <p:spTree>
      <p:nvGrpSpPr>
        <p:cNvPr id="1" name=""/>
        <p:cNvGrpSpPr/>
        <p:nvPr/>
      </p:nvGrpSpPr>
      <p:grpSpPr>
        <a:xfrm>
          <a:off x="0" y="0"/>
          <a:ext cx="0" cy="0"/>
          <a:chOff x="0" y="0"/>
          <a:chExt cx="0" cy="0"/>
        </a:xfrm>
      </p:grpSpPr>
      <p:grpSp>
        <p:nvGrpSpPr>
          <p:cNvPr id="2" name="Group 2"/>
          <p:cNvGrpSpPr/>
          <p:nvPr/>
        </p:nvGrpSpPr>
        <p:grpSpPr>
          <a:xfrm>
            <a:off x="0" y="0"/>
            <a:ext cx="18288000" cy="10287000"/>
            <a:chOff x="0" y="0"/>
            <a:chExt cx="24384000" cy="13716000"/>
          </a:xfrm>
        </p:grpSpPr>
        <p:pic>
          <p:nvPicPr>
            <p:cNvPr id="3" name="Picture 3"/>
            <p:cNvPicPr>
              <a:picLocks noChangeAspect="1"/>
            </p:cNvPicPr>
            <p:nvPr/>
          </p:nvPicPr>
          <p:blipFill>
            <a:blip r:embed="rId4"/>
            <a:srcRect t="7059" b="7059"/>
            <a:stretch>
              <a:fillRect/>
            </a:stretch>
          </p:blipFill>
          <p:spPr>
            <a:xfrm>
              <a:off x="0" y="0"/>
              <a:ext cx="24384000" cy="13716000"/>
            </a:xfrm>
            <a:prstGeom prst="rect">
              <a:avLst/>
            </a:prstGeom>
          </p:spPr>
        </p:pic>
      </p:grpSp>
      <p:sp>
        <p:nvSpPr>
          <p:cNvPr id="4" name="AutoShape 4"/>
          <p:cNvSpPr/>
          <p:nvPr/>
        </p:nvSpPr>
        <p:spPr>
          <a:xfrm>
            <a:off x="-424459" y="-381000"/>
            <a:ext cx="18878667" cy="10668000"/>
          </a:xfrm>
          <a:prstGeom prst="rect">
            <a:avLst/>
          </a:prstGeom>
          <a:solidFill>
            <a:srgbClr val="000000">
              <a:alpha val="60000"/>
            </a:srgbClr>
          </a:solidFill>
        </p:spPr>
      </p:sp>
      <p:sp>
        <p:nvSpPr>
          <p:cNvPr id="5" name="AutoShape 5"/>
          <p:cNvSpPr/>
          <p:nvPr/>
        </p:nvSpPr>
        <p:spPr>
          <a:xfrm>
            <a:off x="2171700" y="-190500"/>
            <a:ext cx="13944600" cy="10668000"/>
          </a:xfrm>
          <a:prstGeom prst="rect">
            <a:avLst/>
          </a:prstGeom>
          <a:solidFill>
            <a:srgbClr val="252827">
              <a:alpha val="69803"/>
            </a:srgbClr>
          </a:solidFill>
        </p:spPr>
      </p:sp>
      <p:grpSp>
        <p:nvGrpSpPr>
          <p:cNvPr id="6" name="Group 6"/>
          <p:cNvGrpSpPr/>
          <p:nvPr/>
        </p:nvGrpSpPr>
        <p:grpSpPr>
          <a:xfrm>
            <a:off x="3427984" y="3217528"/>
            <a:ext cx="11432032" cy="4707483"/>
            <a:chOff x="0" y="0"/>
            <a:chExt cx="15242709" cy="6276644"/>
          </a:xfrm>
        </p:grpSpPr>
        <p:sp>
          <p:nvSpPr>
            <p:cNvPr id="7" name="TextBox 7"/>
            <p:cNvSpPr txBox="1"/>
            <p:nvPr/>
          </p:nvSpPr>
          <p:spPr>
            <a:xfrm>
              <a:off x="0" y="142875"/>
              <a:ext cx="15242709" cy="4157133"/>
            </a:xfrm>
            <a:prstGeom prst="rect">
              <a:avLst/>
            </a:prstGeom>
          </p:spPr>
          <p:txBody>
            <a:bodyPr lIns="0" tIns="0" rIns="0" bIns="0" rtlCol="0" anchor="t">
              <a:spAutoFit/>
            </a:bodyPr>
            <a:lstStyle/>
            <a:p>
              <a:pPr algn="ctr">
                <a:lnSpc>
                  <a:spcPts val="8000"/>
                </a:lnSpc>
              </a:pPr>
              <a:r>
                <a:rPr lang="en-US" sz="8000" spc="-80" dirty="0" err="1">
                  <a:solidFill>
                    <a:srgbClr val="F8CF2C"/>
                  </a:solidFill>
                  <a:latin typeface="Montserrat Classic Bold"/>
                </a:rPr>
                <a:t>Mahasiswa</a:t>
              </a:r>
              <a:r>
                <a:rPr lang="en-US" sz="8000" spc="-80" dirty="0">
                  <a:solidFill>
                    <a:srgbClr val="F8CF2C"/>
                  </a:solidFill>
                  <a:latin typeface="Montserrat Classic Bold"/>
                </a:rPr>
                <a:t> </a:t>
              </a:r>
            </a:p>
            <a:p>
              <a:pPr algn="ctr">
                <a:lnSpc>
                  <a:spcPts val="8000"/>
                </a:lnSpc>
              </a:pPr>
              <a:r>
                <a:rPr lang="en-US" sz="8000" spc="-80" dirty="0">
                  <a:solidFill>
                    <a:srgbClr val="F8CF2C"/>
                  </a:solidFill>
                  <a:latin typeface="Montserrat Classic Bold"/>
                </a:rPr>
                <a:t>dan</a:t>
              </a:r>
            </a:p>
            <a:p>
              <a:pPr algn="ctr">
                <a:lnSpc>
                  <a:spcPts val="8000"/>
                </a:lnSpc>
              </a:pPr>
              <a:r>
                <a:rPr lang="en-US" sz="8000" spc="-80" dirty="0" err="1">
                  <a:solidFill>
                    <a:srgbClr val="F8CF2C"/>
                  </a:solidFill>
                  <a:latin typeface="Montserrat Classic Bold"/>
                </a:rPr>
                <a:t>Tantangan</a:t>
              </a:r>
              <a:r>
                <a:rPr lang="en-US" sz="8000" spc="-80" dirty="0">
                  <a:solidFill>
                    <a:srgbClr val="F8CF2C"/>
                  </a:solidFill>
                  <a:latin typeface="Montserrat Classic Bold"/>
                </a:rPr>
                <a:t> Global</a:t>
              </a:r>
            </a:p>
          </p:txBody>
        </p:sp>
        <p:sp>
          <p:nvSpPr>
            <p:cNvPr id="8" name="AutoShape 8"/>
            <p:cNvSpPr/>
            <p:nvPr/>
          </p:nvSpPr>
          <p:spPr>
            <a:xfrm>
              <a:off x="1354" y="5006644"/>
              <a:ext cx="15240000" cy="1270000"/>
            </a:xfrm>
            <a:prstGeom prst="rect">
              <a:avLst/>
            </a:prstGeom>
            <a:solidFill>
              <a:srgbClr val="F8CF2C"/>
            </a:solidFill>
          </p:spPr>
        </p:sp>
      </p:grpSp>
      <p:pic>
        <p:nvPicPr>
          <p:cNvPr id="9" name="Picture 9"/>
          <p:cNvPicPr>
            <a:picLocks noChangeAspect="1"/>
          </p:cNvPicPr>
          <p:nvPr/>
        </p:nvPicPr>
        <p:blipFill>
          <a:blip r:embed="rId5"/>
          <a:srcRect/>
          <a:stretch>
            <a:fillRect/>
          </a:stretch>
        </p:blipFill>
        <p:spPr>
          <a:xfrm>
            <a:off x="2596876" y="361950"/>
            <a:ext cx="1333500" cy="1333500"/>
          </a:xfrm>
          <a:prstGeom prst="rect">
            <a:avLst/>
          </a:prstGeom>
        </p:spPr>
      </p:pic>
      <p:sp>
        <p:nvSpPr>
          <p:cNvPr id="10" name="AutoShape 10"/>
          <p:cNvSpPr/>
          <p:nvPr/>
        </p:nvSpPr>
        <p:spPr>
          <a:xfrm>
            <a:off x="3427984" y="6972511"/>
            <a:ext cx="11430000" cy="949821"/>
          </a:xfrm>
          <a:prstGeom prst="rect">
            <a:avLst/>
          </a:prstGeom>
          <a:solidFill>
            <a:srgbClr val="F8CF2C"/>
          </a:solidFill>
        </p:spPr>
      </p:sp>
      <p:sp>
        <p:nvSpPr>
          <p:cNvPr id="11" name="TextBox 11"/>
          <p:cNvSpPr txBox="1"/>
          <p:nvPr/>
        </p:nvSpPr>
        <p:spPr>
          <a:xfrm>
            <a:off x="5639790" y="7197462"/>
            <a:ext cx="6750168" cy="518970"/>
          </a:xfrm>
          <a:prstGeom prst="rect">
            <a:avLst/>
          </a:prstGeom>
        </p:spPr>
        <p:txBody>
          <a:bodyPr lIns="0" tIns="0" rIns="0" bIns="0" rtlCol="0" anchor="t">
            <a:spAutoFit/>
          </a:bodyPr>
          <a:lstStyle/>
          <a:p>
            <a:pPr>
              <a:lnSpc>
                <a:spcPts val="3902"/>
              </a:lnSpc>
            </a:pPr>
            <a:r>
              <a:rPr lang="en-US" sz="3547" spc="-35" dirty="0">
                <a:solidFill>
                  <a:srgbClr val="252827"/>
                </a:solidFill>
                <a:latin typeface="Montserrat Classic Bold"/>
              </a:rPr>
              <a:t>Nur </a:t>
            </a:r>
            <a:r>
              <a:rPr lang="en-US" sz="3547" spc="-35" dirty="0" err="1">
                <a:solidFill>
                  <a:srgbClr val="252827"/>
                </a:solidFill>
                <a:latin typeface="Montserrat Classic Bold"/>
              </a:rPr>
              <a:t>Sofyan</a:t>
            </a:r>
            <a:r>
              <a:rPr lang="en-US" sz="3547" spc="-35" dirty="0">
                <a:solidFill>
                  <a:srgbClr val="252827"/>
                </a:solidFill>
                <a:latin typeface="Montserrat Classic Bold"/>
              </a:rPr>
              <a:t>, S.I. </a:t>
            </a:r>
            <a:r>
              <a:rPr lang="en-US" sz="3547" spc="-35" dirty="0" err="1">
                <a:solidFill>
                  <a:srgbClr val="252827"/>
                </a:solidFill>
                <a:latin typeface="Montserrat Classic Bold"/>
              </a:rPr>
              <a:t>Kom</a:t>
            </a:r>
            <a:r>
              <a:rPr lang="en-US" sz="3547" spc="-35" dirty="0">
                <a:solidFill>
                  <a:srgbClr val="252827"/>
                </a:solidFill>
                <a:latin typeface="Montserrat Classic Bold"/>
              </a:rPr>
              <a:t>, M.I. </a:t>
            </a:r>
            <a:r>
              <a:rPr lang="en-US" sz="3547" spc="-35" dirty="0" err="1">
                <a:solidFill>
                  <a:srgbClr val="252827"/>
                </a:solidFill>
                <a:latin typeface="Montserrat Classic Bold"/>
              </a:rPr>
              <a:t>Kom</a:t>
            </a:r>
            <a:r>
              <a:rPr lang="en-US" sz="3547" spc="-35" dirty="0">
                <a:solidFill>
                  <a:srgbClr val="252827"/>
                </a:solidFill>
                <a:latin typeface="Montserrat Classic Bold"/>
              </a:rPr>
              <a: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252827"/>
        </a:solidFill>
        <a:effectLst/>
      </p:bgPr>
    </p:bg>
    <p:spTree>
      <p:nvGrpSpPr>
        <p:cNvPr id="1" name=""/>
        <p:cNvGrpSpPr/>
        <p:nvPr/>
      </p:nvGrpSpPr>
      <p:grpSpPr>
        <a:xfrm>
          <a:off x="0" y="0"/>
          <a:ext cx="0" cy="0"/>
          <a:chOff x="0" y="0"/>
          <a:chExt cx="0" cy="0"/>
        </a:xfrm>
      </p:grpSpPr>
      <p:sp>
        <p:nvSpPr>
          <p:cNvPr id="2" name="TextBox 2"/>
          <p:cNvSpPr txBox="1"/>
          <p:nvPr/>
        </p:nvSpPr>
        <p:spPr>
          <a:xfrm>
            <a:off x="5469530" y="4175000"/>
            <a:ext cx="7348941" cy="2060825"/>
          </a:xfrm>
          <a:prstGeom prst="rect">
            <a:avLst/>
          </a:prstGeom>
        </p:spPr>
        <p:txBody>
          <a:bodyPr lIns="0" tIns="0" rIns="0" bIns="0" rtlCol="0" anchor="t">
            <a:spAutoFit/>
          </a:bodyPr>
          <a:lstStyle/>
          <a:p>
            <a:pPr algn="ctr">
              <a:lnSpc>
                <a:spcPts val="15840"/>
              </a:lnSpc>
            </a:pPr>
            <a:r>
              <a:rPr lang="en-US" sz="14400" spc="-144">
                <a:solidFill>
                  <a:srgbClr val="F8CF2C"/>
                </a:solidFill>
                <a:latin typeface="Montserrat Classic Bold"/>
              </a:rPr>
              <a:t>Thanks!</a:t>
            </a:r>
          </a:p>
        </p:txBody>
      </p:sp>
      <p:sp>
        <p:nvSpPr>
          <p:cNvPr id="3" name="AutoShape 3"/>
          <p:cNvSpPr/>
          <p:nvPr/>
        </p:nvSpPr>
        <p:spPr>
          <a:xfrm>
            <a:off x="762000" y="9104539"/>
            <a:ext cx="1905000" cy="114300"/>
          </a:xfrm>
          <a:prstGeom prst="rect">
            <a:avLst/>
          </a:prstGeom>
          <a:solidFill>
            <a:srgbClr val="F8CF2C"/>
          </a:solidFill>
        </p:spPr>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252827"/>
        </a:solidFill>
        <a:effectLst/>
      </p:bgPr>
    </p:bg>
    <p:spTree>
      <p:nvGrpSpPr>
        <p:cNvPr id="1" name=""/>
        <p:cNvGrpSpPr/>
        <p:nvPr/>
      </p:nvGrpSpPr>
      <p:grpSpPr>
        <a:xfrm>
          <a:off x="0" y="0"/>
          <a:ext cx="0" cy="0"/>
          <a:chOff x="0" y="0"/>
          <a:chExt cx="0" cy="0"/>
        </a:xfrm>
      </p:grpSpPr>
      <p:grpSp>
        <p:nvGrpSpPr>
          <p:cNvPr id="2" name="Group 2"/>
          <p:cNvGrpSpPr/>
          <p:nvPr/>
        </p:nvGrpSpPr>
        <p:grpSpPr>
          <a:xfrm>
            <a:off x="0" y="0"/>
            <a:ext cx="18288000" cy="10287000"/>
            <a:chOff x="0" y="0"/>
            <a:chExt cx="24384000" cy="13716000"/>
          </a:xfrm>
        </p:grpSpPr>
        <p:pic>
          <p:nvPicPr>
            <p:cNvPr id="3" name="Picture 3"/>
            <p:cNvPicPr>
              <a:picLocks noChangeAspect="1"/>
            </p:cNvPicPr>
            <p:nvPr/>
          </p:nvPicPr>
          <p:blipFill>
            <a:blip r:embed="rId2"/>
            <a:srcRect l="4490" r="12546"/>
            <a:stretch>
              <a:fillRect/>
            </a:stretch>
          </p:blipFill>
          <p:spPr>
            <a:xfrm>
              <a:off x="0" y="0"/>
              <a:ext cx="24384000" cy="13716000"/>
            </a:xfrm>
            <a:prstGeom prst="rect">
              <a:avLst/>
            </a:prstGeom>
          </p:spPr>
        </p:pic>
      </p:grpSp>
      <p:sp>
        <p:nvSpPr>
          <p:cNvPr id="4" name="AutoShape 4"/>
          <p:cNvSpPr/>
          <p:nvPr/>
        </p:nvSpPr>
        <p:spPr>
          <a:xfrm>
            <a:off x="-424459" y="-381000"/>
            <a:ext cx="18878667" cy="10668000"/>
          </a:xfrm>
          <a:prstGeom prst="rect">
            <a:avLst/>
          </a:prstGeom>
          <a:solidFill>
            <a:srgbClr val="000000">
              <a:alpha val="60000"/>
            </a:srgbClr>
          </a:solidFill>
        </p:spPr>
      </p:sp>
      <p:sp>
        <p:nvSpPr>
          <p:cNvPr id="5" name="AutoShape 5"/>
          <p:cNvSpPr/>
          <p:nvPr/>
        </p:nvSpPr>
        <p:spPr>
          <a:xfrm>
            <a:off x="-190500" y="-190500"/>
            <a:ext cx="7709273" cy="10668000"/>
          </a:xfrm>
          <a:prstGeom prst="rect">
            <a:avLst/>
          </a:prstGeom>
          <a:solidFill>
            <a:srgbClr val="F8CF2C">
              <a:alpha val="89803"/>
            </a:srgbClr>
          </a:solidFill>
        </p:spPr>
      </p:sp>
      <p:sp>
        <p:nvSpPr>
          <p:cNvPr id="6" name="AutoShape 6"/>
          <p:cNvSpPr/>
          <p:nvPr/>
        </p:nvSpPr>
        <p:spPr>
          <a:xfrm>
            <a:off x="762000" y="9104539"/>
            <a:ext cx="1905000" cy="114300"/>
          </a:xfrm>
          <a:prstGeom prst="rect">
            <a:avLst/>
          </a:prstGeom>
          <a:solidFill>
            <a:srgbClr val="252827"/>
          </a:solidFill>
        </p:spPr>
      </p:sp>
      <p:grpSp>
        <p:nvGrpSpPr>
          <p:cNvPr id="7" name="Group 7"/>
          <p:cNvGrpSpPr/>
          <p:nvPr/>
        </p:nvGrpSpPr>
        <p:grpSpPr>
          <a:xfrm>
            <a:off x="762000" y="447577"/>
            <a:ext cx="7615976" cy="2522696"/>
            <a:chOff x="0" y="0"/>
            <a:chExt cx="10154634" cy="3363595"/>
          </a:xfrm>
        </p:grpSpPr>
        <p:sp>
          <p:nvSpPr>
            <p:cNvPr id="8" name="TextBox 8"/>
            <p:cNvSpPr txBox="1"/>
            <p:nvPr/>
          </p:nvSpPr>
          <p:spPr>
            <a:xfrm>
              <a:off x="0" y="57150"/>
              <a:ext cx="10154634" cy="2722245"/>
            </a:xfrm>
            <a:prstGeom prst="rect">
              <a:avLst/>
            </a:prstGeom>
          </p:spPr>
          <p:txBody>
            <a:bodyPr lIns="0" tIns="0" rIns="0" bIns="0" rtlCol="0" anchor="t">
              <a:spAutoFit/>
            </a:bodyPr>
            <a:lstStyle/>
            <a:p>
              <a:pPr>
                <a:lnSpc>
                  <a:spcPts val="7920"/>
                </a:lnSpc>
              </a:pPr>
              <a:r>
                <a:rPr lang="en-US" sz="7200" spc="-72">
                  <a:solidFill>
                    <a:srgbClr val="252827"/>
                  </a:solidFill>
                  <a:latin typeface="Montserrat Classic Bold"/>
                </a:rPr>
                <a:t>Tantangan</a:t>
              </a:r>
            </a:p>
            <a:p>
              <a:pPr>
                <a:lnSpc>
                  <a:spcPts val="7920"/>
                </a:lnSpc>
              </a:pPr>
              <a:r>
                <a:rPr lang="en-US" sz="7200" spc="-72">
                  <a:solidFill>
                    <a:srgbClr val="252827"/>
                  </a:solidFill>
                  <a:latin typeface="Montserrat Classic Bold"/>
                </a:rPr>
                <a:t>Utama</a:t>
              </a:r>
            </a:p>
          </p:txBody>
        </p:sp>
        <p:sp>
          <p:nvSpPr>
            <p:cNvPr id="9" name="AutoShape 9"/>
            <p:cNvSpPr/>
            <p:nvPr/>
          </p:nvSpPr>
          <p:spPr>
            <a:xfrm>
              <a:off x="0" y="3211195"/>
              <a:ext cx="1016000" cy="152400"/>
            </a:xfrm>
            <a:prstGeom prst="rect">
              <a:avLst/>
            </a:prstGeom>
            <a:solidFill>
              <a:srgbClr val="252827"/>
            </a:solidFill>
          </p:spPr>
        </p:sp>
      </p:grpSp>
      <p:grpSp>
        <p:nvGrpSpPr>
          <p:cNvPr id="10" name="Group 10"/>
          <p:cNvGrpSpPr/>
          <p:nvPr/>
        </p:nvGrpSpPr>
        <p:grpSpPr>
          <a:xfrm>
            <a:off x="-2191469" y="447577"/>
            <a:ext cx="9524492" cy="853678"/>
            <a:chOff x="0" y="0"/>
            <a:chExt cx="12699322" cy="1138238"/>
          </a:xfrm>
        </p:grpSpPr>
        <p:sp>
          <p:nvSpPr>
            <p:cNvPr id="11" name="AutoShape 11"/>
            <p:cNvSpPr/>
            <p:nvPr/>
          </p:nvSpPr>
          <p:spPr>
            <a:xfrm>
              <a:off x="11683322" y="0"/>
              <a:ext cx="1016000" cy="152400"/>
            </a:xfrm>
            <a:prstGeom prst="rect">
              <a:avLst/>
            </a:prstGeom>
            <a:solidFill>
              <a:srgbClr val="F8CF2C"/>
            </a:solidFill>
          </p:spPr>
        </p:sp>
        <p:sp>
          <p:nvSpPr>
            <p:cNvPr id="12" name="TextBox 12"/>
            <p:cNvSpPr txBox="1"/>
            <p:nvPr/>
          </p:nvSpPr>
          <p:spPr>
            <a:xfrm>
              <a:off x="0" y="457200"/>
              <a:ext cx="12699322" cy="681038"/>
            </a:xfrm>
            <a:prstGeom prst="rect">
              <a:avLst/>
            </a:prstGeom>
          </p:spPr>
          <p:txBody>
            <a:bodyPr lIns="0" tIns="0" rIns="0" bIns="0" rtlCol="0" anchor="t">
              <a:spAutoFit/>
            </a:bodyPr>
            <a:lstStyle/>
            <a:p>
              <a:pPr algn="r">
                <a:lnSpc>
                  <a:spcPts val="4499"/>
                </a:lnSpc>
              </a:pPr>
              <a:endParaRPr/>
            </a:p>
          </p:txBody>
        </p:sp>
      </p:grpSp>
      <p:sp>
        <p:nvSpPr>
          <p:cNvPr id="13" name="TextBox 13"/>
          <p:cNvSpPr txBox="1"/>
          <p:nvPr/>
        </p:nvSpPr>
        <p:spPr>
          <a:xfrm>
            <a:off x="9691700" y="4833681"/>
            <a:ext cx="8084016" cy="3824700"/>
          </a:xfrm>
          <a:prstGeom prst="rect">
            <a:avLst/>
          </a:prstGeom>
        </p:spPr>
        <p:txBody>
          <a:bodyPr lIns="0" tIns="0" rIns="0" bIns="0" rtlCol="0" anchor="t">
            <a:spAutoFit/>
          </a:bodyPr>
          <a:lstStyle/>
          <a:p>
            <a:pPr algn="r">
              <a:lnSpc>
                <a:spcPts val="4368"/>
              </a:lnSpc>
            </a:pPr>
            <a:r>
              <a:rPr lang="en-US" sz="2912" spc="29">
                <a:solidFill>
                  <a:srgbClr val="FFFEE6"/>
                </a:solidFill>
                <a:latin typeface="Montserrat Light"/>
              </a:rPr>
              <a:t>Era Globalisasi adalah daya saing dan keunggulan yang kompetitif  di semua sektor indrusti dan jasa yang muaranya adalah mengandalkan kemampuan SDM, Teknologi, dan Manajemen. Dari ketiga hal tersebut kemampuan SDM sangat menentukan.</a:t>
            </a:r>
          </a:p>
        </p:txBody>
      </p:sp>
      <p:grpSp>
        <p:nvGrpSpPr>
          <p:cNvPr id="14" name="Group 14"/>
          <p:cNvGrpSpPr/>
          <p:nvPr/>
        </p:nvGrpSpPr>
        <p:grpSpPr>
          <a:xfrm>
            <a:off x="8251225" y="4619681"/>
            <a:ext cx="9524492" cy="853678"/>
            <a:chOff x="0" y="0"/>
            <a:chExt cx="12699322" cy="1138238"/>
          </a:xfrm>
        </p:grpSpPr>
        <p:sp>
          <p:nvSpPr>
            <p:cNvPr id="15" name="AutoShape 15"/>
            <p:cNvSpPr/>
            <p:nvPr/>
          </p:nvSpPr>
          <p:spPr>
            <a:xfrm>
              <a:off x="11683322" y="0"/>
              <a:ext cx="1016000" cy="152400"/>
            </a:xfrm>
            <a:prstGeom prst="rect">
              <a:avLst/>
            </a:prstGeom>
            <a:solidFill>
              <a:srgbClr val="F8CF2C"/>
            </a:solidFill>
          </p:spPr>
        </p:sp>
        <p:sp>
          <p:nvSpPr>
            <p:cNvPr id="16" name="TextBox 16"/>
            <p:cNvSpPr txBox="1"/>
            <p:nvPr/>
          </p:nvSpPr>
          <p:spPr>
            <a:xfrm>
              <a:off x="0" y="457200"/>
              <a:ext cx="12699322" cy="681038"/>
            </a:xfrm>
            <a:prstGeom prst="rect">
              <a:avLst/>
            </a:prstGeom>
          </p:spPr>
          <p:txBody>
            <a:bodyPr lIns="0" tIns="0" rIns="0" bIns="0" rtlCol="0" anchor="t">
              <a:spAutoFit/>
            </a:bodyPr>
            <a:lstStyle/>
            <a:p>
              <a:pPr algn="r">
                <a:lnSpc>
                  <a:spcPts val="4499"/>
                </a:lnSpc>
              </a:pPr>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srcRect r="4000"/>
          <a:stretch>
            <a:fillRect/>
          </a:stretch>
        </a:blipFill>
        <a:effectLst/>
      </p:bgPr>
    </p:bg>
    <p:spTree>
      <p:nvGrpSpPr>
        <p:cNvPr id="1" name=""/>
        <p:cNvGrpSpPr/>
        <p:nvPr/>
      </p:nvGrpSpPr>
      <p:grpSpPr>
        <a:xfrm>
          <a:off x="0" y="0"/>
          <a:ext cx="0" cy="0"/>
          <a:chOff x="0" y="0"/>
          <a:chExt cx="0" cy="0"/>
        </a:xfrm>
      </p:grpSpPr>
      <p:sp>
        <p:nvSpPr>
          <p:cNvPr id="2" name="AutoShape 2"/>
          <p:cNvSpPr/>
          <p:nvPr/>
        </p:nvSpPr>
        <p:spPr>
          <a:xfrm>
            <a:off x="762000" y="4381500"/>
            <a:ext cx="5143500" cy="4381500"/>
          </a:xfrm>
          <a:prstGeom prst="rect">
            <a:avLst/>
          </a:prstGeom>
          <a:solidFill>
            <a:srgbClr val="252827">
              <a:alpha val="89803"/>
            </a:srgbClr>
          </a:solidFill>
        </p:spPr>
      </p:sp>
      <p:sp>
        <p:nvSpPr>
          <p:cNvPr id="3" name="AutoShape 3"/>
          <p:cNvSpPr/>
          <p:nvPr/>
        </p:nvSpPr>
        <p:spPr>
          <a:xfrm>
            <a:off x="6572250" y="2476500"/>
            <a:ext cx="5143500" cy="6286500"/>
          </a:xfrm>
          <a:prstGeom prst="rect">
            <a:avLst/>
          </a:prstGeom>
          <a:solidFill>
            <a:srgbClr val="252827">
              <a:alpha val="89803"/>
            </a:srgbClr>
          </a:solidFill>
        </p:spPr>
      </p:sp>
      <p:sp>
        <p:nvSpPr>
          <p:cNvPr id="4" name="AutoShape 4"/>
          <p:cNvSpPr/>
          <p:nvPr/>
        </p:nvSpPr>
        <p:spPr>
          <a:xfrm>
            <a:off x="12382500" y="1143000"/>
            <a:ext cx="5143500" cy="7620000"/>
          </a:xfrm>
          <a:prstGeom prst="rect">
            <a:avLst/>
          </a:prstGeom>
          <a:solidFill>
            <a:srgbClr val="252827">
              <a:alpha val="89803"/>
            </a:srgbClr>
          </a:solidFill>
        </p:spPr>
      </p:sp>
      <p:sp>
        <p:nvSpPr>
          <p:cNvPr id="5" name="TextBox 5"/>
          <p:cNvSpPr txBox="1"/>
          <p:nvPr/>
        </p:nvSpPr>
        <p:spPr>
          <a:xfrm>
            <a:off x="1221042" y="5484547"/>
            <a:ext cx="4225417" cy="2225516"/>
          </a:xfrm>
          <a:prstGeom prst="rect">
            <a:avLst/>
          </a:prstGeom>
        </p:spPr>
        <p:txBody>
          <a:bodyPr lIns="0" tIns="0" rIns="0" bIns="0" rtlCol="0" anchor="t">
            <a:spAutoFit/>
          </a:bodyPr>
          <a:lstStyle/>
          <a:p>
            <a:pPr algn="ctr">
              <a:lnSpc>
                <a:spcPts val="3600"/>
              </a:lnSpc>
            </a:pPr>
            <a:r>
              <a:rPr lang="en-US" sz="2400" spc="24">
                <a:solidFill>
                  <a:srgbClr val="F8CF2C"/>
                </a:solidFill>
                <a:latin typeface="Montserrat Light"/>
              </a:rPr>
              <a:t>Menjadi bangsa yang mandiri, inovatif, dan tidak terjebak pada ketergantungan di bidang apapun</a:t>
            </a:r>
          </a:p>
        </p:txBody>
      </p:sp>
      <p:sp>
        <p:nvSpPr>
          <p:cNvPr id="6" name="TextBox 6"/>
          <p:cNvSpPr txBox="1"/>
          <p:nvPr/>
        </p:nvSpPr>
        <p:spPr>
          <a:xfrm>
            <a:off x="7029353" y="4473654"/>
            <a:ext cx="4225417" cy="2225516"/>
          </a:xfrm>
          <a:prstGeom prst="rect">
            <a:avLst/>
          </a:prstGeom>
        </p:spPr>
        <p:txBody>
          <a:bodyPr lIns="0" tIns="0" rIns="0" bIns="0" rtlCol="0" anchor="t">
            <a:spAutoFit/>
          </a:bodyPr>
          <a:lstStyle/>
          <a:p>
            <a:pPr algn="ctr">
              <a:lnSpc>
                <a:spcPts val="3600"/>
              </a:lnSpc>
            </a:pPr>
            <a:r>
              <a:rPr lang="en-US" sz="2400" spc="24">
                <a:solidFill>
                  <a:srgbClr val="F8CF2C"/>
                </a:solidFill>
                <a:latin typeface="Montserrat Light"/>
              </a:rPr>
              <a:t>Harus mempunyai filter terhadap budaya asing yang mudah berinteraksi dan terintegrasi yang berdampak negatif</a:t>
            </a:r>
          </a:p>
        </p:txBody>
      </p:sp>
      <p:sp>
        <p:nvSpPr>
          <p:cNvPr id="7" name="TextBox 7"/>
          <p:cNvSpPr txBox="1"/>
          <p:nvPr/>
        </p:nvSpPr>
        <p:spPr>
          <a:xfrm>
            <a:off x="12841542" y="3465912"/>
            <a:ext cx="4225417" cy="2675573"/>
          </a:xfrm>
          <a:prstGeom prst="rect">
            <a:avLst/>
          </a:prstGeom>
        </p:spPr>
        <p:txBody>
          <a:bodyPr lIns="0" tIns="0" rIns="0" bIns="0" rtlCol="0" anchor="t">
            <a:spAutoFit/>
          </a:bodyPr>
          <a:lstStyle/>
          <a:p>
            <a:pPr algn="ctr">
              <a:lnSpc>
                <a:spcPts val="3600"/>
              </a:lnSpc>
            </a:pPr>
            <a:r>
              <a:rPr lang="en-US" sz="2400" spc="24">
                <a:solidFill>
                  <a:srgbClr val="F8CF2C"/>
                </a:solidFill>
                <a:latin typeface="Montserrat Light"/>
              </a:rPr>
              <a:t>Persaingan yang semakin ketat maka harus menciptakan SDM yang unggul dan kreatif agar mampu bersaing dengan bangsa lain</a:t>
            </a:r>
          </a:p>
        </p:txBody>
      </p:sp>
      <p:pic>
        <p:nvPicPr>
          <p:cNvPr id="8" name="Picture 8"/>
          <p:cNvPicPr>
            <a:picLocks noChangeAspect="1"/>
          </p:cNvPicPr>
          <p:nvPr/>
        </p:nvPicPr>
        <p:blipFill>
          <a:blip r:embed="rId3"/>
          <a:srcRect/>
          <a:stretch>
            <a:fillRect/>
          </a:stretch>
        </p:blipFill>
        <p:spPr>
          <a:xfrm>
            <a:off x="2989488" y="3356065"/>
            <a:ext cx="4039865" cy="1535149"/>
          </a:xfrm>
          <a:prstGeom prst="rect">
            <a:avLst/>
          </a:prstGeom>
        </p:spPr>
      </p:pic>
      <p:pic>
        <p:nvPicPr>
          <p:cNvPr id="9" name="Picture 9"/>
          <p:cNvPicPr>
            <a:picLocks noChangeAspect="1"/>
          </p:cNvPicPr>
          <p:nvPr/>
        </p:nvPicPr>
        <p:blipFill>
          <a:blip r:embed="rId3"/>
          <a:srcRect/>
          <a:stretch>
            <a:fillRect/>
          </a:stretch>
        </p:blipFill>
        <p:spPr>
          <a:xfrm>
            <a:off x="9094475" y="1630846"/>
            <a:ext cx="4039865" cy="1535149"/>
          </a:xfrm>
          <a:prstGeom prst="rect">
            <a:avLst/>
          </a:prstGeom>
        </p:spPr>
      </p:pic>
      <p:grpSp>
        <p:nvGrpSpPr>
          <p:cNvPr id="10" name="Group 10"/>
          <p:cNvGrpSpPr/>
          <p:nvPr/>
        </p:nvGrpSpPr>
        <p:grpSpPr>
          <a:xfrm>
            <a:off x="762000" y="447577"/>
            <a:ext cx="7615976" cy="2522696"/>
            <a:chOff x="0" y="0"/>
            <a:chExt cx="10154634" cy="3363595"/>
          </a:xfrm>
        </p:grpSpPr>
        <p:sp>
          <p:nvSpPr>
            <p:cNvPr id="11" name="TextBox 11"/>
            <p:cNvSpPr txBox="1"/>
            <p:nvPr/>
          </p:nvSpPr>
          <p:spPr>
            <a:xfrm>
              <a:off x="0" y="57150"/>
              <a:ext cx="10154634" cy="2722245"/>
            </a:xfrm>
            <a:prstGeom prst="rect">
              <a:avLst/>
            </a:prstGeom>
          </p:spPr>
          <p:txBody>
            <a:bodyPr lIns="0" tIns="0" rIns="0" bIns="0" rtlCol="0" anchor="t">
              <a:spAutoFit/>
            </a:bodyPr>
            <a:lstStyle/>
            <a:p>
              <a:pPr>
                <a:lnSpc>
                  <a:spcPts val="7920"/>
                </a:lnSpc>
              </a:pPr>
              <a:r>
                <a:rPr lang="en-US" sz="7200" spc="-72">
                  <a:solidFill>
                    <a:srgbClr val="252827"/>
                  </a:solidFill>
                  <a:latin typeface="Montserrat Classic Bold"/>
                </a:rPr>
                <a:t>Tantangan</a:t>
              </a:r>
            </a:p>
            <a:p>
              <a:pPr>
                <a:lnSpc>
                  <a:spcPts val="7920"/>
                </a:lnSpc>
              </a:pPr>
              <a:r>
                <a:rPr lang="en-US" sz="7200" spc="-72">
                  <a:solidFill>
                    <a:srgbClr val="252827"/>
                  </a:solidFill>
                  <a:latin typeface="Montserrat Classic Bold"/>
                </a:rPr>
                <a:t>Global</a:t>
              </a:r>
            </a:p>
          </p:txBody>
        </p:sp>
        <p:sp>
          <p:nvSpPr>
            <p:cNvPr id="12" name="AutoShape 12"/>
            <p:cNvSpPr/>
            <p:nvPr/>
          </p:nvSpPr>
          <p:spPr>
            <a:xfrm>
              <a:off x="0" y="3211195"/>
              <a:ext cx="1016000" cy="152400"/>
            </a:xfrm>
            <a:prstGeom prst="rect">
              <a:avLst/>
            </a:prstGeom>
            <a:solidFill>
              <a:srgbClr val="252827"/>
            </a:solidFill>
          </p:spPr>
        </p:sp>
      </p:grpSp>
      <p:grpSp>
        <p:nvGrpSpPr>
          <p:cNvPr id="13" name="Group 13"/>
          <p:cNvGrpSpPr/>
          <p:nvPr/>
        </p:nvGrpSpPr>
        <p:grpSpPr>
          <a:xfrm>
            <a:off x="-2191469" y="447577"/>
            <a:ext cx="9524492" cy="853678"/>
            <a:chOff x="0" y="0"/>
            <a:chExt cx="12699322" cy="1138238"/>
          </a:xfrm>
        </p:grpSpPr>
        <p:sp>
          <p:nvSpPr>
            <p:cNvPr id="14" name="AutoShape 14"/>
            <p:cNvSpPr/>
            <p:nvPr/>
          </p:nvSpPr>
          <p:spPr>
            <a:xfrm>
              <a:off x="11683322" y="0"/>
              <a:ext cx="1016000" cy="152400"/>
            </a:xfrm>
            <a:prstGeom prst="rect">
              <a:avLst/>
            </a:prstGeom>
            <a:solidFill>
              <a:srgbClr val="F8CF2C"/>
            </a:solidFill>
          </p:spPr>
        </p:sp>
        <p:sp>
          <p:nvSpPr>
            <p:cNvPr id="15" name="TextBox 15"/>
            <p:cNvSpPr txBox="1"/>
            <p:nvPr/>
          </p:nvSpPr>
          <p:spPr>
            <a:xfrm>
              <a:off x="0" y="457200"/>
              <a:ext cx="12699322" cy="681038"/>
            </a:xfrm>
            <a:prstGeom prst="rect">
              <a:avLst/>
            </a:prstGeom>
          </p:spPr>
          <p:txBody>
            <a:bodyPr lIns="0" tIns="0" rIns="0" bIns="0" rtlCol="0" anchor="t">
              <a:spAutoFit/>
            </a:bodyPr>
            <a:lstStyle/>
            <a:p>
              <a:pPr algn="r">
                <a:lnSpc>
                  <a:spcPts val="4499"/>
                </a:lnSpc>
              </a:pPr>
              <a:endParaRPr/>
            </a:p>
          </p:txBody>
        </p:sp>
      </p:grpSp>
      <p:grpSp>
        <p:nvGrpSpPr>
          <p:cNvPr id="16" name="Group 16"/>
          <p:cNvGrpSpPr>
            <a:grpSpLocks noChangeAspect="1"/>
          </p:cNvGrpSpPr>
          <p:nvPr/>
        </p:nvGrpSpPr>
        <p:grpSpPr>
          <a:xfrm>
            <a:off x="2789000" y="3836750"/>
            <a:ext cx="1089501" cy="1089501"/>
            <a:chOff x="0" y="0"/>
            <a:chExt cx="6350000" cy="6350000"/>
          </a:xfrm>
        </p:grpSpPr>
        <p:sp>
          <p:nvSpPr>
            <p:cNvPr id="17" name="Freeform 17"/>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CF2C"/>
            </a:solidFill>
          </p:spPr>
        </p:sp>
      </p:grpSp>
      <p:sp>
        <p:nvSpPr>
          <p:cNvPr id="18" name="TextBox 18"/>
          <p:cNvSpPr txBox="1"/>
          <p:nvPr/>
        </p:nvSpPr>
        <p:spPr>
          <a:xfrm>
            <a:off x="3183200" y="3923509"/>
            <a:ext cx="293720" cy="913527"/>
          </a:xfrm>
          <a:prstGeom prst="rect">
            <a:avLst/>
          </a:prstGeom>
        </p:spPr>
        <p:txBody>
          <a:bodyPr lIns="0" tIns="0" rIns="0" bIns="0" rtlCol="0" anchor="t">
            <a:spAutoFit/>
          </a:bodyPr>
          <a:lstStyle/>
          <a:p>
            <a:pPr>
              <a:lnSpc>
                <a:spcPts val="7039"/>
              </a:lnSpc>
            </a:pPr>
            <a:r>
              <a:rPr lang="en-US" sz="6399" spc="-63">
                <a:solidFill>
                  <a:srgbClr val="252827"/>
                </a:solidFill>
                <a:latin typeface="Montserrat Classic Bold"/>
              </a:rPr>
              <a:t>1</a:t>
            </a:r>
          </a:p>
        </p:txBody>
      </p:sp>
      <p:grpSp>
        <p:nvGrpSpPr>
          <p:cNvPr id="19" name="Group 19"/>
          <p:cNvGrpSpPr>
            <a:grpSpLocks noChangeAspect="1"/>
          </p:cNvGrpSpPr>
          <p:nvPr/>
        </p:nvGrpSpPr>
        <p:grpSpPr>
          <a:xfrm>
            <a:off x="8953306" y="2154574"/>
            <a:ext cx="1089501" cy="1089501"/>
            <a:chOff x="0" y="0"/>
            <a:chExt cx="6350000" cy="6350000"/>
          </a:xfrm>
        </p:grpSpPr>
        <p:sp>
          <p:nvSpPr>
            <p:cNvPr id="20" name="Freeform 2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CF2C"/>
            </a:solidFill>
          </p:spPr>
        </p:sp>
      </p:grpSp>
      <p:sp>
        <p:nvSpPr>
          <p:cNvPr id="21" name="TextBox 21"/>
          <p:cNvSpPr txBox="1"/>
          <p:nvPr/>
        </p:nvSpPr>
        <p:spPr>
          <a:xfrm>
            <a:off x="9271308" y="2231244"/>
            <a:ext cx="625560" cy="913527"/>
          </a:xfrm>
          <a:prstGeom prst="rect">
            <a:avLst/>
          </a:prstGeom>
        </p:spPr>
        <p:txBody>
          <a:bodyPr lIns="0" tIns="0" rIns="0" bIns="0" rtlCol="0" anchor="t">
            <a:spAutoFit/>
          </a:bodyPr>
          <a:lstStyle/>
          <a:p>
            <a:pPr>
              <a:lnSpc>
                <a:spcPts val="7039"/>
              </a:lnSpc>
            </a:pPr>
            <a:r>
              <a:rPr lang="en-US" sz="6399" spc="-63">
                <a:solidFill>
                  <a:srgbClr val="252827"/>
                </a:solidFill>
                <a:latin typeface="Montserrat Classic Bold"/>
              </a:rPr>
              <a:t>2</a:t>
            </a:r>
          </a:p>
        </p:txBody>
      </p:sp>
      <p:grpSp>
        <p:nvGrpSpPr>
          <p:cNvPr id="22" name="Group 22"/>
          <p:cNvGrpSpPr>
            <a:grpSpLocks noChangeAspect="1"/>
          </p:cNvGrpSpPr>
          <p:nvPr/>
        </p:nvGrpSpPr>
        <p:grpSpPr>
          <a:xfrm>
            <a:off x="14409500" y="598250"/>
            <a:ext cx="1089501" cy="1089501"/>
            <a:chOff x="0" y="0"/>
            <a:chExt cx="6350000" cy="6350000"/>
          </a:xfrm>
        </p:grpSpPr>
        <p:sp>
          <p:nvSpPr>
            <p:cNvPr id="23" name="Freeform 23"/>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CF2C"/>
            </a:solidFill>
          </p:spPr>
        </p:sp>
      </p:grpSp>
      <p:sp>
        <p:nvSpPr>
          <p:cNvPr id="24" name="TextBox 24"/>
          <p:cNvSpPr txBox="1"/>
          <p:nvPr/>
        </p:nvSpPr>
        <p:spPr>
          <a:xfrm>
            <a:off x="14739070" y="675772"/>
            <a:ext cx="625560" cy="913527"/>
          </a:xfrm>
          <a:prstGeom prst="rect">
            <a:avLst/>
          </a:prstGeom>
        </p:spPr>
        <p:txBody>
          <a:bodyPr lIns="0" tIns="0" rIns="0" bIns="0" rtlCol="0" anchor="t">
            <a:spAutoFit/>
          </a:bodyPr>
          <a:lstStyle/>
          <a:p>
            <a:pPr>
              <a:lnSpc>
                <a:spcPts val="7039"/>
              </a:lnSpc>
            </a:pPr>
            <a:r>
              <a:rPr lang="en-US" sz="6399" spc="-63">
                <a:solidFill>
                  <a:srgbClr val="252827"/>
                </a:solidFill>
                <a:latin typeface="Montserrat Classic Bold"/>
              </a:rPr>
              <a:t>3</a:t>
            </a:r>
          </a:p>
        </p:txBody>
      </p:sp>
      <p:sp>
        <p:nvSpPr>
          <p:cNvPr id="25" name="AutoShape 25"/>
          <p:cNvSpPr/>
          <p:nvPr/>
        </p:nvSpPr>
        <p:spPr>
          <a:xfrm>
            <a:off x="762000" y="9104539"/>
            <a:ext cx="1905000" cy="114300"/>
          </a:xfrm>
          <a:prstGeom prst="rect">
            <a:avLst/>
          </a:prstGeom>
          <a:solidFill>
            <a:srgbClr val="252827"/>
          </a:solidFill>
        </p:spPr>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252827"/>
        </a:solidFill>
        <a:effectLst/>
      </p:bgPr>
    </p:bg>
    <p:spTree>
      <p:nvGrpSpPr>
        <p:cNvPr id="1" name=""/>
        <p:cNvGrpSpPr/>
        <p:nvPr/>
      </p:nvGrpSpPr>
      <p:grpSpPr>
        <a:xfrm>
          <a:off x="0" y="0"/>
          <a:ext cx="0" cy="0"/>
          <a:chOff x="0" y="0"/>
          <a:chExt cx="0" cy="0"/>
        </a:xfrm>
      </p:grpSpPr>
      <p:grpSp>
        <p:nvGrpSpPr>
          <p:cNvPr id="2" name="Group 2"/>
          <p:cNvGrpSpPr/>
          <p:nvPr/>
        </p:nvGrpSpPr>
        <p:grpSpPr>
          <a:xfrm>
            <a:off x="0" y="0"/>
            <a:ext cx="18288000" cy="10287000"/>
            <a:chOff x="0" y="0"/>
            <a:chExt cx="24384000" cy="13716000"/>
          </a:xfrm>
        </p:grpSpPr>
        <p:pic>
          <p:nvPicPr>
            <p:cNvPr id="3" name="Picture 3"/>
            <p:cNvPicPr>
              <a:picLocks noChangeAspect="1"/>
            </p:cNvPicPr>
            <p:nvPr/>
          </p:nvPicPr>
          <p:blipFill>
            <a:blip r:embed="rId2"/>
            <a:srcRect/>
            <a:stretch>
              <a:fillRect/>
            </a:stretch>
          </p:blipFill>
          <p:spPr>
            <a:xfrm>
              <a:off x="0" y="0"/>
              <a:ext cx="24384000" cy="13716000"/>
            </a:xfrm>
            <a:prstGeom prst="rect">
              <a:avLst/>
            </a:prstGeom>
          </p:spPr>
        </p:pic>
      </p:grpSp>
      <p:sp>
        <p:nvSpPr>
          <p:cNvPr id="4" name="AutoShape 4"/>
          <p:cNvSpPr/>
          <p:nvPr/>
        </p:nvSpPr>
        <p:spPr>
          <a:xfrm>
            <a:off x="-424459" y="-381000"/>
            <a:ext cx="18878667" cy="10668000"/>
          </a:xfrm>
          <a:prstGeom prst="rect">
            <a:avLst/>
          </a:prstGeom>
          <a:solidFill>
            <a:srgbClr val="000000">
              <a:alpha val="60000"/>
            </a:srgbClr>
          </a:solidFill>
        </p:spPr>
      </p:sp>
      <p:sp>
        <p:nvSpPr>
          <p:cNvPr id="5" name="AutoShape 5"/>
          <p:cNvSpPr/>
          <p:nvPr/>
        </p:nvSpPr>
        <p:spPr>
          <a:xfrm>
            <a:off x="16764000" y="762000"/>
            <a:ext cx="762000" cy="114300"/>
          </a:xfrm>
          <a:prstGeom prst="rect">
            <a:avLst/>
          </a:prstGeom>
          <a:solidFill>
            <a:srgbClr val="F8CF2C"/>
          </a:solidFill>
        </p:spPr>
      </p:sp>
      <p:sp>
        <p:nvSpPr>
          <p:cNvPr id="6" name="AutoShape 6"/>
          <p:cNvSpPr/>
          <p:nvPr/>
        </p:nvSpPr>
        <p:spPr>
          <a:xfrm>
            <a:off x="762000" y="9104539"/>
            <a:ext cx="1905000" cy="114300"/>
          </a:xfrm>
          <a:prstGeom prst="rect">
            <a:avLst/>
          </a:prstGeom>
          <a:solidFill>
            <a:srgbClr val="F8CF2C"/>
          </a:solidFill>
        </p:spPr>
      </p:sp>
      <p:sp>
        <p:nvSpPr>
          <p:cNvPr id="7" name="TextBox 7"/>
          <p:cNvSpPr txBox="1"/>
          <p:nvPr/>
        </p:nvSpPr>
        <p:spPr>
          <a:xfrm>
            <a:off x="2437299" y="3983745"/>
            <a:ext cx="13413402" cy="2357610"/>
          </a:xfrm>
          <a:prstGeom prst="rect">
            <a:avLst/>
          </a:prstGeom>
        </p:spPr>
        <p:txBody>
          <a:bodyPr lIns="0" tIns="0" rIns="0" bIns="0" rtlCol="0" anchor="t">
            <a:spAutoFit/>
          </a:bodyPr>
          <a:lstStyle/>
          <a:p>
            <a:pPr algn="ctr">
              <a:lnSpc>
                <a:spcPts val="4620"/>
              </a:lnSpc>
            </a:pPr>
            <a:r>
              <a:rPr lang="en-US" sz="4200" spc="-42">
                <a:solidFill>
                  <a:srgbClr val="F8CF2C"/>
                </a:solidFill>
                <a:latin typeface="Montserrat Classic Bold"/>
              </a:rPr>
              <a:t>Bagaimana kalau anda memiliki keterampilan yang tinggi, perilaku yang menguntungkan, produktivitas yang tinggi, tetapi tidak mempunyai lapangan kerja?</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252827"/>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alphaModFix amt="80000"/>
          </a:blip>
          <a:srcRect t="7728"/>
          <a:stretch>
            <a:fillRect/>
          </a:stretch>
        </p:blipFill>
        <p:spPr>
          <a:xfrm>
            <a:off x="-4509109" y="0"/>
            <a:ext cx="16722876" cy="10287000"/>
          </a:xfrm>
          <a:prstGeom prst="rect">
            <a:avLst/>
          </a:prstGeom>
        </p:spPr>
      </p:pic>
      <p:sp>
        <p:nvSpPr>
          <p:cNvPr id="3" name="AutoShape 3"/>
          <p:cNvSpPr/>
          <p:nvPr/>
        </p:nvSpPr>
        <p:spPr>
          <a:xfrm>
            <a:off x="-39040" y="-190500"/>
            <a:ext cx="17390082" cy="10477500"/>
          </a:xfrm>
          <a:prstGeom prst="rect">
            <a:avLst/>
          </a:prstGeom>
          <a:solidFill>
            <a:srgbClr val="252827">
              <a:alpha val="64705"/>
            </a:srgbClr>
          </a:solidFill>
        </p:spPr>
      </p:sp>
      <p:sp>
        <p:nvSpPr>
          <p:cNvPr id="4" name="AutoShape 4"/>
          <p:cNvSpPr/>
          <p:nvPr/>
        </p:nvSpPr>
        <p:spPr>
          <a:xfrm>
            <a:off x="9144000" y="0"/>
            <a:ext cx="9144000" cy="10287000"/>
          </a:xfrm>
          <a:prstGeom prst="rect">
            <a:avLst/>
          </a:prstGeom>
          <a:solidFill>
            <a:srgbClr val="F8CF2C">
              <a:alpha val="89803"/>
            </a:srgbClr>
          </a:solidFill>
        </p:spPr>
      </p:sp>
      <p:grpSp>
        <p:nvGrpSpPr>
          <p:cNvPr id="5" name="Group 5"/>
          <p:cNvGrpSpPr/>
          <p:nvPr/>
        </p:nvGrpSpPr>
        <p:grpSpPr>
          <a:xfrm>
            <a:off x="9906000" y="566801"/>
            <a:ext cx="7615976" cy="1526143"/>
            <a:chOff x="0" y="0"/>
            <a:chExt cx="10154634" cy="2034858"/>
          </a:xfrm>
        </p:grpSpPr>
        <p:sp>
          <p:nvSpPr>
            <p:cNvPr id="6" name="TextBox 6"/>
            <p:cNvSpPr txBox="1"/>
            <p:nvPr/>
          </p:nvSpPr>
          <p:spPr>
            <a:xfrm>
              <a:off x="0" y="57150"/>
              <a:ext cx="10154634" cy="1393508"/>
            </a:xfrm>
            <a:prstGeom prst="rect">
              <a:avLst/>
            </a:prstGeom>
          </p:spPr>
          <p:txBody>
            <a:bodyPr lIns="0" tIns="0" rIns="0" bIns="0" rtlCol="0" anchor="t">
              <a:spAutoFit/>
            </a:bodyPr>
            <a:lstStyle/>
            <a:p>
              <a:pPr algn="r">
                <a:lnSpc>
                  <a:spcPts val="7920"/>
                </a:lnSpc>
              </a:pPr>
              <a:r>
                <a:rPr lang="en-US" sz="7200" spc="-72">
                  <a:solidFill>
                    <a:srgbClr val="252827"/>
                  </a:solidFill>
                  <a:latin typeface="Montserrat Classic Bold"/>
                </a:rPr>
                <a:t>B. J.  HABIBIE</a:t>
              </a:r>
            </a:p>
          </p:txBody>
        </p:sp>
        <p:sp>
          <p:nvSpPr>
            <p:cNvPr id="7" name="AutoShape 7"/>
            <p:cNvSpPr/>
            <p:nvPr/>
          </p:nvSpPr>
          <p:spPr>
            <a:xfrm>
              <a:off x="9138634" y="1882458"/>
              <a:ext cx="1016000" cy="152400"/>
            </a:xfrm>
            <a:prstGeom prst="rect">
              <a:avLst/>
            </a:prstGeom>
            <a:solidFill>
              <a:srgbClr val="252827"/>
            </a:solidFill>
          </p:spPr>
        </p:sp>
      </p:grpSp>
      <p:sp>
        <p:nvSpPr>
          <p:cNvPr id="8" name="AutoShape 8"/>
          <p:cNvSpPr/>
          <p:nvPr/>
        </p:nvSpPr>
        <p:spPr>
          <a:xfrm>
            <a:off x="15616976" y="9104539"/>
            <a:ext cx="1905000" cy="114300"/>
          </a:xfrm>
          <a:prstGeom prst="rect">
            <a:avLst/>
          </a:prstGeom>
          <a:solidFill>
            <a:srgbClr val="252827"/>
          </a:solidFill>
        </p:spPr>
      </p:sp>
      <p:sp>
        <p:nvSpPr>
          <p:cNvPr id="9" name="TextBox 9"/>
          <p:cNvSpPr txBox="1"/>
          <p:nvPr/>
        </p:nvSpPr>
        <p:spPr>
          <a:xfrm>
            <a:off x="950538" y="993518"/>
            <a:ext cx="5546861" cy="1342073"/>
          </a:xfrm>
          <a:prstGeom prst="rect">
            <a:avLst/>
          </a:prstGeom>
        </p:spPr>
        <p:txBody>
          <a:bodyPr lIns="0" tIns="0" rIns="0" bIns="0" rtlCol="0" anchor="t">
            <a:spAutoFit/>
          </a:bodyPr>
          <a:lstStyle/>
          <a:p>
            <a:pPr algn="just">
              <a:lnSpc>
                <a:spcPts val="5279"/>
              </a:lnSpc>
            </a:pPr>
            <a:r>
              <a:rPr lang="en-US" sz="4800" spc="-48">
                <a:solidFill>
                  <a:srgbClr val="F8CF2C"/>
                </a:solidFill>
                <a:latin typeface="Montserrat Classic Bold"/>
              </a:rPr>
              <a:t>Pemimpin Harus </a:t>
            </a:r>
          </a:p>
          <a:p>
            <a:pPr>
              <a:lnSpc>
                <a:spcPts val="5280"/>
              </a:lnSpc>
            </a:pPr>
            <a:r>
              <a:rPr lang="en-US" sz="4800" spc="-48">
                <a:solidFill>
                  <a:srgbClr val="F8CF2C"/>
                </a:solidFill>
                <a:latin typeface="Montserrat Classic Bold"/>
              </a:rPr>
              <a:t>Memikirkan</a:t>
            </a:r>
          </a:p>
        </p:txBody>
      </p:sp>
      <p:sp>
        <p:nvSpPr>
          <p:cNvPr id="10" name="TextBox 10"/>
          <p:cNvSpPr txBox="1"/>
          <p:nvPr/>
        </p:nvSpPr>
        <p:spPr>
          <a:xfrm>
            <a:off x="950538" y="2847195"/>
            <a:ext cx="5298192" cy="1957705"/>
          </a:xfrm>
          <a:prstGeom prst="rect">
            <a:avLst/>
          </a:prstGeom>
        </p:spPr>
        <p:txBody>
          <a:bodyPr lIns="0" tIns="0" rIns="0" bIns="0" rtlCol="0" anchor="t">
            <a:spAutoFit/>
          </a:bodyPr>
          <a:lstStyle/>
          <a:p>
            <a:pPr>
              <a:lnSpc>
                <a:spcPts val="3919"/>
              </a:lnSpc>
              <a:spcBef>
                <a:spcPct val="0"/>
              </a:spcBef>
            </a:pPr>
            <a:r>
              <a:rPr lang="en-US" sz="2800">
                <a:solidFill>
                  <a:srgbClr val="FFFEE6"/>
                </a:solidFill>
                <a:latin typeface="Montserrat Light"/>
              </a:rPr>
              <a:t>Proses nilai tambah pribadi, jalur pemberdayaan, output iman dan taqwa berkualitas tinggi</a:t>
            </a:r>
          </a:p>
        </p:txBody>
      </p:sp>
      <p:sp>
        <p:nvSpPr>
          <p:cNvPr id="11" name="TextBox 11"/>
          <p:cNvSpPr txBox="1"/>
          <p:nvPr/>
        </p:nvSpPr>
        <p:spPr>
          <a:xfrm>
            <a:off x="950538" y="5380089"/>
            <a:ext cx="5298192" cy="1462405"/>
          </a:xfrm>
          <a:prstGeom prst="rect">
            <a:avLst/>
          </a:prstGeom>
        </p:spPr>
        <p:txBody>
          <a:bodyPr lIns="0" tIns="0" rIns="0" bIns="0" rtlCol="0" anchor="t">
            <a:spAutoFit/>
          </a:bodyPr>
          <a:lstStyle/>
          <a:p>
            <a:pPr>
              <a:lnSpc>
                <a:spcPts val="3919"/>
              </a:lnSpc>
              <a:spcBef>
                <a:spcPct val="0"/>
              </a:spcBef>
            </a:pPr>
            <a:r>
              <a:rPr lang="en-US" sz="2800">
                <a:solidFill>
                  <a:srgbClr val="FFFEE6"/>
                </a:solidFill>
                <a:latin typeface="Montserrat Light"/>
              </a:rPr>
              <a:t>Proses pendidikan, jalur pendidikan, output adalah keterampilan yang tinggi</a:t>
            </a:r>
          </a:p>
        </p:txBody>
      </p:sp>
      <p:sp>
        <p:nvSpPr>
          <p:cNvPr id="12" name="TextBox 12"/>
          <p:cNvSpPr txBox="1"/>
          <p:nvPr/>
        </p:nvSpPr>
        <p:spPr>
          <a:xfrm>
            <a:off x="950538" y="7385944"/>
            <a:ext cx="5298192" cy="1462405"/>
          </a:xfrm>
          <a:prstGeom prst="rect">
            <a:avLst/>
          </a:prstGeom>
        </p:spPr>
        <p:txBody>
          <a:bodyPr lIns="0" tIns="0" rIns="0" bIns="0" rtlCol="0" anchor="t">
            <a:spAutoFit/>
          </a:bodyPr>
          <a:lstStyle/>
          <a:p>
            <a:pPr>
              <a:lnSpc>
                <a:spcPts val="3919"/>
              </a:lnSpc>
              <a:spcBef>
                <a:spcPct val="0"/>
              </a:spcBef>
            </a:pPr>
            <a:r>
              <a:rPr lang="en-US" sz="2800">
                <a:solidFill>
                  <a:srgbClr val="FFFEE6"/>
                </a:solidFill>
                <a:latin typeface="Montserrat Light"/>
              </a:rPr>
              <a:t>Pemimpin harus menyediakan lapangan kerja serta jam kerja</a:t>
            </a:r>
          </a:p>
        </p:txBody>
      </p:sp>
      <p:sp>
        <p:nvSpPr>
          <p:cNvPr id="13" name="AutoShape 13"/>
          <p:cNvSpPr/>
          <p:nvPr/>
        </p:nvSpPr>
        <p:spPr>
          <a:xfrm>
            <a:off x="950538" y="2741480"/>
            <a:ext cx="762000" cy="114300"/>
          </a:xfrm>
          <a:prstGeom prst="rect">
            <a:avLst/>
          </a:prstGeom>
          <a:solidFill>
            <a:srgbClr val="F8CF2C"/>
          </a:solidFill>
        </p:spPr>
      </p:sp>
      <p:sp>
        <p:nvSpPr>
          <p:cNvPr id="14" name="AutoShape 14"/>
          <p:cNvSpPr/>
          <p:nvPr/>
        </p:nvSpPr>
        <p:spPr>
          <a:xfrm>
            <a:off x="950538" y="5293894"/>
            <a:ext cx="762000" cy="114300"/>
          </a:xfrm>
          <a:prstGeom prst="rect">
            <a:avLst/>
          </a:prstGeom>
          <a:solidFill>
            <a:srgbClr val="F8CF2C"/>
          </a:solidFill>
        </p:spPr>
      </p:sp>
      <p:sp>
        <p:nvSpPr>
          <p:cNvPr id="15" name="AutoShape 15"/>
          <p:cNvSpPr/>
          <p:nvPr/>
        </p:nvSpPr>
        <p:spPr>
          <a:xfrm>
            <a:off x="950538" y="7299749"/>
            <a:ext cx="762000" cy="114300"/>
          </a:xfrm>
          <a:prstGeom prst="rect">
            <a:avLst/>
          </a:prstGeom>
          <a:solidFill>
            <a:srgbClr val="F8CF2C"/>
          </a:solidFill>
        </p:spPr>
      </p:sp>
      <p:sp>
        <p:nvSpPr>
          <p:cNvPr id="16" name="AutoShape 16"/>
          <p:cNvSpPr/>
          <p:nvPr/>
        </p:nvSpPr>
        <p:spPr>
          <a:xfrm>
            <a:off x="762000" y="9104539"/>
            <a:ext cx="1905000" cy="114300"/>
          </a:xfrm>
          <a:prstGeom prst="rect">
            <a:avLst/>
          </a:prstGeom>
          <a:solidFill>
            <a:srgbClr val="F8CF2C"/>
          </a:solidFill>
        </p:spPr>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252827"/>
        </a:solidFill>
        <a:effectLst/>
      </p:bgPr>
    </p:bg>
    <p:spTree>
      <p:nvGrpSpPr>
        <p:cNvPr id="1" name=""/>
        <p:cNvGrpSpPr/>
        <p:nvPr/>
      </p:nvGrpSpPr>
      <p:grpSpPr>
        <a:xfrm>
          <a:off x="0" y="0"/>
          <a:ext cx="0" cy="0"/>
          <a:chOff x="0" y="0"/>
          <a:chExt cx="0" cy="0"/>
        </a:xfrm>
      </p:grpSpPr>
      <p:grpSp>
        <p:nvGrpSpPr>
          <p:cNvPr id="2" name="Group 2"/>
          <p:cNvGrpSpPr/>
          <p:nvPr/>
        </p:nvGrpSpPr>
        <p:grpSpPr>
          <a:xfrm>
            <a:off x="0" y="0"/>
            <a:ext cx="18288000" cy="10287000"/>
            <a:chOff x="0" y="0"/>
            <a:chExt cx="24384000" cy="13716000"/>
          </a:xfrm>
        </p:grpSpPr>
        <p:pic>
          <p:nvPicPr>
            <p:cNvPr id="3" name="Picture 3"/>
            <p:cNvPicPr>
              <a:picLocks noChangeAspect="1"/>
            </p:cNvPicPr>
            <p:nvPr/>
          </p:nvPicPr>
          <p:blipFill>
            <a:blip r:embed="rId2"/>
            <a:srcRect t="15793"/>
            <a:stretch>
              <a:fillRect/>
            </a:stretch>
          </p:blipFill>
          <p:spPr>
            <a:xfrm>
              <a:off x="0" y="0"/>
              <a:ext cx="24384000" cy="13716000"/>
            </a:xfrm>
            <a:prstGeom prst="rect">
              <a:avLst/>
            </a:prstGeom>
          </p:spPr>
        </p:pic>
      </p:grpSp>
      <p:sp>
        <p:nvSpPr>
          <p:cNvPr id="4" name="AutoShape 4"/>
          <p:cNvSpPr/>
          <p:nvPr/>
        </p:nvSpPr>
        <p:spPr>
          <a:xfrm>
            <a:off x="-295333" y="-190500"/>
            <a:ext cx="18878667" cy="10668000"/>
          </a:xfrm>
          <a:prstGeom prst="rect">
            <a:avLst/>
          </a:prstGeom>
          <a:solidFill>
            <a:srgbClr val="000000">
              <a:alpha val="49803"/>
            </a:srgbClr>
          </a:solidFill>
        </p:spPr>
      </p:sp>
      <p:sp>
        <p:nvSpPr>
          <p:cNvPr id="5" name="AutoShape 5"/>
          <p:cNvSpPr/>
          <p:nvPr/>
        </p:nvSpPr>
        <p:spPr>
          <a:xfrm>
            <a:off x="3427984" y="3357274"/>
            <a:ext cx="11432032" cy="3572451"/>
          </a:xfrm>
          <a:prstGeom prst="rect">
            <a:avLst/>
          </a:prstGeom>
          <a:solidFill>
            <a:srgbClr val="F8CF2C"/>
          </a:solidFill>
        </p:spPr>
      </p:sp>
      <p:sp>
        <p:nvSpPr>
          <p:cNvPr id="6" name="TextBox 6"/>
          <p:cNvSpPr txBox="1"/>
          <p:nvPr/>
        </p:nvSpPr>
        <p:spPr>
          <a:xfrm>
            <a:off x="5469530" y="3839951"/>
            <a:ext cx="7348941" cy="2664247"/>
          </a:xfrm>
          <a:prstGeom prst="rect">
            <a:avLst/>
          </a:prstGeom>
        </p:spPr>
        <p:txBody>
          <a:bodyPr lIns="0" tIns="0" rIns="0" bIns="0" rtlCol="0" anchor="t">
            <a:spAutoFit/>
          </a:bodyPr>
          <a:lstStyle/>
          <a:p>
            <a:pPr algn="ctr">
              <a:lnSpc>
                <a:spcPts val="6995"/>
              </a:lnSpc>
            </a:pPr>
            <a:r>
              <a:rPr lang="en-US" sz="6359" spc="-63">
                <a:solidFill>
                  <a:srgbClr val="252827"/>
                </a:solidFill>
                <a:latin typeface="Montserrat Classic Bold"/>
              </a:rPr>
              <a:t>Ingin SUKSES?</a:t>
            </a:r>
          </a:p>
          <a:p>
            <a:pPr algn="ctr">
              <a:lnSpc>
                <a:spcPts val="6995"/>
              </a:lnSpc>
            </a:pPr>
            <a:r>
              <a:rPr lang="en-US" sz="6359" spc="-63">
                <a:solidFill>
                  <a:srgbClr val="252827"/>
                </a:solidFill>
                <a:latin typeface="Montserrat Classic Bold"/>
              </a:rPr>
              <a:t>Ingin HEBAT?</a:t>
            </a:r>
          </a:p>
          <a:p>
            <a:pPr algn="ctr">
              <a:lnSpc>
                <a:spcPts val="6995"/>
              </a:lnSpc>
            </a:pPr>
            <a:r>
              <a:rPr lang="en-US" sz="6359" spc="-63">
                <a:solidFill>
                  <a:srgbClr val="252827"/>
                </a:solidFill>
                <a:latin typeface="Montserrat Classic Bold"/>
              </a:rPr>
              <a:t>Ingin MANFAAT?</a:t>
            </a:r>
          </a:p>
        </p:txBody>
      </p:sp>
      <p:sp>
        <p:nvSpPr>
          <p:cNvPr id="7" name="AutoShape 7"/>
          <p:cNvSpPr/>
          <p:nvPr/>
        </p:nvSpPr>
        <p:spPr>
          <a:xfrm>
            <a:off x="762000" y="9104539"/>
            <a:ext cx="1905000" cy="114300"/>
          </a:xfrm>
          <a:prstGeom prst="rect">
            <a:avLst/>
          </a:prstGeom>
          <a:solidFill>
            <a:srgbClr val="F8CF2C"/>
          </a:solidFill>
        </p:spPr>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252827"/>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l="25108" t="21599" r="19228"/>
          <a:stretch>
            <a:fillRect/>
          </a:stretch>
        </p:blipFill>
        <p:spPr>
          <a:xfrm>
            <a:off x="9140259" y="762000"/>
            <a:ext cx="9338241" cy="8763000"/>
          </a:xfrm>
          <a:prstGeom prst="rect">
            <a:avLst/>
          </a:prstGeom>
        </p:spPr>
      </p:pic>
      <p:sp>
        <p:nvSpPr>
          <p:cNvPr id="3" name="AutoShape 3"/>
          <p:cNvSpPr/>
          <p:nvPr/>
        </p:nvSpPr>
        <p:spPr>
          <a:xfrm>
            <a:off x="762000" y="9104539"/>
            <a:ext cx="1905000" cy="114300"/>
          </a:xfrm>
          <a:prstGeom prst="rect">
            <a:avLst/>
          </a:prstGeom>
          <a:solidFill>
            <a:srgbClr val="F8CF2C"/>
          </a:solidFill>
        </p:spPr>
      </p:sp>
      <p:grpSp>
        <p:nvGrpSpPr>
          <p:cNvPr id="4" name="Group 4"/>
          <p:cNvGrpSpPr/>
          <p:nvPr/>
        </p:nvGrpSpPr>
        <p:grpSpPr>
          <a:xfrm>
            <a:off x="762000" y="762000"/>
            <a:ext cx="7619492" cy="1032272"/>
            <a:chOff x="0" y="0"/>
            <a:chExt cx="10159322" cy="1376363"/>
          </a:xfrm>
        </p:grpSpPr>
        <p:sp>
          <p:nvSpPr>
            <p:cNvPr id="5" name="TextBox 5"/>
            <p:cNvSpPr txBox="1"/>
            <p:nvPr/>
          </p:nvSpPr>
          <p:spPr>
            <a:xfrm>
              <a:off x="0" y="0"/>
              <a:ext cx="10159322" cy="842963"/>
            </a:xfrm>
            <a:prstGeom prst="rect">
              <a:avLst/>
            </a:prstGeom>
          </p:spPr>
          <p:txBody>
            <a:bodyPr lIns="0" tIns="0" rIns="0" bIns="0" rtlCol="0" anchor="t">
              <a:spAutoFit/>
            </a:bodyPr>
            <a:lstStyle/>
            <a:p>
              <a:pPr>
                <a:lnSpc>
                  <a:spcPts val="5040"/>
                </a:lnSpc>
              </a:pPr>
              <a:r>
                <a:rPr lang="en-US" sz="4200" spc="-42">
                  <a:solidFill>
                    <a:srgbClr val="F8CF2C"/>
                  </a:solidFill>
                  <a:latin typeface="Montserrat Classic Bold"/>
                </a:rPr>
                <a:t>SRI MULYANI</a:t>
              </a:r>
            </a:p>
          </p:txBody>
        </p:sp>
        <p:sp>
          <p:nvSpPr>
            <p:cNvPr id="6" name="AutoShape 6"/>
            <p:cNvSpPr/>
            <p:nvPr/>
          </p:nvSpPr>
          <p:spPr>
            <a:xfrm>
              <a:off x="0" y="1223963"/>
              <a:ext cx="1016000" cy="152400"/>
            </a:xfrm>
            <a:prstGeom prst="rect">
              <a:avLst/>
            </a:prstGeom>
            <a:solidFill>
              <a:srgbClr val="F8CF2C"/>
            </a:solidFill>
          </p:spPr>
        </p:sp>
      </p:grpSp>
      <p:pic>
        <p:nvPicPr>
          <p:cNvPr id="7" name="Picture 7"/>
          <p:cNvPicPr>
            <a:picLocks noChangeAspect="1"/>
          </p:cNvPicPr>
          <p:nvPr/>
        </p:nvPicPr>
        <p:blipFill>
          <a:blip r:embed="rId3"/>
          <a:srcRect r="28985"/>
          <a:stretch>
            <a:fillRect/>
          </a:stretch>
        </p:blipFill>
        <p:spPr>
          <a:xfrm>
            <a:off x="9144000" y="762000"/>
            <a:ext cx="9334500" cy="8763000"/>
          </a:xfrm>
          <a:prstGeom prst="rect">
            <a:avLst/>
          </a:prstGeom>
        </p:spPr>
      </p:pic>
      <p:sp>
        <p:nvSpPr>
          <p:cNvPr id="8" name="AutoShape 8"/>
          <p:cNvSpPr/>
          <p:nvPr/>
        </p:nvSpPr>
        <p:spPr>
          <a:xfrm>
            <a:off x="13525500" y="-171450"/>
            <a:ext cx="4000500" cy="10629900"/>
          </a:xfrm>
          <a:prstGeom prst="rect">
            <a:avLst/>
          </a:prstGeom>
          <a:solidFill>
            <a:srgbClr val="F8CF2C">
              <a:alpha val="69803"/>
            </a:srgbClr>
          </a:solidFill>
        </p:spPr>
      </p:sp>
      <p:sp>
        <p:nvSpPr>
          <p:cNvPr id="9" name="TextBox 9"/>
          <p:cNvSpPr txBox="1"/>
          <p:nvPr/>
        </p:nvSpPr>
        <p:spPr>
          <a:xfrm>
            <a:off x="1028700" y="2368721"/>
            <a:ext cx="5298192" cy="5920105"/>
          </a:xfrm>
          <a:prstGeom prst="rect">
            <a:avLst/>
          </a:prstGeom>
        </p:spPr>
        <p:txBody>
          <a:bodyPr lIns="0" tIns="0" rIns="0" bIns="0" rtlCol="0" anchor="t">
            <a:spAutoFit/>
          </a:bodyPr>
          <a:lstStyle/>
          <a:p>
            <a:pPr>
              <a:lnSpc>
                <a:spcPts val="3919"/>
              </a:lnSpc>
              <a:spcBef>
                <a:spcPct val="0"/>
              </a:spcBef>
            </a:pPr>
            <a:r>
              <a:rPr lang="en-US" sz="2800">
                <a:solidFill>
                  <a:srgbClr val="FFFEE6"/>
                </a:solidFill>
                <a:latin typeface="Montserrat Light"/>
              </a:rPr>
              <a:t>“Untuk menjadi inspirasi sebuah perubahan, kalian wajib melakukan transformasi di dalam diri sendiri dan jadilah role models di lingkungan sekitarmu terlebih dahulu. Sebab mustahil mengharapkan datangnya perubahan di dalam sebuah lingkungan, jika diri kalian sendiri saja tidak pernah melakukan perubahan.”</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252827"/>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srcRect t="3273" b="9709"/>
          <a:stretch>
            <a:fillRect/>
          </a:stretch>
        </p:blipFill>
        <p:spPr>
          <a:xfrm>
            <a:off x="8189561" y="-190500"/>
            <a:ext cx="10288939" cy="6076950"/>
          </a:xfrm>
          <a:prstGeom prst="rect">
            <a:avLst/>
          </a:prstGeom>
        </p:spPr>
      </p:pic>
      <p:pic>
        <p:nvPicPr>
          <p:cNvPr id="3" name="Picture 3"/>
          <p:cNvPicPr>
            <a:picLocks noChangeAspect="1"/>
          </p:cNvPicPr>
          <p:nvPr/>
        </p:nvPicPr>
        <p:blipFill>
          <a:blip r:embed="rId3"/>
          <a:srcRect t="30031" b="14056"/>
          <a:stretch>
            <a:fillRect/>
          </a:stretch>
        </p:blipFill>
        <p:spPr>
          <a:xfrm>
            <a:off x="6665561" y="6076950"/>
            <a:ext cx="11812939" cy="4400550"/>
          </a:xfrm>
          <a:prstGeom prst="rect">
            <a:avLst/>
          </a:prstGeom>
        </p:spPr>
      </p:pic>
      <p:pic>
        <p:nvPicPr>
          <p:cNvPr id="4" name="Picture 4"/>
          <p:cNvPicPr>
            <a:picLocks noChangeAspect="1"/>
          </p:cNvPicPr>
          <p:nvPr/>
        </p:nvPicPr>
        <p:blipFill>
          <a:blip r:embed="rId4"/>
          <a:srcRect l="10957" r="4169"/>
          <a:stretch>
            <a:fillRect/>
          </a:stretch>
        </p:blipFill>
        <p:spPr>
          <a:xfrm>
            <a:off x="-194377" y="6076950"/>
            <a:ext cx="6669439" cy="4400550"/>
          </a:xfrm>
          <a:prstGeom prst="rect">
            <a:avLst/>
          </a:prstGeom>
        </p:spPr>
      </p:pic>
      <p:grpSp>
        <p:nvGrpSpPr>
          <p:cNvPr id="5" name="Group 5"/>
          <p:cNvGrpSpPr/>
          <p:nvPr/>
        </p:nvGrpSpPr>
        <p:grpSpPr>
          <a:xfrm>
            <a:off x="8189561" y="0"/>
            <a:ext cx="10098439" cy="5886450"/>
            <a:chOff x="0" y="0"/>
            <a:chExt cx="13464585" cy="7848600"/>
          </a:xfrm>
        </p:grpSpPr>
        <p:pic>
          <p:nvPicPr>
            <p:cNvPr id="6" name="Picture 6"/>
            <p:cNvPicPr>
              <a:picLocks noChangeAspect="1"/>
            </p:cNvPicPr>
            <p:nvPr/>
          </p:nvPicPr>
          <p:blipFill>
            <a:blip r:embed="rId5"/>
            <a:srcRect t="3894" b="9088"/>
            <a:stretch>
              <a:fillRect/>
            </a:stretch>
          </p:blipFill>
          <p:spPr>
            <a:xfrm>
              <a:off x="0" y="0"/>
              <a:ext cx="13464585" cy="7848600"/>
            </a:xfrm>
            <a:prstGeom prst="rect">
              <a:avLst/>
            </a:prstGeom>
          </p:spPr>
        </p:pic>
      </p:grpSp>
      <p:grpSp>
        <p:nvGrpSpPr>
          <p:cNvPr id="7" name="Group 7"/>
          <p:cNvGrpSpPr/>
          <p:nvPr/>
        </p:nvGrpSpPr>
        <p:grpSpPr>
          <a:xfrm>
            <a:off x="-190500" y="752029"/>
            <a:ext cx="9144000" cy="4439543"/>
            <a:chOff x="0" y="0"/>
            <a:chExt cx="12192000" cy="5919391"/>
          </a:xfrm>
        </p:grpSpPr>
        <p:sp>
          <p:nvSpPr>
            <p:cNvPr id="8" name="AutoShape 8"/>
            <p:cNvSpPr/>
            <p:nvPr/>
          </p:nvSpPr>
          <p:spPr>
            <a:xfrm>
              <a:off x="0" y="0"/>
              <a:ext cx="12192000" cy="5919391"/>
            </a:xfrm>
            <a:prstGeom prst="rect">
              <a:avLst/>
            </a:prstGeom>
            <a:solidFill>
              <a:srgbClr val="F8CF2C"/>
            </a:solidFill>
          </p:spPr>
        </p:sp>
        <p:sp>
          <p:nvSpPr>
            <p:cNvPr id="9" name="AutoShape 9"/>
            <p:cNvSpPr/>
            <p:nvPr/>
          </p:nvSpPr>
          <p:spPr>
            <a:xfrm>
              <a:off x="9842161" y="1116211"/>
              <a:ext cx="1016000" cy="152400"/>
            </a:xfrm>
            <a:prstGeom prst="rect">
              <a:avLst/>
            </a:prstGeom>
            <a:solidFill>
              <a:srgbClr val="252827"/>
            </a:solidFill>
          </p:spPr>
        </p:sp>
      </p:grpSp>
      <p:grpSp>
        <p:nvGrpSpPr>
          <p:cNvPr id="10" name="Group 10"/>
          <p:cNvGrpSpPr/>
          <p:nvPr/>
        </p:nvGrpSpPr>
        <p:grpSpPr>
          <a:xfrm>
            <a:off x="6665561" y="6076950"/>
            <a:ext cx="11622439" cy="4210050"/>
            <a:chOff x="0" y="0"/>
            <a:chExt cx="15496585" cy="5613400"/>
          </a:xfrm>
        </p:grpSpPr>
        <p:pic>
          <p:nvPicPr>
            <p:cNvPr id="11" name="Picture 11"/>
            <p:cNvPicPr>
              <a:picLocks noChangeAspect="1"/>
            </p:cNvPicPr>
            <p:nvPr/>
          </p:nvPicPr>
          <p:blipFill>
            <a:blip r:embed="rId6"/>
            <a:srcRect t="3627" b="31868"/>
            <a:stretch>
              <a:fillRect/>
            </a:stretch>
          </p:blipFill>
          <p:spPr>
            <a:xfrm>
              <a:off x="0" y="0"/>
              <a:ext cx="15496585" cy="5613400"/>
            </a:xfrm>
            <a:prstGeom prst="rect">
              <a:avLst/>
            </a:prstGeom>
          </p:spPr>
        </p:pic>
      </p:grpSp>
      <p:grpSp>
        <p:nvGrpSpPr>
          <p:cNvPr id="12" name="Group 12"/>
          <p:cNvGrpSpPr/>
          <p:nvPr/>
        </p:nvGrpSpPr>
        <p:grpSpPr>
          <a:xfrm>
            <a:off x="0" y="6076950"/>
            <a:ext cx="6475061" cy="4305300"/>
            <a:chOff x="0" y="0"/>
            <a:chExt cx="8633415" cy="5740400"/>
          </a:xfrm>
        </p:grpSpPr>
        <p:pic>
          <p:nvPicPr>
            <p:cNvPr id="13" name="Picture 13"/>
            <p:cNvPicPr>
              <a:picLocks noChangeAspect="1"/>
            </p:cNvPicPr>
            <p:nvPr/>
          </p:nvPicPr>
          <p:blipFill>
            <a:blip r:embed="rId7"/>
            <a:srcRect l="956" r="14460"/>
            <a:stretch>
              <a:fillRect/>
            </a:stretch>
          </p:blipFill>
          <p:spPr>
            <a:xfrm>
              <a:off x="0" y="0"/>
              <a:ext cx="8633415" cy="5740400"/>
            </a:xfrm>
            <a:prstGeom prst="rect">
              <a:avLst/>
            </a:prstGeom>
          </p:spPr>
        </p:pic>
      </p:grpSp>
      <p:sp>
        <p:nvSpPr>
          <p:cNvPr id="14" name="TextBox 14"/>
          <p:cNvSpPr txBox="1"/>
          <p:nvPr/>
        </p:nvSpPr>
        <p:spPr>
          <a:xfrm>
            <a:off x="10317320" y="430386"/>
            <a:ext cx="7619492" cy="632222"/>
          </a:xfrm>
          <a:prstGeom prst="rect">
            <a:avLst/>
          </a:prstGeom>
        </p:spPr>
        <p:txBody>
          <a:bodyPr lIns="0" tIns="0" rIns="0" bIns="0" rtlCol="0" anchor="t">
            <a:spAutoFit/>
          </a:bodyPr>
          <a:lstStyle/>
          <a:p>
            <a:pPr algn="r">
              <a:lnSpc>
                <a:spcPts val="5040"/>
              </a:lnSpc>
            </a:pPr>
            <a:r>
              <a:rPr lang="en-US" sz="4200" spc="-42">
                <a:solidFill>
                  <a:srgbClr val="F8CF2C"/>
                </a:solidFill>
                <a:latin typeface="Montserrat Classic Bold"/>
              </a:rPr>
              <a:t>NADIEM MAKARIM</a:t>
            </a:r>
          </a:p>
        </p:txBody>
      </p:sp>
      <p:sp>
        <p:nvSpPr>
          <p:cNvPr id="15" name="AutoShape 15"/>
          <p:cNvSpPr/>
          <p:nvPr/>
        </p:nvSpPr>
        <p:spPr>
          <a:xfrm>
            <a:off x="17143061" y="1282185"/>
            <a:ext cx="762000" cy="114300"/>
          </a:xfrm>
          <a:prstGeom prst="rect">
            <a:avLst/>
          </a:prstGeom>
          <a:solidFill>
            <a:srgbClr val="F8CF2C"/>
          </a:solidFill>
        </p:spPr>
      </p:sp>
      <p:sp>
        <p:nvSpPr>
          <p:cNvPr id="16" name="TextBox 16"/>
          <p:cNvSpPr txBox="1"/>
          <p:nvPr/>
        </p:nvSpPr>
        <p:spPr>
          <a:xfrm>
            <a:off x="1171304" y="1855435"/>
            <a:ext cx="6783141" cy="2453005"/>
          </a:xfrm>
          <a:prstGeom prst="rect">
            <a:avLst/>
          </a:prstGeom>
        </p:spPr>
        <p:txBody>
          <a:bodyPr lIns="0" tIns="0" rIns="0" bIns="0" rtlCol="0" anchor="t">
            <a:spAutoFit/>
          </a:bodyPr>
          <a:lstStyle/>
          <a:p>
            <a:pPr algn="r">
              <a:lnSpc>
                <a:spcPts val="3919"/>
              </a:lnSpc>
              <a:spcBef>
                <a:spcPct val="0"/>
              </a:spcBef>
            </a:pPr>
            <a:r>
              <a:rPr lang="en-US" sz="2800">
                <a:solidFill>
                  <a:srgbClr val="252827"/>
                </a:solidFill>
                <a:latin typeface="Montserrat Light"/>
              </a:rPr>
              <a:t>"Jika kita tidak cukup luar biasa pada satu industri, maka akan cepat dilupakan oleh industri yang lain yang lebih baik dalam hal teknologi maupun finansial"</a:t>
            </a:r>
          </a:p>
        </p:txBody>
      </p:sp>
      <p:sp>
        <p:nvSpPr>
          <p:cNvPr id="17" name="AutoShape 17"/>
          <p:cNvSpPr/>
          <p:nvPr/>
        </p:nvSpPr>
        <p:spPr>
          <a:xfrm>
            <a:off x="762000" y="9104539"/>
            <a:ext cx="1905000" cy="114300"/>
          </a:xfrm>
          <a:prstGeom prst="rect">
            <a:avLst/>
          </a:prstGeom>
          <a:solidFill>
            <a:srgbClr val="F8CF2C"/>
          </a:solidFill>
        </p:spPr>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252827"/>
        </a:solidFill>
        <a:effectLst/>
      </p:bgPr>
    </p:bg>
    <p:spTree>
      <p:nvGrpSpPr>
        <p:cNvPr id="1" name=""/>
        <p:cNvGrpSpPr/>
        <p:nvPr/>
      </p:nvGrpSpPr>
      <p:grpSpPr>
        <a:xfrm>
          <a:off x="0" y="0"/>
          <a:ext cx="0" cy="0"/>
          <a:chOff x="0" y="0"/>
          <a:chExt cx="0" cy="0"/>
        </a:xfrm>
      </p:grpSpPr>
      <p:grpSp>
        <p:nvGrpSpPr>
          <p:cNvPr id="2" name="Group 2"/>
          <p:cNvGrpSpPr/>
          <p:nvPr/>
        </p:nvGrpSpPr>
        <p:grpSpPr>
          <a:xfrm>
            <a:off x="-15309" y="762000"/>
            <a:ext cx="9239250" cy="8782050"/>
            <a:chOff x="0" y="0"/>
            <a:chExt cx="12319000" cy="11709400"/>
          </a:xfrm>
        </p:grpSpPr>
        <p:pic>
          <p:nvPicPr>
            <p:cNvPr id="3" name="Picture 3"/>
            <p:cNvPicPr>
              <a:picLocks noChangeAspect="1"/>
            </p:cNvPicPr>
            <p:nvPr/>
          </p:nvPicPr>
          <p:blipFill>
            <a:blip r:embed="rId2"/>
            <a:srcRect b="24744"/>
            <a:stretch>
              <a:fillRect/>
            </a:stretch>
          </p:blipFill>
          <p:spPr>
            <a:xfrm>
              <a:off x="0" y="0"/>
              <a:ext cx="12319000" cy="5759450"/>
            </a:xfrm>
            <a:prstGeom prst="rect">
              <a:avLst/>
            </a:prstGeom>
          </p:spPr>
        </p:pic>
        <p:pic>
          <p:nvPicPr>
            <p:cNvPr id="4" name="Picture 4"/>
            <p:cNvPicPr>
              <a:picLocks noChangeAspect="1"/>
            </p:cNvPicPr>
            <p:nvPr/>
          </p:nvPicPr>
          <p:blipFill>
            <a:blip r:embed="rId3"/>
            <a:srcRect b="16746"/>
            <a:stretch>
              <a:fillRect/>
            </a:stretch>
          </p:blipFill>
          <p:spPr>
            <a:xfrm>
              <a:off x="0" y="5949950"/>
              <a:ext cx="12319000" cy="5759450"/>
            </a:xfrm>
            <a:prstGeom prst="rect">
              <a:avLst/>
            </a:prstGeom>
          </p:spPr>
        </p:pic>
      </p:grpSp>
      <p:sp>
        <p:nvSpPr>
          <p:cNvPr id="5" name="AutoShape 5"/>
          <p:cNvSpPr/>
          <p:nvPr/>
        </p:nvSpPr>
        <p:spPr>
          <a:xfrm>
            <a:off x="603816" y="-171450"/>
            <a:ext cx="4000500" cy="10629900"/>
          </a:xfrm>
          <a:prstGeom prst="rect">
            <a:avLst/>
          </a:prstGeom>
          <a:solidFill>
            <a:srgbClr val="F8CF2C">
              <a:alpha val="69803"/>
            </a:srgbClr>
          </a:solidFill>
        </p:spPr>
      </p:sp>
      <p:sp>
        <p:nvSpPr>
          <p:cNvPr id="6" name="AutoShape 6"/>
          <p:cNvSpPr/>
          <p:nvPr/>
        </p:nvSpPr>
        <p:spPr>
          <a:xfrm>
            <a:off x="15621000" y="9104539"/>
            <a:ext cx="1905000" cy="114300"/>
          </a:xfrm>
          <a:prstGeom prst="rect">
            <a:avLst/>
          </a:prstGeom>
          <a:solidFill>
            <a:srgbClr val="F8CF2C"/>
          </a:solidFill>
        </p:spPr>
      </p:sp>
      <p:sp>
        <p:nvSpPr>
          <p:cNvPr id="7" name="TextBox 7"/>
          <p:cNvSpPr txBox="1"/>
          <p:nvPr/>
        </p:nvSpPr>
        <p:spPr>
          <a:xfrm>
            <a:off x="10317320" y="762000"/>
            <a:ext cx="7619492" cy="632222"/>
          </a:xfrm>
          <a:prstGeom prst="rect">
            <a:avLst/>
          </a:prstGeom>
        </p:spPr>
        <p:txBody>
          <a:bodyPr lIns="0" tIns="0" rIns="0" bIns="0" rtlCol="0" anchor="t">
            <a:spAutoFit/>
          </a:bodyPr>
          <a:lstStyle/>
          <a:p>
            <a:pPr algn="r">
              <a:lnSpc>
                <a:spcPts val="5040"/>
              </a:lnSpc>
            </a:pPr>
            <a:r>
              <a:rPr lang="en-US" sz="4200" spc="-42">
                <a:solidFill>
                  <a:srgbClr val="F8CF2C"/>
                </a:solidFill>
                <a:latin typeface="Montserrat Classic Bold"/>
              </a:rPr>
              <a:t>B. J. HABIBIE</a:t>
            </a:r>
          </a:p>
        </p:txBody>
      </p:sp>
      <p:sp>
        <p:nvSpPr>
          <p:cNvPr id="8" name="AutoShape 8"/>
          <p:cNvSpPr/>
          <p:nvPr/>
        </p:nvSpPr>
        <p:spPr>
          <a:xfrm>
            <a:off x="17143061" y="1613798"/>
            <a:ext cx="762000" cy="114300"/>
          </a:xfrm>
          <a:prstGeom prst="rect">
            <a:avLst/>
          </a:prstGeom>
          <a:solidFill>
            <a:srgbClr val="F8CF2C"/>
          </a:solidFill>
        </p:spPr>
      </p:sp>
      <p:sp>
        <p:nvSpPr>
          <p:cNvPr id="9" name="TextBox 9"/>
          <p:cNvSpPr txBox="1"/>
          <p:nvPr/>
        </p:nvSpPr>
        <p:spPr>
          <a:xfrm>
            <a:off x="11680469" y="3085150"/>
            <a:ext cx="5843592" cy="4078601"/>
          </a:xfrm>
          <a:prstGeom prst="rect">
            <a:avLst/>
          </a:prstGeom>
        </p:spPr>
        <p:txBody>
          <a:bodyPr lIns="0" tIns="0" rIns="0" bIns="0" rtlCol="0" anchor="t">
            <a:spAutoFit/>
          </a:bodyPr>
          <a:lstStyle/>
          <a:p>
            <a:pPr algn="r">
              <a:lnSpc>
                <a:spcPts val="4641"/>
              </a:lnSpc>
              <a:spcBef>
                <a:spcPct val="0"/>
              </a:spcBef>
            </a:pPr>
            <a:r>
              <a:rPr lang="en-US" sz="3315">
                <a:solidFill>
                  <a:srgbClr val="FFFEE6"/>
                </a:solidFill>
                <a:latin typeface="Montserrat Light"/>
              </a:rPr>
              <a:t>“Bila saudara menjadi pemimpin untuk bangsa ini, jangan lupa untuk mendedikasikan waktu dan bekerja keras selama 24 jam penuh dalam masa kepemimpinannya.”</a:t>
            </a:r>
          </a:p>
        </p:txBody>
      </p:sp>
      <p:sp>
        <p:nvSpPr>
          <p:cNvPr id="10" name="AutoShape 10"/>
          <p:cNvSpPr/>
          <p:nvPr/>
        </p:nvSpPr>
        <p:spPr>
          <a:xfrm>
            <a:off x="762000" y="9104539"/>
            <a:ext cx="1905000" cy="114300"/>
          </a:xfrm>
          <a:prstGeom prst="rect">
            <a:avLst/>
          </a:prstGeom>
          <a:solidFill>
            <a:srgbClr val="000000"/>
          </a:solidFill>
        </p:spPr>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4</TotalTime>
  <Words>291</Words>
  <Application>Microsoft Office PowerPoint</Application>
  <PresentationFormat>Kustom</PresentationFormat>
  <Paragraphs>33</Paragraphs>
  <Slides>10</Slides>
  <Notes>1</Notes>
  <HiddenSlides>0</HiddenSlides>
  <MMClips>0</MMClips>
  <ScaleCrop>false</ScaleCrop>
  <HeadingPairs>
    <vt:vector size="4" baseType="variant">
      <vt:variant>
        <vt:lpstr>Tema</vt:lpstr>
      </vt:variant>
      <vt:variant>
        <vt:i4>1</vt:i4>
      </vt:variant>
      <vt:variant>
        <vt:lpstr>Judul Slide</vt:lpstr>
      </vt:variant>
      <vt:variant>
        <vt:i4>10</vt:i4>
      </vt:variant>
    </vt:vector>
  </HeadingPairs>
  <TitlesOfParts>
    <vt:vector size="11" baseType="lpstr">
      <vt:lpstr>Office Theme</vt:lpstr>
      <vt:lpstr>Presentasi PowerPoint</vt:lpstr>
      <vt:lpstr>Presentasi PowerPoint</vt:lpstr>
      <vt:lpstr>Presentasi PowerPoint</vt:lpstr>
      <vt:lpstr>Presentasi PowerPoint</vt:lpstr>
      <vt:lpstr>Presentasi PowerPoint</vt:lpstr>
      <vt:lpstr>Presentasi PowerPoint</vt:lpstr>
      <vt:lpstr>Presentasi PowerPoint</vt:lpstr>
      <vt:lpstr>Presentasi PowerPoint</vt:lpstr>
      <vt:lpstr>Presentasi PowerPoint</vt:lpstr>
      <vt:lpstr>Presentasi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Mahasiswa &amp; Tantangan Global</dc:title>
  <cp:lastModifiedBy>6282143724259</cp:lastModifiedBy>
  <cp:revision>4</cp:revision>
  <dcterms:created xsi:type="dcterms:W3CDTF">2006-08-16T00:00:00Z</dcterms:created>
  <dcterms:modified xsi:type="dcterms:W3CDTF">2020-05-12T07:22:36Z</dcterms:modified>
  <dc:identifier>DADw0Bo1v5I</dc:identifier>
</cp:coreProperties>
</file>