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  <p:sldId id="268" r:id="rId13"/>
    <p:sldId id="269" r:id="rId1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FCF5"/>
    <a:srgbClr val="D1FC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8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E2162-F7E4-4DB9-A309-75455A472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6FA18-40E6-463D-9F99-DAC01D40E3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9D8F8B-A0AD-4F86-9238-9C02727D8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34A7C0-562B-4A04-8A1F-374D73F6C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C8DF0-4A51-4068-A0B2-EAC2493CA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6695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F15C5-5E8E-4903-A34A-54CE9E40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1FFB9-8377-4DC7-943B-C8A75F36C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BC7C4-82FF-4514-AF9B-FD54F63E7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EEF6A-FC18-4CA8-BDA3-A4E01CD83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418DF2-ED37-44C2-9FCC-674642728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7771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1A719A-5C74-4323-8933-C33237A2C5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77271-742E-40A6-8DE1-C7C4F360F2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6F017-3861-4BB3-A6F1-D0371BCC8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427AE-61B6-4808-A514-13C3A3136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37B54-C18B-43A5-A7D5-0C14B0AA7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51976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3B6B6-BF9F-4B8E-8162-AED0411F2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6BFD2E-1CE8-4227-8BA9-B2FF973C6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4C432B-4E70-43FB-815B-CFE6D265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AEBD50-30D4-437B-AC66-3B0BDEEFC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32AB7-8AF5-48E2-9646-A1D804800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83315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01202-F276-4775-8198-1833ECC1F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EECBC-2D70-4459-AA22-31F8951BE5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94B12E-3AE0-4F7A-B844-ED795321B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C034B0-A31D-4ECB-829B-8A75CD9EE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B5D65F-B584-473B-9A43-EA2E04E96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1440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A4E6D-484F-447A-98B1-5742BE243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26C87C-4357-4D18-9CE0-477ED75EB6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753C43-0D6F-45CA-BE2F-A34169C8E4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56105C-F185-4E71-B8DA-46C69A182B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41C76C-F132-44F6-AA19-0615E7555B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C22E81-6483-4312-BDA9-7E93EFF53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0704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7BB95-DA48-41D3-8FBD-43A42EEC7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9F6A92-7DE3-4482-83E8-2AA9F2985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93FD9B-93B0-4C86-A1B2-A5283BA46C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6F73C9-8B55-4CC9-9418-7F058829CD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684073-F285-4734-8F95-5F698EB083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B2FD71C-4155-4234-90C1-C4CE6225C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807D08-D39A-4746-BC52-9ADFB44F5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30E75A-52CB-4620-85A5-B02B5F86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382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24D13-C0DA-4048-BA2C-A7C43EA05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9B5FFE-EDDC-4B78-A778-7FE306A33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922244-0D45-4AFC-A4D7-E98C35D3B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951423-EE7A-4ECC-9D41-391FAAE95C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365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E6E226-5BAE-4873-B615-FC6DCCCD1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55D251-DC44-4642-AF11-FA2E3B773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1C3A12-278A-4001-962C-D1E0FECB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725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D8DC8-7008-48F8-849B-3A2F9E435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76BE1-9DB9-4870-8372-ABD2BCABE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A40A94-BC25-4FFE-BC58-8DAA8D24F5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12EDE7-6A5A-4B9F-A519-21CD66BAA1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3000AA-1563-492D-82DA-70F41415D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57F5F-111E-41B8-80DB-C34AF4C47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46454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75422-312A-4E4F-8AC2-4A2DFAAA6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0D8A2B-1478-443C-8A08-AA6E8045EC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E183EF-403C-430A-8379-5A3ED5B22C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C2C8C-35D4-45D1-BEA1-29D7B204E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FD635E-49BF-48A2-90CC-E8F782517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79B2AD-D9AA-4339-9F1D-E4366D6E4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198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D33E89-5251-41E0-946E-E2D6263D5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d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C1A46-3625-444B-8339-2674ACA6F7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d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A899B-374E-4752-80FD-CA39655653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A68E1-595D-447D-B1D5-B75C3DD55DF2}" type="datetimeFigureOut">
              <a:rPr lang="id-ID" smtClean="0"/>
              <a:t>12/05/2020</a:t>
            </a:fld>
            <a:endParaRPr lang="id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E2DB3-D96E-441E-BAAB-6DE52C52CC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BC68C-E7FC-4608-88A1-05C87F286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19DD2-91C9-4E13-A173-4FB7B57A77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6818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16.jpeg" /><Relationship Id="rId4" Type="http://schemas.openxmlformats.org/officeDocument/2006/relationships/image" Target="../media/image15.jpeg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 /><Relationship Id="rId1" Type="http://schemas.openxmlformats.org/officeDocument/2006/relationships/slideLayout" Target="../slideLayouts/slideLayout7.xm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 /><Relationship Id="rId1" Type="http://schemas.openxmlformats.org/officeDocument/2006/relationships/slideLayout" Target="../slideLayouts/slideLayout7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 /><Relationship Id="rId1" Type="http://schemas.openxmlformats.org/officeDocument/2006/relationships/slideLayout" Target="../slideLayouts/slideLayout7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 /><Relationship Id="rId1" Type="http://schemas.openxmlformats.org/officeDocument/2006/relationships/slideLayout" Target="../slideLayouts/slideLayout7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7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 /><Relationship Id="rId1" Type="http://schemas.openxmlformats.org/officeDocument/2006/relationships/slideLayout" Target="../slideLayouts/slideLayout7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 /><Relationship Id="rId2" Type="http://schemas.openxmlformats.org/officeDocument/2006/relationships/image" Target="../media/image11.JPG" /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C6CEFB-DA62-4BB3-A552-D266AD9437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" y="0"/>
            <a:ext cx="12188952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181421F-2AEF-459E-8838-A950B2A5A8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774" y="2119312"/>
            <a:ext cx="38100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203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E1C41FB-52AE-4719-A3EF-41C8E032D0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" y="0"/>
            <a:ext cx="12182535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B88895-7C82-4878-B95C-7E995542B8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4483" y="0"/>
            <a:ext cx="433561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4B006F5-9FB1-4B07-87B7-1DDEC62884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4" y="0"/>
            <a:ext cx="3477478" cy="6858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73EEAB4-AEFB-479C-8E73-43DEA30F0A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8984" y="0"/>
            <a:ext cx="37649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888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B159D56-C53A-4359-9FFE-71EE23D9EE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" y="0"/>
            <a:ext cx="1218658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0BEC572-9B77-4576-8DC7-ED634DB6A19E}"/>
              </a:ext>
            </a:extLst>
          </p:cNvPr>
          <p:cNvSpPr txBox="1"/>
          <p:nvPr/>
        </p:nvSpPr>
        <p:spPr>
          <a:xfrm>
            <a:off x="172277" y="1590262"/>
            <a:ext cx="106017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solidFill>
                  <a:srgbClr val="D1FCF5"/>
                </a:solidFill>
                <a:latin typeface="Montserrat" panose="00000500000000000000" pitchFamily="2" charset="0"/>
              </a:rPr>
              <a:t>Agar tercapainya E-PR yang baik maka, PR juga harus berperan sebagai admin baik yang terlibat harus konsisten untuk memperbaharui timeline di akun digitalnya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d-ID" sz="2000" dirty="0">
                <a:solidFill>
                  <a:srgbClr val="D1FCF5"/>
                </a:solidFill>
                <a:latin typeface="Montserrat" panose="00000500000000000000" pitchFamily="2" charset="0"/>
              </a:rPr>
              <a:t>Perlunya komunikasi dua arah dengan konsumen agar terciptanya </a:t>
            </a:r>
            <a:r>
              <a:rPr lang="id-ID" sz="2000" b="1" i="1" dirty="0">
                <a:solidFill>
                  <a:srgbClr val="D1FCF5"/>
                </a:solidFill>
                <a:latin typeface="Montserrat" panose="00000500000000000000" pitchFamily="2" charset="0"/>
              </a:rPr>
              <a:t>engagement</a:t>
            </a:r>
            <a:r>
              <a:rPr lang="id-ID" sz="2000" dirty="0">
                <a:solidFill>
                  <a:srgbClr val="D1FCF5"/>
                </a:solidFill>
                <a:latin typeface="Montserrat" panose="00000500000000000000" pitchFamily="2" charset="0"/>
              </a:rPr>
              <a:t>, </a:t>
            </a:r>
            <a:r>
              <a:rPr lang="id-ID" sz="2000" b="1" i="1" dirty="0">
                <a:solidFill>
                  <a:srgbClr val="D1FCF5"/>
                </a:solidFill>
                <a:latin typeface="Montserrat" panose="00000500000000000000" pitchFamily="2" charset="0"/>
              </a:rPr>
              <a:t>sehingga akan lebih mudah untuk dipercaya maupun meningkatkan pengaruh peruasif kepada khalayak.</a:t>
            </a:r>
          </a:p>
        </p:txBody>
      </p:sp>
    </p:spTree>
    <p:extLst>
      <p:ext uri="{BB962C8B-B14F-4D97-AF65-F5344CB8AC3E}">
        <p14:creationId xmlns:p14="http://schemas.microsoft.com/office/powerpoint/2010/main" val="1205868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F66F95-7383-4E1A-84AF-D2A0178906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58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03B1B74-D897-449C-A51C-EB3390ACEAED}"/>
              </a:ext>
            </a:extLst>
          </p:cNvPr>
          <p:cNvSpPr txBox="1"/>
          <p:nvPr/>
        </p:nvSpPr>
        <p:spPr>
          <a:xfrm>
            <a:off x="702365" y="1683027"/>
            <a:ext cx="1078727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600" b="1" dirty="0">
                <a:latin typeface="Montserrat" panose="00000500000000000000" pitchFamily="2" charset="0"/>
              </a:rPr>
              <a:t>Kesalahan dalam Komunikasi Publik Organisasi Masyarakat Sipil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E4D1B9-CB42-4402-A6BF-0FD1C78B384E}"/>
              </a:ext>
            </a:extLst>
          </p:cNvPr>
          <p:cNvSpPr txBox="1"/>
          <p:nvPr/>
        </p:nvSpPr>
        <p:spPr>
          <a:xfrm>
            <a:off x="1346307" y="2842834"/>
            <a:ext cx="949397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id-ID" sz="2000" dirty="0">
                <a:latin typeface="Montserrat" panose="00000500000000000000" pitchFamily="2" charset="0"/>
              </a:rPr>
              <a:t>Memperlakukan komunikasi publik sebagai anak bawang</a:t>
            </a:r>
          </a:p>
          <a:p>
            <a:pPr marL="342900" indent="-342900">
              <a:buAutoNum type="arabicPeriod"/>
            </a:pPr>
            <a:r>
              <a:rPr lang="id-ID" sz="2000" dirty="0">
                <a:latin typeface="Montserrat" panose="00000500000000000000" pitchFamily="2" charset="0"/>
              </a:rPr>
              <a:t>Merancang strategi dengan modus “yang penting ada”</a:t>
            </a:r>
          </a:p>
          <a:p>
            <a:pPr marL="342900" indent="-342900">
              <a:buAutoNum type="arabicPeriod"/>
            </a:pPr>
            <a:r>
              <a:rPr lang="id-ID" sz="2000" dirty="0">
                <a:latin typeface="Montserrat" panose="00000500000000000000" pitchFamily="2" charset="0"/>
              </a:rPr>
              <a:t>Enggan bekerja dengan praktisi profesional</a:t>
            </a:r>
          </a:p>
        </p:txBody>
      </p:sp>
    </p:spTree>
    <p:extLst>
      <p:ext uri="{BB962C8B-B14F-4D97-AF65-F5344CB8AC3E}">
        <p14:creationId xmlns:p14="http://schemas.microsoft.com/office/powerpoint/2010/main" val="3996905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D89BDC-6EE8-47F6-8266-F22B3DBAE6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423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A6148DE-CBAF-48CC-BC32-BB483E26D2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436E7D4-B14F-4ED9-85A0-A7C93C18B9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4" y="967408"/>
            <a:ext cx="3280840" cy="4923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70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505FD9-2B9A-480B-A408-EFA75E236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6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CC77EE-0AFA-4823-93F0-77757142E6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8ADD8FF-2036-486F-846D-155624098F07}"/>
              </a:ext>
            </a:extLst>
          </p:cNvPr>
          <p:cNvCxnSpPr/>
          <p:nvPr/>
        </p:nvCxnSpPr>
        <p:spPr>
          <a:xfrm flipV="1">
            <a:off x="3342596" y="813421"/>
            <a:ext cx="874643" cy="95415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itle 5">
            <a:extLst>
              <a:ext uri="{FF2B5EF4-FFF2-40B4-BE49-F238E27FC236}">
                <a16:creationId xmlns:a16="http://schemas.microsoft.com/office/drawing/2014/main" id="{D9428583-B105-42E6-B5E1-21728AA2E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0" y="518905"/>
            <a:ext cx="2090530" cy="589032"/>
          </a:xfrm>
        </p:spPr>
        <p:txBody>
          <a:bodyPr>
            <a:normAutofit/>
          </a:bodyPr>
          <a:lstStyle/>
          <a:p>
            <a:r>
              <a:rPr lang="id-ID" sz="2400" dirty="0">
                <a:latin typeface="Montserrat" panose="00000500000000000000" pitchFamily="2" charset="0"/>
              </a:rPr>
              <a:t>Manajemen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960C329-E55E-400B-BB15-6E571AFF8A37}"/>
              </a:ext>
            </a:extLst>
          </p:cNvPr>
          <p:cNvCxnSpPr>
            <a:cxnSpLocks/>
          </p:cNvCxnSpPr>
          <p:nvPr/>
        </p:nvCxnSpPr>
        <p:spPr>
          <a:xfrm>
            <a:off x="3101009" y="3534672"/>
            <a:ext cx="921026" cy="113306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itle 5">
            <a:extLst>
              <a:ext uri="{FF2B5EF4-FFF2-40B4-BE49-F238E27FC236}">
                <a16:creationId xmlns:a16="http://schemas.microsoft.com/office/drawing/2014/main" id="{409B00E6-045E-4212-8081-DCC76CCF73E9}"/>
              </a:ext>
            </a:extLst>
          </p:cNvPr>
          <p:cNvSpPr txBox="1">
            <a:spLocks/>
          </p:cNvSpPr>
          <p:nvPr/>
        </p:nvSpPr>
        <p:spPr>
          <a:xfrm>
            <a:off x="4267200" y="4373217"/>
            <a:ext cx="2090530" cy="589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400" dirty="0">
                <a:latin typeface="Montserrat" panose="00000500000000000000" pitchFamily="2" charset="0"/>
              </a:rPr>
              <a:t>Teknis</a:t>
            </a:r>
          </a:p>
        </p:txBody>
      </p:sp>
      <p:sp>
        <p:nvSpPr>
          <p:cNvPr id="14" name="Title 5">
            <a:extLst>
              <a:ext uri="{FF2B5EF4-FFF2-40B4-BE49-F238E27FC236}">
                <a16:creationId xmlns:a16="http://schemas.microsoft.com/office/drawing/2014/main" id="{087133B8-B2E9-41F1-9CE8-5BA2F455ACAA}"/>
              </a:ext>
            </a:extLst>
          </p:cNvPr>
          <p:cNvSpPr txBox="1">
            <a:spLocks/>
          </p:cNvSpPr>
          <p:nvPr/>
        </p:nvSpPr>
        <p:spPr>
          <a:xfrm>
            <a:off x="6357730" y="684212"/>
            <a:ext cx="5343940" cy="13709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400" dirty="0">
                <a:latin typeface="Montserrat" panose="00000500000000000000" pitchFamily="2" charset="0"/>
              </a:rPr>
              <a:t>Mengimplementasikan berbagai aktivitas kebijakan PR sebagai unsur manajemen strategis</a:t>
            </a:r>
          </a:p>
        </p:txBody>
      </p:sp>
      <p:sp>
        <p:nvSpPr>
          <p:cNvPr id="17" name="Title 5">
            <a:extLst>
              <a:ext uri="{FF2B5EF4-FFF2-40B4-BE49-F238E27FC236}">
                <a16:creationId xmlns:a16="http://schemas.microsoft.com/office/drawing/2014/main" id="{909C4A6F-09C2-440A-B561-EDBBE73237C7}"/>
              </a:ext>
            </a:extLst>
          </p:cNvPr>
          <p:cNvSpPr txBox="1">
            <a:spLocks/>
          </p:cNvSpPr>
          <p:nvPr/>
        </p:nvSpPr>
        <p:spPr>
          <a:xfrm>
            <a:off x="6180617" y="4373217"/>
            <a:ext cx="5343940" cy="137091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d-ID" sz="2400" dirty="0">
                <a:latin typeface="Montserrat" panose="00000500000000000000" pitchFamily="2" charset="0"/>
              </a:rPr>
              <a:t>Biasanya menghandle tentang event organizer dan aktivitas keprotokoleran lainnya.</a:t>
            </a:r>
          </a:p>
        </p:txBody>
      </p:sp>
    </p:spTree>
    <p:extLst>
      <p:ext uri="{BB962C8B-B14F-4D97-AF65-F5344CB8AC3E}">
        <p14:creationId xmlns:p14="http://schemas.microsoft.com/office/powerpoint/2010/main" val="1672133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49D2A4-A418-4CF7-923A-1743335372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5440CA-8921-4E19-9A6E-24798C8E7332}"/>
              </a:ext>
            </a:extLst>
          </p:cNvPr>
          <p:cNvSpPr txBox="1"/>
          <p:nvPr/>
        </p:nvSpPr>
        <p:spPr>
          <a:xfrm>
            <a:off x="1113182" y="728870"/>
            <a:ext cx="101511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latin typeface="Montserrat" panose="00000500000000000000" pitchFamily="2" charset="0"/>
              </a:rPr>
              <a:t>Praktisi PR harus menguasai prinsip-prinsip manajemen strategis dalam perspektif </a:t>
            </a:r>
            <a:r>
              <a:rPr lang="id-ID" b="1" dirty="0">
                <a:latin typeface="Montserrat" panose="00000500000000000000" pitchFamily="2" charset="0"/>
              </a:rPr>
              <a:t>memainkan peran dan aktivitas organisasi/institusi secara proaktif antisipatif dalam merespon serta melayani tuntutan stakeholder baik internal maupun eksternal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5675CD-18E8-45CA-8DEC-8CD2719CFED6}"/>
              </a:ext>
            </a:extLst>
          </p:cNvPr>
          <p:cNvSpPr txBox="1"/>
          <p:nvPr/>
        </p:nvSpPr>
        <p:spPr>
          <a:xfrm>
            <a:off x="1113182" y="1883970"/>
            <a:ext cx="9727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latin typeface="Montserrat" panose="00000500000000000000" pitchFamily="2" charset="0"/>
              </a:rPr>
              <a:t>PR harus berkontribusi dalam strategi manajemen dengan mengembangkan lima aspek kegiatan yaitu </a:t>
            </a:r>
            <a:r>
              <a:rPr lang="id-ID" b="1" i="1" dirty="0">
                <a:latin typeface="Montserrat" panose="00000500000000000000" pitchFamily="2" charset="0"/>
              </a:rPr>
              <a:t>environmental scanning, scenario building, issue management, crisis management dan reputation management.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62CAB5-6814-4DD6-B043-A13491C4D7A7}"/>
              </a:ext>
            </a:extLst>
          </p:cNvPr>
          <p:cNvSpPr txBox="1"/>
          <p:nvPr/>
        </p:nvSpPr>
        <p:spPr>
          <a:xfrm>
            <a:off x="1113182" y="3105834"/>
            <a:ext cx="9554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d-ID" dirty="0">
                <a:latin typeface="Montserrat" panose="00000500000000000000" pitchFamily="2" charset="0"/>
              </a:rPr>
              <a:t>Lima aspek yang dapat diterapkan dalam kompetensi yang diperlukan oleh PR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8276A5-A7AD-4525-ADE5-2B67B36CBC8C}"/>
              </a:ext>
            </a:extLst>
          </p:cNvPr>
          <p:cNvSpPr txBox="1"/>
          <p:nvPr/>
        </p:nvSpPr>
        <p:spPr>
          <a:xfrm>
            <a:off x="2173355" y="3752165"/>
            <a:ext cx="80308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Hubungan kelembagaan</a:t>
            </a:r>
          </a:p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Hubungan dengan media </a:t>
            </a:r>
          </a:p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Hubungan dengan pressure group</a:t>
            </a:r>
          </a:p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Costumer relations</a:t>
            </a:r>
          </a:p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Crisis management</a:t>
            </a:r>
          </a:p>
          <a:p>
            <a:pPr marL="342900" indent="-342900">
              <a:buFont typeface="+mj-lt"/>
              <a:buAutoNum type="arabicPeriod"/>
            </a:pPr>
            <a:r>
              <a:rPr lang="id-ID" b="1" dirty="0">
                <a:latin typeface="Montserrat" panose="00000500000000000000" pitchFamily="2" charset="0"/>
              </a:rPr>
              <a:t>Management reputasi</a:t>
            </a:r>
          </a:p>
        </p:txBody>
      </p:sp>
    </p:spTree>
    <p:extLst>
      <p:ext uri="{BB962C8B-B14F-4D97-AF65-F5344CB8AC3E}">
        <p14:creationId xmlns:p14="http://schemas.microsoft.com/office/powerpoint/2010/main" val="709253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7403194-8109-45F7-A6A0-BBE507388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DA049D4-F4E0-4EEA-9447-DD7AD2C634C2}"/>
              </a:ext>
            </a:extLst>
          </p:cNvPr>
          <p:cNvSpPr txBox="1"/>
          <p:nvPr/>
        </p:nvSpPr>
        <p:spPr>
          <a:xfrm>
            <a:off x="4916557" y="901147"/>
            <a:ext cx="66923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LcParenR"/>
            </a:pPr>
            <a:r>
              <a:rPr lang="id-ID" sz="1600" dirty="0">
                <a:solidFill>
                  <a:schemeClr val="bg1"/>
                </a:solidFill>
                <a:latin typeface="Montserrat" panose="00000500000000000000" pitchFamily="2" charset="0"/>
              </a:rPr>
              <a:t>Employee Relations (Hubungan dengan pekerja)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sz="1600" dirty="0">
                <a:solidFill>
                  <a:schemeClr val="bg1"/>
                </a:solidFill>
                <a:latin typeface="Montserrat" panose="00000500000000000000" pitchFamily="2" charset="0"/>
              </a:rPr>
              <a:t>Stakeholder Relations (Hubungan dengan para pemegang saham)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sz="1600" dirty="0">
                <a:solidFill>
                  <a:schemeClr val="bg1"/>
                </a:solidFill>
                <a:latin typeface="Montserrat" panose="00000500000000000000" pitchFamily="2" charset="0"/>
              </a:rPr>
              <a:t>Labour Relations (Hubungan dengan para buruh)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sz="1600" dirty="0">
                <a:solidFill>
                  <a:schemeClr val="bg1"/>
                </a:solidFill>
                <a:latin typeface="Montserrat" panose="00000500000000000000" pitchFamily="2" charset="0"/>
              </a:rPr>
              <a:t>Manager Relations (Hubungan dengan para manajer)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sz="1600" dirty="0">
                <a:solidFill>
                  <a:schemeClr val="bg1"/>
                </a:solidFill>
                <a:latin typeface="Montserrat" panose="00000500000000000000" pitchFamily="2" charset="0"/>
              </a:rPr>
              <a:t>Humans Relations (Hubungan dengan sesama manusia)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20EF61-2D46-4925-8B20-FEB7B967ACFC}"/>
              </a:ext>
            </a:extLst>
          </p:cNvPr>
          <p:cNvSpPr txBox="1"/>
          <p:nvPr/>
        </p:nvSpPr>
        <p:spPr>
          <a:xfrm>
            <a:off x="4916557" y="4147931"/>
            <a:ext cx="66923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+mj-lt"/>
              <a:buAutoNum type="alphaLcParenR"/>
            </a:pPr>
            <a:r>
              <a:rPr lang="id-ID" dirty="0">
                <a:latin typeface="Montserrat" panose="00000500000000000000" pitchFamily="2" charset="0"/>
              </a:rPr>
              <a:t>Press Relations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dirty="0">
                <a:latin typeface="Montserrat" panose="00000500000000000000" pitchFamily="2" charset="0"/>
              </a:rPr>
              <a:t>Goverment Relations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dirty="0">
                <a:latin typeface="Montserrat" panose="00000500000000000000" pitchFamily="2" charset="0"/>
              </a:rPr>
              <a:t>Community Relations</a:t>
            </a:r>
          </a:p>
          <a:p>
            <a:pPr marL="342900" lvl="0" indent="-342900">
              <a:buFont typeface="+mj-lt"/>
              <a:buAutoNum type="alphaLcParenR"/>
            </a:pPr>
            <a:r>
              <a:rPr lang="id-ID" dirty="0">
                <a:latin typeface="Montserrat" panose="00000500000000000000" pitchFamily="2" charset="0"/>
              </a:rPr>
              <a:t>Consumer Relations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3851965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A2F498E-B784-4963-AA35-28CCC7354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65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8256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76A388-4704-4582-895C-EF81EF2D20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" y="0"/>
            <a:ext cx="1218658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9577320-1D46-468A-9D9C-594799596E13}"/>
              </a:ext>
            </a:extLst>
          </p:cNvPr>
          <p:cNvSpPr txBox="1"/>
          <p:nvPr/>
        </p:nvSpPr>
        <p:spPr>
          <a:xfrm>
            <a:off x="552529" y="2001078"/>
            <a:ext cx="61663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LcParenR"/>
            </a:pPr>
            <a:r>
              <a:rPr lang="id-ID" sz="2400" dirty="0">
                <a:latin typeface="Montserrat" panose="00000500000000000000" pitchFamily="2" charset="0"/>
              </a:rPr>
              <a:t>tidak mengenal batas geografis, </a:t>
            </a:r>
          </a:p>
          <a:p>
            <a:pPr marL="342900" indent="-342900">
              <a:buFont typeface="+mj-lt"/>
              <a:buAutoNum type="alphaLcParenR"/>
            </a:pPr>
            <a:r>
              <a:rPr lang="id-ID" sz="2400" dirty="0">
                <a:latin typeface="Montserrat" panose="00000500000000000000" pitchFamily="2" charset="0"/>
              </a:rPr>
              <a:t>kapasitas interaksi</a:t>
            </a:r>
          </a:p>
          <a:p>
            <a:pPr marL="342900" indent="-342900">
              <a:buFont typeface="+mj-lt"/>
              <a:buAutoNum type="alphaLcParenR"/>
            </a:pPr>
            <a:r>
              <a:rPr lang="id-ID" sz="2400" dirty="0">
                <a:latin typeface="Montserrat" panose="00000500000000000000" pitchFamily="2" charset="0"/>
              </a:rPr>
              <a:t>bisa dilakukan secara real time, </a:t>
            </a:r>
          </a:p>
          <a:p>
            <a:pPr marL="342900" indent="-342900">
              <a:buFont typeface="+mj-lt"/>
              <a:buAutoNum type="alphaLcParenR"/>
            </a:pPr>
            <a:r>
              <a:rPr lang="id-ID" sz="2400" dirty="0">
                <a:latin typeface="Montserrat" panose="00000500000000000000" pitchFamily="2" charset="0"/>
              </a:rPr>
              <a:t>komunikasi dua arah, </a:t>
            </a:r>
          </a:p>
          <a:p>
            <a:pPr marL="342900" indent="-342900">
              <a:buFont typeface="+mj-lt"/>
              <a:buAutoNum type="alphaLcParenR"/>
            </a:pPr>
            <a:r>
              <a:rPr lang="id-ID" sz="2400" dirty="0">
                <a:latin typeface="Montserrat" panose="00000500000000000000" pitchFamily="2" charset="0"/>
              </a:rPr>
              <a:t>melibatkan pengalaman khalayak </a:t>
            </a:r>
          </a:p>
        </p:txBody>
      </p:sp>
    </p:spTree>
    <p:extLst>
      <p:ext uri="{BB962C8B-B14F-4D97-AF65-F5344CB8AC3E}">
        <p14:creationId xmlns:p14="http://schemas.microsoft.com/office/powerpoint/2010/main" val="3427069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DA33BD0-19C4-4922-811F-0DDE7C8DFD2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0FCF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6A2FC9-4649-4150-989E-F4FF68D41B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4429" y="2686671"/>
            <a:ext cx="5772150" cy="40290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881D98-8AD0-4346-BCC6-D7AE8CBA15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21" y="176833"/>
            <a:ext cx="5753100" cy="452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829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616</TotalTime>
  <Words>245</Words>
  <Application>Microsoft Office PowerPoint</Application>
  <PresentationFormat>Layar Lebar</PresentationFormat>
  <Paragraphs>33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Judul Slide</vt:lpstr>
      </vt:variant>
      <vt:variant>
        <vt:i4>13</vt:i4>
      </vt:variant>
    </vt:vector>
  </HeadingPairs>
  <TitlesOfParts>
    <vt:vector size="14" baseType="lpstr">
      <vt:lpstr>Office Theme</vt:lpstr>
      <vt:lpstr>Presentasi PowerPoint</vt:lpstr>
      <vt:lpstr>Presentasi PowerPoint</vt:lpstr>
      <vt:lpstr>Presentasi PowerPoint</vt:lpstr>
      <vt:lpstr>Manajemen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  <vt:lpstr>Presentasi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khanzaumy</dc:creator>
  <cp:lastModifiedBy>6282143724259</cp:lastModifiedBy>
  <cp:revision>14</cp:revision>
  <dcterms:created xsi:type="dcterms:W3CDTF">2020-01-13T03:59:23Z</dcterms:created>
  <dcterms:modified xsi:type="dcterms:W3CDTF">2020-05-12T07:22:11Z</dcterms:modified>
</cp:coreProperties>
</file>