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73" r:id="rId15"/>
    <p:sldId id="269" r:id="rId16"/>
    <p:sldId id="270" r:id="rId17"/>
    <p:sldId id="271" r:id="rId18"/>
    <p:sldId id="272" r:id="rId19"/>
    <p:sldId id="274" r:id="rId20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14701E-C21B-453C-B7E7-E76ACCDB2F8C}" type="doc">
      <dgm:prSet loTypeId="urn:microsoft.com/office/officeart/2018/2/layout/IconVerticalSolidList" loCatId="icon" qsTypeId="urn:microsoft.com/office/officeart/2005/8/quickstyle/simple4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C4DFE643-6DEE-42C8-9DEE-C64EECCD8075}">
      <dgm:prSet/>
      <dgm:spPr/>
      <dgm:t>
        <a:bodyPr/>
        <a:lstStyle/>
        <a:p>
          <a:r>
            <a:rPr lang="en-US"/>
            <a:t>bone marrow, </a:t>
          </a:r>
        </a:p>
      </dgm:t>
    </dgm:pt>
    <dgm:pt modelId="{747F1DFA-0683-477A-99A5-E22B826ECD92}" type="parTrans" cxnId="{E3945907-C43C-4094-8B96-9AD458548EE7}">
      <dgm:prSet/>
      <dgm:spPr/>
      <dgm:t>
        <a:bodyPr/>
        <a:lstStyle/>
        <a:p>
          <a:endParaRPr lang="en-US"/>
        </a:p>
      </dgm:t>
    </dgm:pt>
    <dgm:pt modelId="{262D4159-B139-4291-9601-9B63E2C65653}" type="sibTrans" cxnId="{E3945907-C43C-4094-8B96-9AD458548EE7}">
      <dgm:prSet/>
      <dgm:spPr/>
      <dgm:t>
        <a:bodyPr/>
        <a:lstStyle/>
        <a:p>
          <a:endParaRPr lang="en-US"/>
        </a:p>
      </dgm:t>
    </dgm:pt>
    <dgm:pt modelId="{7901F705-CD8A-435E-A0DC-12831AF6150F}">
      <dgm:prSet/>
      <dgm:spPr/>
      <dgm:t>
        <a:bodyPr/>
        <a:lstStyle/>
        <a:p>
          <a:r>
            <a:rPr lang="en-US"/>
            <a:t>adipose tissue, </a:t>
          </a:r>
        </a:p>
      </dgm:t>
    </dgm:pt>
    <dgm:pt modelId="{861C982F-2CF8-43F5-8CEA-88BA2A0B2AE0}" type="parTrans" cxnId="{C0DF2905-9F85-46C1-A9A2-78358397C018}">
      <dgm:prSet/>
      <dgm:spPr/>
      <dgm:t>
        <a:bodyPr/>
        <a:lstStyle/>
        <a:p>
          <a:endParaRPr lang="en-US"/>
        </a:p>
      </dgm:t>
    </dgm:pt>
    <dgm:pt modelId="{AACB370B-FB04-43E0-B42B-9A3BDAB5C97B}" type="sibTrans" cxnId="{C0DF2905-9F85-46C1-A9A2-78358397C018}">
      <dgm:prSet/>
      <dgm:spPr/>
      <dgm:t>
        <a:bodyPr/>
        <a:lstStyle/>
        <a:p>
          <a:endParaRPr lang="en-US"/>
        </a:p>
      </dgm:t>
    </dgm:pt>
    <dgm:pt modelId="{05E5F51A-ACA9-417F-8982-3F8348C3E40B}">
      <dgm:prSet/>
      <dgm:spPr/>
      <dgm:t>
        <a:bodyPr/>
        <a:lstStyle/>
        <a:p>
          <a:r>
            <a:rPr lang="en-US"/>
            <a:t>placenta, </a:t>
          </a:r>
        </a:p>
      </dgm:t>
    </dgm:pt>
    <dgm:pt modelId="{06A43BBF-FBAA-4401-B335-94512AB64D26}" type="parTrans" cxnId="{3D795055-582A-469D-B6C1-21E51CC5AB1E}">
      <dgm:prSet/>
      <dgm:spPr/>
      <dgm:t>
        <a:bodyPr/>
        <a:lstStyle/>
        <a:p>
          <a:endParaRPr lang="en-US"/>
        </a:p>
      </dgm:t>
    </dgm:pt>
    <dgm:pt modelId="{C7D0530C-CA66-4380-BF44-3ECAE6715772}" type="sibTrans" cxnId="{3D795055-582A-469D-B6C1-21E51CC5AB1E}">
      <dgm:prSet/>
      <dgm:spPr/>
      <dgm:t>
        <a:bodyPr/>
        <a:lstStyle/>
        <a:p>
          <a:endParaRPr lang="en-US"/>
        </a:p>
      </dgm:t>
    </dgm:pt>
    <dgm:pt modelId="{19E2B71E-D24A-4989-BD17-0FD9923489C8}">
      <dgm:prSet/>
      <dgm:spPr/>
      <dgm:t>
        <a:bodyPr/>
        <a:lstStyle/>
        <a:p>
          <a:r>
            <a:rPr lang="en-US"/>
            <a:t>amniotic fluid, and </a:t>
          </a:r>
        </a:p>
      </dgm:t>
    </dgm:pt>
    <dgm:pt modelId="{62DAFD8D-0047-4B36-B3F8-0CCD8F680FD8}" type="parTrans" cxnId="{4D56DE3C-CAE4-4550-9C4F-A65FE4B89A05}">
      <dgm:prSet/>
      <dgm:spPr/>
      <dgm:t>
        <a:bodyPr/>
        <a:lstStyle/>
        <a:p>
          <a:endParaRPr lang="en-US"/>
        </a:p>
      </dgm:t>
    </dgm:pt>
    <dgm:pt modelId="{940CE4B8-1BAB-471E-A9B0-F72D45A4E3E8}" type="sibTrans" cxnId="{4D56DE3C-CAE4-4550-9C4F-A65FE4B89A05}">
      <dgm:prSet/>
      <dgm:spPr/>
      <dgm:t>
        <a:bodyPr/>
        <a:lstStyle/>
        <a:p>
          <a:endParaRPr lang="en-US"/>
        </a:p>
      </dgm:t>
    </dgm:pt>
    <dgm:pt modelId="{30DAE990-02BF-464D-9CEA-99CBAE973C11}">
      <dgm:prSet/>
      <dgm:spPr/>
      <dgm:t>
        <a:bodyPr/>
        <a:lstStyle/>
        <a:p>
          <a:r>
            <a:rPr lang="en-US"/>
            <a:t>umbilical cord blood</a:t>
          </a:r>
        </a:p>
      </dgm:t>
    </dgm:pt>
    <dgm:pt modelId="{0F747FBA-E7EF-4189-8213-0D3EAE193D96}" type="parTrans" cxnId="{3DC06D3D-96FD-48AF-895D-B9A444F3A1B8}">
      <dgm:prSet/>
      <dgm:spPr/>
      <dgm:t>
        <a:bodyPr/>
        <a:lstStyle/>
        <a:p>
          <a:endParaRPr lang="en-US"/>
        </a:p>
      </dgm:t>
    </dgm:pt>
    <dgm:pt modelId="{5A60ADAE-1A37-4515-A9DE-3696A7FE5394}" type="sibTrans" cxnId="{3DC06D3D-96FD-48AF-895D-B9A444F3A1B8}">
      <dgm:prSet/>
      <dgm:spPr/>
      <dgm:t>
        <a:bodyPr/>
        <a:lstStyle/>
        <a:p>
          <a:endParaRPr lang="en-US"/>
        </a:p>
      </dgm:t>
    </dgm:pt>
    <dgm:pt modelId="{88E68A25-0E13-4A94-8532-60557EA9CD09}" type="pres">
      <dgm:prSet presAssocID="{BB14701E-C21B-453C-B7E7-E76ACCDB2F8C}" presName="root" presStyleCnt="0">
        <dgm:presLayoutVars>
          <dgm:dir/>
          <dgm:resizeHandles val="exact"/>
        </dgm:presLayoutVars>
      </dgm:prSet>
      <dgm:spPr/>
    </dgm:pt>
    <dgm:pt modelId="{D35CA18A-ECA8-4C27-8708-CDD31BCD0331}" type="pres">
      <dgm:prSet presAssocID="{C4DFE643-6DEE-42C8-9DEE-C64EECCD8075}" presName="compNode" presStyleCnt="0"/>
      <dgm:spPr/>
    </dgm:pt>
    <dgm:pt modelId="{FBAC0FB3-06F4-4E0C-8E09-C2B4AB53552E}" type="pres">
      <dgm:prSet presAssocID="{C4DFE643-6DEE-42C8-9DEE-C64EECCD8075}" presName="bgRect" presStyleLbl="bgShp" presStyleIdx="0" presStyleCnt="5"/>
      <dgm:spPr/>
    </dgm:pt>
    <dgm:pt modelId="{A0650EE2-432D-45F8-BF60-359308F3E6AA}" type="pres">
      <dgm:prSet presAssocID="{C4DFE643-6DEE-42C8-9DEE-C64EECCD8075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ne"/>
        </a:ext>
      </dgm:extLst>
    </dgm:pt>
    <dgm:pt modelId="{660AC8DA-2D99-45FE-9F2E-97C1F49C080A}" type="pres">
      <dgm:prSet presAssocID="{C4DFE643-6DEE-42C8-9DEE-C64EECCD8075}" presName="spaceRect" presStyleCnt="0"/>
      <dgm:spPr/>
    </dgm:pt>
    <dgm:pt modelId="{FDFED86E-43E3-45CC-8F7F-AB0053EA69DD}" type="pres">
      <dgm:prSet presAssocID="{C4DFE643-6DEE-42C8-9DEE-C64EECCD8075}" presName="parTx" presStyleLbl="revTx" presStyleIdx="0" presStyleCnt="5">
        <dgm:presLayoutVars>
          <dgm:chMax val="0"/>
          <dgm:chPref val="0"/>
        </dgm:presLayoutVars>
      </dgm:prSet>
      <dgm:spPr/>
    </dgm:pt>
    <dgm:pt modelId="{18256728-F85B-445F-929F-ECC22C4D6241}" type="pres">
      <dgm:prSet presAssocID="{262D4159-B139-4291-9601-9B63E2C65653}" presName="sibTrans" presStyleCnt="0"/>
      <dgm:spPr/>
    </dgm:pt>
    <dgm:pt modelId="{68B1E669-CD23-4C8C-A345-D407EFD0C547}" type="pres">
      <dgm:prSet presAssocID="{7901F705-CD8A-435E-A0DC-12831AF6150F}" presName="compNode" presStyleCnt="0"/>
      <dgm:spPr/>
    </dgm:pt>
    <dgm:pt modelId="{8BF583B5-5090-47F1-875B-0B5D2C662DC8}" type="pres">
      <dgm:prSet presAssocID="{7901F705-CD8A-435E-A0DC-12831AF6150F}" presName="bgRect" presStyleLbl="bgShp" presStyleIdx="1" presStyleCnt="5"/>
      <dgm:spPr/>
    </dgm:pt>
    <dgm:pt modelId="{4B0D8CAD-04F8-4D19-96DF-ACDBC3FC59C1}" type="pres">
      <dgm:prSet presAssocID="{7901F705-CD8A-435E-A0DC-12831AF6150F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NA"/>
        </a:ext>
      </dgm:extLst>
    </dgm:pt>
    <dgm:pt modelId="{9150AC37-2152-4E68-829B-77808440EB66}" type="pres">
      <dgm:prSet presAssocID="{7901F705-CD8A-435E-A0DC-12831AF6150F}" presName="spaceRect" presStyleCnt="0"/>
      <dgm:spPr/>
    </dgm:pt>
    <dgm:pt modelId="{FFE38B33-D364-4250-898A-5B5E13B1BE91}" type="pres">
      <dgm:prSet presAssocID="{7901F705-CD8A-435E-A0DC-12831AF6150F}" presName="parTx" presStyleLbl="revTx" presStyleIdx="1" presStyleCnt="5">
        <dgm:presLayoutVars>
          <dgm:chMax val="0"/>
          <dgm:chPref val="0"/>
        </dgm:presLayoutVars>
      </dgm:prSet>
      <dgm:spPr/>
    </dgm:pt>
    <dgm:pt modelId="{84834C68-35A7-414A-B563-9A28E5DEA417}" type="pres">
      <dgm:prSet presAssocID="{AACB370B-FB04-43E0-B42B-9A3BDAB5C97B}" presName="sibTrans" presStyleCnt="0"/>
      <dgm:spPr/>
    </dgm:pt>
    <dgm:pt modelId="{33339A69-F733-433D-9D5A-DE93B2447D88}" type="pres">
      <dgm:prSet presAssocID="{05E5F51A-ACA9-417F-8982-3F8348C3E40B}" presName="compNode" presStyleCnt="0"/>
      <dgm:spPr/>
    </dgm:pt>
    <dgm:pt modelId="{99486E92-C2EC-4B4B-BFC7-90A4FDB69778}" type="pres">
      <dgm:prSet presAssocID="{05E5F51A-ACA9-417F-8982-3F8348C3E40B}" presName="bgRect" presStyleLbl="bgShp" presStyleIdx="2" presStyleCnt="5"/>
      <dgm:spPr/>
    </dgm:pt>
    <dgm:pt modelId="{D2C28E57-C13B-4129-97FB-8AFFB3AC93BA}" type="pres">
      <dgm:prSet presAssocID="{05E5F51A-ACA9-417F-8982-3F8348C3E40B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by"/>
        </a:ext>
      </dgm:extLst>
    </dgm:pt>
    <dgm:pt modelId="{28AF10C2-DD3D-4307-9C37-429D831EE456}" type="pres">
      <dgm:prSet presAssocID="{05E5F51A-ACA9-417F-8982-3F8348C3E40B}" presName="spaceRect" presStyleCnt="0"/>
      <dgm:spPr/>
    </dgm:pt>
    <dgm:pt modelId="{78ED6315-14BF-45D1-9377-F92D65B7B224}" type="pres">
      <dgm:prSet presAssocID="{05E5F51A-ACA9-417F-8982-3F8348C3E40B}" presName="parTx" presStyleLbl="revTx" presStyleIdx="2" presStyleCnt="5">
        <dgm:presLayoutVars>
          <dgm:chMax val="0"/>
          <dgm:chPref val="0"/>
        </dgm:presLayoutVars>
      </dgm:prSet>
      <dgm:spPr/>
    </dgm:pt>
    <dgm:pt modelId="{9F86B671-77F0-47ED-9324-C2766974C5FD}" type="pres">
      <dgm:prSet presAssocID="{C7D0530C-CA66-4380-BF44-3ECAE6715772}" presName="sibTrans" presStyleCnt="0"/>
      <dgm:spPr/>
    </dgm:pt>
    <dgm:pt modelId="{8B183FF2-F7F6-4754-8BC2-5357638378B7}" type="pres">
      <dgm:prSet presAssocID="{19E2B71E-D24A-4989-BD17-0FD9923489C8}" presName="compNode" presStyleCnt="0"/>
      <dgm:spPr/>
    </dgm:pt>
    <dgm:pt modelId="{B876036C-2AF2-49EE-88CD-6F7A58618964}" type="pres">
      <dgm:prSet presAssocID="{19E2B71E-D24A-4989-BD17-0FD9923489C8}" presName="bgRect" presStyleLbl="bgShp" presStyleIdx="3" presStyleCnt="5"/>
      <dgm:spPr/>
    </dgm:pt>
    <dgm:pt modelId="{B5D7D2DF-7C95-411A-9B45-F94D3B1F828B}" type="pres">
      <dgm:prSet presAssocID="{19E2B71E-D24A-4989-BD17-0FD9923489C8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ter"/>
        </a:ext>
      </dgm:extLst>
    </dgm:pt>
    <dgm:pt modelId="{62147440-7E42-4FBF-AF6A-31E83D5AF2BD}" type="pres">
      <dgm:prSet presAssocID="{19E2B71E-D24A-4989-BD17-0FD9923489C8}" presName="spaceRect" presStyleCnt="0"/>
      <dgm:spPr/>
    </dgm:pt>
    <dgm:pt modelId="{B5828EB4-AA7C-4E94-93F2-6CDA7820E5B4}" type="pres">
      <dgm:prSet presAssocID="{19E2B71E-D24A-4989-BD17-0FD9923489C8}" presName="parTx" presStyleLbl="revTx" presStyleIdx="3" presStyleCnt="5">
        <dgm:presLayoutVars>
          <dgm:chMax val="0"/>
          <dgm:chPref val="0"/>
        </dgm:presLayoutVars>
      </dgm:prSet>
      <dgm:spPr/>
    </dgm:pt>
    <dgm:pt modelId="{123C941F-3FE2-4871-80A8-655922254DB0}" type="pres">
      <dgm:prSet presAssocID="{940CE4B8-1BAB-471E-A9B0-F72D45A4E3E8}" presName="sibTrans" presStyleCnt="0"/>
      <dgm:spPr/>
    </dgm:pt>
    <dgm:pt modelId="{1D3468B6-E951-479A-B71E-F9760A801CFD}" type="pres">
      <dgm:prSet presAssocID="{30DAE990-02BF-464D-9CEA-99CBAE973C11}" presName="compNode" presStyleCnt="0"/>
      <dgm:spPr/>
    </dgm:pt>
    <dgm:pt modelId="{03D008AF-51D4-493B-BC4B-9465021B8537}" type="pres">
      <dgm:prSet presAssocID="{30DAE990-02BF-464D-9CEA-99CBAE973C11}" presName="bgRect" presStyleLbl="bgShp" presStyleIdx="4" presStyleCnt="5"/>
      <dgm:spPr/>
    </dgm:pt>
    <dgm:pt modelId="{049831BA-1019-420E-9D96-E739F503BB2A}" type="pres">
      <dgm:prSet presAssocID="{30DAE990-02BF-464D-9CEA-99CBAE973C11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B"/>
        </a:ext>
      </dgm:extLst>
    </dgm:pt>
    <dgm:pt modelId="{3359140E-45F6-4631-A690-7C1FB47A2443}" type="pres">
      <dgm:prSet presAssocID="{30DAE990-02BF-464D-9CEA-99CBAE973C11}" presName="spaceRect" presStyleCnt="0"/>
      <dgm:spPr/>
    </dgm:pt>
    <dgm:pt modelId="{28DC7CA0-2B20-4CD2-B6AB-EE611D1D4495}" type="pres">
      <dgm:prSet presAssocID="{30DAE990-02BF-464D-9CEA-99CBAE973C11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C0DF2905-9F85-46C1-A9A2-78358397C018}" srcId="{BB14701E-C21B-453C-B7E7-E76ACCDB2F8C}" destId="{7901F705-CD8A-435E-A0DC-12831AF6150F}" srcOrd="1" destOrd="0" parTransId="{861C982F-2CF8-43F5-8CEA-88BA2A0B2AE0}" sibTransId="{AACB370B-FB04-43E0-B42B-9A3BDAB5C97B}"/>
    <dgm:cxn modelId="{E3945907-C43C-4094-8B96-9AD458548EE7}" srcId="{BB14701E-C21B-453C-B7E7-E76ACCDB2F8C}" destId="{C4DFE643-6DEE-42C8-9DEE-C64EECCD8075}" srcOrd="0" destOrd="0" parTransId="{747F1DFA-0683-477A-99A5-E22B826ECD92}" sibTransId="{262D4159-B139-4291-9601-9B63E2C65653}"/>
    <dgm:cxn modelId="{929D3317-35FB-4826-BD51-DC2EC0B4DF3D}" type="presOf" srcId="{30DAE990-02BF-464D-9CEA-99CBAE973C11}" destId="{28DC7CA0-2B20-4CD2-B6AB-EE611D1D4495}" srcOrd="0" destOrd="0" presId="urn:microsoft.com/office/officeart/2018/2/layout/IconVerticalSolidList"/>
    <dgm:cxn modelId="{A7267C27-D868-4BC7-A9A1-1B62B6657AFA}" type="presOf" srcId="{BB14701E-C21B-453C-B7E7-E76ACCDB2F8C}" destId="{88E68A25-0E13-4A94-8532-60557EA9CD09}" srcOrd="0" destOrd="0" presId="urn:microsoft.com/office/officeart/2018/2/layout/IconVerticalSolidList"/>
    <dgm:cxn modelId="{4D56DE3C-CAE4-4550-9C4F-A65FE4B89A05}" srcId="{BB14701E-C21B-453C-B7E7-E76ACCDB2F8C}" destId="{19E2B71E-D24A-4989-BD17-0FD9923489C8}" srcOrd="3" destOrd="0" parTransId="{62DAFD8D-0047-4B36-B3F8-0CCD8F680FD8}" sibTransId="{940CE4B8-1BAB-471E-A9B0-F72D45A4E3E8}"/>
    <dgm:cxn modelId="{3DC06D3D-96FD-48AF-895D-B9A444F3A1B8}" srcId="{BB14701E-C21B-453C-B7E7-E76ACCDB2F8C}" destId="{30DAE990-02BF-464D-9CEA-99CBAE973C11}" srcOrd="4" destOrd="0" parTransId="{0F747FBA-E7EF-4189-8213-0D3EAE193D96}" sibTransId="{5A60ADAE-1A37-4515-A9DE-3696A7FE5394}"/>
    <dgm:cxn modelId="{3D795055-582A-469D-B6C1-21E51CC5AB1E}" srcId="{BB14701E-C21B-453C-B7E7-E76ACCDB2F8C}" destId="{05E5F51A-ACA9-417F-8982-3F8348C3E40B}" srcOrd="2" destOrd="0" parTransId="{06A43BBF-FBAA-4401-B335-94512AB64D26}" sibTransId="{C7D0530C-CA66-4380-BF44-3ECAE6715772}"/>
    <dgm:cxn modelId="{3C3BDC99-793D-4BF3-9486-C5DFAA540512}" type="presOf" srcId="{19E2B71E-D24A-4989-BD17-0FD9923489C8}" destId="{B5828EB4-AA7C-4E94-93F2-6CDA7820E5B4}" srcOrd="0" destOrd="0" presId="urn:microsoft.com/office/officeart/2018/2/layout/IconVerticalSolidList"/>
    <dgm:cxn modelId="{2A75D9B3-0471-4F09-A1B4-3C7B65AD999E}" type="presOf" srcId="{05E5F51A-ACA9-417F-8982-3F8348C3E40B}" destId="{78ED6315-14BF-45D1-9377-F92D65B7B224}" srcOrd="0" destOrd="0" presId="urn:microsoft.com/office/officeart/2018/2/layout/IconVerticalSolidList"/>
    <dgm:cxn modelId="{A9364BF0-D596-41EF-ACFA-8752CC9B4B09}" type="presOf" srcId="{7901F705-CD8A-435E-A0DC-12831AF6150F}" destId="{FFE38B33-D364-4250-898A-5B5E13B1BE91}" srcOrd="0" destOrd="0" presId="urn:microsoft.com/office/officeart/2018/2/layout/IconVerticalSolidList"/>
    <dgm:cxn modelId="{BDBF2FF9-B520-43B5-AEAE-72753AD47BBB}" type="presOf" srcId="{C4DFE643-6DEE-42C8-9DEE-C64EECCD8075}" destId="{FDFED86E-43E3-45CC-8F7F-AB0053EA69DD}" srcOrd="0" destOrd="0" presId="urn:microsoft.com/office/officeart/2018/2/layout/IconVerticalSolidList"/>
    <dgm:cxn modelId="{CCC24B6C-155B-4D9F-8D3F-03075CF000DC}" type="presParOf" srcId="{88E68A25-0E13-4A94-8532-60557EA9CD09}" destId="{D35CA18A-ECA8-4C27-8708-CDD31BCD0331}" srcOrd="0" destOrd="0" presId="urn:microsoft.com/office/officeart/2018/2/layout/IconVerticalSolidList"/>
    <dgm:cxn modelId="{E80F8285-47E5-4465-B1CD-3F95CEFFDB21}" type="presParOf" srcId="{D35CA18A-ECA8-4C27-8708-CDD31BCD0331}" destId="{FBAC0FB3-06F4-4E0C-8E09-C2B4AB53552E}" srcOrd="0" destOrd="0" presId="urn:microsoft.com/office/officeart/2018/2/layout/IconVerticalSolidList"/>
    <dgm:cxn modelId="{920BA866-EEA2-427C-B61C-D59889AA0B33}" type="presParOf" srcId="{D35CA18A-ECA8-4C27-8708-CDD31BCD0331}" destId="{A0650EE2-432D-45F8-BF60-359308F3E6AA}" srcOrd="1" destOrd="0" presId="urn:microsoft.com/office/officeart/2018/2/layout/IconVerticalSolidList"/>
    <dgm:cxn modelId="{38CFB75D-0479-4544-A706-1F077828EBA3}" type="presParOf" srcId="{D35CA18A-ECA8-4C27-8708-CDD31BCD0331}" destId="{660AC8DA-2D99-45FE-9F2E-97C1F49C080A}" srcOrd="2" destOrd="0" presId="urn:microsoft.com/office/officeart/2018/2/layout/IconVerticalSolidList"/>
    <dgm:cxn modelId="{B0CD925F-9BE9-4A27-B66B-6E64CD74F691}" type="presParOf" srcId="{D35CA18A-ECA8-4C27-8708-CDD31BCD0331}" destId="{FDFED86E-43E3-45CC-8F7F-AB0053EA69DD}" srcOrd="3" destOrd="0" presId="urn:microsoft.com/office/officeart/2018/2/layout/IconVerticalSolidList"/>
    <dgm:cxn modelId="{CC4900E0-9CB5-48EC-B185-86AD41CAD43E}" type="presParOf" srcId="{88E68A25-0E13-4A94-8532-60557EA9CD09}" destId="{18256728-F85B-445F-929F-ECC22C4D6241}" srcOrd="1" destOrd="0" presId="urn:microsoft.com/office/officeart/2018/2/layout/IconVerticalSolidList"/>
    <dgm:cxn modelId="{42EDC1A9-EB7C-4AA9-8EDA-441CA53864B3}" type="presParOf" srcId="{88E68A25-0E13-4A94-8532-60557EA9CD09}" destId="{68B1E669-CD23-4C8C-A345-D407EFD0C547}" srcOrd="2" destOrd="0" presId="urn:microsoft.com/office/officeart/2018/2/layout/IconVerticalSolidList"/>
    <dgm:cxn modelId="{6FED69E3-6E16-40DA-9588-F561270AF9ED}" type="presParOf" srcId="{68B1E669-CD23-4C8C-A345-D407EFD0C547}" destId="{8BF583B5-5090-47F1-875B-0B5D2C662DC8}" srcOrd="0" destOrd="0" presId="urn:microsoft.com/office/officeart/2018/2/layout/IconVerticalSolidList"/>
    <dgm:cxn modelId="{CEAD7C50-4CE5-46D7-9128-01F4F46E9C21}" type="presParOf" srcId="{68B1E669-CD23-4C8C-A345-D407EFD0C547}" destId="{4B0D8CAD-04F8-4D19-96DF-ACDBC3FC59C1}" srcOrd="1" destOrd="0" presId="urn:microsoft.com/office/officeart/2018/2/layout/IconVerticalSolidList"/>
    <dgm:cxn modelId="{5FA7F453-1CFE-4774-B3CA-676ED55A0DB7}" type="presParOf" srcId="{68B1E669-CD23-4C8C-A345-D407EFD0C547}" destId="{9150AC37-2152-4E68-829B-77808440EB66}" srcOrd="2" destOrd="0" presId="urn:microsoft.com/office/officeart/2018/2/layout/IconVerticalSolidList"/>
    <dgm:cxn modelId="{48DCA56D-AC16-4643-B1A7-22E8E473B99D}" type="presParOf" srcId="{68B1E669-CD23-4C8C-A345-D407EFD0C547}" destId="{FFE38B33-D364-4250-898A-5B5E13B1BE91}" srcOrd="3" destOrd="0" presId="urn:microsoft.com/office/officeart/2018/2/layout/IconVerticalSolidList"/>
    <dgm:cxn modelId="{D7B14052-BF75-4D87-8618-634BFB40CD1C}" type="presParOf" srcId="{88E68A25-0E13-4A94-8532-60557EA9CD09}" destId="{84834C68-35A7-414A-B563-9A28E5DEA417}" srcOrd="3" destOrd="0" presId="urn:microsoft.com/office/officeart/2018/2/layout/IconVerticalSolidList"/>
    <dgm:cxn modelId="{9C4B10DB-ECAF-4E80-ABFC-33E638E6367C}" type="presParOf" srcId="{88E68A25-0E13-4A94-8532-60557EA9CD09}" destId="{33339A69-F733-433D-9D5A-DE93B2447D88}" srcOrd="4" destOrd="0" presId="urn:microsoft.com/office/officeart/2018/2/layout/IconVerticalSolidList"/>
    <dgm:cxn modelId="{E7C56FC8-C019-44B1-A26F-AA51C511ADB9}" type="presParOf" srcId="{33339A69-F733-433D-9D5A-DE93B2447D88}" destId="{99486E92-C2EC-4B4B-BFC7-90A4FDB69778}" srcOrd="0" destOrd="0" presId="urn:microsoft.com/office/officeart/2018/2/layout/IconVerticalSolidList"/>
    <dgm:cxn modelId="{1F6942AD-FD2A-47F0-8F6D-272ADA596A77}" type="presParOf" srcId="{33339A69-F733-433D-9D5A-DE93B2447D88}" destId="{D2C28E57-C13B-4129-97FB-8AFFB3AC93BA}" srcOrd="1" destOrd="0" presId="urn:microsoft.com/office/officeart/2018/2/layout/IconVerticalSolidList"/>
    <dgm:cxn modelId="{1F2FC106-9E9D-4302-8735-BA7D281BBE23}" type="presParOf" srcId="{33339A69-F733-433D-9D5A-DE93B2447D88}" destId="{28AF10C2-DD3D-4307-9C37-429D831EE456}" srcOrd="2" destOrd="0" presId="urn:microsoft.com/office/officeart/2018/2/layout/IconVerticalSolidList"/>
    <dgm:cxn modelId="{71BEAAC6-6510-442A-857A-389BCECCDC88}" type="presParOf" srcId="{33339A69-F733-433D-9D5A-DE93B2447D88}" destId="{78ED6315-14BF-45D1-9377-F92D65B7B224}" srcOrd="3" destOrd="0" presId="urn:microsoft.com/office/officeart/2018/2/layout/IconVerticalSolidList"/>
    <dgm:cxn modelId="{752E55AA-0A30-460C-8C65-7985D7D1E75B}" type="presParOf" srcId="{88E68A25-0E13-4A94-8532-60557EA9CD09}" destId="{9F86B671-77F0-47ED-9324-C2766974C5FD}" srcOrd="5" destOrd="0" presId="urn:microsoft.com/office/officeart/2018/2/layout/IconVerticalSolidList"/>
    <dgm:cxn modelId="{96B17F90-0B80-4C8A-805E-DE97E51A5C3C}" type="presParOf" srcId="{88E68A25-0E13-4A94-8532-60557EA9CD09}" destId="{8B183FF2-F7F6-4754-8BC2-5357638378B7}" srcOrd="6" destOrd="0" presId="urn:microsoft.com/office/officeart/2018/2/layout/IconVerticalSolidList"/>
    <dgm:cxn modelId="{0F288135-FD82-4DE9-8961-9B8287FB6DFD}" type="presParOf" srcId="{8B183FF2-F7F6-4754-8BC2-5357638378B7}" destId="{B876036C-2AF2-49EE-88CD-6F7A58618964}" srcOrd="0" destOrd="0" presId="urn:microsoft.com/office/officeart/2018/2/layout/IconVerticalSolidList"/>
    <dgm:cxn modelId="{3DE48A47-01D9-4926-911A-27DDC17E24DC}" type="presParOf" srcId="{8B183FF2-F7F6-4754-8BC2-5357638378B7}" destId="{B5D7D2DF-7C95-411A-9B45-F94D3B1F828B}" srcOrd="1" destOrd="0" presId="urn:microsoft.com/office/officeart/2018/2/layout/IconVerticalSolidList"/>
    <dgm:cxn modelId="{F3FCA244-8474-42DE-9A47-F8A5D7C48D71}" type="presParOf" srcId="{8B183FF2-F7F6-4754-8BC2-5357638378B7}" destId="{62147440-7E42-4FBF-AF6A-31E83D5AF2BD}" srcOrd="2" destOrd="0" presId="urn:microsoft.com/office/officeart/2018/2/layout/IconVerticalSolidList"/>
    <dgm:cxn modelId="{DEE5528A-2685-41C1-8489-E6A557E2B8A5}" type="presParOf" srcId="{8B183FF2-F7F6-4754-8BC2-5357638378B7}" destId="{B5828EB4-AA7C-4E94-93F2-6CDA7820E5B4}" srcOrd="3" destOrd="0" presId="urn:microsoft.com/office/officeart/2018/2/layout/IconVerticalSolidList"/>
    <dgm:cxn modelId="{51231A70-102B-4870-A6A9-D9A84A621F6B}" type="presParOf" srcId="{88E68A25-0E13-4A94-8532-60557EA9CD09}" destId="{123C941F-3FE2-4871-80A8-655922254DB0}" srcOrd="7" destOrd="0" presId="urn:microsoft.com/office/officeart/2018/2/layout/IconVerticalSolidList"/>
    <dgm:cxn modelId="{3CD46833-AB48-42AE-ADFE-4EE410153CC5}" type="presParOf" srcId="{88E68A25-0E13-4A94-8532-60557EA9CD09}" destId="{1D3468B6-E951-479A-B71E-F9760A801CFD}" srcOrd="8" destOrd="0" presId="urn:microsoft.com/office/officeart/2018/2/layout/IconVerticalSolidList"/>
    <dgm:cxn modelId="{12349A5F-DA64-4B2D-B2C5-E439162F26C3}" type="presParOf" srcId="{1D3468B6-E951-479A-B71E-F9760A801CFD}" destId="{03D008AF-51D4-493B-BC4B-9465021B8537}" srcOrd="0" destOrd="0" presId="urn:microsoft.com/office/officeart/2018/2/layout/IconVerticalSolidList"/>
    <dgm:cxn modelId="{4D4D8C7C-3942-4BDC-96A0-892C4307BE2D}" type="presParOf" srcId="{1D3468B6-E951-479A-B71E-F9760A801CFD}" destId="{049831BA-1019-420E-9D96-E739F503BB2A}" srcOrd="1" destOrd="0" presId="urn:microsoft.com/office/officeart/2018/2/layout/IconVerticalSolidList"/>
    <dgm:cxn modelId="{0B77C029-E62C-404D-B266-B93C75774899}" type="presParOf" srcId="{1D3468B6-E951-479A-B71E-F9760A801CFD}" destId="{3359140E-45F6-4631-A690-7C1FB47A2443}" srcOrd="2" destOrd="0" presId="urn:microsoft.com/office/officeart/2018/2/layout/IconVerticalSolidList"/>
    <dgm:cxn modelId="{D3D17B25-6DE4-4DD8-8DB8-CC30168CE9AF}" type="presParOf" srcId="{1D3468B6-E951-479A-B71E-F9760A801CFD}" destId="{28DC7CA0-2B20-4CD2-B6AB-EE611D1D449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390694-8604-4D0D-82CA-068413FA93FC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9F2F02E-7A45-413E-85E0-AFB7E6D3BB39}">
      <dgm:prSet/>
      <dgm:spPr/>
      <dgm:t>
        <a:bodyPr/>
        <a:lstStyle/>
        <a:p>
          <a:r>
            <a:rPr lang="id-ID"/>
            <a:t>Differentiation and regenerative potential</a:t>
          </a:r>
          <a:endParaRPr lang="en-US"/>
        </a:p>
      </dgm:t>
    </dgm:pt>
    <dgm:pt modelId="{B3000B8A-BFD1-4000-A6DE-31C94CFFE7D7}" type="parTrans" cxnId="{62C74921-8E5A-4C0A-B70F-EA1711FC8ECC}">
      <dgm:prSet/>
      <dgm:spPr/>
      <dgm:t>
        <a:bodyPr/>
        <a:lstStyle/>
        <a:p>
          <a:endParaRPr lang="en-US"/>
        </a:p>
      </dgm:t>
    </dgm:pt>
    <dgm:pt modelId="{5DD78C4D-1DB0-4971-AE66-3FCF2F3E6B63}" type="sibTrans" cxnId="{62C74921-8E5A-4C0A-B70F-EA1711FC8ECC}">
      <dgm:prSet/>
      <dgm:spPr/>
      <dgm:t>
        <a:bodyPr/>
        <a:lstStyle/>
        <a:p>
          <a:endParaRPr lang="en-US"/>
        </a:p>
      </dgm:t>
    </dgm:pt>
    <dgm:pt modelId="{E51664CA-28F7-4A58-9555-E3D8BD0099C7}">
      <dgm:prSet/>
      <dgm:spPr/>
      <dgm:t>
        <a:bodyPr/>
        <a:lstStyle/>
        <a:p>
          <a:r>
            <a:rPr lang="id-ID"/>
            <a:t>A</a:t>
          </a:r>
          <a:r>
            <a:rPr lang="en-US"/>
            <a:t>bility to self-renew and to differentiate into cells of the mesenchymal lineage</a:t>
          </a:r>
        </a:p>
      </dgm:t>
    </dgm:pt>
    <dgm:pt modelId="{D794BC92-85A2-43AE-BAA4-632F6CE31BAD}" type="parTrans" cxnId="{3BCDE853-8BFC-45DC-8CF2-7C8D50D467C9}">
      <dgm:prSet/>
      <dgm:spPr/>
      <dgm:t>
        <a:bodyPr/>
        <a:lstStyle/>
        <a:p>
          <a:endParaRPr lang="en-US"/>
        </a:p>
      </dgm:t>
    </dgm:pt>
    <dgm:pt modelId="{8C399B0E-0EDE-45C2-96E5-1CF2F0C64FD1}" type="sibTrans" cxnId="{3BCDE853-8BFC-45DC-8CF2-7C8D50D467C9}">
      <dgm:prSet/>
      <dgm:spPr/>
      <dgm:t>
        <a:bodyPr/>
        <a:lstStyle/>
        <a:p>
          <a:endParaRPr lang="en-US"/>
        </a:p>
      </dgm:t>
    </dgm:pt>
    <dgm:pt modelId="{773A16CC-660E-47B9-8F55-04CF2CBC3C54}">
      <dgm:prSet/>
      <dgm:spPr/>
      <dgm:t>
        <a:bodyPr/>
        <a:lstStyle/>
        <a:p>
          <a:r>
            <a:rPr lang="id-ID"/>
            <a:t>Immune modulation</a:t>
          </a:r>
          <a:endParaRPr lang="en-US"/>
        </a:p>
      </dgm:t>
    </dgm:pt>
    <dgm:pt modelId="{39EC0ECB-E410-4B44-AF37-73F659760748}" type="parTrans" cxnId="{AC9E4501-C78F-403F-99AC-D01A51C3BE11}">
      <dgm:prSet/>
      <dgm:spPr/>
      <dgm:t>
        <a:bodyPr/>
        <a:lstStyle/>
        <a:p>
          <a:endParaRPr lang="en-US"/>
        </a:p>
      </dgm:t>
    </dgm:pt>
    <dgm:pt modelId="{C5D44842-C6CF-475A-990A-68FBBC76EA56}" type="sibTrans" cxnId="{AC9E4501-C78F-403F-99AC-D01A51C3BE11}">
      <dgm:prSet/>
      <dgm:spPr/>
      <dgm:t>
        <a:bodyPr/>
        <a:lstStyle/>
        <a:p>
          <a:endParaRPr lang="en-US"/>
        </a:p>
      </dgm:t>
    </dgm:pt>
    <dgm:pt modelId="{6DAC17E3-23E3-4469-A6C8-1A6F62CF3BEF}">
      <dgm:prSet/>
      <dgm:spPr/>
      <dgm:t>
        <a:bodyPr/>
        <a:lstStyle/>
        <a:p>
          <a:r>
            <a:rPr lang="id-ID"/>
            <a:t>T</a:t>
          </a:r>
          <a:r>
            <a:rPr lang="en-US"/>
            <a:t>hey exert potent immunosuppressive and anti-inflammatory effects</a:t>
          </a:r>
        </a:p>
      </dgm:t>
    </dgm:pt>
    <dgm:pt modelId="{95BF2364-66E5-4908-BC72-60EC4EFED9E0}" type="parTrans" cxnId="{3A7C6D8B-466C-42ED-9E6D-6279DD2939D1}">
      <dgm:prSet/>
      <dgm:spPr/>
      <dgm:t>
        <a:bodyPr/>
        <a:lstStyle/>
        <a:p>
          <a:endParaRPr lang="en-US"/>
        </a:p>
      </dgm:t>
    </dgm:pt>
    <dgm:pt modelId="{CC31196E-53B0-407E-8FC2-F3EDE149EE51}" type="sibTrans" cxnId="{3A7C6D8B-466C-42ED-9E6D-6279DD2939D1}">
      <dgm:prSet/>
      <dgm:spPr/>
      <dgm:t>
        <a:bodyPr/>
        <a:lstStyle/>
        <a:p>
          <a:endParaRPr lang="en-US"/>
        </a:p>
      </dgm:t>
    </dgm:pt>
    <dgm:pt modelId="{AF0F8686-A082-4C55-81AE-85A3F8195908}">
      <dgm:prSet/>
      <dgm:spPr/>
      <dgm:t>
        <a:bodyPr/>
        <a:lstStyle/>
        <a:p>
          <a:r>
            <a:rPr lang="id-ID"/>
            <a:t>Migratory capacity</a:t>
          </a:r>
          <a:endParaRPr lang="en-US"/>
        </a:p>
      </dgm:t>
    </dgm:pt>
    <dgm:pt modelId="{DE3C2FA6-8E11-4B34-8A1D-B6BDAB2ED967}" type="parTrans" cxnId="{41B18DD7-48E8-4F97-A259-1F5CFB8A730A}">
      <dgm:prSet/>
      <dgm:spPr/>
      <dgm:t>
        <a:bodyPr/>
        <a:lstStyle/>
        <a:p>
          <a:endParaRPr lang="en-US"/>
        </a:p>
      </dgm:t>
    </dgm:pt>
    <dgm:pt modelId="{E32FB1E0-993A-4A60-AAE7-B33ED2D0D440}" type="sibTrans" cxnId="{41B18DD7-48E8-4F97-A259-1F5CFB8A730A}">
      <dgm:prSet/>
      <dgm:spPr/>
      <dgm:t>
        <a:bodyPr/>
        <a:lstStyle/>
        <a:p>
          <a:endParaRPr lang="en-US"/>
        </a:p>
      </dgm:t>
    </dgm:pt>
    <dgm:pt modelId="{B23D063F-EDAD-4D6C-AFF1-11A5D30618BA}">
      <dgm:prSet/>
      <dgm:spPr/>
      <dgm:t>
        <a:bodyPr/>
        <a:lstStyle/>
        <a:p>
          <a:r>
            <a:rPr lang="en-US"/>
            <a:t>MSCs have the capacity to migrate to sites of inflammation and tumor microenvironments</a:t>
          </a:r>
        </a:p>
      </dgm:t>
    </dgm:pt>
    <dgm:pt modelId="{847588E1-C7AE-4032-9B1F-8B1E6D6F8F4F}" type="parTrans" cxnId="{4AE1B309-7383-47FD-8534-B4B9BC9BC4A3}">
      <dgm:prSet/>
      <dgm:spPr/>
      <dgm:t>
        <a:bodyPr/>
        <a:lstStyle/>
        <a:p>
          <a:endParaRPr lang="en-US"/>
        </a:p>
      </dgm:t>
    </dgm:pt>
    <dgm:pt modelId="{880FCD5D-6AF7-4897-9FD4-49F7D2F515DD}" type="sibTrans" cxnId="{4AE1B309-7383-47FD-8534-B4B9BC9BC4A3}">
      <dgm:prSet/>
      <dgm:spPr/>
      <dgm:t>
        <a:bodyPr/>
        <a:lstStyle/>
        <a:p>
          <a:endParaRPr lang="en-US"/>
        </a:p>
      </dgm:t>
    </dgm:pt>
    <dgm:pt modelId="{F74F489E-DB40-4371-972D-C25596C84358}" type="pres">
      <dgm:prSet presAssocID="{05390694-8604-4D0D-82CA-068413FA93FC}" presName="linear" presStyleCnt="0">
        <dgm:presLayoutVars>
          <dgm:dir/>
          <dgm:animLvl val="lvl"/>
          <dgm:resizeHandles val="exact"/>
        </dgm:presLayoutVars>
      </dgm:prSet>
      <dgm:spPr/>
    </dgm:pt>
    <dgm:pt modelId="{05D33BF4-F476-4F53-8623-B5DB957427AF}" type="pres">
      <dgm:prSet presAssocID="{79F2F02E-7A45-413E-85E0-AFB7E6D3BB39}" presName="parentLin" presStyleCnt="0"/>
      <dgm:spPr/>
    </dgm:pt>
    <dgm:pt modelId="{23623FE6-256C-4AD5-AB4C-F5553DAC1315}" type="pres">
      <dgm:prSet presAssocID="{79F2F02E-7A45-413E-85E0-AFB7E6D3BB39}" presName="parentLeftMargin" presStyleLbl="node1" presStyleIdx="0" presStyleCnt="3"/>
      <dgm:spPr/>
    </dgm:pt>
    <dgm:pt modelId="{D3D177B8-637C-489D-B9C0-C1245AF77227}" type="pres">
      <dgm:prSet presAssocID="{79F2F02E-7A45-413E-85E0-AFB7E6D3BB3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E622062-EACA-4935-9556-A02971657309}" type="pres">
      <dgm:prSet presAssocID="{79F2F02E-7A45-413E-85E0-AFB7E6D3BB39}" presName="negativeSpace" presStyleCnt="0"/>
      <dgm:spPr/>
    </dgm:pt>
    <dgm:pt modelId="{F947C0BB-0BC6-412D-9BCB-215EAA01C661}" type="pres">
      <dgm:prSet presAssocID="{79F2F02E-7A45-413E-85E0-AFB7E6D3BB39}" presName="childText" presStyleLbl="conFgAcc1" presStyleIdx="0" presStyleCnt="3">
        <dgm:presLayoutVars>
          <dgm:bulletEnabled val="1"/>
        </dgm:presLayoutVars>
      </dgm:prSet>
      <dgm:spPr/>
    </dgm:pt>
    <dgm:pt modelId="{F73ABD3F-A281-45B4-B3DA-3EC25C487A70}" type="pres">
      <dgm:prSet presAssocID="{5DD78C4D-1DB0-4971-AE66-3FCF2F3E6B63}" presName="spaceBetweenRectangles" presStyleCnt="0"/>
      <dgm:spPr/>
    </dgm:pt>
    <dgm:pt modelId="{803D83F0-5A17-4180-92FD-AE1FD805F606}" type="pres">
      <dgm:prSet presAssocID="{773A16CC-660E-47B9-8F55-04CF2CBC3C54}" presName="parentLin" presStyleCnt="0"/>
      <dgm:spPr/>
    </dgm:pt>
    <dgm:pt modelId="{0F5F96D6-834E-41DA-868E-99B94535BEA6}" type="pres">
      <dgm:prSet presAssocID="{773A16CC-660E-47B9-8F55-04CF2CBC3C54}" presName="parentLeftMargin" presStyleLbl="node1" presStyleIdx="0" presStyleCnt="3"/>
      <dgm:spPr/>
    </dgm:pt>
    <dgm:pt modelId="{70AC1C54-1575-43C4-A910-D5554CE096D8}" type="pres">
      <dgm:prSet presAssocID="{773A16CC-660E-47B9-8F55-04CF2CBC3C5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78B2C8E-B66D-481C-8D6D-6D8C64A691FB}" type="pres">
      <dgm:prSet presAssocID="{773A16CC-660E-47B9-8F55-04CF2CBC3C54}" presName="negativeSpace" presStyleCnt="0"/>
      <dgm:spPr/>
    </dgm:pt>
    <dgm:pt modelId="{C8A93489-6EC0-49C3-98FC-71A44711152B}" type="pres">
      <dgm:prSet presAssocID="{773A16CC-660E-47B9-8F55-04CF2CBC3C54}" presName="childText" presStyleLbl="conFgAcc1" presStyleIdx="1" presStyleCnt="3">
        <dgm:presLayoutVars>
          <dgm:bulletEnabled val="1"/>
        </dgm:presLayoutVars>
      </dgm:prSet>
      <dgm:spPr/>
    </dgm:pt>
    <dgm:pt modelId="{3913A63A-1236-4ECB-BB48-D83031C5BA87}" type="pres">
      <dgm:prSet presAssocID="{C5D44842-C6CF-475A-990A-68FBBC76EA56}" presName="spaceBetweenRectangles" presStyleCnt="0"/>
      <dgm:spPr/>
    </dgm:pt>
    <dgm:pt modelId="{6243474F-351A-4301-897F-BFE47230B3FA}" type="pres">
      <dgm:prSet presAssocID="{AF0F8686-A082-4C55-81AE-85A3F8195908}" presName="parentLin" presStyleCnt="0"/>
      <dgm:spPr/>
    </dgm:pt>
    <dgm:pt modelId="{D33899B3-D29B-4F10-9F81-8257CF1D596F}" type="pres">
      <dgm:prSet presAssocID="{AF0F8686-A082-4C55-81AE-85A3F8195908}" presName="parentLeftMargin" presStyleLbl="node1" presStyleIdx="1" presStyleCnt="3"/>
      <dgm:spPr/>
    </dgm:pt>
    <dgm:pt modelId="{E7E17F9A-EEE2-430B-98A3-01195D8FD07A}" type="pres">
      <dgm:prSet presAssocID="{AF0F8686-A082-4C55-81AE-85A3F8195908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0AF21200-B182-4F5A-9131-E78E4C22F153}" type="pres">
      <dgm:prSet presAssocID="{AF0F8686-A082-4C55-81AE-85A3F8195908}" presName="negativeSpace" presStyleCnt="0"/>
      <dgm:spPr/>
    </dgm:pt>
    <dgm:pt modelId="{2D85A089-9C31-4C24-A0A1-4165F1C43952}" type="pres">
      <dgm:prSet presAssocID="{AF0F8686-A082-4C55-81AE-85A3F8195908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C9E4501-C78F-403F-99AC-D01A51C3BE11}" srcId="{05390694-8604-4D0D-82CA-068413FA93FC}" destId="{773A16CC-660E-47B9-8F55-04CF2CBC3C54}" srcOrd="1" destOrd="0" parTransId="{39EC0ECB-E410-4B44-AF37-73F659760748}" sibTransId="{C5D44842-C6CF-475A-990A-68FBBC76EA56}"/>
    <dgm:cxn modelId="{4AE1B309-7383-47FD-8534-B4B9BC9BC4A3}" srcId="{AF0F8686-A082-4C55-81AE-85A3F8195908}" destId="{B23D063F-EDAD-4D6C-AFF1-11A5D30618BA}" srcOrd="0" destOrd="0" parTransId="{847588E1-C7AE-4032-9B1F-8B1E6D6F8F4F}" sibTransId="{880FCD5D-6AF7-4897-9FD4-49F7D2F515DD}"/>
    <dgm:cxn modelId="{4B300318-A687-49A9-987E-F5F306E40D8A}" type="presOf" srcId="{79F2F02E-7A45-413E-85E0-AFB7E6D3BB39}" destId="{23623FE6-256C-4AD5-AB4C-F5553DAC1315}" srcOrd="0" destOrd="0" presId="urn:microsoft.com/office/officeart/2005/8/layout/list1"/>
    <dgm:cxn modelId="{62C74921-8E5A-4C0A-B70F-EA1711FC8ECC}" srcId="{05390694-8604-4D0D-82CA-068413FA93FC}" destId="{79F2F02E-7A45-413E-85E0-AFB7E6D3BB39}" srcOrd="0" destOrd="0" parTransId="{B3000B8A-BFD1-4000-A6DE-31C94CFFE7D7}" sibTransId="{5DD78C4D-1DB0-4971-AE66-3FCF2F3E6B63}"/>
    <dgm:cxn modelId="{52ED3D5B-EAB9-402C-86F7-CE5FDD5E50D2}" type="presOf" srcId="{6DAC17E3-23E3-4469-A6C8-1A6F62CF3BEF}" destId="{C8A93489-6EC0-49C3-98FC-71A44711152B}" srcOrd="0" destOrd="0" presId="urn:microsoft.com/office/officeart/2005/8/layout/list1"/>
    <dgm:cxn modelId="{B75DAA4B-7003-4840-AF58-938146726543}" type="presOf" srcId="{05390694-8604-4D0D-82CA-068413FA93FC}" destId="{F74F489E-DB40-4371-972D-C25596C84358}" srcOrd="0" destOrd="0" presId="urn:microsoft.com/office/officeart/2005/8/layout/list1"/>
    <dgm:cxn modelId="{1B479752-DD82-4337-AA1D-087A478FE74A}" type="presOf" srcId="{AF0F8686-A082-4C55-81AE-85A3F8195908}" destId="{E7E17F9A-EEE2-430B-98A3-01195D8FD07A}" srcOrd="1" destOrd="0" presId="urn:microsoft.com/office/officeart/2005/8/layout/list1"/>
    <dgm:cxn modelId="{3BCDE853-8BFC-45DC-8CF2-7C8D50D467C9}" srcId="{79F2F02E-7A45-413E-85E0-AFB7E6D3BB39}" destId="{E51664CA-28F7-4A58-9555-E3D8BD0099C7}" srcOrd="0" destOrd="0" parTransId="{D794BC92-85A2-43AE-BAA4-632F6CE31BAD}" sibTransId="{8C399B0E-0EDE-45C2-96E5-1CF2F0C64FD1}"/>
    <dgm:cxn modelId="{7525A884-1D6C-4580-907A-60B0AAAF7D82}" type="presOf" srcId="{773A16CC-660E-47B9-8F55-04CF2CBC3C54}" destId="{0F5F96D6-834E-41DA-868E-99B94535BEA6}" srcOrd="0" destOrd="0" presId="urn:microsoft.com/office/officeart/2005/8/layout/list1"/>
    <dgm:cxn modelId="{3A7C6D8B-466C-42ED-9E6D-6279DD2939D1}" srcId="{773A16CC-660E-47B9-8F55-04CF2CBC3C54}" destId="{6DAC17E3-23E3-4469-A6C8-1A6F62CF3BEF}" srcOrd="0" destOrd="0" parTransId="{95BF2364-66E5-4908-BC72-60EC4EFED9E0}" sibTransId="{CC31196E-53B0-407E-8FC2-F3EDE149EE51}"/>
    <dgm:cxn modelId="{9F70B298-3827-4544-8CC0-8675F8DC2EB8}" type="presOf" srcId="{79F2F02E-7A45-413E-85E0-AFB7E6D3BB39}" destId="{D3D177B8-637C-489D-B9C0-C1245AF77227}" srcOrd="1" destOrd="0" presId="urn:microsoft.com/office/officeart/2005/8/layout/list1"/>
    <dgm:cxn modelId="{ED3600B8-29C1-4787-BEE2-39743B23747F}" type="presOf" srcId="{AF0F8686-A082-4C55-81AE-85A3F8195908}" destId="{D33899B3-D29B-4F10-9F81-8257CF1D596F}" srcOrd="0" destOrd="0" presId="urn:microsoft.com/office/officeart/2005/8/layout/list1"/>
    <dgm:cxn modelId="{F97E59D2-5CA4-4171-8CCB-90C955F5A7AC}" type="presOf" srcId="{B23D063F-EDAD-4D6C-AFF1-11A5D30618BA}" destId="{2D85A089-9C31-4C24-A0A1-4165F1C43952}" srcOrd="0" destOrd="0" presId="urn:microsoft.com/office/officeart/2005/8/layout/list1"/>
    <dgm:cxn modelId="{41B18DD7-48E8-4F97-A259-1F5CFB8A730A}" srcId="{05390694-8604-4D0D-82CA-068413FA93FC}" destId="{AF0F8686-A082-4C55-81AE-85A3F8195908}" srcOrd="2" destOrd="0" parTransId="{DE3C2FA6-8E11-4B34-8A1D-B6BDAB2ED967}" sibTransId="{E32FB1E0-993A-4A60-AAE7-B33ED2D0D440}"/>
    <dgm:cxn modelId="{073AFBEE-2960-40F1-BA98-8A9EA6FD1147}" type="presOf" srcId="{E51664CA-28F7-4A58-9555-E3D8BD0099C7}" destId="{F947C0BB-0BC6-412D-9BCB-215EAA01C661}" srcOrd="0" destOrd="0" presId="urn:microsoft.com/office/officeart/2005/8/layout/list1"/>
    <dgm:cxn modelId="{9BE60FF3-5190-4FBA-B742-1E595F2A1640}" type="presOf" srcId="{773A16CC-660E-47B9-8F55-04CF2CBC3C54}" destId="{70AC1C54-1575-43C4-A910-D5554CE096D8}" srcOrd="1" destOrd="0" presId="urn:microsoft.com/office/officeart/2005/8/layout/list1"/>
    <dgm:cxn modelId="{18888E46-3A91-4E3B-86BB-D072DFCB6FE9}" type="presParOf" srcId="{F74F489E-DB40-4371-972D-C25596C84358}" destId="{05D33BF4-F476-4F53-8623-B5DB957427AF}" srcOrd="0" destOrd="0" presId="urn:microsoft.com/office/officeart/2005/8/layout/list1"/>
    <dgm:cxn modelId="{1B4F093A-D09C-4340-958C-1C2F33391E51}" type="presParOf" srcId="{05D33BF4-F476-4F53-8623-B5DB957427AF}" destId="{23623FE6-256C-4AD5-AB4C-F5553DAC1315}" srcOrd="0" destOrd="0" presId="urn:microsoft.com/office/officeart/2005/8/layout/list1"/>
    <dgm:cxn modelId="{306996CC-445A-4200-9697-A52795D80C6F}" type="presParOf" srcId="{05D33BF4-F476-4F53-8623-B5DB957427AF}" destId="{D3D177B8-637C-489D-B9C0-C1245AF77227}" srcOrd="1" destOrd="0" presId="urn:microsoft.com/office/officeart/2005/8/layout/list1"/>
    <dgm:cxn modelId="{069AAC63-9F2E-40AE-8DB9-B93B0A912370}" type="presParOf" srcId="{F74F489E-DB40-4371-972D-C25596C84358}" destId="{BE622062-EACA-4935-9556-A02971657309}" srcOrd="1" destOrd="0" presId="urn:microsoft.com/office/officeart/2005/8/layout/list1"/>
    <dgm:cxn modelId="{E764001C-EBD1-44F0-9D21-663A3A82267A}" type="presParOf" srcId="{F74F489E-DB40-4371-972D-C25596C84358}" destId="{F947C0BB-0BC6-412D-9BCB-215EAA01C661}" srcOrd="2" destOrd="0" presId="urn:microsoft.com/office/officeart/2005/8/layout/list1"/>
    <dgm:cxn modelId="{33B88491-642D-49C9-8C25-D651343F0236}" type="presParOf" srcId="{F74F489E-DB40-4371-972D-C25596C84358}" destId="{F73ABD3F-A281-45B4-B3DA-3EC25C487A70}" srcOrd="3" destOrd="0" presId="urn:microsoft.com/office/officeart/2005/8/layout/list1"/>
    <dgm:cxn modelId="{E38AEFB6-80C2-47B7-8B68-763CBD20CE8E}" type="presParOf" srcId="{F74F489E-DB40-4371-972D-C25596C84358}" destId="{803D83F0-5A17-4180-92FD-AE1FD805F606}" srcOrd="4" destOrd="0" presId="urn:microsoft.com/office/officeart/2005/8/layout/list1"/>
    <dgm:cxn modelId="{8CF21E26-C35A-43EA-862F-3E6F669CCEAB}" type="presParOf" srcId="{803D83F0-5A17-4180-92FD-AE1FD805F606}" destId="{0F5F96D6-834E-41DA-868E-99B94535BEA6}" srcOrd="0" destOrd="0" presId="urn:microsoft.com/office/officeart/2005/8/layout/list1"/>
    <dgm:cxn modelId="{661761AC-850D-4E83-94EE-5B0196DEE49F}" type="presParOf" srcId="{803D83F0-5A17-4180-92FD-AE1FD805F606}" destId="{70AC1C54-1575-43C4-A910-D5554CE096D8}" srcOrd="1" destOrd="0" presId="urn:microsoft.com/office/officeart/2005/8/layout/list1"/>
    <dgm:cxn modelId="{9D579AFD-2773-4B6E-A0E2-135920519F39}" type="presParOf" srcId="{F74F489E-DB40-4371-972D-C25596C84358}" destId="{778B2C8E-B66D-481C-8D6D-6D8C64A691FB}" srcOrd="5" destOrd="0" presId="urn:microsoft.com/office/officeart/2005/8/layout/list1"/>
    <dgm:cxn modelId="{4B832253-0698-428F-A7E2-B1FF386B224E}" type="presParOf" srcId="{F74F489E-DB40-4371-972D-C25596C84358}" destId="{C8A93489-6EC0-49C3-98FC-71A44711152B}" srcOrd="6" destOrd="0" presId="urn:microsoft.com/office/officeart/2005/8/layout/list1"/>
    <dgm:cxn modelId="{70A60479-9E45-4145-8E37-5DC39E6495F2}" type="presParOf" srcId="{F74F489E-DB40-4371-972D-C25596C84358}" destId="{3913A63A-1236-4ECB-BB48-D83031C5BA87}" srcOrd="7" destOrd="0" presId="urn:microsoft.com/office/officeart/2005/8/layout/list1"/>
    <dgm:cxn modelId="{CDE8248E-F132-43E4-8C6C-6BFECA480D66}" type="presParOf" srcId="{F74F489E-DB40-4371-972D-C25596C84358}" destId="{6243474F-351A-4301-897F-BFE47230B3FA}" srcOrd="8" destOrd="0" presId="urn:microsoft.com/office/officeart/2005/8/layout/list1"/>
    <dgm:cxn modelId="{489E238D-B448-44B3-9E57-56AC4D7EA8FB}" type="presParOf" srcId="{6243474F-351A-4301-897F-BFE47230B3FA}" destId="{D33899B3-D29B-4F10-9F81-8257CF1D596F}" srcOrd="0" destOrd="0" presId="urn:microsoft.com/office/officeart/2005/8/layout/list1"/>
    <dgm:cxn modelId="{AA88F129-CCCD-4DEC-B16D-47F106428076}" type="presParOf" srcId="{6243474F-351A-4301-897F-BFE47230B3FA}" destId="{E7E17F9A-EEE2-430B-98A3-01195D8FD07A}" srcOrd="1" destOrd="0" presId="urn:microsoft.com/office/officeart/2005/8/layout/list1"/>
    <dgm:cxn modelId="{63A75474-7F70-40E4-ADD8-7BDF2ECAEF18}" type="presParOf" srcId="{F74F489E-DB40-4371-972D-C25596C84358}" destId="{0AF21200-B182-4F5A-9131-E78E4C22F153}" srcOrd="9" destOrd="0" presId="urn:microsoft.com/office/officeart/2005/8/layout/list1"/>
    <dgm:cxn modelId="{00E2B095-9D2D-4059-A66F-0973BB0D28E8}" type="presParOf" srcId="{F74F489E-DB40-4371-972D-C25596C84358}" destId="{2D85A089-9C31-4C24-A0A1-4165F1C4395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38E597-3AC4-45A8-8F03-782BFCF65D77}" type="doc">
      <dgm:prSet loTypeId="urn:microsoft.com/office/officeart/2018/2/layout/IconVerticalSolidList" loCatId="icon" qsTypeId="urn:microsoft.com/office/officeart/2005/8/quickstyle/simple4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5CA5BE70-BF06-4EE9-943C-20436AD83B12}">
      <dgm:prSet/>
      <dgm:spPr/>
      <dgm:t>
        <a:bodyPr/>
        <a:lstStyle/>
        <a:p>
          <a:r>
            <a:rPr lang="en-US"/>
            <a:t>Stem cell therapy provides hope for the treatment of several diseases</a:t>
          </a:r>
        </a:p>
      </dgm:t>
    </dgm:pt>
    <dgm:pt modelId="{1786189C-5E87-4451-B3E8-D5B07C600397}" type="parTrans" cxnId="{CD6C77B1-6E6B-4C5E-B158-0368D4C63D41}">
      <dgm:prSet/>
      <dgm:spPr/>
      <dgm:t>
        <a:bodyPr/>
        <a:lstStyle/>
        <a:p>
          <a:endParaRPr lang="en-US"/>
        </a:p>
      </dgm:t>
    </dgm:pt>
    <dgm:pt modelId="{F0F240EB-135A-4430-8518-A56106D1A31F}" type="sibTrans" cxnId="{CD6C77B1-6E6B-4C5E-B158-0368D4C63D41}">
      <dgm:prSet/>
      <dgm:spPr/>
      <dgm:t>
        <a:bodyPr/>
        <a:lstStyle/>
        <a:p>
          <a:endParaRPr lang="en-US"/>
        </a:p>
      </dgm:t>
    </dgm:pt>
    <dgm:pt modelId="{9DCF680F-E6BC-4669-ACCB-8DA487C5F7D5}">
      <dgm:prSet/>
      <dgm:spPr/>
      <dgm:t>
        <a:bodyPr/>
        <a:lstStyle/>
        <a:p>
          <a:r>
            <a:rPr lang="en-US"/>
            <a:t>There are several mechanisms for stem cell therapy to repair damage in the body</a:t>
          </a:r>
        </a:p>
      </dgm:t>
    </dgm:pt>
    <dgm:pt modelId="{2D0F5488-9B3A-4E45-9943-206B566F3197}" type="parTrans" cxnId="{D74A5341-525E-4159-A0AA-CD209F0C80ED}">
      <dgm:prSet/>
      <dgm:spPr/>
      <dgm:t>
        <a:bodyPr/>
        <a:lstStyle/>
        <a:p>
          <a:endParaRPr lang="en-US"/>
        </a:p>
      </dgm:t>
    </dgm:pt>
    <dgm:pt modelId="{1083239B-B7DA-4F91-B10A-E8A1BC3D04E1}" type="sibTrans" cxnId="{D74A5341-525E-4159-A0AA-CD209F0C80ED}">
      <dgm:prSet/>
      <dgm:spPr/>
      <dgm:t>
        <a:bodyPr/>
        <a:lstStyle/>
        <a:p>
          <a:endParaRPr lang="en-US"/>
        </a:p>
      </dgm:t>
    </dgm:pt>
    <dgm:pt modelId="{CBDFC31C-C485-4527-8C42-0B42BC0C455B}">
      <dgm:prSet/>
      <dgm:spPr/>
      <dgm:t>
        <a:bodyPr/>
        <a:lstStyle/>
        <a:p>
          <a:r>
            <a:rPr lang="en-US"/>
            <a:t>Further research is needed to make stem cell therapy even better</a:t>
          </a:r>
        </a:p>
      </dgm:t>
    </dgm:pt>
    <dgm:pt modelId="{CA945364-558B-4670-928F-7B3CDEF22399}" type="parTrans" cxnId="{3D1377C0-5D21-4EE6-A8FD-96A038491FBE}">
      <dgm:prSet/>
      <dgm:spPr/>
      <dgm:t>
        <a:bodyPr/>
        <a:lstStyle/>
        <a:p>
          <a:endParaRPr lang="en-US"/>
        </a:p>
      </dgm:t>
    </dgm:pt>
    <dgm:pt modelId="{D61ACE06-F64A-4FCA-B990-1983163C0EBA}" type="sibTrans" cxnId="{3D1377C0-5D21-4EE6-A8FD-96A038491FBE}">
      <dgm:prSet/>
      <dgm:spPr/>
      <dgm:t>
        <a:bodyPr/>
        <a:lstStyle/>
        <a:p>
          <a:endParaRPr lang="en-US"/>
        </a:p>
      </dgm:t>
    </dgm:pt>
    <dgm:pt modelId="{D838534C-3429-4B86-8262-6E487F7FB016}">
      <dgm:prSet/>
      <dgm:spPr/>
      <dgm:t>
        <a:bodyPr/>
        <a:lstStyle/>
        <a:p>
          <a:r>
            <a:rPr lang="en-US"/>
            <a:t>Further research to determine stem cell therapy protocols for various disease conditions</a:t>
          </a:r>
        </a:p>
      </dgm:t>
    </dgm:pt>
    <dgm:pt modelId="{2AAF815C-CC5C-485F-BDE4-0A3870DB2860}" type="parTrans" cxnId="{D55C3572-90DE-4689-A980-EA22180B5850}">
      <dgm:prSet/>
      <dgm:spPr/>
      <dgm:t>
        <a:bodyPr/>
        <a:lstStyle/>
        <a:p>
          <a:endParaRPr lang="en-US"/>
        </a:p>
      </dgm:t>
    </dgm:pt>
    <dgm:pt modelId="{F4FBAB55-4A51-41E3-B715-A2E6A3789C9A}" type="sibTrans" cxnId="{D55C3572-90DE-4689-A980-EA22180B5850}">
      <dgm:prSet/>
      <dgm:spPr/>
      <dgm:t>
        <a:bodyPr/>
        <a:lstStyle/>
        <a:p>
          <a:endParaRPr lang="en-US"/>
        </a:p>
      </dgm:t>
    </dgm:pt>
    <dgm:pt modelId="{2C07B00C-412A-4BC1-B85D-424065ABE738}" type="pres">
      <dgm:prSet presAssocID="{4538E597-3AC4-45A8-8F03-782BFCF65D77}" presName="root" presStyleCnt="0">
        <dgm:presLayoutVars>
          <dgm:dir/>
          <dgm:resizeHandles val="exact"/>
        </dgm:presLayoutVars>
      </dgm:prSet>
      <dgm:spPr/>
    </dgm:pt>
    <dgm:pt modelId="{F2692666-024B-4951-B1F4-9BD031218065}" type="pres">
      <dgm:prSet presAssocID="{5CA5BE70-BF06-4EE9-943C-20436AD83B12}" presName="compNode" presStyleCnt="0"/>
      <dgm:spPr/>
    </dgm:pt>
    <dgm:pt modelId="{49A5ABDA-6416-443B-AE9A-61540C82DF4A}" type="pres">
      <dgm:prSet presAssocID="{5CA5BE70-BF06-4EE9-943C-20436AD83B12}" presName="bgRect" presStyleLbl="bgShp" presStyleIdx="0" presStyleCnt="4"/>
      <dgm:spPr/>
    </dgm:pt>
    <dgm:pt modelId="{EF4EAD85-5F9F-432F-9769-19805A6C81B3}" type="pres">
      <dgm:prSet presAssocID="{5CA5BE70-BF06-4EE9-943C-20436AD83B12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edle"/>
        </a:ext>
      </dgm:extLst>
    </dgm:pt>
    <dgm:pt modelId="{E2E50680-F038-4BB6-AD78-D9B4277EDB83}" type="pres">
      <dgm:prSet presAssocID="{5CA5BE70-BF06-4EE9-943C-20436AD83B12}" presName="spaceRect" presStyleCnt="0"/>
      <dgm:spPr/>
    </dgm:pt>
    <dgm:pt modelId="{05942D70-5633-4472-B520-34415AA44BE2}" type="pres">
      <dgm:prSet presAssocID="{5CA5BE70-BF06-4EE9-943C-20436AD83B12}" presName="parTx" presStyleLbl="revTx" presStyleIdx="0" presStyleCnt="4">
        <dgm:presLayoutVars>
          <dgm:chMax val="0"/>
          <dgm:chPref val="0"/>
        </dgm:presLayoutVars>
      </dgm:prSet>
      <dgm:spPr/>
    </dgm:pt>
    <dgm:pt modelId="{2F1E0CBB-7667-4E1A-B456-CE1F746ABB93}" type="pres">
      <dgm:prSet presAssocID="{F0F240EB-135A-4430-8518-A56106D1A31F}" presName="sibTrans" presStyleCnt="0"/>
      <dgm:spPr/>
    </dgm:pt>
    <dgm:pt modelId="{FCD3B250-1433-4DBB-A80B-F55EA25B9FAB}" type="pres">
      <dgm:prSet presAssocID="{9DCF680F-E6BC-4669-ACCB-8DA487C5F7D5}" presName="compNode" presStyleCnt="0"/>
      <dgm:spPr/>
    </dgm:pt>
    <dgm:pt modelId="{01D70BC0-0E5C-40C0-A639-EFC855BE44AC}" type="pres">
      <dgm:prSet presAssocID="{9DCF680F-E6BC-4669-ACCB-8DA487C5F7D5}" presName="bgRect" presStyleLbl="bgShp" presStyleIdx="1" presStyleCnt="4"/>
      <dgm:spPr/>
    </dgm:pt>
    <dgm:pt modelId="{7EB84AD1-C2EA-4FEC-AF31-7192D938C21E}" type="pres">
      <dgm:prSet presAssocID="{9DCF680F-E6BC-4669-ACCB-8DA487C5F7D5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NA"/>
        </a:ext>
      </dgm:extLst>
    </dgm:pt>
    <dgm:pt modelId="{FD23B458-9421-4D88-9054-116BEC71B3D5}" type="pres">
      <dgm:prSet presAssocID="{9DCF680F-E6BC-4669-ACCB-8DA487C5F7D5}" presName="spaceRect" presStyleCnt="0"/>
      <dgm:spPr/>
    </dgm:pt>
    <dgm:pt modelId="{69C764FC-01DC-43AD-B209-C5B56ACB6E93}" type="pres">
      <dgm:prSet presAssocID="{9DCF680F-E6BC-4669-ACCB-8DA487C5F7D5}" presName="parTx" presStyleLbl="revTx" presStyleIdx="1" presStyleCnt="4">
        <dgm:presLayoutVars>
          <dgm:chMax val="0"/>
          <dgm:chPref val="0"/>
        </dgm:presLayoutVars>
      </dgm:prSet>
      <dgm:spPr/>
    </dgm:pt>
    <dgm:pt modelId="{9D9B357B-DC52-42D5-9CE5-5BF0D69E282B}" type="pres">
      <dgm:prSet presAssocID="{1083239B-B7DA-4F91-B10A-E8A1BC3D04E1}" presName="sibTrans" presStyleCnt="0"/>
      <dgm:spPr/>
    </dgm:pt>
    <dgm:pt modelId="{CC716566-F2FB-4874-B514-AA94EA4C43F3}" type="pres">
      <dgm:prSet presAssocID="{CBDFC31C-C485-4527-8C42-0B42BC0C455B}" presName="compNode" presStyleCnt="0"/>
      <dgm:spPr/>
    </dgm:pt>
    <dgm:pt modelId="{4C19675E-C7F5-4025-B10B-A83D88D5C748}" type="pres">
      <dgm:prSet presAssocID="{CBDFC31C-C485-4527-8C42-0B42BC0C455B}" presName="bgRect" presStyleLbl="bgShp" presStyleIdx="2" presStyleCnt="4"/>
      <dgm:spPr/>
    </dgm:pt>
    <dgm:pt modelId="{24F6802F-7BA3-44D7-AD3B-854C5E7A9E82}" type="pres">
      <dgm:prSet presAssocID="{CBDFC31C-C485-4527-8C42-0B42BC0C455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 in head"/>
        </a:ext>
      </dgm:extLst>
    </dgm:pt>
    <dgm:pt modelId="{470479DC-1AEF-4018-9FA3-A07587CFFF14}" type="pres">
      <dgm:prSet presAssocID="{CBDFC31C-C485-4527-8C42-0B42BC0C455B}" presName="spaceRect" presStyleCnt="0"/>
      <dgm:spPr/>
    </dgm:pt>
    <dgm:pt modelId="{DCE1C1BD-4FF4-48A4-B124-52599C985101}" type="pres">
      <dgm:prSet presAssocID="{CBDFC31C-C485-4527-8C42-0B42BC0C455B}" presName="parTx" presStyleLbl="revTx" presStyleIdx="2" presStyleCnt="4">
        <dgm:presLayoutVars>
          <dgm:chMax val="0"/>
          <dgm:chPref val="0"/>
        </dgm:presLayoutVars>
      </dgm:prSet>
      <dgm:spPr/>
    </dgm:pt>
    <dgm:pt modelId="{FF7E6F90-4135-4173-9005-E04AE9E8BA27}" type="pres">
      <dgm:prSet presAssocID="{D61ACE06-F64A-4FCA-B990-1983163C0EBA}" presName="sibTrans" presStyleCnt="0"/>
      <dgm:spPr/>
    </dgm:pt>
    <dgm:pt modelId="{BE7EBD37-95AB-4173-AD05-0FFFB390C00D}" type="pres">
      <dgm:prSet presAssocID="{D838534C-3429-4B86-8262-6E487F7FB016}" presName="compNode" presStyleCnt="0"/>
      <dgm:spPr/>
    </dgm:pt>
    <dgm:pt modelId="{EA136D2C-4582-4B17-A0AF-A2DB2EF02238}" type="pres">
      <dgm:prSet presAssocID="{D838534C-3429-4B86-8262-6E487F7FB016}" presName="bgRect" presStyleLbl="bgShp" presStyleIdx="3" presStyleCnt="4"/>
      <dgm:spPr/>
    </dgm:pt>
    <dgm:pt modelId="{0033D285-5DB7-468C-B4B6-3A9F98D593F4}" type="pres">
      <dgm:prSet presAssocID="{D838534C-3429-4B86-8262-6E487F7FB016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croscope"/>
        </a:ext>
      </dgm:extLst>
    </dgm:pt>
    <dgm:pt modelId="{E44B0B74-A97F-4082-BD96-2DB7D0A160C3}" type="pres">
      <dgm:prSet presAssocID="{D838534C-3429-4B86-8262-6E487F7FB016}" presName="spaceRect" presStyleCnt="0"/>
      <dgm:spPr/>
    </dgm:pt>
    <dgm:pt modelId="{FF7C2D90-6FB3-4702-BC5E-7B67F16B7347}" type="pres">
      <dgm:prSet presAssocID="{D838534C-3429-4B86-8262-6E487F7FB016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D74A5341-525E-4159-A0AA-CD209F0C80ED}" srcId="{4538E597-3AC4-45A8-8F03-782BFCF65D77}" destId="{9DCF680F-E6BC-4669-ACCB-8DA487C5F7D5}" srcOrd="1" destOrd="0" parTransId="{2D0F5488-9B3A-4E45-9943-206B566F3197}" sibTransId="{1083239B-B7DA-4F91-B10A-E8A1BC3D04E1}"/>
    <dgm:cxn modelId="{3E556F4C-03E2-4867-BCCA-A7C646478FB8}" type="presOf" srcId="{D838534C-3429-4B86-8262-6E487F7FB016}" destId="{FF7C2D90-6FB3-4702-BC5E-7B67F16B7347}" srcOrd="0" destOrd="0" presId="urn:microsoft.com/office/officeart/2018/2/layout/IconVerticalSolidList"/>
    <dgm:cxn modelId="{6CAAA850-9D12-4E19-ACB8-15D016AC14AF}" type="presOf" srcId="{5CA5BE70-BF06-4EE9-943C-20436AD83B12}" destId="{05942D70-5633-4472-B520-34415AA44BE2}" srcOrd="0" destOrd="0" presId="urn:microsoft.com/office/officeart/2018/2/layout/IconVerticalSolidList"/>
    <dgm:cxn modelId="{EC42D050-9A96-427B-A866-1A4381622EE8}" type="presOf" srcId="{9DCF680F-E6BC-4669-ACCB-8DA487C5F7D5}" destId="{69C764FC-01DC-43AD-B209-C5B56ACB6E93}" srcOrd="0" destOrd="0" presId="urn:microsoft.com/office/officeart/2018/2/layout/IconVerticalSolidList"/>
    <dgm:cxn modelId="{D55C3572-90DE-4689-A980-EA22180B5850}" srcId="{4538E597-3AC4-45A8-8F03-782BFCF65D77}" destId="{D838534C-3429-4B86-8262-6E487F7FB016}" srcOrd="3" destOrd="0" parTransId="{2AAF815C-CC5C-485F-BDE4-0A3870DB2860}" sibTransId="{F4FBAB55-4A51-41E3-B715-A2E6A3789C9A}"/>
    <dgm:cxn modelId="{EC6CA292-27B0-41B6-B976-C0F0953FB65A}" type="presOf" srcId="{4538E597-3AC4-45A8-8F03-782BFCF65D77}" destId="{2C07B00C-412A-4BC1-B85D-424065ABE738}" srcOrd="0" destOrd="0" presId="urn:microsoft.com/office/officeart/2018/2/layout/IconVerticalSolidList"/>
    <dgm:cxn modelId="{36F550A9-7966-4E7E-BD8F-4EC1D1B860FB}" type="presOf" srcId="{CBDFC31C-C485-4527-8C42-0B42BC0C455B}" destId="{DCE1C1BD-4FF4-48A4-B124-52599C985101}" srcOrd="0" destOrd="0" presId="urn:microsoft.com/office/officeart/2018/2/layout/IconVerticalSolidList"/>
    <dgm:cxn modelId="{CD6C77B1-6E6B-4C5E-B158-0368D4C63D41}" srcId="{4538E597-3AC4-45A8-8F03-782BFCF65D77}" destId="{5CA5BE70-BF06-4EE9-943C-20436AD83B12}" srcOrd="0" destOrd="0" parTransId="{1786189C-5E87-4451-B3E8-D5B07C600397}" sibTransId="{F0F240EB-135A-4430-8518-A56106D1A31F}"/>
    <dgm:cxn modelId="{3D1377C0-5D21-4EE6-A8FD-96A038491FBE}" srcId="{4538E597-3AC4-45A8-8F03-782BFCF65D77}" destId="{CBDFC31C-C485-4527-8C42-0B42BC0C455B}" srcOrd="2" destOrd="0" parTransId="{CA945364-558B-4670-928F-7B3CDEF22399}" sibTransId="{D61ACE06-F64A-4FCA-B990-1983163C0EBA}"/>
    <dgm:cxn modelId="{31348D74-66EE-4CB3-9B4A-76E0BD3BE121}" type="presParOf" srcId="{2C07B00C-412A-4BC1-B85D-424065ABE738}" destId="{F2692666-024B-4951-B1F4-9BD031218065}" srcOrd="0" destOrd="0" presId="urn:microsoft.com/office/officeart/2018/2/layout/IconVerticalSolidList"/>
    <dgm:cxn modelId="{ECBE29CB-DC81-47B1-8B66-7EB0E1DB63A8}" type="presParOf" srcId="{F2692666-024B-4951-B1F4-9BD031218065}" destId="{49A5ABDA-6416-443B-AE9A-61540C82DF4A}" srcOrd="0" destOrd="0" presId="urn:microsoft.com/office/officeart/2018/2/layout/IconVerticalSolidList"/>
    <dgm:cxn modelId="{7E1C086F-582C-413B-A0CE-93023E8063EF}" type="presParOf" srcId="{F2692666-024B-4951-B1F4-9BD031218065}" destId="{EF4EAD85-5F9F-432F-9769-19805A6C81B3}" srcOrd="1" destOrd="0" presId="urn:microsoft.com/office/officeart/2018/2/layout/IconVerticalSolidList"/>
    <dgm:cxn modelId="{27778B96-D9B9-4038-8E6F-7552DCDEBF21}" type="presParOf" srcId="{F2692666-024B-4951-B1F4-9BD031218065}" destId="{E2E50680-F038-4BB6-AD78-D9B4277EDB83}" srcOrd="2" destOrd="0" presId="urn:microsoft.com/office/officeart/2018/2/layout/IconVerticalSolidList"/>
    <dgm:cxn modelId="{68CBA2BF-F904-4402-A3A9-397F80E1F89A}" type="presParOf" srcId="{F2692666-024B-4951-B1F4-9BD031218065}" destId="{05942D70-5633-4472-B520-34415AA44BE2}" srcOrd="3" destOrd="0" presId="urn:microsoft.com/office/officeart/2018/2/layout/IconVerticalSolidList"/>
    <dgm:cxn modelId="{534C268E-A574-4324-94E4-9CFF4980ADD5}" type="presParOf" srcId="{2C07B00C-412A-4BC1-B85D-424065ABE738}" destId="{2F1E0CBB-7667-4E1A-B456-CE1F746ABB93}" srcOrd="1" destOrd="0" presId="urn:microsoft.com/office/officeart/2018/2/layout/IconVerticalSolidList"/>
    <dgm:cxn modelId="{667E6B07-4D70-4085-8B2D-D5E47A558E0C}" type="presParOf" srcId="{2C07B00C-412A-4BC1-B85D-424065ABE738}" destId="{FCD3B250-1433-4DBB-A80B-F55EA25B9FAB}" srcOrd="2" destOrd="0" presId="urn:microsoft.com/office/officeart/2018/2/layout/IconVerticalSolidList"/>
    <dgm:cxn modelId="{E3D13EC7-2B3B-45D2-A583-8C9DEF5ED8AF}" type="presParOf" srcId="{FCD3B250-1433-4DBB-A80B-F55EA25B9FAB}" destId="{01D70BC0-0E5C-40C0-A639-EFC855BE44AC}" srcOrd="0" destOrd="0" presId="urn:microsoft.com/office/officeart/2018/2/layout/IconVerticalSolidList"/>
    <dgm:cxn modelId="{6662B3D6-EF59-44BE-AB34-2C8E4311FD10}" type="presParOf" srcId="{FCD3B250-1433-4DBB-A80B-F55EA25B9FAB}" destId="{7EB84AD1-C2EA-4FEC-AF31-7192D938C21E}" srcOrd="1" destOrd="0" presId="urn:microsoft.com/office/officeart/2018/2/layout/IconVerticalSolidList"/>
    <dgm:cxn modelId="{ACFD8143-9D71-433C-9144-3534E51891E8}" type="presParOf" srcId="{FCD3B250-1433-4DBB-A80B-F55EA25B9FAB}" destId="{FD23B458-9421-4D88-9054-116BEC71B3D5}" srcOrd="2" destOrd="0" presId="urn:microsoft.com/office/officeart/2018/2/layout/IconVerticalSolidList"/>
    <dgm:cxn modelId="{7F04988A-DF42-4CF4-8BCD-6172D7E9E389}" type="presParOf" srcId="{FCD3B250-1433-4DBB-A80B-F55EA25B9FAB}" destId="{69C764FC-01DC-43AD-B209-C5B56ACB6E93}" srcOrd="3" destOrd="0" presId="urn:microsoft.com/office/officeart/2018/2/layout/IconVerticalSolidList"/>
    <dgm:cxn modelId="{2A433BD3-567A-4366-A9F7-674760C6D5F7}" type="presParOf" srcId="{2C07B00C-412A-4BC1-B85D-424065ABE738}" destId="{9D9B357B-DC52-42D5-9CE5-5BF0D69E282B}" srcOrd="3" destOrd="0" presId="urn:microsoft.com/office/officeart/2018/2/layout/IconVerticalSolidList"/>
    <dgm:cxn modelId="{9AFB4240-8D49-460D-94F5-2F1E76A0DCAB}" type="presParOf" srcId="{2C07B00C-412A-4BC1-B85D-424065ABE738}" destId="{CC716566-F2FB-4874-B514-AA94EA4C43F3}" srcOrd="4" destOrd="0" presId="urn:microsoft.com/office/officeart/2018/2/layout/IconVerticalSolidList"/>
    <dgm:cxn modelId="{CB32806A-3DA1-4A51-8117-0608A0E2E5A1}" type="presParOf" srcId="{CC716566-F2FB-4874-B514-AA94EA4C43F3}" destId="{4C19675E-C7F5-4025-B10B-A83D88D5C748}" srcOrd="0" destOrd="0" presId="urn:microsoft.com/office/officeart/2018/2/layout/IconVerticalSolidList"/>
    <dgm:cxn modelId="{AD70A3A2-43CF-4E94-9341-DD89023E3832}" type="presParOf" srcId="{CC716566-F2FB-4874-B514-AA94EA4C43F3}" destId="{24F6802F-7BA3-44D7-AD3B-854C5E7A9E82}" srcOrd="1" destOrd="0" presId="urn:microsoft.com/office/officeart/2018/2/layout/IconVerticalSolidList"/>
    <dgm:cxn modelId="{10426220-0E61-4B78-8B8C-3F3F029DD8F5}" type="presParOf" srcId="{CC716566-F2FB-4874-B514-AA94EA4C43F3}" destId="{470479DC-1AEF-4018-9FA3-A07587CFFF14}" srcOrd="2" destOrd="0" presId="urn:microsoft.com/office/officeart/2018/2/layout/IconVerticalSolidList"/>
    <dgm:cxn modelId="{4F09F042-F473-45BA-9CEA-683963209135}" type="presParOf" srcId="{CC716566-F2FB-4874-B514-AA94EA4C43F3}" destId="{DCE1C1BD-4FF4-48A4-B124-52599C985101}" srcOrd="3" destOrd="0" presId="urn:microsoft.com/office/officeart/2018/2/layout/IconVerticalSolidList"/>
    <dgm:cxn modelId="{66BD0C4D-5742-4079-8D2B-19707B2112EB}" type="presParOf" srcId="{2C07B00C-412A-4BC1-B85D-424065ABE738}" destId="{FF7E6F90-4135-4173-9005-E04AE9E8BA27}" srcOrd="5" destOrd="0" presId="urn:microsoft.com/office/officeart/2018/2/layout/IconVerticalSolidList"/>
    <dgm:cxn modelId="{0C13A04B-CBE3-4F7E-A31C-3186D6D67092}" type="presParOf" srcId="{2C07B00C-412A-4BC1-B85D-424065ABE738}" destId="{BE7EBD37-95AB-4173-AD05-0FFFB390C00D}" srcOrd="6" destOrd="0" presId="urn:microsoft.com/office/officeart/2018/2/layout/IconVerticalSolidList"/>
    <dgm:cxn modelId="{8405023F-D7AD-40DC-B589-05B1C9FA27BC}" type="presParOf" srcId="{BE7EBD37-95AB-4173-AD05-0FFFB390C00D}" destId="{EA136D2C-4582-4B17-A0AF-A2DB2EF02238}" srcOrd="0" destOrd="0" presId="urn:microsoft.com/office/officeart/2018/2/layout/IconVerticalSolidList"/>
    <dgm:cxn modelId="{60473B9A-33E5-479D-B28C-9FB914D786F3}" type="presParOf" srcId="{BE7EBD37-95AB-4173-AD05-0FFFB390C00D}" destId="{0033D285-5DB7-468C-B4B6-3A9F98D593F4}" srcOrd="1" destOrd="0" presId="urn:microsoft.com/office/officeart/2018/2/layout/IconVerticalSolidList"/>
    <dgm:cxn modelId="{BB92B6C1-4D3D-4AEB-AB00-6E45D2602EE0}" type="presParOf" srcId="{BE7EBD37-95AB-4173-AD05-0FFFB390C00D}" destId="{E44B0B74-A97F-4082-BD96-2DB7D0A160C3}" srcOrd="2" destOrd="0" presId="urn:microsoft.com/office/officeart/2018/2/layout/IconVerticalSolidList"/>
    <dgm:cxn modelId="{6EA048F0-07E5-4692-97A7-1F56E32DAA27}" type="presParOf" srcId="{BE7EBD37-95AB-4173-AD05-0FFFB390C00D}" destId="{FF7C2D90-6FB3-4702-BC5E-7B67F16B734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AC0FB3-06F4-4E0C-8E09-C2B4AB53552E}">
      <dsp:nvSpPr>
        <dsp:cNvPr id="0" name=""/>
        <dsp:cNvSpPr/>
      </dsp:nvSpPr>
      <dsp:spPr>
        <a:xfrm>
          <a:off x="0" y="4597"/>
          <a:ext cx="6513603" cy="97937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0650EE2-432D-45F8-BF60-359308F3E6AA}">
      <dsp:nvSpPr>
        <dsp:cNvPr id="0" name=""/>
        <dsp:cNvSpPr/>
      </dsp:nvSpPr>
      <dsp:spPr>
        <a:xfrm>
          <a:off x="296259" y="224956"/>
          <a:ext cx="538654" cy="53865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DFED86E-43E3-45CC-8F7F-AB0053EA69DD}">
      <dsp:nvSpPr>
        <dsp:cNvPr id="0" name=""/>
        <dsp:cNvSpPr/>
      </dsp:nvSpPr>
      <dsp:spPr>
        <a:xfrm>
          <a:off x="1131174" y="4597"/>
          <a:ext cx="5382429" cy="979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650" tIns="103650" rIns="103650" bIns="10365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bone marrow, </a:t>
          </a:r>
        </a:p>
      </dsp:txBody>
      <dsp:txXfrm>
        <a:off x="1131174" y="4597"/>
        <a:ext cx="5382429" cy="979371"/>
      </dsp:txXfrm>
    </dsp:sp>
    <dsp:sp modelId="{8BF583B5-5090-47F1-875B-0B5D2C662DC8}">
      <dsp:nvSpPr>
        <dsp:cNvPr id="0" name=""/>
        <dsp:cNvSpPr/>
      </dsp:nvSpPr>
      <dsp:spPr>
        <a:xfrm>
          <a:off x="0" y="1228812"/>
          <a:ext cx="6513603" cy="97937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B0D8CAD-04F8-4D19-96DF-ACDBC3FC59C1}">
      <dsp:nvSpPr>
        <dsp:cNvPr id="0" name=""/>
        <dsp:cNvSpPr/>
      </dsp:nvSpPr>
      <dsp:spPr>
        <a:xfrm>
          <a:off x="296259" y="1449171"/>
          <a:ext cx="538654" cy="53865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E38B33-D364-4250-898A-5B5E13B1BE91}">
      <dsp:nvSpPr>
        <dsp:cNvPr id="0" name=""/>
        <dsp:cNvSpPr/>
      </dsp:nvSpPr>
      <dsp:spPr>
        <a:xfrm>
          <a:off x="1131174" y="1228812"/>
          <a:ext cx="5382429" cy="979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650" tIns="103650" rIns="103650" bIns="10365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adipose tissue, </a:t>
          </a:r>
        </a:p>
      </dsp:txBody>
      <dsp:txXfrm>
        <a:off x="1131174" y="1228812"/>
        <a:ext cx="5382429" cy="979371"/>
      </dsp:txXfrm>
    </dsp:sp>
    <dsp:sp modelId="{99486E92-C2EC-4B4B-BFC7-90A4FDB69778}">
      <dsp:nvSpPr>
        <dsp:cNvPr id="0" name=""/>
        <dsp:cNvSpPr/>
      </dsp:nvSpPr>
      <dsp:spPr>
        <a:xfrm>
          <a:off x="0" y="2453027"/>
          <a:ext cx="6513603" cy="97937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2C28E57-C13B-4129-97FB-8AFFB3AC93BA}">
      <dsp:nvSpPr>
        <dsp:cNvPr id="0" name=""/>
        <dsp:cNvSpPr/>
      </dsp:nvSpPr>
      <dsp:spPr>
        <a:xfrm>
          <a:off x="296259" y="2673385"/>
          <a:ext cx="538654" cy="53865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8ED6315-14BF-45D1-9377-F92D65B7B224}">
      <dsp:nvSpPr>
        <dsp:cNvPr id="0" name=""/>
        <dsp:cNvSpPr/>
      </dsp:nvSpPr>
      <dsp:spPr>
        <a:xfrm>
          <a:off x="1131174" y="2453027"/>
          <a:ext cx="5382429" cy="979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650" tIns="103650" rIns="103650" bIns="10365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placenta, </a:t>
          </a:r>
        </a:p>
      </dsp:txBody>
      <dsp:txXfrm>
        <a:off x="1131174" y="2453027"/>
        <a:ext cx="5382429" cy="979371"/>
      </dsp:txXfrm>
    </dsp:sp>
    <dsp:sp modelId="{B876036C-2AF2-49EE-88CD-6F7A58618964}">
      <dsp:nvSpPr>
        <dsp:cNvPr id="0" name=""/>
        <dsp:cNvSpPr/>
      </dsp:nvSpPr>
      <dsp:spPr>
        <a:xfrm>
          <a:off x="0" y="3677241"/>
          <a:ext cx="6513603" cy="97937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5D7D2DF-7C95-411A-9B45-F94D3B1F828B}">
      <dsp:nvSpPr>
        <dsp:cNvPr id="0" name=""/>
        <dsp:cNvSpPr/>
      </dsp:nvSpPr>
      <dsp:spPr>
        <a:xfrm>
          <a:off x="296259" y="3897600"/>
          <a:ext cx="538654" cy="53865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5828EB4-AA7C-4E94-93F2-6CDA7820E5B4}">
      <dsp:nvSpPr>
        <dsp:cNvPr id="0" name=""/>
        <dsp:cNvSpPr/>
      </dsp:nvSpPr>
      <dsp:spPr>
        <a:xfrm>
          <a:off x="1131174" y="3677241"/>
          <a:ext cx="5382429" cy="979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650" tIns="103650" rIns="103650" bIns="10365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amniotic fluid, and </a:t>
          </a:r>
        </a:p>
      </dsp:txBody>
      <dsp:txXfrm>
        <a:off x="1131174" y="3677241"/>
        <a:ext cx="5382429" cy="979371"/>
      </dsp:txXfrm>
    </dsp:sp>
    <dsp:sp modelId="{03D008AF-51D4-493B-BC4B-9465021B8537}">
      <dsp:nvSpPr>
        <dsp:cNvPr id="0" name=""/>
        <dsp:cNvSpPr/>
      </dsp:nvSpPr>
      <dsp:spPr>
        <a:xfrm>
          <a:off x="0" y="4901456"/>
          <a:ext cx="6513603" cy="97937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49831BA-1019-420E-9D96-E739F503BB2A}">
      <dsp:nvSpPr>
        <dsp:cNvPr id="0" name=""/>
        <dsp:cNvSpPr/>
      </dsp:nvSpPr>
      <dsp:spPr>
        <a:xfrm>
          <a:off x="296259" y="5121814"/>
          <a:ext cx="538654" cy="53865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DC7CA0-2B20-4CD2-B6AB-EE611D1D4495}">
      <dsp:nvSpPr>
        <dsp:cNvPr id="0" name=""/>
        <dsp:cNvSpPr/>
      </dsp:nvSpPr>
      <dsp:spPr>
        <a:xfrm>
          <a:off x="1131174" y="4901456"/>
          <a:ext cx="5382429" cy="979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650" tIns="103650" rIns="103650" bIns="10365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umbilical cord blood</a:t>
          </a:r>
        </a:p>
      </dsp:txBody>
      <dsp:txXfrm>
        <a:off x="1131174" y="4901456"/>
        <a:ext cx="5382429" cy="9793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47C0BB-0BC6-412D-9BCB-215EAA01C661}">
      <dsp:nvSpPr>
        <dsp:cNvPr id="0" name=""/>
        <dsp:cNvSpPr/>
      </dsp:nvSpPr>
      <dsp:spPr>
        <a:xfrm>
          <a:off x="0" y="1083942"/>
          <a:ext cx="6513603" cy="1077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5528" tIns="395732" rIns="5055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1900" kern="1200"/>
            <a:t>A</a:t>
          </a:r>
          <a:r>
            <a:rPr lang="en-US" sz="1900" kern="1200"/>
            <a:t>bility to self-renew and to differentiate into cells of the mesenchymal lineage</a:t>
          </a:r>
        </a:p>
      </dsp:txBody>
      <dsp:txXfrm>
        <a:off x="0" y="1083942"/>
        <a:ext cx="6513603" cy="1077300"/>
      </dsp:txXfrm>
    </dsp:sp>
    <dsp:sp modelId="{D3D177B8-637C-489D-B9C0-C1245AF77227}">
      <dsp:nvSpPr>
        <dsp:cNvPr id="0" name=""/>
        <dsp:cNvSpPr/>
      </dsp:nvSpPr>
      <dsp:spPr>
        <a:xfrm>
          <a:off x="325680" y="803502"/>
          <a:ext cx="4559522" cy="5608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2339" tIns="0" rIns="172339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900" kern="1200"/>
            <a:t>Differentiation and regenerative potential</a:t>
          </a:r>
          <a:endParaRPr lang="en-US" sz="1900" kern="1200"/>
        </a:p>
      </dsp:txBody>
      <dsp:txXfrm>
        <a:off x="353060" y="830882"/>
        <a:ext cx="4504762" cy="506120"/>
      </dsp:txXfrm>
    </dsp:sp>
    <dsp:sp modelId="{C8A93489-6EC0-49C3-98FC-71A44711152B}">
      <dsp:nvSpPr>
        <dsp:cNvPr id="0" name=""/>
        <dsp:cNvSpPr/>
      </dsp:nvSpPr>
      <dsp:spPr>
        <a:xfrm>
          <a:off x="0" y="2544283"/>
          <a:ext cx="6513603" cy="1077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5528" tIns="395732" rIns="5055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1900" kern="1200"/>
            <a:t>T</a:t>
          </a:r>
          <a:r>
            <a:rPr lang="en-US" sz="1900" kern="1200"/>
            <a:t>hey exert potent immunosuppressive and anti-inflammatory effects</a:t>
          </a:r>
        </a:p>
      </dsp:txBody>
      <dsp:txXfrm>
        <a:off x="0" y="2544283"/>
        <a:ext cx="6513603" cy="1077300"/>
      </dsp:txXfrm>
    </dsp:sp>
    <dsp:sp modelId="{70AC1C54-1575-43C4-A910-D5554CE096D8}">
      <dsp:nvSpPr>
        <dsp:cNvPr id="0" name=""/>
        <dsp:cNvSpPr/>
      </dsp:nvSpPr>
      <dsp:spPr>
        <a:xfrm>
          <a:off x="325680" y="2263843"/>
          <a:ext cx="4559522" cy="560880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2339" tIns="0" rIns="172339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900" kern="1200"/>
            <a:t>Immune modulation</a:t>
          </a:r>
          <a:endParaRPr lang="en-US" sz="1900" kern="1200"/>
        </a:p>
      </dsp:txBody>
      <dsp:txXfrm>
        <a:off x="353060" y="2291223"/>
        <a:ext cx="4504762" cy="506120"/>
      </dsp:txXfrm>
    </dsp:sp>
    <dsp:sp modelId="{2D85A089-9C31-4C24-A0A1-4165F1C43952}">
      <dsp:nvSpPr>
        <dsp:cNvPr id="0" name=""/>
        <dsp:cNvSpPr/>
      </dsp:nvSpPr>
      <dsp:spPr>
        <a:xfrm>
          <a:off x="0" y="4004622"/>
          <a:ext cx="6513603" cy="1077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5528" tIns="395732" rIns="5055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MSCs have the capacity to migrate to sites of inflammation and tumor microenvironments</a:t>
          </a:r>
        </a:p>
      </dsp:txBody>
      <dsp:txXfrm>
        <a:off x="0" y="4004622"/>
        <a:ext cx="6513603" cy="1077300"/>
      </dsp:txXfrm>
    </dsp:sp>
    <dsp:sp modelId="{E7E17F9A-EEE2-430B-98A3-01195D8FD07A}">
      <dsp:nvSpPr>
        <dsp:cNvPr id="0" name=""/>
        <dsp:cNvSpPr/>
      </dsp:nvSpPr>
      <dsp:spPr>
        <a:xfrm>
          <a:off x="325680" y="3724183"/>
          <a:ext cx="4559522" cy="56088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2339" tIns="0" rIns="172339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900" kern="1200"/>
            <a:t>Migratory capacity</a:t>
          </a:r>
          <a:endParaRPr lang="en-US" sz="1900" kern="1200"/>
        </a:p>
      </dsp:txBody>
      <dsp:txXfrm>
        <a:off x="353060" y="3751563"/>
        <a:ext cx="4504762" cy="5061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A5ABDA-6416-443B-AE9A-61540C82DF4A}">
      <dsp:nvSpPr>
        <dsp:cNvPr id="0" name=""/>
        <dsp:cNvSpPr/>
      </dsp:nvSpPr>
      <dsp:spPr>
        <a:xfrm>
          <a:off x="0" y="2312"/>
          <a:ext cx="6269038" cy="117210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F4EAD85-5F9F-432F-9769-19805A6C81B3}">
      <dsp:nvSpPr>
        <dsp:cNvPr id="0" name=""/>
        <dsp:cNvSpPr/>
      </dsp:nvSpPr>
      <dsp:spPr>
        <a:xfrm>
          <a:off x="354561" y="266036"/>
          <a:ext cx="644657" cy="64465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5942D70-5633-4472-B520-34415AA44BE2}">
      <dsp:nvSpPr>
        <dsp:cNvPr id="0" name=""/>
        <dsp:cNvSpPr/>
      </dsp:nvSpPr>
      <dsp:spPr>
        <a:xfrm>
          <a:off x="1353781" y="2312"/>
          <a:ext cx="4915256" cy="1172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048" tIns="124048" rIns="124048" bIns="12404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Stem cell therapy provides hope for the treatment of several diseases</a:t>
          </a:r>
        </a:p>
      </dsp:txBody>
      <dsp:txXfrm>
        <a:off x="1353781" y="2312"/>
        <a:ext cx="4915256" cy="1172105"/>
      </dsp:txXfrm>
    </dsp:sp>
    <dsp:sp modelId="{01D70BC0-0E5C-40C0-A639-EFC855BE44AC}">
      <dsp:nvSpPr>
        <dsp:cNvPr id="0" name=""/>
        <dsp:cNvSpPr/>
      </dsp:nvSpPr>
      <dsp:spPr>
        <a:xfrm>
          <a:off x="0" y="1467444"/>
          <a:ext cx="6269038" cy="117210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EB84AD1-C2EA-4FEC-AF31-7192D938C21E}">
      <dsp:nvSpPr>
        <dsp:cNvPr id="0" name=""/>
        <dsp:cNvSpPr/>
      </dsp:nvSpPr>
      <dsp:spPr>
        <a:xfrm>
          <a:off x="354561" y="1731167"/>
          <a:ext cx="644657" cy="64465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C764FC-01DC-43AD-B209-C5B56ACB6E93}">
      <dsp:nvSpPr>
        <dsp:cNvPr id="0" name=""/>
        <dsp:cNvSpPr/>
      </dsp:nvSpPr>
      <dsp:spPr>
        <a:xfrm>
          <a:off x="1353781" y="1467444"/>
          <a:ext cx="4915256" cy="1172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048" tIns="124048" rIns="124048" bIns="12404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There are several mechanisms for stem cell therapy to repair damage in the body</a:t>
          </a:r>
        </a:p>
      </dsp:txBody>
      <dsp:txXfrm>
        <a:off x="1353781" y="1467444"/>
        <a:ext cx="4915256" cy="1172105"/>
      </dsp:txXfrm>
    </dsp:sp>
    <dsp:sp modelId="{4C19675E-C7F5-4025-B10B-A83D88D5C748}">
      <dsp:nvSpPr>
        <dsp:cNvPr id="0" name=""/>
        <dsp:cNvSpPr/>
      </dsp:nvSpPr>
      <dsp:spPr>
        <a:xfrm>
          <a:off x="0" y="2932575"/>
          <a:ext cx="6269038" cy="117210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4F6802F-7BA3-44D7-AD3B-854C5E7A9E82}">
      <dsp:nvSpPr>
        <dsp:cNvPr id="0" name=""/>
        <dsp:cNvSpPr/>
      </dsp:nvSpPr>
      <dsp:spPr>
        <a:xfrm>
          <a:off x="354561" y="3196299"/>
          <a:ext cx="644657" cy="64465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E1C1BD-4FF4-48A4-B124-52599C985101}">
      <dsp:nvSpPr>
        <dsp:cNvPr id="0" name=""/>
        <dsp:cNvSpPr/>
      </dsp:nvSpPr>
      <dsp:spPr>
        <a:xfrm>
          <a:off x="1353781" y="2932575"/>
          <a:ext cx="4915256" cy="1172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048" tIns="124048" rIns="124048" bIns="12404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Further research is needed to make stem cell therapy even better</a:t>
          </a:r>
        </a:p>
      </dsp:txBody>
      <dsp:txXfrm>
        <a:off x="1353781" y="2932575"/>
        <a:ext cx="4915256" cy="1172105"/>
      </dsp:txXfrm>
    </dsp:sp>
    <dsp:sp modelId="{EA136D2C-4582-4B17-A0AF-A2DB2EF02238}">
      <dsp:nvSpPr>
        <dsp:cNvPr id="0" name=""/>
        <dsp:cNvSpPr/>
      </dsp:nvSpPr>
      <dsp:spPr>
        <a:xfrm>
          <a:off x="0" y="4397707"/>
          <a:ext cx="6269038" cy="117210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033D285-5DB7-468C-B4B6-3A9F98D593F4}">
      <dsp:nvSpPr>
        <dsp:cNvPr id="0" name=""/>
        <dsp:cNvSpPr/>
      </dsp:nvSpPr>
      <dsp:spPr>
        <a:xfrm>
          <a:off x="354561" y="4661430"/>
          <a:ext cx="644657" cy="64465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7C2D90-6FB3-4702-BC5E-7B67F16B7347}">
      <dsp:nvSpPr>
        <dsp:cNvPr id="0" name=""/>
        <dsp:cNvSpPr/>
      </dsp:nvSpPr>
      <dsp:spPr>
        <a:xfrm>
          <a:off x="1353781" y="4397707"/>
          <a:ext cx="4915256" cy="1172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048" tIns="124048" rIns="124048" bIns="12404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Further research to determine stem cell therapy protocols for various disease conditions</a:t>
          </a:r>
        </a:p>
      </dsp:txBody>
      <dsp:txXfrm>
        <a:off x="1353781" y="4397707"/>
        <a:ext cx="4915256" cy="11721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Jud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2273F723-12A1-4DDF-BC41-9C31C200FE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d-ID"/>
              <a:t>Klik untuk mengedit gaya judul Master</a:t>
            </a:r>
          </a:p>
        </p:txBody>
      </p:sp>
      <p:sp>
        <p:nvSpPr>
          <p:cNvPr id="3" name="Subjudul 2">
            <a:extLst>
              <a:ext uri="{FF2B5EF4-FFF2-40B4-BE49-F238E27FC236}">
                <a16:creationId xmlns:a16="http://schemas.microsoft.com/office/drawing/2014/main" id="{E31AE10F-6812-4505-8C4C-90A0C0FE5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d-ID"/>
              <a:t>Klik untuk mengedit gaya subjudul Master</a:t>
            </a:r>
          </a:p>
        </p:txBody>
      </p:sp>
      <p:sp>
        <p:nvSpPr>
          <p:cNvPr id="4" name="Tampungan Tanggal 3">
            <a:extLst>
              <a:ext uri="{FF2B5EF4-FFF2-40B4-BE49-F238E27FC236}">
                <a16:creationId xmlns:a16="http://schemas.microsoft.com/office/drawing/2014/main" id="{02B60DCB-FCFC-4716-9C64-9C5BC0747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44A7-A06F-491F-B0FA-AB99016B99CF}" type="datetimeFigureOut">
              <a:rPr lang="id-ID" smtClean="0"/>
              <a:t>16/03/2019</a:t>
            </a:fld>
            <a:endParaRPr lang="id-ID"/>
          </a:p>
        </p:txBody>
      </p:sp>
      <p:sp>
        <p:nvSpPr>
          <p:cNvPr id="5" name="Tampungan Kaki 4">
            <a:extLst>
              <a:ext uri="{FF2B5EF4-FFF2-40B4-BE49-F238E27FC236}">
                <a16:creationId xmlns:a16="http://schemas.microsoft.com/office/drawing/2014/main" id="{746343F3-2EDF-41A6-BB54-8E5E25C76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>
            <a:extLst>
              <a:ext uri="{FF2B5EF4-FFF2-40B4-BE49-F238E27FC236}">
                <a16:creationId xmlns:a16="http://schemas.microsoft.com/office/drawing/2014/main" id="{C15EF25C-EFAA-4487-B9E0-0173332E9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89361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Judul dan Teks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8C040066-EE52-4195-B00D-87ADF220E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Vertikal 2">
            <a:extLst>
              <a:ext uri="{FF2B5EF4-FFF2-40B4-BE49-F238E27FC236}">
                <a16:creationId xmlns:a16="http://schemas.microsoft.com/office/drawing/2014/main" id="{C3456A56-2AC7-4D86-AC9C-00A2A2D16C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anggal 3">
            <a:extLst>
              <a:ext uri="{FF2B5EF4-FFF2-40B4-BE49-F238E27FC236}">
                <a16:creationId xmlns:a16="http://schemas.microsoft.com/office/drawing/2014/main" id="{67DABC4E-8EE2-45E3-BCDA-E5E606EB0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44A7-A06F-491F-B0FA-AB99016B99CF}" type="datetimeFigureOut">
              <a:rPr lang="id-ID" smtClean="0"/>
              <a:t>16/03/2019</a:t>
            </a:fld>
            <a:endParaRPr lang="id-ID"/>
          </a:p>
        </p:txBody>
      </p:sp>
      <p:sp>
        <p:nvSpPr>
          <p:cNvPr id="5" name="Tampungan Kaki 4">
            <a:extLst>
              <a:ext uri="{FF2B5EF4-FFF2-40B4-BE49-F238E27FC236}">
                <a16:creationId xmlns:a16="http://schemas.microsoft.com/office/drawing/2014/main" id="{8C996D45-8F00-45CD-ADF2-890BC5CB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>
            <a:extLst>
              <a:ext uri="{FF2B5EF4-FFF2-40B4-BE49-F238E27FC236}">
                <a16:creationId xmlns:a16="http://schemas.microsoft.com/office/drawing/2014/main" id="{FB5A56B9-DC64-4ED4-83BB-CB5246947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18668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Judul Vertikal dan Te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Vertikal 1">
            <a:extLst>
              <a:ext uri="{FF2B5EF4-FFF2-40B4-BE49-F238E27FC236}">
                <a16:creationId xmlns:a16="http://schemas.microsoft.com/office/drawing/2014/main" id="{DDCFB93E-4779-4778-8EF8-E8D21C0B6B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Vertikal 2">
            <a:extLst>
              <a:ext uri="{FF2B5EF4-FFF2-40B4-BE49-F238E27FC236}">
                <a16:creationId xmlns:a16="http://schemas.microsoft.com/office/drawing/2014/main" id="{8187BFF5-074E-41B9-891F-897F3A7864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anggal 3">
            <a:extLst>
              <a:ext uri="{FF2B5EF4-FFF2-40B4-BE49-F238E27FC236}">
                <a16:creationId xmlns:a16="http://schemas.microsoft.com/office/drawing/2014/main" id="{2018B301-D196-4FD2-BABF-A42FA85D6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44A7-A06F-491F-B0FA-AB99016B99CF}" type="datetimeFigureOut">
              <a:rPr lang="id-ID" smtClean="0"/>
              <a:t>16/03/2019</a:t>
            </a:fld>
            <a:endParaRPr lang="id-ID"/>
          </a:p>
        </p:txBody>
      </p:sp>
      <p:sp>
        <p:nvSpPr>
          <p:cNvPr id="5" name="Tampungan Kaki 4">
            <a:extLst>
              <a:ext uri="{FF2B5EF4-FFF2-40B4-BE49-F238E27FC236}">
                <a16:creationId xmlns:a16="http://schemas.microsoft.com/office/drawing/2014/main" id="{32637FF5-1ED1-4A49-845A-E93E9A91D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>
            <a:extLst>
              <a:ext uri="{FF2B5EF4-FFF2-40B4-BE49-F238E27FC236}">
                <a16:creationId xmlns:a16="http://schemas.microsoft.com/office/drawing/2014/main" id="{E47E6B7C-0AB2-47E6-A603-9E25EB9B7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67268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udul dan Ko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1F99F696-5DF3-4370-9BAF-46E3E21C3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DF47A588-D5B1-497A-8CB9-F8F84005C6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anggal 3">
            <a:extLst>
              <a:ext uri="{FF2B5EF4-FFF2-40B4-BE49-F238E27FC236}">
                <a16:creationId xmlns:a16="http://schemas.microsoft.com/office/drawing/2014/main" id="{940EBA16-1669-424F-B077-00EAF2EAD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44A7-A06F-491F-B0FA-AB99016B99CF}" type="datetimeFigureOut">
              <a:rPr lang="id-ID" smtClean="0"/>
              <a:t>16/03/2019</a:t>
            </a:fld>
            <a:endParaRPr lang="id-ID"/>
          </a:p>
        </p:txBody>
      </p:sp>
      <p:sp>
        <p:nvSpPr>
          <p:cNvPr id="5" name="Tampungan Kaki 4">
            <a:extLst>
              <a:ext uri="{FF2B5EF4-FFF2-40B4-BE49-F238E27FC236}">
                <a16:creationId xmlns:a16="http://schemas.microsoft.com/office/drawing/2014/main" id="{1EB342C6-3A23-4DF8-9467-9FE9A55F4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>
            <a:extLst>
              <a:ext uri="{FF2B5EF4-FFF2-40B4-BE49-F238E27FC236}">
                <a16:creationId xmlns:a16="http://schemas.microsoft.com/office/drawing/2014/main" id="{2A22D2EE-A222-400E-88D2-C96EB612A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10374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eader Bagi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91FA0FDF-D41B-4DAE-ABCE-90E894E5F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2">
            <a:extLst>
              <a:ext uri="{FF2B5EF4-FFF2-40B4-BE49-F238E27FC236}">
                <a16:creationId xmlns:a16="http://schemas.microsoft.com/office/drawing/2014/main" id="{92B5A361-03C0-498D-BBDC-8DB3F966FF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4" name="Tampungan Tanggal 3">
            <a:extLst>
              <a:ext uri="{FF2B5EF4-FFF2-40B4-BE49-F238E27FC236}">
                <a16:creationId xmlns:a16="http://schemas.microsoft.com/office/drawing/2014/main" id="{443FD210-0597-4AEC-AB2D-652762007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44A7-A06F-491F-B0FA-AB99016B99CF}" type="datetimeFigureOut">
              <a:rPr lang="id-ID" smtClean="0"/>
              <a:t>16/03/2019</a:t>
            </a:fld>
            <a:endParaRPr lang="id-ID"/>
          </a:p>
        </p:txBody>
      </p:sp>
      <p:sp>
        <p:nvSpPr>
          <p:cNvPr id="5" name="Tampungan Kaki 4">
            <a:extLst>
              <a:ext uri="{FF2B5EF4-FFF2-40B4-BE49-F238E27FC236}">
                <a16:creationId xmlns:a16="http://schemas.microsoft.com/office/drawing/2014/main" id="{32C212DA-9279-4DC6-A92E-F42B648A1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>
            <a:extLst>
              <a:ext uri="{FF2B5EF4-FFF2-40B4-BE49-F238E27FC236}">
                <a16:creationId xmlns:a16="http://schemas.microsoft.com/office/drawing/2014/main" id="{39EE39D6-0433-4A9B-BD48-DEF6897CB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94357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 Ko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757B0C9D-8552-48D4-B382-CC654A323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73551D91-7FF9-46F2-B775-22C36459A3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Konten 3">
            <a:extLst>
              <a:ext uri="{FF2B5EF4-FFF2-40B4-BE49-F238E27FC236}">
                <a16:creationId xmlns:a16="http://schemas.microsoft.com/office/drawing/2014/main" id="{6CFF3093-9463-4C54-A15F-090A772B45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5" name="Tampungan Tanggal 4">
            <a:extLst>
              <a:ext uri="{FF2B5EF4-FFF2-40B4-BE49-F238E27FC236}">
                <a16:creationId xmlns:a16="http://schemas.microsoft.com/office/drawing/2014/main" id="{3A6C57B8-373D-4D9A-877D-ECEA50674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44A7-A06F-491F-B0FA-AB99016B99CF}" type="datetimeFigureOut">
              <a:rPr lang="id-ID" smtClean="0"/>
              <a:t>16/03/2019</a:t>
            </a:fld>
            <a:endParaRPr lang="id-ID"/>
          </a:p>
        </p:txBody>
      </p:sp>
      <p:sp>
        <p:nvSpPr>
          <p:cNvPr id="6" name="Tampungan Kaki 5">
            <a:extLst>
              <a:ext uri="{FF2B5EF4-FFF2-40B4-BE49-F238E27FC236}">
                <a16:creationId xmlns:a16="http://schemas.microsoft.com/office/drawing/2014/main" id="{D07651F2-D4A3-4861-AFF1-CB2933FE8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Tampungan Nomor Slide 6">
            <a:extLst>
              <a:ext uri="{FF2B5EF4-FFF2-40B4-BE49-F238E27FC236}">
                <a16:creationId xmlns:a16="http://schemas.microsoft.com/office/drawing/2014/main" id="{A0DB9654-1EF6-4A30-8E6A-6D182030B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98269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erbandi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546C26BE-0E79-46CE-AFA2-C1BEBFE7F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2">
            <a:extLst>
              <a:ext uri="{FF2B5EF4-FFF2-40B4-BE49-F238E27FC236}">
                <a16:creationId xmlns:a16="http://schemas.microsoft.com/office/drawing/2014/main" id="{3790FDAD-DB6D-4026-AB40-AF2B4753F8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4" name="Tampungan Konten 3">
            <a:extLst>
              <a:ext uri="{FF2B5EF4-FFF2-40B4-BE49-F238E27FC236}">
                <a16:creationId xmlns:a16="http://schemas.microsoft.com/office/drawing/2014/main" id="{16DE26D9-DCDB-4562-AE69-7B9454A14D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5" name="Tampungan Teks 4">
            <a:extLst>
              <a:ext uri="{FF2B5EF4-FFF2-40B4-BE49-F238E27FC236}">
                <a16:creationId xmlns:a16="http://schemas.microsoft.com/office/drawing/2014/main" id="{A87E9CC4-1FC9-4C62-9367-F7F748AAE1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6" name="Tampungan Konten 5">
            <a:extLst>
              <a:ext uri="{FF2B5EF4-FFF2-40B4-BE49-F238E27FC236}">
                <a16:creationId xmlns:a16="http://schemas.microsoft.com/office/drawing/2014/main" id="{0D492054-4B9C-42E4-8AEE-C60DE51A73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7" name="Tampungan Tanggal 6">
            <a:extLst>
              <a:ext uri="{FF2B5EF4-FFF2-40B4-BE49-F238E27FC236}">
                <a16:creationId xmlns:a16="http://schemas.microsoft.com/office/drawing/2014/main" id="{502A9EBD-59FC-4446-9C91-B41A008C8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44A7-A06F-491F-B0FA-AB99016B99CF}" type="datetimeFigureOut">
              <a:rPr lang="id-ID" smtClean="0"/>
              <a:t>16/03/2019</a:t>
            </a:fld>
            <a:endParaRPr lang="id-ID"/>
          </a:p>
        </p:txBody>
      </p:sp>
      <p:sp>
        <p:nvSpPr>
          <p:cNvPr id="8" name="Tampungan Kaki 7">
            <a:extLst>
              <a:ext uri="{FF2B5EF4-FFF2-40B4-BE49-F238E27FC236}">
                <a16:creationId xmlns:a16="http://schemas.microsoft.com/office/drawing/2014/main" id="{C302C382-79BB-4E04-9012-2845BAF9C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Tampungan Nomor Slide 8">
            <a:extLst>
              <a:ext uri="{FF2B5EF4-FFF2-40B4-BE49-F238E27FC236}">
                <a16:creationId xmlns:a16="http://schemas.microsoft.com/office/drawing/2014/main" id="{C1E87F8D-0479-4E34-826C-A24C9C81A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93088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udul S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1B71EAED-771D-4D1A-BCE0-63DB70F52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anggal 2">
            <a:extLst>
              <a:ext uri="{FF2B5EF4-FFF2-40B4-BE49-F238E27FC236}">
                <a16:creationId xmlns:a16="http://schemas.microsoft.com/office/drawing/2014/main" id="{240D4F83-8020-460A-AAAE-26E1E3821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44A7-A06F-491F-B0FA-AB99016B99CF}" type="datetimeFigureOut">
              <a:rPr lang="id-ID" smtClean="0"/>
              <a:t>16/03/2019</a:t>
            </a:fld>
            <a:endParaRPr lang="id-ID"/>
          </a:p>
        </p:txBody>
      </p:sp>
      <p:sp>
        <p:nvSpPr>
          <p:cNvPr id="4" name="Tampungan Kaki 3">
            <a:extLst>
              <a:ext uri="{FF2B5EF4-FFF2-40B4-BE49-F238E27FC236}">
                <a16:creationId xmlns:a16="http://schemas.microsoft.com/office/drawing/2014/main" id="{F7482F94-C5D4-45A4-AD9A-DB35C5315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Tampungan Nomor Slide 4">
            <a:extLst>
              <a:ext uri="{FF2B5EF4-FFF2-40B4-BE49-F238E27FC236}">
                <a16:creationId xmlns:a16="http://schemas.microsoft.com/office/drawing/2014/main" id="{20E5D4F0-F4EA-497F-A202-CD9BEB3AF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513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Koso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mpungan Tanggal 1">
            <a:extLst>
              <a:ext uri="{FF2B5EF4-FFF2-40B4-BE49-F238E27FC236}">
                <a16:creationId xmlns:a16="http://schemas.microsoft.com/office/drawing/2014/main" id="{DABE6473-45B7-4E80-B516-CB1FE1138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44A7-A06F-491F-B0FA-AB99016B99CF}" type="datetimeFigureOut">
              <a:rPr lang="id-ID" smtClean="0"/>
              <a:t>16/03/2019</a:t>
            </a:fld>
            <a:endParaRPr lang="id-ID"/>
          </a:p>
        </p:txBody>
      </p:sp>
      <p:sp>
        <p:nvSpPr>
          <p:cNvPr id="3" name="Tampungan Kaki 2">
            <a:extLst>
              <a:ext uri="{FF2B5EF4-FFF2-40B4-BE49-F238E27FC236}">
                <a16:creationId xmlns:a16="http://schemas.microsoft.com/office/drawing/2014/main" id="{51F141B4-4B3E-4C3E-BA7B-A0D1BD09E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Tampungan Nomor Slide 3">
            <a:extLst>
              <a:ext uri="{FF2B5EF4-FFF2-40B4-BE49-F238E27FC236}">
                <a16:creationId xmlns:a16="http://schemas.microsoft.com/office/drawing/2014/main" id="{440AAAE0-BF20-427F-A3C9-6237805F7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19987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onten dengan Ketera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9E7AA393-5B3D-4192-99FC-E78D54C55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d-ID"/>
              <a:t>Klik untuk mengedit gaya judul Master</a:t>
            </a: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BBDFFFEA-F461-421C-A371-596FF1FD9D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eks 3">
            <a:extLst>
              <a:ext uri="{FF2B5EF4-FFF2-40B4-BE49-F238E27FC236}">
                <a16:creationId xmlns:a16="http://schemas.microsoft.com/office/drawing/2014/main" id="{E3ED68A6-2BB9-41AD-8CC7-1F069C62BC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5" name="Tampungan Tanggal 4">
            <a:extLst>
              <a:ext uri="{FF2B5EF4-FFF2-40B4-BE49-F238E27FC236}">
                <a16:creationId xmlns:a16="http://schemas.microsoft.com/office/drawing/2014/main" id="{DA40F4AD-E848-4C44-AE77-58520EF4A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44A7-A06F-491F-B0FA-AB99016B99CF}" type="datetimeFigureOut">
              <a:rPr lang="id-ID" smtClean="0"/>
              <a:t>16/03/2019</a:t>
            </a:fld>
            <a:endParaRPr lang="id-ID"/>
          </a:p>
        </p:txBody>
      </p:sp>
      <p:sp>
        <p:nvSpPr>
          <p:cNvPr id="6" name="Tampungan Kaki 5">
            <a:extLst>
              <a:ext uri="{FF2B5EF4-FFF2-40B4-BE49-F238E27FC236}">
                <a16:creationId xmlns:a16="http://schemas.microsoft.com/office/drawing/2014/main" id="{27C28846-E844-4FB3-A896-FBD07A9D5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Tampungan Nomor Slide 6">
            <a:extLst>
              <a:ext uri="{FF2B5EF4-FFF2-40B4-BE49-F238E27FC236}">
                <a16:creationId xmlns:a16="http://schemas.microsoft.com/office/drawing/2014/main" id="{0EA617EA-380E-4726-A85C-6950CF7BD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7190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Gambar dengan Ketera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9C18CD74-0088-43AB-B78D-AFA9AE0F0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d-ID"/>
              <a:t>Klik untuk mengedit gaya judul Master</a:t>
            </a:r>
          </a:p>
        </p:txBody>
      </p:sp>
      <p:sp>
        <p:nvSpPr>
          <p:cNvPr id="3" name="Tampungan Gambar 2">
            <a:extLst>
              <a:ext uri="{FF2B5EF4-FFF2-40B4-BE49-F238E27FC236}">
                <a16:creationId xmlns:a16="http://schemas.microsoft.com/office/drawing/2014/main" id="{9CA6347A-CF62-49B6-83E7-83D07CCC81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ampungan Teks 3">
            <a:extLst>
              <a:ext uri="{FF2B5EF4-FFF2-40B4-BE49-F238E27FC236}">
                <a16:creationId xmlns:a16="http://schemas.microsoft.com/office/drawing/2014/main" id="{3991A820-9DC6-4374-BBC8-B8C7315FB7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5" name="Tampungan Tanggal 4">
            <a:extLst>
              <a:ext uri="{FF2B5EF4-FFF2-40B4-BE49-F238E27FC236}">
                <a16:creationId xmlns:a16="http://schemas.microsoft.com/office/drawing/2014/main" id="{486EF0B7-5EBA-44D5-9763-88DE89C25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44A7-A06F-491F-B0FA-AB99016B99CF}" type="datetimeFigureOut">
              <a:rPr lang="id-ID" smtClean="0"/>
              <a:t>16/03/2019</a:t>
            </a:fld>
            <a:endParaRPr lang="id-ID"/>
          </a:p>
        </p:txBody>
      </p:sp>
      <p:sp>
        <p:nvSpPr>
          <p:cNvPr id="6" name="Tampungan Kaki 5">
            <a:extLst>
              <a:ext uri="{FF2B5EF4-FFF2-40B4-BE49-F238E27FC236}">
                <a16:creationId xmlns:a16="http://schemas.microsoft.com/office/drawing/2014/main" id="{4481FCE5-8EB8-4D04-BE73-DD9113D49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Tampungan Nomor Slide 6">
            <a:extLst>
              <a:ext uri="{FF2B5EF4-FFF2-40B4-BE49-F238E27FC236}">
                <a16:creationId xmlns:a16="http://schemas.microsoft.com/office/drawing/2014/main" id="{9AA8119C-6B29-4B5B-9686-AF2B6BF67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3501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mpungan Judul 1">
            <a:extLst>
              <a:ext uri="{FF2B5EF4-FFF2-40B4-BE49-F238E27FC236}">
                <a16:creationId xmlns:a16="http://schemas.microsoft.com/office/drawing/2014/main" id="{6BCEF417-4A01-4B18-A938-33BFD1675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2">
            <a:extLst>
              <a:ext uri="{FF2B5EF4-FFF2-40B4-BE49-F238E27FC236}">
                <a16:creationId xmlns:a16="http://schemas.microsoft.com/office/drawing/2014/main" id="{86E0D21A-D8AC-43A9-84AC-C5DEB8465F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anggal 3">
            <a:extLst>
              <a:ext uri="{FF2B5EF4-FFF2-40B4-BE49-F238E27FC236}">
                <a16:creationId xmlns:a16="http://schemas.microsoft.com/office/drawing/2014/main" id="{99ED9E5C-40DA-4219-9BA6-2E222776A6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144A7-A06F-491F-B0FA-AB99016B99CF}" type="datetimeFigureOut">
              <a:rPr lang="id-ID" smtClean="0"/>
              <a:t>16/03/2019</a:t>
            </a:fld>
            <a:endParaRPr lang="id-ID"/>
          </a:p>
        </p:txBody>
      </p:sp>
      <p:sp>
        <p:nvSpPr>
          <p:cNvPr id="5" name="Tampungan Kaki 4">
            <a:extLst>
              <a:ext uri="{FF2B5EF4-FFF2-40B4-BE49-F238E27FC236}">
                <a16:creationId xmlns:a16="http://schemas.microsoft.com/office/drawing/2014/main" id="{943D484F-6807-45E3-AD55-8C82103C6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Tampungan Nomor Slide 5">
            <a:extLst>
              <a:ext uri="{FF2B5EF4-FFF2-40B4-BE49-F238E27FC236}">
                <a16:creationId xmlns:a16="http://schemas.microsoft.com/office/drawing/2014/main" id="{BA947AE5-7556-489C-895F-2ED7E73BE2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41FC9-8D64-4402-9FA0-499A2ED26BA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78796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905BA41-EE6E-4F80-8636-447F22DD72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75604501-9FD7-43EF-966A-B1AB1D00C1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8465" y="3298722"/>
            <a:ext cx="8495070" cy="1784402"/>
          </a:xfrm>
        </p:spPr>
        <p:txBody>
          <a:bodyPr anchor="b">
            <a:normAutofit/>
          </a:bodyPr>
          <a:lstStyle/>
          <a:p>
            <a:r>
              <a:rPr lang="id-ID" sz="6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MSC APPLICATION</a:t>
            </a:r>
            <a:br>
              <a:rPr lang="id-ID" sz="4200" dirty="0">
                <a:solidFill>
                  <a:srgbClr val="FFFFFF"/>
                </a:solidFill>
              </a:rPr>
            </a:br>
            <a:r>
              <a:rPr lang="id-ID" sz="4200" b="1" dirty="0">
                <a:solidFill>
                  <a:srgbClr val="FFFFFF"/>
                </a:solidFill>
              </a:rPr>
              <a:t>LOCAL AND SYSTEMIC APPLICATION</a:t>
            </a:r>
          </a:p>
        </p:txBody>
      </p:sp>
      <p:sp>
        <p:nvSpPr>
          <p:cNvPr id="3" name="Subjudul 2">
            <a:extLst>
              <a:ext uri="{FF2B5EF4-FFF2-40B4-BE49-F238E27FC236}">
                <a16:creationId xmlns:a16="http://schemas.microsoft.com/office/drawing/2014/main" id="{DB99046A-B069-4DCE-834E-6CB8F13A60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8465" y="5258851"/>
            <a:ext cx="8495070" cy="904005"/>
          </a:xfrm>
        </p:spPr>
        <p:txBody>
          <a:bodyPr>
            <a:normAutofit/>
          </a:bodyPr>
          <a:lstStyle/>
          <a:p>
            <a:r>
              <a:rPr lang="id-ID" dirty="0">
                <a:solidFill>
                  <a:srgbClr val="FFFFFF"/>
                </a:solidFill>
              </a:rPr>
              <a:t>AGUS WIDIYATMOKO</a:t>
            </a:r>
          </a:p>
          <a:p>
            <a:r>
              <a:rPr lang="id-ID" dirty="0">
                <a:solidFill>
                  <a:srgbClr val="FFFFFF"/>
                </a:solidFill>
              </a:rPr>
              <a:t>FKIK UNIVERSITAS MUHAMMADIYAH YOGYAKARTA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D7549B2-EE05-4558-8C64-AC46755F2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25914" y="889251"/>
            <a:ext cx="2140172" cy="2140172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26D2936-C117-438E-9F19-A5FC3BA44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08264" y="1371601"/>
            <a:ext cx="1175474" cy="117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275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Judul 1">
            <a:extLst>
              <a:ext uri="{FF2B5EF4-FFF2-40B4-BE49-F238E27FC236}">
                <a16:creationId xmlns:a16="http://schemas.microsoft.com/office/drawing/2014/main" id="{F3A30085-D252-4673-A5E2-F076BB1CF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id-ID" sz="4000">
                <a:solidFill>
                  <a:srgbClr val="FFFFFF"/>
                </a:solidFill>
              </a:rPr>
              <a:t>Case 2</a:t>
            </a: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0E0323EE-13F4-4CED-B5B0-39FEFCD477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3092970"/>
            <a:ext cx="9833548" cy="2693976"/>
          </a:xfrm>
        </p:spPr>
        <p:txBody>
          <a:bodyPr>
            <a:normAutofit/>
          </a:bodyPr>
          <a:lstStyle/>
          <a:p>
            <a:r>
              <a:rPr lang="id-ID" sz="2000">
                <a:solidFill>
                  <a:srgbClr val="000000"/>
                </a:solidFill>
              </a:rPr>
              <a:t>Women, 72 years old, DM2NO with microangiopathy and macroangiopathy complication</a:t>
            </a:r>
          </a:p>
          <a:p>
            <a:pPr lvl="1"/>
            <a:r>
              <a:rPr lang="id-ID" sz="2000">
                <a:solidFill>
                  <a:srgbClr val="000000"/>
                </a:solidFill>
              </a:rPr>
              <a:t>S</a:t>
            </a:r>
            <a:r>
              <a:rPr lang="en-US" sz="2000">
                <a:solidFill>
                  <a:srgbClr val="000000"/>
                </a:solidFill>
              </a:rPr>
              <a:t>tem cells are given directly to the pancreas</a:t>
            </a:r>
            <a:endParaRPr lang="id-ID" sz="2000">
              <a:solidFill>
                <a:srgbClr val="000000"/>
              </a:solidFill>
            </a:endParaRPr>
          </a:p>
          <a:p>
            <a:pPr lvl="1"/>
            <a:r>
              <a:rPr lang="id-ID" sz="2000">
                <a:solidFill>
                  <a:srgbClr val="000000"/>
                </a:solidFill>
              </a:rPr>
              <a:t>HbA1C before treatment 8,9%</a:t>
            </a:r>
          </a:p>
          <a:p>
            <a:pPr lvl="1"/>
            <a:r>
              <a:rPr lang="id-ID" sz="2000">
                <a:solidFill>
                  <a:srgbClr val="000000"/>
                </a:solidFill>
              </a:rPr>
              <a:t>HbA1C 1 month after treatment 6,2%</a:t>
            </a:r>
          </a:p>
          <a:p>
            <a:pPr lvl="1"/>
            <a:r>
              <a:rPr lang="id-ID" sz="2000">
                <a:solidFill>
                  <a:srgbClr val="000000"/>
                </a:solidFill>
              </a:rPr>
              <a:t>HbA1C 6 month after treatment 6,6 %</a:t>
            </a:r>
          </a:p>
          <a:p>
            <a:pPr lvl="1"/>
            <a:r>
              <a:rPr lang="id-ID" sz="2000">
                <a:solidFill>
                  <a:srgbClr val="000000"/>
                </a:solidFill>
              </a:rPr>
              <a:t>P</a:t>
            </a:r>
            <a:r>
              <a:rPr lang="en-US" sz="2000">
                <a:solidFill>
                  <a:srgbClr val="000000"/>
                </a:solidFill>
              </a:rPr>
              <a:t>atients get basal insulin therapy</a:t>
            </a:r>
            <a:r>
              <a:rPr lang="id-ID" sz="2000">
                <a:solidFill>
                  <a:srgbClr val="000000"/>
                </a:solidFill>
              </a:rPr>
              <a:t> (before therapy 14 unit per day, after therapy 6 unit per day)</a:t>
            </a:r>
          </a:p>
          <a:p>
            <a:endParaRPr lang="id-ID" sz="2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421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662795" y="-3745097"/>
            <a:ext cx="1354979" cy="10750169"/>
          </a:xfrm>
          <a:prstGeom prst="downArrow">
            <a:avLst>
              <a:gd name="adj1" fmla="val 100000"/>
              <a:gd name="adj2" fmla="val 22582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B8C254D7-9682-4741-8B9D-3230EEC2E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2" y="1204109"/>
            <a:ext cx="10023398" cy="857894"/>
          </a:xfrm>
        </p:spPr>
        <p:txBody>
          <a:bodyPr>
            <a:normAutofit/>
          </a:bodyPr>
          <a:lstStyle/>
          <a:p>
            <a:r>
              <a:rPr lang="id-ID" sz="4000">
                <a:solidFill>
                  <a:srgbClr val="FFFFFF"/>
                </a:solidFill>
              </a:rPr>
              <a:t>DISCUSSION</a:t>
            </a: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E63C9E09-F583-4EBA-8069-1246C8F5E4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6931" y="2962451"/>
            <a:ext cx="3092564" cy="2820012"/>
          </a:xfrm>
        </p:spPr>
        <p:txBody>
          <a:bodyPr>
            <a:normAutofit/>
          </a:bodyPr>
          <a:lstStyle/>
          <a:p>
            <a:r>
              <a:rPr lang="en-US" dirty="0"/>
              <a:t>Giving stem cells directly to the pancreas gives better results than stem cell infusions</a:t>
            </a:r>
            <a:endParaRPr lang="id-ID" dirty="0"/>
          </a:p>
          <a:p>
            <a:endParaRPr lang="id-ID" dirty="0"/>
          </a:p>
        </p:txBody>
      </p:sp>
      <p:pic>
        <p:nvPicPr>
          <p:cNvPr id="1026" name="Picture 2" descr="http://www.cellstemcell.org/elens/images/psc.v4i01.184/fig1.png">
            <a:extLst>
              <a:ext uri="{FF2B5EF4-FFF2-40B4-BE49-F238E27FC236}">
                <a16:creationId xmlns:a16="http://schemas.microsoft.com/office/drawing/2014/main" id="{97A2D963-6465-4DBE-B6D2-EF8B78CA2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869" y="2962451"/>
            <a:ext cx="6558166" cy="282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167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23E7E8DF-FDE6-49D3-9928-B17C6545C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Case 3</a:t>
            </a:r>
          </a:p>
        </p:txBody>
      </p:sp>
      <p:pic>
        <p:nvPicPr>
          <p:cNvPr id="5" name="Gambar 4" descr="Sebuah gambar berisi dalam ruangan, meja&#10;&#10;Deskripsi dihasilkan secara otomatis">
            <a:extLst>
              <a:ext uri="{FF2B5EF4-FFF2-40B4-BE49-F238E27FC236}">
                <a16:creationId xmlns:a16="http://schemas.microsoft.com/office/drawing/2014/main" id="{BEC29E07-F349-448A-B487-889E0F8B2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" r="5073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9" name="Straight Connector 16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B893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DB68E430-9E03-4DE4-9DA0-09CDE804EB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000" dirty="0"/>
              <a:t>Women 73 years old with diabetic foot</a:t>
            </a:r>
            <a:endParaRPr lang="id-ID" sz="2000" dirty="0"/>
          </a:p>
          <a:p>
            <a:pPr marL="0" indent="0">
              <a:buNone/>
            </a:pPr>
            <a:r>
              <a:rPr lang="id-ID" sz="2000" dirty="0"/>
              <a:t>MSC </a:t>
            </a:r>
            <a:r>
              <a:rPr lang="id-ID" sz="2000" dirty="0" err="1"/>
              <a:t>was</a:t>
            </a:r>
            <a:r>
              <a:rPr lang="id-ID" sz="2000" dirty="0"/>
              <a:t> </a:t>
            </a:r>
            <a:r>
              <a:rPr lang="id-ID" sz="2000" dirty="0" err="1"/>
              <a:t>injected</a:t>
            </a:r>
            <a:r>
              <a:rPr lang="id-ID" sz="2000" dirty="0"/>
              <a:t> </a:t>
            </a:r>
            <a:r>
              <a:rPr lang="id-ID" sz="2000" dirty="0" err="1"/>
              <a:t>Intramuscular</a:t>
            </a:r>
            <a:r>
              <a:rPr lang="id-ID" sz="2000" dirty="0"/>
              <a:t> </a:t>
            </a:r>
            <a:r>
              <a:rPr lang="id-ID" sz="2000" dirty="0" err="1"/>
              <a:t>and</a:t>
            </a:r>
            <a:r>
              <a:rPr lang="id-ID" sz="2000" dirty="0"/>
              <a:t> </a:t>
            </a:r>
            <a:r>
              <a:rPr lang="id-ID" sz="2000" dirty="0" err="1"/>
              <a:t>subcutaneous</a:t>
            </a:r>
            <a:r>
              <a:rPr lang="id-ID" sz="2000" dirty="0"/>
              <a:t> </a:t>
            </a:r>
            <a:r>
              <a:rPr lang="id-ID" sz="2000" dirty="0" err="1"/>
              <a:t>with</a:t>
            </a:r>
            <a:r>
              <a:rPr lang="id-ID" sz="2000" dirty="0"/>
              <a:t> </a:t>
            </a:r>
            <a:r>
              <a:rPr lang="id-ID" sz="2000" dirty="0" err="1"/>
              <a:t>growth</a:t>
            </a:r>
            <a:r>
              <a:rPr lang="id-ID" sz="2000" dirty="0"/>
              <a:t> </a:t>
            </a:r>
            <a:r>
              <a:rPr lang="id-ID" sz="2000" dirty="0" err="1"/>
              <a:t>factor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9451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ampungan Konten 4" descr="Sebuah gambar berisi dalam ruangan, orang, meja, makanan&#10;&#10;Deskripsi dihasilkan secara otomatis">
            <a:extLst>
              <a:ext uri="{FF2B5EF4-FFF2-40B4-BE49-F238E27FC236}">
                <a16:creationId xmlns:a16="http://schemas.microsoft.com/office/drawing/2014/main" id="{007B5ACD-D881-4DB8-A174-5ED85F6367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" r="9413"/>
          <a:stretch/>
        </p:blipFill>
        <p:spPr>
          <a:xfrm>
            <a:off x="20" y="10"/>
            <a:ext cx="4637226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9951BD9-0868-4CDB-ACD6-9C4209B5E4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4637247" y="0"/>
            <a:ext cx="7554754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45FB0A5C-295E-47AA-9030-D595C3172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7328" y="640082"/>
            <a:ext cx="6274591" cy="335160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600" dirty="0">
                <a:solidFill>
                  <a:schemeClr val="bg1"/>
                </a:solidFill>
              </a:rPr>
              <a:t>After </a:t>
            </a:r>
            <a:r>
              <a:rPr lang="id-ID" sz="5600" dirty="0">
                <a:solidFill>
                  <a:schemeClr val="bg1"/>
                </a:solidFill>
              </a:rPr>
              <a:t>1</a:t>
            </a:r>
            <a:r>
              <a:rPr lang="en-US" sz="5600" dirty="0">
                <a:solidFill>
                  <a:schemeClr val="bg1"/>
                </a:solidFill>
              </a:rPr>
              <a:t> month, with stem cell application (local) + growth factor</a:t>
            </a:r>
          </a:p>
        </p:txBody>
      </p:sp>
    </p:spTree>
    <p:extLst>
      <p:ext uri="{BB962C8B-B14F-4D97-AF65-F5344CB8AC3E}">
        <p14:creationId xmlns:p14="http://schemas.microsoft.com/office/powerpoint/2010/main" val="33075698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925D3BCA-E916-4189-BB73-2EF7539FA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After 1 years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Tampungan Konten 10" descr="Sebuah gambar berisi dalam ruangan, tembok, duduk&#10;&#10;Deskripsi dihasilkan secara otomatis">
            <a:extLst>
              <a:ext uri="{FF2B5EF4-FFF2-40B4-BE49-F238E27FC236}">
                <a16:creationId xmlns:a16="http://schemas.microsoft.com/office/drawing/2014/main" id="{A05AC820-158C-43FE-B712-1334494A7D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296" y="492573"/>
            <a:ext cx="4410597" cy="588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85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Judul 1">
            <a:extLst>
              <a:ext uri="{FF2B5EF4-FFF2-40B4-BE49-F238E27FC236}">
                <a16:creationId xmlns:a16="http://schemas.microsoft.com/office/drawing/2014/main" id="{7C9F3E48-8DA3-4391-B609-AE5CFAA8D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id-ID">
                <a:solidFill>
                  <a:srgbClr val="FFFFFF"/>
                </a:solidFill>
              </a:rPr>
              <a:t>DISCUSSION</a:t>
            </a: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97406528-1D35-4F74-9280-E3DB068786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r>
              <a:rPr lang="en-US" sz="2400">
                <a:solidFill>
                  <a:srgbClr val="000000"/>
                </a:solidFill>
              </a:rPr>
              <a:t>MSCs can enhance the migration, angiogenesis, and reepithelialization via paracrine to accelerate wound repair.</a:t>
            </a:r>
            <a:endParaRPr lang="id-ID" sz="2400">
              <a:solidFill>
                <a:srgbClr val="000000"/>
              </a:solidFill>
            </a:endParaRPr>
          </a:p>
          <a:p>
            <a:r>
              <a:rPr lang="id-ID" sz="2400">
                <a:solidFill>
                  <a:srgbClr val="000000"/>
                </a:solidFill>
              </a:rPr>
              <a:t>D</a:t>
            </a:r>
            <a:r>
              <a:rPr lang="en-US" sz="2400">
                <a:solidFill>
                  <a:srgbClr val="000000"/>
                </a:solidFill>
              </a:rPr>
              <a:t>iabetic microenvironment including hyperglycemia and persistence of inflammation may have an influence on population and function of endogenous stem cell</a:t>
            </a:r>
            <a:endParaRPr lang="id-ID" sz="2400">
              <a:solidFill>
                <a:srgbClr val="000000"/>
              </a:solidFill>
            </a:endParaRPr>
          </a:p>
          <a:p>
            <a:endParaRPr lang="id-ID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5924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F4F29852-9B6E-4821-8901-53AC87F3C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id-ID" dirty="0" err="1">
                <a:solidFill>
                  <a:schemeClr val="accent1"/>
                </a:solidFill>
              </a:rPr>
              <a:t>Case</a:t>
            </a:r>
            <a:r>
              <a:rPr lang="id-ID" dirty="0">
                <a:solidFill>
                  <a:schemeClr val="accent1"/>
                </a:solidFill>
              </a:rPr>
              <a:t> 4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EB9B6245-218A-4112-924A-3416CE23E6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r>
              <a:rPr lang="id-ID" sz="2400" dirty="0" err="1"/>
              <a:t>Women</a:t>
            </a:r>
            <a:r>
              <a:rPr lang="id-ID" sz="2400" dirty="0"/>
              <a:t>, 27 </a:t>
            </a:r>
            <a:r>
              <a:rPr lang="id-ID" sz="2400" dirty="0" err="1"/>
              <a:t>years</a:t>
            </a:r>
            <a:r>
              <a:rPr lang="id-ID" sz="2400" dirty="0"/>
              <a:t> </a:t>
            </a:r>
            <a:r>
              <a:rPr lang="id-ID" sz="2400" dirty="0" err="1"/>
              <a:t>old</a:t>
            </a:r>
            <a:r>
              <a:rPr lang="id-ID" sz="2400" dirty="0"/>
              <a:t> </a:t>
            </a:r>
            <a:r>
              <a:rPr lang="id-ID" sz="2400" dirty="0" err="1"/>
              <a:t>with</a:t>
            </a:r>
            <a:r>
              <a:rPr lang="id-ID" sz="2400" dirty="0"/>
              <a:t> </a:t>
            </a:r>
            <a:r>
              <a:rPr lang="id-ID" sz="2400" dirty="0" err="1"/>
              <a:t>Rheumatoid</a:t>
            </a:r>
            <a:r>
              <a:rPr lang="id-ID" sz="2400" dirty="0"/>
              <a:t> </a:t>
            </a:r>
            <a:r>
              <a:rPr lang="id-ID" sz="2400" dirty="0" err="1"/>
              <a:t>Artritis</a:t>
            </a:r>
            <a:endParaRPr lang="id-ID" sz="2400" dirty="0"/>
          </a:p>
          <a:p>
            <a:pPr lvl="1"/>
            <a:r>
              <a:rPr lang="id-ID" dirty="0" err="1"/>
              <a:t>Treat</a:t>
            </a:r>
            <a:r>
              <a:rPr lang="id-ID" dirty="0"/>
              <a:t> </a:t>
            </a:r>
            <a:r>
              <a:rPr lang="id-ID" dirty="0" err="1"/>
              <a:t>with</a:t>
            </a:r>
            <a:r>
              <a:rPr lang="id-ID" dirty="0"/>
              <a:t>  </a:t>
            </a:r>
            <a:r>
              <a:rPr lang="id-ID" dirty="0" err="1"/>
              <a:t>infusion</a:t>
            </a:r>
            <a:r>
              <a:rPr lang="id-ID" dirty="0"/>
              <a:t> </a:t>
            </a:r>
            <a:r>
              <a:rPr lang="id-ID" dirty="0" err="1"/>
              <a:t>of</a:t>
            </a:r>
            <a:r>
              <a:rPr lang="id-ID" dirty="0"/>
              <a:t> UC-MSC</a:t>
            </a:r>
          </a:p>
          <a:p>
            <a:pPr lvl="1"/>
            <a:r>
              <a:rPr lang="id-ID" dirty="0" err="1"/>
              <a:t>hsCRP</a:t>
            </a:r>
            <a:r>
              <a:rPr lang="id-ID" dirty="0"/>
              <a:t> </a:t>
            </a:r>
            <a:r>
              <a:rPr lang="id-ID" dirty="0" err="1"/>
              <a:t>before</a:t>
            </a:r>
            <a:r>
              <a:rPr lang="id-ID" dirty="0"/>
              <a:t> </a:t>
            </a:r>
            <a:r>
              <a:rPr lang="id-ID" dirty="0" err="1"/>
              <a:t>treatment</a:t>
            </a:r>
            <a:r>
              <a:rPr lang="id-ID" dirty="0"/>
              <a:t> 3,7 </a:t>
            </a:r>
            <a:r>
              <a:rPr lang="id-ID" dirty="0" err="1"/>
              <a:t>mg</a:t>
            </a:r>
            <a:r>
              <a:rPr lang="id-ID" dirty="0"/>
              <a:t>/L</a:t>
            </a:r>
          </a:p>
          <a:p>
            <a:pPr lvl="1"/>
            <a:r>
              <a:rPr lang="id-ID" dirty="0"/>
              <a:t>ESR </a:t>
            </a:r>
            <a:r>
              <a:rPr lang="id-ID" dirty="0" err="1"/>
              <a:t>before</a:t>
            </a:r>
            <a:r>
              <a:rPr lang="id-ID" dirty="0"/>
              <a:t> </a:t>
            </a:r>
            <a:r>
              <a:rPr lang="id-ID" dirty="0" err="1"/>
              <a:t>therapy</a:t>
            </a:r>
            <a:r>
              <a:rPr lang="id-ID" dirty="0"/>
              <a:t> 54mm</a:t>
            </a:r>
          </a:p>
          <a:p>
            <a:pPr lvl="1"/>
            <a:r>
              <a:rPr lang="id-ID" dirty="0" err="1"/>
              <a:t>hsCRP</a:t>
            </a:r>
            <a:r>
              <a:rPr lang="id-ID" dirty="0"/>
              <a:t> </a:t>
            </a:r>
            <a:r>
              <a:rPr lang="id-ID" dirty="0" err="1"/>
              <a:t>after</a:t>
            </a:r>
            <a:r>
              <a:rPr lang="id-ID" dirty="0"/>
              <a:t> 1 </a:t>
            </a:r>
            <a:r>
              <a:rPr lang="id-ID" dirty="0" err="1"/>
              <a:t>month</a:t>
            </a:r>
            <a:r>
              <a:rPr lang="id-ID" dirty="0"/>
              <a:t> </a:t>
            </a:r>
            <a:r>
              <a:rPr lang="id-ID" dirty="0" err="1"/>
              <a:t>therapy</a:t>
            </a:r>
            <a:r>
              <a:rPr lang="id-ID" dirty="0"/>
              <a:t> </a:t>
            </a:r>
            <a:r>
              <a:rPr lang="id-ID" dirty="0" err="1"/>
              <a:t>was</a:t>
            </a:r>
            <a:r>
              <a:rPr lang="id-ID" dirty="0"/>
              <a:t> 0,7 </a:t>
            </a:r>
            <a:r>
              <a:rPr lang="id-ID" dirty="0" err="1"/>
              <a:t>mg</a:t>
            </a:r>
            <a:r>
              <a:rPr lang="id-ID" dirty="0"/>
              <a:t>/L</a:t>
            </a:r>
          </a:p>
          <a:p>
            <a:pPr lvl="1"/>
            <a:r>
              <a:rPr lang="id-ID" dirty="0"/>
              <a:t>ESR </a:t>
            </a:r>
            <a:r>
              <a:rPr lang="id-ID" dirty="0" err="1"/>
              <a:t>after</a:t>
            </a:r>
            <a:r>
              <a:rPr lang="id-ID" dirty="0"/>
              <a:t> 1 </a:t>
            </a:r>
            <a:r>
              <a:rPr lang="id-ID" dirty="0" err="1"/>
              <a:t>month</a:t>
            </a:r>
            <a:r>
              <a:rPr lang="id-ID" dirty="0"/>
              <a:t> </a:t>
            </a:r>
            <a:r>
              <a:rPr lang="id-ID" dirty="0" err="1"/>
              <a:t>therapy</a:t>
            </a:r>
            <a:r>
              <a:rPr lang="id-ID" dirty="0"/>
              <a:t> 12 mm</a:t>
            </a:r>
          </a:p>
          <a:p>
            <a:pPr lvl="1"/>
            <a:r>
              <a:rPr lang="id-ID" dirty="0" err="1"/>
              <a:t>Routine</a:t>
            </a:r>
            <a:r>
              <a:rPr lang="id-ID" dirty="0"/>
              <a:t> </a:t>
            </a:r>
            <a:r>
              <a:rPr lang="id-ID" dirty="0" err="1"/>
              <a:t>therapy</a:t>
            </a:r>
            <a:r>
              <a:rPr lang="id-ID" dirty="0"/>
              <a:t> </a:t>
            </a:r>
            <a:r>
              <a:rPr lang="id-ID" dirty="0" err="1"/>
              <a:t>with</a:t>
            </a:r>
            <a:r>
              <a:rPr lang="id-ID" dirty="0"/>
              <a:t> </a:t>
            </a:r>
            <a:r>
              <a:rPr lang="id-ID" dirty="0" err="1"/>
              <a:t>metotrexate</a:t>
            </a:r>
            <a:r>
              <a:rPr lang="id-ID" dirty="0"/>
              <a:t> 12,5mg per </a:t>
            </a:r>
            <a:r>
              <a:rPr lang="id-ID" dirty="0" err="1"/>
              <a:t>weeks</a:t>
            </a:r>
            <a:endParaRPr lang="id-ID" dirty="0"/>
          </a:p>
          <a:p>
            <a:pPr lvl="1"/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6000957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6469A570-4E7B-4C67-B125-751981D10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id-ID">
                <a:solidFill>
                  <a:schemeClr val="accent1"/>
                </a:solidFill>
              </a:rPr>
              <a:t>DISCUSSION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EDF8286A-9915-474A-ACDD-309709574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r>
              <a:rPr lang="en-US" sz="2400" dirty="0"/>
              <a:t>MSCs have significant clinical implications as they exert potent immunosuppressive and anti-inflammatory effects through the interactions between the lymphocytes associated with both the innate and adaptive immune systems. </a:t>
            </a:r>
            <a:r>
              <a:rPr lang="id-ID" sz="2400" dirty="0"/>
              <a:t>(Kim </a:t>
            </a:r>
            <a:r>
              <a:rPr lang="id-ID" sz="2400" dirty="0" err="1"/>
              <a:t>and</a:t>
            </a:r>
            <a:r>
              <a:rPr lang="id-ID" sz="2400" dirty="0"/>
              <a:t> </a:t>
            </a:r>
            <a:r>
              <a:rPr lang="id-ID" sz="2400" dirty="0" err="1"/>
              <a:t>Cho</a:t>
            </a:r>
            <a:r>
              <a:rPr lang="id-ID" sz="2400" dirty="0"/>
              <a:t>, 2013)</a:t>
            </a:r>
          </a:p>
          <a:p>
            <a:r>
              <a:rPr lang="en-US" sz="2400" dirty="0"/>
              <a:t>MSCs have the capacity to migrate to sites of inflammation</a:t>
            </a: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28023988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8E89D5E-1885-4160-AC77-CC471DD1D0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3600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9491062D-FE31-41F0-8DB1-BCDDD01BC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277" y="712269"/>
            <a:ext cx="3370998" cy="5502264"/>
          </a:xfrm>
        </p:spPr>
        <p:txBody>
          <a:bodyPr>
            <a:normAutofit/>
          </a:bodyPr>
          <a:lstStyle/>
          <a:p>
            <a:r>
              <a:rPr lang="id-ID">
                <a:solidFill>
                  <a:srgbClr val="FFFFFF"/>
                </a:solidFill>
              </a:rPr>
              <a:t>CONCLUSION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50D2BD1-98F9-412D-905B-3A843EF40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2971800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ampungan Konten 2">
            <a:extLst>
              <a:ext uri="{FF2B5EF4-FFF2-40B4-BE49-F238E27FC236}">
                <a16:creationId xmlns:a16="http://schemas.microsoft.com/office/drawing/2014/main" id="{1699ABA0-D7C5-4C5B-813A-AFB567433C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556868"/>
              </p:ext>
            </p:extLst>
          </p:nvPr>
        </p:nvGraphicFramePr>
        <p:xfrm>
          <a:off x="5280025" y="642938"/>
          <a:ext cx="6269038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332199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Judul 3">
            <a:extLst>
              <a:ext uri="{FF2B5EF4-FFF2-40B4-BE49-F238E27FC236}">
                <a16:creationId xmlns:a16="http://schemas.microsoft.com/office/drawing/2014/main" id="{024AC350-7F33-47BC-9034-281172B34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6628" y="1783959"/>
            <a:ext cx="4645250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700" dirty="0"/>
              <a:t>ALHAMDULILLAH</a:t>
            </a:r>
          </a:p>
        </p:txBody>
      </p:sp>
      <p:sp>
        <p:nvSpPr>
          <p:cNvPr id="5" name="Tampungan Teks 4">
            <a:extLst>
              <a:ext uri="{FF2B5EF4-FFF2-40B4-BE49-F238E27FC236}">
                <a16:creationId xmlns:a16="http://schemas.microsoft.com/office/drawing/2014/main" id="{83A3D4AA-E0DA-490B-869D-32361C40CF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46627" y="4750893"/>
            <a:ext cx="4645250" cy="1147863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0" name="Picture 2" descr="Image result for never stop learning">
            <a:extLst>
              <a:ext uri="{FF2B5EF4-FFF2-40B4-BE49-F238E27FC236}">
                <a16:creationId xmlns:a16="http://schemas.microsoft.com/office/drawing/2014/main" id="{978AF683-9F73-4B0E-B232-50382EAC18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 r="2372" b="1"/>
          <a:stretch/>
        </p:blipFill>
        <p:spPr bwMode="auto"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0537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Judul 1">
            <a:extLst>
              <a:ext uri="{FF2B5EF4-FFF2-40B4-BE49-F238E27FC236}">
                <a16:creationId xmlns:a16="http://schemas.microsoft.com/office/drawing/2014/main" id="{86ABF3DE-C024-4069-8AED-EF20E65BA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id-ID" sz="4100">
                <a:solidFill>
                  <a:srgbClr val="FFFFFF"/>
                </a:solidFill>
              </a:rPr>
              <a:t>MESENCHYMAL STEM CELL</a:t>
            </a: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91AF062A-8C9B-4FAB-B54B-09A8849638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r>
              <a:rPr lang="id-ID" sz="2400">
                <a:solidFill>
                  <a:srgbClr val="000000"/>
                </a:solidFill>
              </a:rPr>
              <a:t>S</a:t>
            </a:r>
            <a:r>
              <a:rPr lang="en-US" sz="2400">
                <a:solidFill>
                  <a:srgbClr val="000000"/>
                </a:solidFill>
              </a:rPr>
              <a:t>elf-renewing, multipotent progenitor cells with multilineage potential to differentiate into cell types of mesodermal origin</a:t>
            </a:r>
            <a:endParaRPr lang="id-ID" sz="2400">
              <a:solidFill>
                <a:srgbClr val="000000"/>
              </a:solidFill>
            </a:endParaRPr>
          </a:p>
          <a:p>
            <a:r>
              <a:rPr lang="en-US" sz="2400">
                <a:solidFill>
                  <a:srgbClr val="000000"/>
                </a:solidFill>
              </a:rPr>
              <a:t>MSCs can migrate to sites of inflammation and exert potent immunosuppressive and anti-inflammatory effects through interactions between lymphocytes associated with both the innate and adaptive immune system</a:t>
            </a:r>
            <a:endParaRPr lang="id-ID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936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AA91759E-3941-4D4C-AFBF-9AD36FE10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id-ID">
                <a:solidFill>
                  <a:srgbClr val="FFFFFF"/>
                </a:solidFill>
              </a:rPr>
              <a:t>SOURCES OF MSC</a:t>
            </a:r>
          </a:p>
        </p:txBody>
      </p:sp>
      <p:graphicFrame>
        <p:nvGraphicFramePr>
          <p:cNvPr id="5" name="Tampungan Konten 2">
            <a:extLst>
              <a:ext uri="{FF2B5EF4-FFF2-40B4-BE49-F238E27FC236}">
                <a16:creationId xmlns:a16="http://schemas.microsoft.com/office/drawing/2014/main" id="{711F2E1C-A590-4227-B479-EA08BC7DC65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3449782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094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CF4717A5-2037-4036-99D0-AEBF94D88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id-ID">
                <a:solidFill>
                  <a:srgbClr val="FFFFFF"/>
                </a:solidFill>
              </a:rPr>
              <a:t>THERAPEUTIC PROPERTIES OF MSCs</a:t>
            </a:r>
          </a:p>
        </p:txBody>
      </p:sp>
      <p:graphicFrame>
        <p:nvGraphicFramePr>
          <p:cNvPr id="5" name="Tampungan Konten 2">
            <a:extLst>
              <a:ext uri="{FF2B5EF4-FFF2-40B4-BE49-F238E27FC236}">
                <a16:creationId xmlns:a16="http://schemas.microsoft.com/office/drawing/2014/main" id="{9FE269A4-A70B-44DE-A2ED-293DEBF0F4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3778503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0653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7">
            <a:extLst>
              <a:ext uri="{FF2B5EF4-FFF2-40B4-BE49-F238E27FC236}">
                <a16:creationId xmlns:a16="http://schemas.microsoft.com/office/drawing/2014/main" id="{15911E3A-C35B-4EF7-A355-B84E9A14A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7" name="Group 9">
            <a:extLst>
              <a:ext uri="{FF2B5EF4-FFF2-40B4-BE49-F238E27FC236}">
                <a16:creationId xmlns:a16="http://schemas.microsoft.com/office/drawing/2014/main" id="{E21ADB3D-AD65-44B4-847D-5E90E90A5D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CF580C70-814C-4845-B645-919BFFBD16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34D7BF57-4CAA-45B2-9EF0-0AA1FCF70B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7886F306-C03A-40C6-8FD5-DCE3D4595D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2FDC9A36-C7C3-47D7-A64E-ED25C47EC7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BB19BC37-158A-43DC-9A9E-E45CC71954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077654CC-108F-48D5-B5E9-437F164F52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A3CF3A63-1C1E-4E85-A78A-FDC16431E3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8740FC9A-72DD-4D9B-BA25-1CCED13524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7FBF5743-F2AE-4D0D-BCD1-01F7686D01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CED32316-D4F7-4795-BBE0-DEBB60E27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583B23C9-B9B7-4E93-9538-CBE316F83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5B144260-9F2C-4ADB-A37C-1CFB4B428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53FF918D-79D3-4F55-A68C-0DD5880DAB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B9FC1440-933F-44FE-8D77-4827DD0F99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0F67F308-A67C-4D2E-B081-59BB31D8EC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80112F01-90EB-4AEC-A39C-5C6875FFB9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893F6B05-90EB-4C75-A0F0-C7247553BD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227B563B-E0C0-4D81-966D-B5E2DBAAE8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130DF93D-D1FF-477A-BDCE-C8B01C3B47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4ED67A1-C6FE-4AC8-8473-11DAC03DCD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213A54F3-15FA-4C8F-8ABF-CE77E72196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F8A7F7F-DD1A-4F41-98AC-B9CE2A620C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EF47228-EB7C-4EBA-BE01-DA6CB24102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Isosceles Triangle 22">
              <a:extLst>
                <a:ext uri="{FF2B5EF4-FFF2-40B4-BE49-F238E27FC236}">
                  <a16:creationId xmlns:a16="http://schemas.microsoft.com/office/drawing/2014/main" id="{3D2FD25A-EFFD-4F5C-9258-981F5907DE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CF573BC-A06F-4036-A3A8-9D07DDE622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Judul 1">
            <a:extLst>
              <a:ext uri="{FF2B5EF4-FFF2-40B4-BE49-F238E27FC236}">
                <a16:creationId xmlns:a16="http://schemas.microsoft.com/office/drawing/2014/main" id="{0A9C6AA4-7B1C-43DF-AB28-B490F7E33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7" y="2415322"/>
            <a:ext cx="3451730" cy="2399869"/>
          </a:xfrm>
        </p:spPr>
        <p:txBody>
          <a:bodyPr>
            <a:normAutofit/>
          </a:bodyPr>
          <a:lstStyle/>
          <a:p>
            <a:pPr algn="ctr"/>
            <a:r>
              <a:rPr lang="id-ID" sz="3100">
                <a:solidFill>
                  <a:srgbClr val="FFFFFF"/>
                </a:solidFill>
              </a:rPr>
              <a:t>H</a:t>
            </a:r>
            <a:r>
              <a:rPr lang="en-US" sz="3100">
                <a:solidFill>
                  <a:srgbClr val="FFFFFF"/>
                </a:solidFill>
              </a:rPr>
              <a:t>uman umbilical cord blood‐derived MSCs (hUCB‐MSCs) </a:t>
            </a:r>
            <a:endParaRPr lang="id-ID" sz="3100">
              <a:solidFill>
                <a:srgbClr val="FFFFFF"/>
              </a:solidFill>
            </a:endParaRP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2DE5DDA3-D9B2-4D45-AB44-4AD002178D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0640" y="804672"/>
            <a:ext cx="6281928" cy="5248656"/>
          </a:xfrm>
        </p:spPr>
        <p:txBody>
          <a:bodyPr anchor="ctr">
            <a:normAutofit/>
          </a:bodyPr>
          <a:lstStyle/>
          <a:p>
            <a:r>
              <a:rPr lang="id-ID" sz="3600" dirty="0"/>
              <a:t>They </a:t>
            </a:r>
            <a:r>
              <a:rPr lang="en-US" sz="3600" dirty="0"/>
              <a:t>have distinct advantages, including accessibility, a higher proliferation capacity, and a lower immunogenicity</a:t>
            </a:r>
            <a:endParaRPr lang="id-ID" sz="3600" dirty="0"/>
          </a:p>
        </p:txBody>
      </p:sp>
    </p:spTree>
    <p:extLst>
      <p:ext uri="{BB962C8B-B14F-4D97-AF65-F5344CB8AC3E}">
        <p14:creationId xmlns:p14="http://schemas.microsoft.com/office/powerpoint/2010/main" val="3975739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6197D16-FE75-4A0E-A0C9-28C0F04A43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57022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A8FCEC6-4B30-4FF2-8B32-504BEAEA3A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6" b="9820"/>
          <a:stretch>
            <a:fillRect/>
          </a:stretch>
        </p:blipFill>
        <p:spPr>
          <a:xfrm>
            <a:off x="0" y="3808676"/>
            <a:ext cx="12192000" cy="3049325"/>
          </a:xfrm>
          <a:custGeom>
            <a:avLst/>
            <a:gdLst>
              <a:gd name="connsiteX0" fmla="*/ 0 w 12192000"/>
              <a:gd name="connsiteY0" fmla="*/ 0 h 3049325"/>
              <a:gd name="connsiteX1" fmla="*/ 12192000 w 12192000"/>
              <a:gd name="connsiteY1" fmla="*/ 0 h 3049325"/>
              <a:gd name="connsiteX2" fmla="*/ 12192000 w 12192000"/>
              <a:gd name="connsiteY2" fmla="*/ 3049325 h 3049325"/>
              <a:gd name="connsiteX3" fmla="*/ 0 w 12192000"/>
              <a:gd name="connsiteY3" fmla="*/ 3049325 h 30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49325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</p:spPr>
      </p:pic>
      <p:sp>
        <p:nvSpPr>
          <p:cNvPr id="4" name="Judul 3">
            <a:extLst>
              <a:ext uri="{FF2B5EF4-FFF2-40B4-BE49-F238E27FC236}">
                <a16:creationId xmlns:a16="http://schemas.microsoft.com/office/drawing/2014/main" id="{252FC188-DD90-4C7D-B546-3833D4E7B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484" y="1191796"/>
            <a:ext cx="10021446" cy="297634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LESSON FROM THE CASES</a:t>
            </a:r>
          </a:p>
        </p:txBody>
      </p:sp>
      <p:sp>
        <p:nvSpPr>
          <p:cNvPr id="5" name="Tampungan Teks 4">
            <a:extLst>
              <a:ext uri="{FF2B5EF4-FFF2-40B4-BE49-F238E27FC236}">
                <a16:creationId xmlns:a16="http://schemas.microsoft.com/office/drawing/2014/main" id="{FB0B4CD9-E18B-4CA5-B84C-8CBE091247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4788" y="5318990"/>
            <a:ext cx="9416898" cy="723670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sz="1800" kern="120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9390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Judul 3">
            <a:extLst>
              <a:ext uri="{FF2B5EF4-FFF2-40B4-BE49-F238E27FC236}">
                <a16:creationId xmlns:a16="http://schemas.microsoft.com/office/drawing/2014/main" id="{D73D60C6-9759-4B15-85DC-92595E4CE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id-ID">
                <a:solidFill>
                  <a:schemeClr val="accent1"/>
                </a:solidFill>
              </a:rPr>
              <a:t>DIABETES MELLITUS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ampungan Konten 4">
            <a:extLst>
              <a:ext uri="{FF2B5EF4-FFF2-40B4-BE49-F238E27FC236}">
                <a16:creationId xmlns:a16="http://schemas.microsoft.com/office/drawing/2014/main" id="{4B6FB2AE-42F0-4573-ABE4-D1EED360D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r>
              <a:rPr lang="en-US" sz="2400" dirty="0"/>
              <a:t>MSC-related research has demonstrated exciting therapeutic </a:t>
            </a:r>
            <a:r>
              <a:rPr lang="en-US" sz="2400" dirty="0" err="1"/>
              <a:t>efects</a:t>
            </a:r>
            <a:r>
              <a:rPr lang="en-US" sz="2400" dirty="0"/>
              <a:t> in glycemic control both in vivo and in vitro, and these results now have been translated into clinical practice</a:t>
            </a:r>
            <a:r>
              <a:rPr lang="id-ID" sz="2400" dirty="0"/>
              <a:t> (</a:t>
            </a:r>
            <a:r>
              <a:rPr lang="id-ID" sz="2400" dirty="0" err="1"/>
              <a:t>Zang</a:t>
            </a:r>
            <a:r>
              <a:rPr lang="id-ID" sz="2400" dirty="0"/>
              <a:t> </a:t>
            </a:r>
            <a:r>
              <a:rPr lang="id-ID" sz="2400" dirty="0" err="1"/>
              <a:t>et</a:t>
            </a:r>
            <a:r>
              <a:rPr lang="id-ID" sz="2400" dirty="0"/>
              <a:t> </a:t>
            </a:r>
            <a:r>
              <a:rPr lang="id-ID" sz="2400" dirty="0" err="1"/>
              <a:t>al.</a:t>
            </a:r>
            <a:r>
              <a:rPr lang="id-ID" sz="2400" dirty="0"/>
              <a:t> 2017)</a:t>
            </a:r>
          </a:p>
          <a:p>
            <a:r>
              <a:rPr lang="id-ID" sz="2400" dirty="0"/>
              <a:t>U</a:t>
            </a:r>
            <a:r>
              <a:rPr lang="en-US" sz="2400" dirty="0" err="1"/>
              <a:t>mbilical</a:t>
            </a:r>
            <a:r>
              <a:rPr lang="en-US" sz="2400" dirty="0"/>
              <a:t> cord-derived MSCs (UC-MSCs) express embryonic markers and endodermal lineage markers</a:t>
            </a:r>
            <a:r>
              <a:rPr lang="id-ID" sz="2400" dirty="0"/>
              <a:t> (</a:t>
            </a:r>
            <a:r>
              <a:rPr lang="id-ID" sz="2400" dirty="0" err="1"/>
              <a:t>Pessina</a:t>
            </a:r>
            <a:r>
              <a:rPr lang="id-ID" sz="2400" dirty="0"/>
              <a:t> A </a:t>
            </a:r>
            <a:r>
              <a:rPr lang="id-ID" sz="2400" dirty="0" err="1"/>
              <a:t>et</a:t>
            </a:r>
            <a:r>
              <a:rPr lang="id-ID" sz="2400" dirty="0"/>
              <a:t> </a:t>
            </a:r>
            <a:r>
              <a:rPr lang="id-ID" sz="2400" dirty="0" err="1"/>
              <a:t>al.</a:t>
            </a:r>
            <a:r>
              <a:rPr lang="id-ID" sz="2400" dirty="0"/>
              <a:t> 2004)</a:t>
            </a:r>
          </a:p>
          <a:p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2225918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Judul 1">
            <a:extLst>
              <a:ext uri="{FF2B5EF4-FFF2-40B4-BE49-F238E27FC236}">
                <a16:creationId xmlns:a16="http://schemas.microsoft.com/office/drawing/2014/main" id="{7BA44124-CB97-48FD-86FA-A82854F70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id-ID" sz="4000">
                <a:solidFill>
                  <a:srgbClr val="FFFFFF"/>
                </a:solidFill>
              </a:rPr>
              <a:t>CASE 1</a:t>
            </a: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DD50A7F7-6B7E-441A-84DE-72A8DD3B50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3092970"/>
            <a:ext cx="9833548" cy="2693976"/>
          </a:xfrm>
        </p:spPr>
        <p:txBody>
          <a:bodyPr>
            <a:normAutofit/>
          </a:bodyPr>
          <a:lstStyle/>
          <a:p>
            <a:r>
              <a:rPr lang="id-ID" sz="2000" dirty="0">
                <a:solidFill>
                  <a:srgbClr val="000000"/>
                </a:solidFill>
              </a:rPr>
              <a:t>Man, 56 </a:t>
            </a:r>
            <a:r>
              <a:rPr lang="id-ID" sz="2000" dirty="0" err="1">
                <a:solidFill>
                  <a:srgbClr val="000000"/>
                </a:solidFill>
              </a:rPr>
              <a:t>years</a:t>
            </a:r>
            <a:r>
              <a:rPr lang="id-ID" sz="2000" dirty="0">
                <a:solidFill>
                  <a:srgbClr val="000000"/>
                </a:solidFill>
              </a:rPr>
              <a:t> </a:t>
            </a:r>
            <a:r>
              <a:rPr lang="id-ID" sz="2000" dirty="0" err="1">
                <a:solidFill>
                  <a:srgbClr val="000000"/>
                </a:solidFill>
              </a:rPr>
              <a:t>old</a:t>
            </a:r>
            <a:r>
              <a:rPr lang="id-ID" sz="2000" dirty="0">
                <a:solidFill>
                  <a:srgbClr val="000000"/>
                </a:solidFill>
              </a:rPr>
              <a:t>, </a:t>
            </a:r>
            <a:r>
              <a:rPr lang="id-ID" sz="2000" dirty="0" err="1">
                <a:solidFill>
                  <a:srgbClr val="000000"/>
                </a:solidFill>
              </a:rPr>
              <a:t>with</a:t>
            </a:r>
            <a:r>
              <a:rPr lang="id-ID" sz="2000" dirty="0">
                <a:solidFill>
                  <a:srgbClr val="000000"/>
                </a:solidFill>
              </a:rPr>
              <a:t> DM </a:t>
            </a:r>
            <a:r>
              <a:rPr lang="id-ID" sz="2000" dirty="0" err="1">
                <a:solidFill>
                  <a:srgbClr val="000000"/>
                </a:solidFill>
              </a:rPr>
              <a:t>type</a:t>
            </a:r>
            <a:r>
              <a:rPr lang="id-ID" sz="2000" dirty="0">
                <a:solidFill>
                  <a:srgbClr val="000000"/>
                </a:solidFill>
              </a:rPr>
              <a:t> 2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Given stem cell infusions from the umbilical cord</a:t>
            </a:r>
            <a:endParaRPr lang="id-ID" sz="2000" dirty="0">
              <a:solidFill>
                <a:srgbClr val="000000"/>
              </a:solidFill>
            </a:endParaRPr>
          </a:p>
          <a:p>
            <a:pPr lvl="1"/>
            <a:r>
              <a:rPr lang="id-ID" sz="2000" dirty="0">
                <a:solidFill>
                  <a:srgbClr val="000000"/>
                </a:solidFill>
              </a:rPr>
              <a:t>HbA1C </a:t>
            </a:r>
            <a:r>
              <a:rPr lang="id-ID" sz="2000" dirty="0" err="1">
                <a:solidFill>
                  <a:srgbClr val="000000"/>
                </a:solidFill>
              </a:rPr>
              <a:t>before</a:t>
            </a:r>
            <a:r>
              <a:rPr lang="id-ID" sz="2000" dirty="0">
                <a:solidFill>
                  <a:srgbClr val="000000"/>
                </a:solidFill>
              </a:rPr>
              <a:t> </a:t>
            </a:r>
            <a:r>
              <a:rPr lang="id-ID" sz="2000" dirty="0" err="1">
                <a:solidFill>
                  <a:srgbClr val="000000"/>
                </a:solidFill>
              </a:rPr>
              <a:t>therapy</a:t>
            </a:r>
            <a:r>
              <a:rPr lang="id-ID" sz="2000" dirty="0">
                <a:solidFill>
                  <a:srgbClr val="000000"/>
                </a:solidFill>
              </a:rPr>
              <a:t> 8,4%</a:t>
            </a:r>
          </a:p>
          <a:p>
            <a:pPr lvl="1"/>
            <a:r>
              <a:rPr lang="id-ID" sz="2000" dirty="0">
                <a:solidFill>
                  <a:srgbClr val="000000"/>
                </a:solidFill>
              </a:rPr>
              <a:t>HbA1C </a:t>
            </a:r>
            <a:r>
              <a:rPr lang="id-ID" sz="2000" dirty="0" err="1">
                <a:solidFill>
                  <a:srgbClr val="000000"/>
                </a:solidFill>
              </a:rPr>
              <a:t>after</a:t>
            </a:r>
            <a:r>
              <a:rPr lang="id-ID" sz="2000" dirty="0">
                <a:solidFill>
                  <a:srgbClr val="000000"/>
                </a:solidFill>
              </a:rPr>
              <a:t> </a:t>
            </a:r>
            <a:r>
              <a:rPr lang="id-ID" sz="2000" dirty="0" err="1">
                <a:solidFill>
                  <a:srgbClr val="000000"/>
                </a:solidFill>
              </a:rPr>
              <a:t>therapy</a:t>
            </a:r>
            <a:r>
              <a:rPr lang="id-ID" sz="2000" dirty="0">
                <a:solidFill>
                  <a:srgbClr val="000000"/>
                </a:solidFill>
              </a:rPr>
              <a:t> 7,2% (</a:t>
            </a:r>
            <a:r>
              <a:rPr lang="id-ID" sz="2000" dirty="0" err="1">
                <a:solidFill>
                  <a:srgbClr val="000000"/>
                </a:solidFill>
              </a:rPr>
              <a:t>one</a:t>
            </a:r>
            <a:r>
              <a:rPr lang="id-ID" sz="2000" dirty="0">
                <a:solidFill>
                  <a:srgbClr val="000000"/>
                </a:solidFill>
              </a:rPr>
              <a:t> </a:t>
            </a:r>
            <a:r>
              <a:rPr lang="id-ID" sz="2000" dirty="0" err="1">
                <a:solidFill>
                  <a:srgbClr val="000000"/>
                </a:solidFill>
              </a:rPr>
              <a:t>month</a:t>
            </a:r>
            <a:r>
              <a:rPr lang="id-ID" sz="2000" dirty="0">
                <a:solidFill>
                  <a:srgbClr val="000000"/>
                </a:solidFill>
              </a:rPr>
              <a:t> </a:t>
            </a:r>
            <a:r>
              <a:rPr lang="id-ID" sz="2000" dirty="0" err="1">
                <a:solidFill>
                  <a:srgbClr val="000000"/>
                </a:solidFill>
              </a:rPr>
              <a:t>later</a:t>
            </a:r>
            <a:r>
              <a:rPr lang="id-ID" sz="2000" dirty="0">
                <a:solidFill>
                  <a:srgbClr val="000000"/>
                </a:solidFill>
              </a:rPr>
              <a:t>)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The patient received metformin and glim</a:t>
            </a:r>
            <a:r>
              <a:rPr lang="id-ID" sz="2000" dirty="0">
                <a:solidFill>
                  <a:srgbClr val="000000"/>
                </a:solidFill>
              </a:rPr>
              <a:t>e</a:t>
            </a:r>
            <a:r>
              <a:rPr lang="en-US" sz="2000" dirty="0" err="1">
                <a:solidFill>
                  <a:srgbClr val="000000"/>
                </a:solidFill>
              </a:rPr>
              <a:t>piride</a:t>
            </a:r>
            <a:r>
              <a:rPr lang="en-US" sz="2000" dirty="0">
                <a:solidFill>
                  <a:srgbClr val="000000"/>
                </a:solidFill>
              </a:rPr>
              <a:t> therapy</a:t>
            </a:r>
            <a:endParaRPr lang="id-ID" sz="2000" dirty="0">
              <a:solidFill>
                <a:srgbClr val="000000"/>
              </a:solidFill>
            </a:endParaRP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After 3 months, HbA1C becomes 8.0</a:t>
            </a:r>
            <a:endParaRPr lang="id-ID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002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24A8D956-914B-47CD-A286-3939E5710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id-ID">
                <a:solidFill>
                  <a:schemeClr val="accent1"/>
                </a:solidFill>
              </a:rPr>
              <a:t>DISCUSSION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FDE438BD-3A6F-4DBD-AF63-A6AAA43B5B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r>
              <a:rPr lang="id-ID" sz="2400" dirty="0"/>
              <a:t>S</a:t>
            </a:r>
            <a:r>
              <a:rPr lang="en-US" sz="2400" dirty="0" err="1"/>
              <a:t>tem</a:t>
            </a:r>
            <a:r>
              <a:rPr lang="en-US" sz="2400" dirty="0"/>
              <a:t> cells are infused through the arm</a:t>
            </a:r>
            <a:endParaRPr lang="id-ID" sz="2400" dirty="0"/>
          </a:p>
          <a:p>
            <a:r>
              <a:rPr lang="en-US" sz="2400" dirty="0"/>
              <a:t>The first 1 month stem cell successfully homing and serves to reduce blood sugar levels</a:t>
            </a:r>
            <a:endParaRPr lang="id-ID" sz="2400" dirty="0"/>
          </a:p>
          <a:p>
            <a:r>
              <a:rPr lang="id-ID" sz="2400" dirty="0"/>
              <a:t>After 1 </a:t>
            </a:r>
            <a:r>
              <a:rPr lang="id-ID" sz="2400" dirty="0" err="1"/>
              <a:t>month</a:t>
            </a:r>
            <a:r>
              <a:rPr lang="id-ID" sz="2400" dirty="0"/>
              <a:t>, a</a:t>
            </a:r>
            <a:r>
              <a:rPr lang="en-US" sz="2400" dirty="0"/>
              <a:t> diabetic or hyperglycemic environment</a:t>
            </a:r>
            <a:r>
              <a:rPr lang="id-ID" sz="2400" dirty="0"/>
              <a:t> </a:t>
            </a:r>
            <a:r>
              <a:rPr lang="en-US" sz="2400" dirty="0"/>
              <a:t>reduces the proliferative potential of MSCs</a:t>
            </a:r>
            <a:r>
              <a:rPr lang="id-ID" sz="2400" dirty="0"/>
              <a:t> (</a:t>
            </a:r>
            <a:r>
              <a:rPr lang="id-ID" sz="2400" dirty="0" err="1"/>
              <a:t>Cheng</a:t>
            </a:r>
            <a:r>
              <a:rPr lang="id-ID" sz="2400" dirty="0"/>
              <a:t> </a:t>
            </a:r>
            <a:r>
              <a:rPr lang="id-ID" sz="2400" dirty="0" err="1"/>
              <a:t>et</a:t>
            </a:r>
            <a:r>
              <a:rPr lang="id-ID" sz="2400" dirty="0"/>
              <a:t> </a:t>
            </a:r>
            <a:r>
              <a:rPr lang="id-ID" sz="2400" dirty="0" err="1"/>
              <a:t>al.</a:t>
            </a:r>
            <a:r>
              <a:rPr lang="id-ID" sz="2400" dirty="0"/>
              <a:t>, 2016)</a:t>
            </a:r>
          </a:p>
          <a:p>
            <a:r>
              <a:rPr lang="en-US" sz="2400" dirty="0"/>
              <a:t>A better protocol is needed for the dosage and method of administering stem cells in diabetes</a:t>
            </a:r>
            <a:endParaRPr lang="id-ID" sz="2400" dirty="0"/>
          </a:p>
          <a:p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370736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623</Words>
  <Application>Microsoft Office PowerPoint</Application>
  <PresentationFormat>Layar Lebar</PresentationFormat>
  <Paragraphs>71</Paragraphs>
  <Slides>19</Slides>
  <Notes>0</Notes>
  <HiddenSlides>0</HiddenSlides>
  <MMClips>0</MMClips>
  <ScaleCrop>false</ScaleCrop>
  <HeadingPairs>
    <vt:vector size="6" baseType="variant">
      <vt:variant>
        <vt:lpstr>Font Dipakai</vt:lpstr>
      </vt:variant>
      <vt:variant>
        <vt:i4>3</vt:i4>
      </vt:variant>
      <vt:variant>
        <vt:lpstr>Tema</vt:lpstr>
      </vt:variant>
      <vt:variant>
        <vt:i4>1</vt:i4>
      </vt:variant>
      <vt:variant>
        <vt:lpstr>Judul Slide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Tema Office</vt:lpstr>
      <vt:lpstr>MSC APPLICATION LOCAL AND SYSTEMIC APPLICATION</vt:lpstr>
      <vt:lpstr>MESENCHYMAL STEM CELL</vt:lpstr>
      <vt:lpstr>SOURCES OF MSC</vt:lpstr>
      <vt:lpstr>THERAPEUTIC PROPERTIES OF MSCs</vt:lpstr>
      <vt:lpstr>Human umbilical cord blood‐derived MSCs (hUCB‐MSCs) </vt:lpstr>
      <vt:lpstr>LESSON FROM THE CASES</vt:lpstr>
      <vt:lpstr>DIABETES MELLITUS</vt:lpstr>
      <vt:lpstr>CASE 1</vt:lpstr>
      <vt:lpstr>DISCUSSION</vt:lpstr>
      <vt:lpstr>Case 2</vt:lpstr>
      <vt:lpstr>DISCUSSION</vt:lpstr>
      <vt:lpstr>Case 3</vt:lpstr>
      <vt:lpstr>After 1 month, with stem cell application (local) + growth factor</vt:lpstr>
      <vt:lpstr>After 1 years</vt:lpstr>
      <vt:lpstr>DISCUSSION</vt:lpstr>
      <vt:lpstr>Case 4</vt:lpstr>
      <vt:lpstr>DISCUSSION</vt:lpstr>
      <vt:lpstr>CONCLUSION</vt:lpstr>
      <vt:lpstr>ALHAMDULILLAH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MSC APPLICATION LOCAL AND SYSTEMIC APPLICATION</dc:title>
  <dc:creator>Agus Widiyatmoko</dc:creator>
  <cp:lastModifiedBy>Agus Widiyatmoko</cp:lastModifiedBy>
  <cp:revision>1</cp:revision>
  <dcterms:created xsi:type="dcterms:W3CDTF">2019-03-16T01:26:18Z</dcterms:created>
  <dcterms:modified xsi:type="dcterms:W3CDTF">2019-03-16T01:26:32Z</dcterms:modified>
</cp:coreProperties>
</file>