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6"/>
  </p:notesMasterIdLst>
  <p:sldIdLst>
    <p:sldId id="256" r:id="rId2"/>
    <p:sldId id="257" r:id="rId3"/>
    <p:sldId id="258" r:id="rId4"/>
    <p:sldId id="293" r:id="rId5"/>
    <p:sldId id="292" r:id="rId6"/>
    <p:sldId id="294" r:id="rId7"/>
    <p:sldId id="259" r:id="rId8"/>
    <p:sldId id="286" r:id="rId9"/>
    <p:sldId id="287" r:id="rId10"/>
    <p:sldId id="283" r:id="rId11"/>
    <p:sldId id="288" r:id="rId12"/>
    <p:sldId id="289" r:id="rId13"/>
    <p:sldId id="284" r:id="rId14"/>
    <p:sldId id="290" r:id="rId15"/>
    <p:sldId id="291" r:id="rId16"/>
    <p:sldId id="295" r:id="rId17"/>
    <p:sldId id="285" r:id="rId18"/>
    <p:sldId id="260" r:id="rId19"/>
    <p:sldId id="261" r:id="rId20"/>
    <p:sldId id="296" r:id="rId21"/>
    <p:sldId id="297" r:id="rId22"/>
    <p:sldId id="298" r:id="rId23"/>
    <p:sldId id="299" r:id="rId24"/>
    <p:sldId id="262" r:id="rId25"/>
  </p:sldIdLst>
  <p:sldSz cx="9144000" cy="6858000" type="screen4x3"/>
  <p:notesSz cx="6858000" cy="9144000"/>
  <p:embeddedFontLst>
    <p:embeddedFont>
      <p:font typeface="Source Sans Pro" panose="020B0604020202020204" charset="0"/>
      <p:regular r:id="rId27"/>
      <p:bold r:id="rId28"/>
      <p:italic r:id="rId29"/>
      <p:boldItalic r:id="rId30"/>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0A358296-2007-4B85-8DA3-E0FB09FEE540}">
  <a:tblStyle styleId="{0A358296-2007-4B85-8DA3-E0FB09FEE540}"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9219668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3" name="Shape 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1" name="Shape 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0" name="Shape 1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C5B9"/>
        </a:solidFill>
        <a:effectLst/>
      </p:bgPr>
    </p:bg>
    <p:spTree>
      <p:nvGrpSpPr>
        <p:cNvPr id="1" name="Shape 7"/>
        <p:cNvGrpSpPr/>
        <p:nvPr/>
      </p:nvGrpSpPr>
      <p:grpSpPr>
        <a:xfrm>
          <a:off x="0" y="0"/>
          <a:ext cx="0" cy="0"/>
          <a:chOff x="0" y="0"/>
          <a:chExt cx="0" cy="0"/>
        </a:xfrm>
      </p:grpSpPr>
      <p:sp>
        <p:nvSpPr>
          <p:cNvPr id="8" name="Shape 8"/>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a:spcBef>
                <a:spcPts val="0"/>
              </a:spcBef>
              <a:buNone/>
            </a:pPr>
            <a:endParaRPr/>
          </a:p>
        </p:txBody>
      </p:sp>
      <p:sp>
        <p:nvSpPr>
          <p:cNvPr id="9" name="Shape 9"/>
          <p:cNvSpPr txBox="1">
            <a:spLocks noGrp="1"/>
          </p:cNvSpPr>
          <p:nvPr>
            <p:ph type="ctrTitle"/>
          </p:nvPr>
        </p:nvSpPr>
        <p:spPr>
          <a:xfrm>
            <a:off x="1692000" y="3265350"/>
            <a:ext cx="5759999" cy="1546500"/>
          </a:xfrm>
          <a:prstGeom prst="rect">
            <a:avLst/>
          </a:prstGeom>
        </p:spPr>
        <p:txBody>
          <a:bodyPr lIns="91425" tIns="91425" rIns="91425" bIns="91425" anchor="t" anchorCtr="0"/>
          <a:lstStyle>
            <a:lvl1pPr algn="ctr">
              <a:spcBef>
                <a:spcPts val="0"/>
              </a:spcBef>
              <a:buClr>
                <a:srgbClr val="F05768"/>
              </a:buClr>
              <a:buSzPct val="100000"/>
              <a:defRPr sz="4800">
                <a:solidFill>
                  <a:srgbClr val="F05768"/>
                </a:solidFill>
              </a:defRPr>
            </a:lvl1pPr>
            <a:lvl2pPr algn="ctr">
              <a:spcBef>
                <a:spcPts val="0"/>
              </a:spcBef>
              <a:buClr>
                <a:srgbClr val="F05768"/>
              </a:buClr>
              <a:buSzPct val="100000"/>
              <a:defRPr sz="4800">
                <a:solidFill>
                  <a:srgbClr val="F05768"/>
                </a:solidFill>
              </a:defRPr>
            </a:lvl2pPr>
            <a:lvl3pPr algn="ctr">
              <a:spcBef>
                <a:spcPts val="0"/>
              </a:spcBef>
              <a:buClr>
                <a:srgbClr val="F05768"/>
              </a:buClr>
              <a:buSzPct val="100000"/>
              <a:defRPr sz="4800">
                <a:solidFill>
                  <a:srgbClr val="F05768"/>
                </a:solidFill>
              </a:defRPr>
            </a:lvl3pPr>
            <a:lvl4pPr algn="ctr">
              <a:spcBef>
                <a:spcPts val="0"/>
              </a:spcBef>
              <a:buClr>
                <a:srgbClr val="F05768"/>
              </a:buClr>
              <a:buSzPct val="100000"/>
              <a:defRPr sz="4800">
                <a:solidFill>
                  <a:srgbClr val="F05768"/>
                </a:solidFill>
              </a:defRPr>
            </a:lvl4pPr>
            <a:lvl5pPr algn="ctr">
              <a:spcBef>
                <a:spcPts val="0"/>
              </a:spcBef>
              <a:buClr>
                <a:srgbClr val="F05768"/>
              </a:buClr>
              <a:buSzPct val="100000"/>
              <a:defRPr sz="4800">
                <a:solidFill>
                  <a:srgbClr val="F05768"/>
                </a:solidFill>
              </a:defRPr>
            </a:lvl5pPr>
            <a:lvl6pPr algn="ctr">
              <a:spcBef>
                <a:spcPts val="0"/>
              </a:spcBef>
              <a:buClr>
                <a:srgbClr val="F05768"/>
              </a:buClr>
              <a:buSzPct val="100000"/>
              <a:defRPr sz="4800">
                <a:solidFill>
                  <a:srgbClr val="F05768"/>
                </a:solidFill>
              </a:defRPr>
            </a:lvl6pPr>
            <a:lvl7pPr algn="ctr">
              <a:spcBef>
                <a:spcPts val="0"/>
              </a:spcBef>
              <a:buClr>
                <a:srgbClr val="F05768"/>
              </a:buClr>
              <a:buSzPct val="100000"/>
              <a:defRPr sz="4800">
                <a:solidFill>
                  <a:srgbClr val="F05768"/>
                </a:solidFill>
              </a:defRPr>
            </a:lvl7pPr>
            <a:lvl8pPr algn="ctr">
              <a:spcBef>
                <a:spcPts val="0"/>
              </a:spcBef>
              <a:buClr>
                <a:srgbClr val="F05768"/>
              </a:buClr>
              <a:buSzPct val="100000"/>
              <a:defRPr sz="4800">
                <a:solidFill>
                  <a:srgbClr val="F05768"/>
                </a:solidFill>
              </a:defRPr>
            </a:lvl8pPr>
            <a:lvl9pPr algn="ctr">
              <a:spcBef>
                <a:spcPts val="0"/>
              </a:spcBef>
              <a:buClr>
                <a:srgbClr val="F05768"/>
              </a:buClr>
              <a:buSzPct val="100000"/>
              <a:defRPr sz="4800">
                <a:solidFill>
                  <a:srgbClr val="F05768"/>
                </a:solidFill>
              </a:defRPr>
            </a:lvl9pPr>
          </a:lstStyle>
          <a:p>
            <a:endParaRPr/>
          </a:p>
        </p:txBody>
      </p:sp>
      <p:sp>
        <p:nvSpPr>
          <p:cNvPr id="10" name="Shape 10"/>
          <p:cNvSpPr/>
          <p:nvPr/>
        </p:nvSpPr>
        <p:spPr>
          <a:xfrm>
            <a:off x="3855150" y="1840275"/>
            <a:ext cx="1433699" cy="955799"/>
          </a:xfrm>
          <a:prstGeom prst="wedgeRectCallout">
            <a:avLst>
              <a:gd name="adj1" fmla="val 8366"/>
              <a:gd name="adj2" fmla="val 80819"/>
            </a:avLst>
          </a:prstGeom>
          <a:noFill/>
          <a:ln w="114300" cap="flat" cmpd="sng">
            <a:solidFill>
              <a:srgbClr val="F05768"/>
            </a:solidFill>
            <a:prstDash val="solid"/>
            <a:miter/>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teal">
    <p:bg>
      <p:bgPr>
        <a:solidFill>
          <a:srgbClr val="6CF3CE"/>
        </a:solidFill>
        <a:effectLst/>
      </p:bgPr>
    </p:bg>
    <p:spTree>
      <p:nvGrpSpPr>
        <p:cNvPr id="1" name="Shape 11"/>
        <p:cNvGrpSpPr/>
        <p:nvPr/>
      </p:nvGrpSpPr>
      <p:grpSpPr>
        <a:xfrm>
          <a:off x="0" y="0"/>
          <a:ext cx="0" cy="0"/>
          <a:chOff x="0" y="0"/>
          <a:chExt cx="0" cy="0"/>
        </a:xfrm>
      </p:grpSpPr>
      <p:sp>
        <p:nvSpPr>
          <p:cNvPr id="12" name="Shape 12"/>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rtl="0">
              <a:spcBef>
                <a:spcPts val="0"/>
              </a:spcBef>
              <a:buNone/>
            </a:pPr>
            <a:endParaRPr/>
          </a:p>
        </p:txBody>
      </p:sp>
      <p:sp>
        <p:nvSpPr>
          <p:cNvPr id="13" name="Shape 13"/>
          <p:cNvSpPr txBox="1">
            <a:spLocks noGrp="1"/>
          </p:cNvSpPr>
          <p:nvPr>
            <p:ph type="ctrTitle"/>
          </p:nvPr>
        </p:nvSpPr>
        <p:spPr>
          <a:xfrm>
            <a:off x="665225" y="2018025"/>
            <a:ext cx="4927500" cy="1546500"/>
          </a:xfrm>
          <a:prstGeom prst="rect">
            <a:avLst/>
          </a:prstGeom>
        </p:spPr>
        <p:txBody>
          <a:bodyPr lIns="91425" tIns="91425" rIns="91425" bIns="91425" anchor="b" anchorCtr="0"/>
          <a:lstStyle>
            <a:lvl1pPr algn="l" rtl="0">
              <a:spcBef>
                <a:spcPts val="0"/>
              </a:spcBef>
              <a:buClr>
                <a:srgbClr val="FFFFFF"/>
              </a:buClr>
              <a:buSzPct val="100000"/>
              <a:defRPr sz="4800">
                <a:solidFill>
                  <a:srgbClr val="FFFFFF"/>
                </a:solidFill>
              </a:defRPr>
            </a:lvl1pPr>
            <a:lvl2pPr algn="l" rtl="0">
              <a:spcBef>
                <a:spcPts val="0"/>
              </a:spcBef>
              <a:buClr>
                <a:srgbClr val="FFFFFF"/>
              </a:buClr>
              <a:buSzPct val="100000"/>
              <a:defRPr sz="4800">
                <a:solidFill>
                  <a:srgbClr val="FFFFFF"/>
                </a:solidFill>
              </a:defRPr>
            </a:lvl2pPr>
            <a:lvl3pPr algn="l" rtl="0">
              <a:spcBef>
                <a:spcPts val="0"/>
              </a:spcBef>
              <a:buClr>
                <a:srgbClr val="FFFFFF"/>
              </a:buClr>
              <a:buSzPct val="100000"/>
              <a:defRPr sz="4800">
                <a:solidFill>
                  <a:srgbClr val="FFFFFF"/>
                </a:solidFill>
              </a:defRPr>
            </a:lvl3pPr>
            <a:lvl4pPr algn="l" rtl="0">
              <a:spcBef>
                <a:spcPts val="0"/>
              </a:spcBef>
              <a:buClr>
                <a:srgbClr val="FFFFFF"/>
              </a:buClr>
              <a:buSzPct val="100000"/>
              <a:defRPr sz="4800">
                <a:solidFill>
                  <a:srgbClr val="FFFFFF"/>
                </a:solidFill>
              </a:defRPr>
            </a:lvl4pPr>
            <a:lvl5pPr algn="l" rtl="0">
              <a:spcBef>
                <a:spcPts val="0"/>
              </a:spcBef>
              <a:buClr>
                <a:srgbClr val="FFFFFF"/>
              </a:buClr>
              <a:buSzPct val="100000"/>
              <a:defRPr sz="4800">
                <a:solidFill>
                  <a:srgbClr val="FFFFFF"/>
                </a:solidFill>
              </a:defRPr>
            </a:lvl5pPr>
            <a:lvl6pPr algn="l" rtl="0">
              <a:spcBef>
                <a:spcPts val="0"/>
              </a:spcBef>
              <a:buClr>
                <a:srgbClr val="FFFFFF"/>
              </a:buClr>
              <a:buSzPct val="100000"/>
              <a:defRPr sz="4800">
                <a:solidFill>
                  <a:srgbClr val="FFFFFF"/>
                </a:solidFill>
              </a:defRPr>
            </a:lvl6pPr>
            <a:lvl7pPr algn="l" rtl="0">
              <a:spcBef>
                <a:spcPts val="0"/>
              </a:spcBef>
              <a:buClr>
                <a:srgbClr val="FFFFFF"/>
              </a:buClr>
              <a:buSzPct val="100000"/>
              <a:defRPr sz="4800">
                <a:solidFill>
                  <a:srgbClr val="FFFFFF"/>
                </a:solidFill>
              </a:defRPr>
            </a:lvl7pPr>
            <a:lvl8pPr algn="l" rtl="0">
              <a:spcBef>
                <a:spcPts val="0"/>
              </a:spcBef>
              <a:buClr>
                <a:srgbClr val="FFFFFF"/>
              </a:buClr>
              <a:buSzPct val="100000"/>
              <a:defRPr sz="4800">
                <a:solidFill>
                  <a:srgbClr val="FFFFFF"/>
                </a:solidFill>
              </a:defRPr>
            </a:lvl8pPr>
            <a:lvl9pPr algn="l" rtl="0">
              <a:spcBef>
                <a:spcPts val="0"/>
              </a:spcBef>
              <a:buClr>
                <a:srgbClr val="FFFFFF"/>
              </a:buClr>
              <a:buSzPct val="100000"/>
              <a:defRPr sz="4800">
                <a:solidFill>
                  <a:srgbClr val="FFFFFF"/>
                </a:solidFill>
              </a:defRPr>
            </a:lvl9pPr>
          </a:lstStyle>
          <a:p>
            <a:endParaRPr/>
          </a:p>
        </p:txBody>
      </p:sp>
      <p:sp>
        <p:nvSpPr>
          <p:cNvPr id="14" name="Shape 14"/>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15" name="Shape 15"/>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Subtitle pink">
    <p:bg>
      <p:bgPr>
        <a:solidFill>
          <a:srgbClr val="FD8E80"/>
        </a:solidFill>
        <a:effectLst/>
      </p:bgPr>
    </p:bg>
    <p:spTree>
      <p:nvGrpSpPr>
        <p:cNvPr id="1" name="Shape 16"/>
        <p:cNvGrpSpPr/>
        <p:nvPr/>
      </p:nvGrpSpPr>
      <p:grpSpPr>
        <a:xfrm>
          <a:off x="0" y="0"/>
          <a:ext cx="0" cy="0"/>
          <a:chOff x="0" y="0"/>
          <a:chExt cx="0" cy="0"/>
        </a:xfrm>
      </p:grpSpPr>
      <p:sp>
        <p:nvSpPr>
          <p:cNvPr id="17" name="Shape 17"/>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rtl="0">
              <a:spcBef>
                <a:spcPts val="0"/>
              </a:spcBef>
              <a:buNone/>
            </a:pPr>
            <a:endParaRPr/>
          </a:p>
        </p:txBody>
      </p:sp>
      <p:sp>
        <p:nvSpPr>
          <p:cNvPr id="18" name="Shape 18"/>
          <p:cNvSpPr txBox="1">
            <a:spLocks noGrp="1"/>
          </p:cNvSpPr>
          <p:nvPr>
            <p:ph type="ctrTitle"/>
          </p:nvPr>
        </p:nvSpPr>
        <p:spPr>
          <a:xfrm>
            <a:off x="665225" y="2018025"/>
            <a:ext cx="4927500" cy="1546500"/>
          </a:xfrm>
          <a:prstGeom prst="rect">
            <a:avLst/>
          </a:prstGeom>
        </p:spPr>
        <p:txBody>
          <a:bodyPr lIns="91425" tIns="91425" rIns="91425" bIns="91425" anchor="ctr" anchorCtr="0"/>
          <a:lstStyle>
            <a:lvl1pPr algn="l" rtl="0">
              <a:spcBef>
                <a:spcPts val="0"/>
              </a:spcBef>
              <a:buClr>
                <a:srgbClr val="FFFFFF"/>
              </a:buClr>
              <a:buSzPct val="100000"/>
              <a:defRPr sz="4800">
                <a:solidFill>
                  <a:srgbClr val="FFFFFF"/>
                </a:solidFill>
              </a:defRPr>
            </a:lvl1pPr>
            <a:lvl2pPr algn="l" rtl="0">
              <a:spcBef>
                <a:spcPts val="0"/>
              </a:spcBef>
              <a:buClr>
                <a:srgbClr val="FFFFFF"/>
              </a:buClr>
              <a:buSzPct val="100000"/>
              <a:defRPr sz="4800">
                <a:solidFill>
                  <a:srgbClr val="FFFFFF"/>
                </a:solidFill>
              </a:defRPr>
            </a:lvl2pPr>
            <a:lvl3pPr algn="l" rtl="0">
              <a:spcBef>
                <a:spcPts val="0"/>
              </a:spcBef>
              <a:buClr>
                <a:srgbClr val="FFFFFF"/>
              </a:buClr>
              <a:buSzPct val="100000"/>
              <a:defRPr sz="4800">
                <a:solidFill>
                  <a:srgbClr val="FFFFFF"/>
                </a:solidFill>
              </a:defRPr>
            </a:lvl3pPr>
            <a:lvl4pPr algn="l" rtl="0">
              <a:spcBef>
                <a:spcPts val="0"/>
              </a:spcBef>
              <a:buClr>
                <a:srgbClr val="FFFFFF"/>
              </a:buClr>
              <a:buSzPct val="100000"/>
              <a:defRPr sz="4800">
                <a:solidFill>
                  <a:srgbClr val="FFFFFF"/>
                </a:solidFill>
              </a:defRPr>
            </a:lvl4pPr>
            <a:lvl5pPr algn="l" rtl="0">
              <a:spcBef>
                <a:spcPts val="0"/>
              </a:spcBef>
              <a:buClr>
                <a:srgbClr val="FFFFFF"/>
              </a:buClr>
              <a:buSzPct val="100000"/>
              <a:defRPr sz="4800">
                <a:solidFill>
                  <a:srgbClr val="FFFFFF"/>
                </a:solidFill>
              </a:defRPr>
            </a:lvl5pPr>
            <a:lvl6pPr algn="l" rtl="0">
              <a:spcBef>
                <a:spcPts val="0"/>
              </a:spcBef>
              <a:buClr>
                <a:srgbClr val="FFFFFF"/>
              </a:buClr>
              <a:buSzPct val="100000"/>
              <a:defRPr sz="4800">
                <a:solidFill>
                  <a:srgbClr val="FFFFFF"/>
                </a:solidFill>
              </a:defRPr>
            </a:lvl6pPr>
            <a:lvl7pPr algn="l" rtl="0">
              <a:spcBef>
                <a:spcPts val="0"/>
              </a:spcBef>
              <a:buClr>
                <a:srgbClr val="FFFFFF"/>
              </a:buClr>
              <a:buSzPct val="100000"/>
              <a:defRPr sz="4800">
                <a:solidFill>
                  <a:srgbClr val="FFFFFF"/>
                </a:solidFill>
              </a:defRPr>
            </a:lvl7pPr>
            <a:lvl8pPr algn="l" rtl="0">
              <a:spcBef>
                <a:spcPts val="0"/>
              </a:spcBef>
              <a:buClr>
                <a:srgbClr val="FFFFFF"/>
              </a:buClr>
              <a:buSzPct val="100000"/>
              <a:defRPr sz="4800">
                <a:solidFill>
                  <a:srgbClr val="FFFFFF"/>
                </a:solidFill>
              </a:defRPr>
            </a:lvl8pPr>
            <a:lvl9pPr algn="l" rtl="0">
              <a:spcBef>
                <a:spcPts val="0"/>
              </a:spcBef>
              <a:buClr>
                <a:srgbClr val="FFFFFF"/>
              </a:buClr>
              <a:buSzPct val="100000"/>
              <a:defRPr sz="4800">
                <a:solidFill>
                  <a:srgbClr val="FFFFFF"/>
                </a:solidFill>
              </a:defRPr>
            </a:lvl9pPr>
          </a:lstStyle>
          <a:p>
            <a:endParaRPr/>
          </a:p>
        </p:txBody>
      </p:sp>
      <p:sp>
        <p:nvSpPr>
          <p:cNvPr id="19" name="Shape 19"/>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20" name="Shape 20"/>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Quote">
    <p:bg>
      <p:bgPr>
        <a:solidFill>
          <a:srgbClr val="F05768"/>
        </a:solidFill>
        <a:effectLst/>
      </p:bgPr>
    </p:bg>
    <p:spTree>
      <p:nvGrpSpPr>
        <p:cNvPr id="1" name="Shape 21"/>
        <p:cNvGrpSpPr/>
        <p:nvPr/>
      </p:nvGrpSpPr>
      <p:grpSpPr>
        <a:xfrm>
          <a:off x="0" y="0"/>
          <a:ext cx="0" cy="0"/>
          <a:chOff x="0" y="0"/>
          <a:chExt cx="0" cy="0"/>
        </a:xfrm>
      </p:grpSpPr>
      <p:sp>
        <p:nvSpPr>
          <p:cNvPr id="22" name="Shape 22"/>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rtl="0">
              <a:spcBef>
                <a:spcPts val="0"/>
              </a:spcBef>
              <a:buNone/>
            </a:pPr>
            <a:endParaRPr/>
          </a:p>
        </p:txBody>
      </p:sp>
      <p:sp>
        <p:nvSpPr>
          <p:cNvPr id="23" name="Shape 23"/>
          <p:cNvSpPr/>
          <p:nvPr/>
        </p:nvSpPr>
        <p:spPr>
          <a:xfrm>
            <a:off x="3855150" y="1459275"/>
            <a:ext cx="1433699" cy="955799"/>
          </a:xfrm>
          <a:prstGeom prst="wedgeRectCallout">
            <a:avLst>
              <a:gd name="adj1" fmla="val 8366"/>
              <a:gd name="adj2" fmla="val 80819"/>
            </a:avLst>
          </a:prstGeom>
          <a:solidFill>
            <a:srgbClr val="FFFFFF"/>
          </a:solidFill>
          <a:ln>
            <a:noFill/>
          </a:ln>
        </p:spPr>
        <p:txBody>
          <a:bodyPr lIns="91425" tIns="91425" rIns="91425" bIns="91425" anchor="ctr" anchorCtr="0">
            <a:noAutofit/>
          </a:bodyPr>
          <a:lstStyle/>
          <a:p>
            <a:pPr>
              <a:spcBef>
                <a:spcPts val="0"/>
              </a:spcBef>
              <a:buNone/>
            </a:pPr>
            <a:endParaRPr/>
          </a:p>
        </p:txBody>
      </p:sp>
      <p:sp>
        <p:nvSpPr>
          <p:cNvPr id="24" name="Shape 24"/>
          <p:cNvSpPr txBox="1">
            <a:spLocks noGrp="1"/>
          </p:cNvSpPr>
          <p:nvPr>
            <p:ph type="body" idx="1"/>
          </p:nvPr>
        </p:nvSpPr>
        <p:spPr>
          <a:xfrm>
            <a:off x="810450" y="2790325"/>
            <a:ext cx="7523099" cy="804299"/>
          </a:xfrm>
          <a:prstGeom prst="rect">
            <a:avLst/>
          </a:prstGeom>
        </p:spPr>
        <p:txBody>
          <a:bodyPr lIns="91425" tIns="91425" rIns="91425" bIns="91425" anchor="t" anchorCtr="0"/>
          <a:lstStyle>
            <a:lvl1pPr algn="ctr" rtl="0">
              <a:spcBef>
                <a:spcPts val="0"/>
              </a:spcBef>
              <a:defRPr i="1"/>
            </a:lvl1pPr>
            <a:lvl2pPr algn="ctr" rtl="0">
              <a:spcBef>
                <a:spcPts val="0"/>
              </a:spcBef>
              <a:defRPr i="1"/>
            </a:lvl2pPr>
            <a:lvl3pPr algn="ctr" rtl="0">
              <a:spcBef>
                <a:spcPts val="0"/>
              </a:spcBef>
              <a:defRPr i="1"/>
            </a:lvl3pPr>
            <a:lvl4pPr algn="ctr" rtl="0">
              <a:spcBef>
                <a:spcPts val="0"/>
              </a:spcBef>
              <a:defRPr i="1"/>
            </a:lvl4pPr>
            <a:lvl5pPr algn="ctr" rtl="0">
              <a:spcBef>
                <a:spcPts val="0"/>
              </a:spcBef>
              <a:defRPr i="1"/>
            </a:lvl5pPr>
            <a:lvl6pPr algn="ctr" rtl="0">
              <a:spcBef>
                <a:spcPts val="0"/>
              </a:spcBef>
              <a:defRPr i="1"/>
            </a:lvl6pPr>
            <a:lvl7pPr algn="ctr" rtl="0">
              <a:spcBef>
                <a:spcPts val="0"/>
              </a:spcBef>
              <a:defRPr i="1"/>
            </a:lvl7pPr>
            <a:lvl8pPr algn="ctr" rtl="0">
              <a:spcBef>
                <a:spcPts val="0"/>
              </a:spcBef>
              <a:defRPr i="1"/>
            </a:lvl8pPr>
            <a:lvl9pPr algn="ctr">
              <a:spcBef>
                <a:spcPts val="0"/>
              </a:spcBef>
              <a:defRPr i="1"/>
            </a:lvl9pPr>
          </a:lstStyle>
          <a:p>
            <a:endParaRPr/>
          </a:p>
        </p:txBody>
      </p:sp>
      <p:sp>
        <p:nvSpPr>
          <p:cNvPr id="25" name="Shape 25"/>
          <p:cNvSpPr txBox="1"/>
          <p:nvPr/>
        </p:nvSpPr>
        <p:spPr>
          <a:xfrm>
            <a:off x="3593400" y="1499025"/>
            <a:ext cx="1957200" cy="871499"/>
          </a:xfrm>
          <a:prstGeom prst="rect">
            <a:avLst/>
          </a:prstGeom>
          <a:noFill/>
          <a:ln>
            <a:noFill/>
          </a:ln>
        </p:spPr>
        <p:txBody>
          <a:bodyPr lIns="91425" tIns="91425" rIns="91425" bIns="91425" anchor="t" anchorCtr="0">
            <a:noAutofit/>
          </a:bodyPr>
          <a:lstStyle/>
          <a:p>
            <a:pPr algn="ctr">
              <a:spcBef>
                <a:spcPts val="0"/>
              </a:spcBef>
              <a:buNone/>
            </a:pPr>
            <a:r>
              <a:rPr lang="en" sz="6000" b="1">
                <a:solidFill>
                  <a:srgbClr val="00C5B9"/>
                </a:solidFill>
                <a:latin typeface="Source Sans Pro"/>
                <a:ea typeface="Source Sans Pro"/>
                <a:cs typeface="Source Sans Pro"/>
                <a:sym typeface="Source Sans Pro"/>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6"/>
        <p:cNvGrpSpPr/>
        <p:nvPr/>
      </p:nvGrpSpPr>
      <p:grpSpPr>
        <a:xfrm>
          <a:off x="0" y="0"/>
          <a:ext cx="0" cy="0"/>
          <a:chOff x="0" y="0"/>
          <a:chExt cx="0" cy="0"/>
        </a:xfrm>
      </p:grpSpPr>
      <p:sp>
        <p:nvSpPr>
          <p:cNvPr id="27" name="Shape 27"/>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a:spcBef>
                <a:spcPts val="0"/>
              </a:spcBef>
              <a:buNone/>
            </a:pPr>
            <a:endParaRPr/>
          </a:p>
        </p:txBody>
      </p:sp>
      <p:grpSp>
        <p:nvGrpSpPr>
          <p:cNvPr id="28" name="Shape 28"/>
          <p:cNvGrpSpPr/>
          <p:nvPr/>
        </p:nvGrpSpPr>
        <p:grpSpPr>
          <a:xfrm>
            <a:off x="180850" y="168450"/>
            <a:ext cx="8781899" cy="1296663"/>
            <a:chOff x="180850" y="168450"/>
            <a:chExt cx="8781899" cy="1296663"/>
          </a:xfrm>
        </p:grpSpPr>
        <p:sp>
          <p:nvSpPr>
            <p:cNvPr id="29" name="Shape 29"/>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a:spcBef>
                  <a:spcPts val="0"/>
                </a:spcBef>
                <a:buNone/>
              </a:pPr>
              <a:endParaRPr/>
            </a:p>
          </p:txBody>
        </p:sp>
        <p:sp>
          <p:nvSpPr>
            <p:cNvPr id="30" name="Shape 30"/>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a:spcBef>
                  <a:spcPts val="0"/>
                </a:spcBef>
                <a:buNone/>
              </a:pPr>
              <a:endParaRPr/>
            </a:p>
          </p:txBody>
        </p:sp>
        <p:sp>
          <p:nvSpPr>
            <p:cNvPr id="31" name="Shape 31"/>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a:spcBef>
                  <a:spcPts val="0"/>
                </a:spcBef>
                <a:buNone/>
              </a:pPr>
              <a:endParaRPr/>
            </a:p>
          </p:txBody>
        </p:sp>
      </p:grpSp>
      <p:sp>
        <p:nvSpPr>
          <p:cNvPr id="32" name="Shape 32"/>
          <p:cNvSpPr txBox="1">
            <a:spLocks noGrp="1"/>
          </p:cNvSpPr>
          <p:nvPr>
            <p:ph type="title"/>
          </p:nvPr>
        </p:nvSpPr>
        <p:spPr>
          <a:xfrm>
            <a:off x="832475" y="168450"/>
            <a:ext cx="7951799" cy="973499"/>
          </a:xfrm>
          <a:prstGeom prst="rect">
            <a:avLst/>
          </a:prstGeom>
        </p:spPr>
        <p:txBody>
          <a:bodyPr lIns="91425" tIns="91425" rIns="91425" bIns="91425" anchor="ctr" anchorCtr="0"/>
          <a:lstStyle>
            <a:lvl1pPr algn="l">
              <a:spcBef>
                <a:spcPts val="0"/>
              </a:spcBef>
              <a:defRPr/>
            </a:lvl1pPr>
            <a:lvl2pPr algn="l">
              <a:spcBef>
                <a:spcPts val="0"/>
              </a:spcBef>
              <a:buClr>
                <a:srgbClr val="FFFFFF"/>
              </a:buClr>
              <a:defRPr>
                <a:solidFill>
                  <a:srgbClr val="FFFFFF"/>
                </a:solidFill>
              </a:defRPr>
            </a:lvl2pPr>
            <a:lvl3pPr algn="l">
              <a:spcBef>
                <a:spcPts val="0"/>
              </a:spcBef>
              <a:buClr>
                <a:srgbClr val="FFFFFF"/>
              </a:buClr>
              <a:defRPr>
                <a:solidFill>
                  <a:srgbClr val="FFFFFF"/>
                </a:solidFill>
              </a:defRPr>
            </a:lvl3pPr>
            <a:lvl4pPr algn="l">
              <a:spcBef>
                <a:spcPts val="0"/>
              </a:spcBef>
              <a:buClr>
                <a:srgbClr val="FFFFFF"/>
              </a:buClr>
              <a:defRPr>
                <a:solidFill>
                  <a:srgbClr val="FFFFFF"/>
                </a:solidFill>
              </a:defRPr>
            </a:lvl4pPr>
            <a:lvl5pPr algn="l">
              <a:spcBef>
                <a:spcPts val="0"/>
              </a:spcBef>
              <a:buClr>
                <a:srgbClr val="FFFFFF"/>
              </a:buClr>
              <a:defRPr>
                <a:solidFill>
                  <a:srgbClr val="FFFFFF"/>
                </a:solidFill>
              </a:defRPr>
            </a:lvl5pPr>
            <a:lvl6pPr algn="l">
              <a:spcBef>
                <a:spcPts val="0"/>
              </a:spcBef>
              <a:buClr>
                <a:srgbClr val="FFFFFF"/>
              </a:buClr>
              <a:defRPr>
                <a:solidFill>
                  <a:srgbClr val="FFFFFF"/>
                </a:solidFill>
              </a:defRPr>
            </a:lvl6pPr>
            <a:lvl7pPr algn="l">
              <a:spcBef>
                <a:spcPts val="0"/>
              </a:spcBef>
              <a:buClr>
                <a:srgbClr val="FFFFFF"/>
              </a:buClr>
              <a:defRPr>
                <a:solidFill>
                  <a:srgbClr val="FFFFFF"/>
                </a:solidFill>
              </a:defRPr>
            </a:lvl7pPr>
            <a:lvl8pPr algn="l">
              <a:spcBef>
                <a:spcPts val="0"/>
              </a:spcBef>
              <a:buClr>
                <a:srgbClr val="FFFFFF"/>
              </a:buClr>
              <a:defRPr>
                <a:solidFill>
                  <a:srgbClr val="FFFFFF"/>
                </a:solidFill>
              </a:defRPr>
            </a:lvl8pPr>
            <a:lvl9pPr algn="l">
              <a:spcBef>
                <a:spcPts val="0"/>
              </a:spcBef>
              <a:buClr>
                <a:srgbClr val="FFFFFF"/>
              </a:buClr>
              <a:defRPr>
                <a:solidFill>
                  <a:srgbClr val="FFFFFF"/>
                </a:solidFill>
              </a:defRPr>
            </a:lvl9pPr>
          </a:lstStyle>
          <a:p>
            <a:endParaRPr/>
          </a:p>
        </p:txBody>
      </p:sp>
      <p:sp>
        <p:nvSpPr>
          <p:cNvPr id="33" name="Shape 33"/>
          <p:cNvSpPr txBox="1">
            <a:spLocks noGrp="1"/>
          </p:cNvSpPr>
          <p:nvPr>
            <p:ph type="body" idx="1"/>
          </p:nvPr>
        </p:nvSpPr>
        <p:spPr>
          <a:xfrm>
            <a:off x="753150" y="1600200"/>
            <a:ext cx="76377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4"/>
        <p:cNvGrpSpPr/>
        <p:nvPr/>
      </p:nvGrpSpPr>
      <p:grpSpPr>
        <a:xfrm>
          <a:off x="0" y="0"/>
          <a:ext cx="0" cy="0"/>
          <a:chOff x="0" y="0"/>
          <a:chExt cx="0" cy="0"/>
        </a:xfrm>
      </p:grpSpPr>
      <p:sp>
        <p:nvSpPr>
          <p:cNvPr id="35" name="Shape 35"/>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a:spcBef>
                <a:spcPts val="0"/>
              </a:spcBef>
              <a:buNone/>
            </a:pPr>
            <a:endParaRPr/>
          </a:p>
        </p:txBody>
      </p:sp>
      <p:grpSp>
        <p:nvGrpSpPr>
          <p:cNvPr id="36" name="Shape 36"/>
          <p:cNvGrpSpPr/>
          <p:nvPr/>
        </p:nvGrpSpPr>
        <p:grpSpPr>
          <a:xfrm>
            <a:off x="180850" y="168450"/>
            <a:ext cx="8781899" cy="1296663"/>
            <a:chOff x="180850" y="168450"/>
            <a:chExt cx="8781899" cy="1296663"/>
          </a:xfrm>
        </p:grpSpPr>
        <p:sp>
          <p:nvSpPr>
            <p:cNvPr id="37" name="Shape 37"/>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a:spcBef>
                  <a:spcPts val="0"/>
                </a:spcBef>
                <a:buNone/>
              </a:pPr>
              <a:endParaRPr/>
            </a:p>
          </p:txBody>
        </p:sp>
        <p:sp>
          <p:nvSpPr>
            <p:cNvPr id="38" name="Shape 38"/>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a:spcBef>
                  <a:spcPts val="0"/>
                </a:spcBef>
                <a:buNone/>
              </a:pPr>
              <a:endParaRPr/>
            </a:p>
          </p:txBody>
        </p:sp>
        <p:sp>
          <p:nvSpPr>
            <p:cNvPr id="39" name="Shape 39"/>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a:spcBef>
                  <a:spcPts val="0"/>
                </a:spcBef>
                <a:buNone/>
              </a:pPr>
              <a:endParaRPr/>
            </a:p>
          </p:txBody>
        </p:sp>
      </p:grpSp>
      <p:sp>
        <p:nvSpPr>
          <p:cNvPr id="40" name="Shape 40"/>
          <p:cNvSpPr txBox="1">
            <a:spLocks noGrp="1"/>
          </p:cNvSpPr>
          <p:nvPr>
            <p:ph type="title"/>
          </p:nvPr>
        </p:nvSpPr>
        <p:spPr>
          <a:xfrm>
            <a:off x="832475" y="168450"/>
            <a:ext cx="7951799" cy="973499"/>
          </a:xfrm>
          <a:prstGeom prst="rect">
            <a:avLst/>
          </a:prstGeom>
        </p:spPr>
        <p:txBody>
          <a:bodyPr lIns="91425" tIns="91425" rIns="91425" bIns="91425" anchor="ctr" anchorCtr="0"/>
          <a:lstStyle>
            <a:lvl1pPr algn="l" rtl="0">
              <a:spcBef>
                <a:spcPts val="0"/>
              </a:spcBef>
              <a:defRPr/>
            </a:lvl1pPr>
            <a:lvl2pPr algn="l" rtl="0">
              <a:spcBef>
                <a:spcPts val="0"/>
              </a:spcBef>
              <a:buClr>
                <a:srgbClr val="FFFFFF"/>
              </a:buClr>
              <a:defRPr>
                <a:solidFill>
                  <a:srgbClr val="FFFFFF"/>
                </a:solidFill>
              </a:defRPr>
            </a:lvl2pPr>
            <a:lvl3pPr algn="l" rtl="0">
              <a:spcBef>
                <a:spcPts val="0"/>
              </a:spcBef>
              <a:buClr>
                <a:srgbClr val="FFFFFF"/>
              </a:buClr>
              <a:defRPr>
                <a:solidFill>
                  <a:srgbClr val="FFFFFF"/>
                </a:solidFill>
              </a:defRPr>
            </a:lvl3pPr>
            <a:lvl4pPr algn="l" rtl="0">
              <a:spcBef>
                <a:spcPts val="0"/>
              </a:spcBef>
              <a:buClr>
                <a:srgbClr val="FFFFFF"/>
              </a:buClr>
              <a:defRPr>
                <a:solidFill>
                  <a:srgbClr val="FFFFFF"/>
                </a:solidFill>
              </a:defRPr>
            </a:lvl4pPr>
            <a:lvl5pPr algn="l" rtl="0">
              <a:spcBef>
                <a:spcPts val="0"/>
              </a:spcBef>
              <a:buClr>
                <a:srgbClr val="FFFFFF"/>
              </a:buClr>
              <a:defRPr>
                <a:solidFill>
                  <a:srgbClr val="FFFFFF"/>
                </a:solidFill>
              </a:defRPr>
            </a:lvl5pPr>
            <a:lvl6pPr algn="l" rtl="0">
              <a:spcBef>
                <a:spcPts val="0"/>
              </a:spcBef>
              <a:buClr>
                <a:srgbClr val="FFFFFF"/>
              </a:buClr>
              <a:defRPr>
                <a:solidFill>
                  <a:srgbClr val="FFFFFF"/>
                </a:solidFill>
              </a:defRPr>
            </a:lvl6pPr>
            <a:lvl7pPr algn="l" rtl="0">
              <a:spcBef>
                <a:spcPts val="0"/>
              </a:spcBef>
              <a:buClr>
                <a:srgbClr val="FFFFFF"/>
              </a:buClr>
              <a:defRPr>
                <a:solidFill>
                  <a:srgbClr val="FFFFFF"/>
                </a:solidFill>
              </a:defRPr>
            </a:lvl7pPr>
            <a:lvl8pPr algn="l" rtl="0">
              <a:spcBef>
                <a:spcPts val="0"/>
              </a:spcBef>
              <a:buClr>
                <a:srgbClr val="FFFFFF"/>
              </a:buClr>
              <a:defRPr>
                <a:solidFill>
                  <a:srgbClr val="FFFFFF"/>
                </a:solidFill>
              </a:defRPr>
            </a:lvl8pPr>
            <a:lvl9pPr algn="l" rtl="0">
              <a:spcBef>
                <a:spcPts val="0"/>
              </a:spcBef>
              <a:buClr>
                <a:srgbClr val="FFFFFF"/>
              </a:buClr>
              <a:defRPr>
                <a:solidFill>
                  <a:srgbClr val="FFFFFF"/>
                </a:solidFill>
              </a:defRPr>
            </a:lvl9pPr>
          </a:lstStyle>
          <a:p>
            <a:endParaRPr/>
          </a:p>
        </p:txBody>
      </p:sp>
      <p:sp>
        <p:nvSpPr>
          <p:cNvPr id="41" name="Shape 41"/>
          <p:cNvSpPr txBox="1">
            <a:spLocks noGrp="1"/>
          </p:cNvSpPr>
          <p:nvPr>
            <p:ph type="body" idx="1"/>
          </p:nvPr>
        </p:nvSpPr>
        <p:spPr>
          <a:xfrm>
            <a:off x="457200" y="1600200"/>
            <a:ext cx="3994500" cy="4686899"/>
          </a:xfrm>
          <a:prstGeom prst="rect">
            <a:avLst/>
          </a:prstGeom>
        </p:spPr>
        <p:txBody>
          <a:bodyPr lIns="91425" tIns="91425" rIns="91425" bIns="91425" anchor="t" anchorCtr="0"/>
          <a:lstStyle>
            <a:lvl1pPr>
              <a:spcBef>
                <a:spcPts val="0"/>
              </a:spcBef>
              <a:buSzPct val="100000"/>
              <a:defRPr sz="2400"/>
            </a:lvl1pPr>
            <a:lvl2pPr>
              <a:spcBef>
                <a:spcPts val="0"/>
              </a:spcBef>
              <a:buSzPct val="100000"/>
              <a:defRPr sz="1800"/>
            </a:lvl2pPr>
            <a:lvl3pPr>
              <a:spcBef>
                <a:spcPts val="0"/>
              </a:spcBef>
              <a:buSzPct val="100000"/>
              <a:defRPr sz="1800"/>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2" name="Shape 42"/>
          <p:cNvSpPr txBox="1">
            <a:spLocks noGrp="1"/>
          </p:cNvSpPr>
          <p:nvPr>
            <p:ph type="body" idx="2"/>
          </p:nvPr>
        </p:nvSpPr>
        <p:spPr>
          <a:xfrm>
            <a:off x="4692274" y="1600200"/>
            <a:ext cx="3994500" cy="4686899"/>
          </a:xfrm>
          <a:prstGeom prst="rect">
            <a:avLst/>
          </a:prstGeom>
        </p:spPr>
        <p:txBody>
          <a:bodyPr lIns="91425" tIns="91425" rIns="91425" bIns="91425" anchor="t" anchorCtr="0"/>
          <a:lstStyle>
            <a:lvl1pPr>
              <a:spcBef>
                <a:spcPts val="0"/>
              </a:spcBef>
              <a:buSzPct val="100000"/>
              <a:defRPr sz="2400"/>
            </a:lvl1pPr>
            <a:lvl2pPr>
              <a:spcBef>
                <a:spcPts val="0"/>
              </a:spcBef>
              <a:buSzPct val="100000"/>
              <a:defRPr sz="1800"/>
            </a:lvl2pPr>
            <a:lvl3pPr>
              <a:spcBef>
                <a:spcPts val="0"/>
              </a:spcBef>
              <a:buSzPct val="100000"/>
              <a:defRPr sz="1800"/>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3"/>
        <p:cNvGrpSpPr/>
        <p:nvPr/>
      </p:nvGrpSpPr>
      <p:grpSpPr>
        <a:xfrm>
          <a:off x="0" y="0"/>
          <a:ext cx="0" cy="0"/>
          <a:chOff x="0" y="0"/>
          <a:chExt cx="0" cy="0"/>
        </a:xfrm>
      </p:grpSpPr>
      <p:grpSp>
        <p:nvGrpSpPr>
          <p:cNvPr id="54" name="Shape 54"/>
          <p:cNvGrpSpPr/>
          <p:nvPr/>
        </p:nvGrpSpPr>
        <p:grpSpPr>
          <a:xfrm>
            <a:off x="180850" y="168450"/>
            <a:ext cx="8781899" cy="1296663"/>
            <a:chOff x="180850" y="168450"/>
            <a:chExt cx="8781899" cy="1296663"/>
          </a:xfrm>
        </p:grpSpPr>
        <p:sp>
          <p:nvSpPr>
            <p:cNvPr id="55" name="Shape 55"/>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a:spcBef>
                  <a:spcPts val="0"/>
                </a:spcBef>
                <a:buNone/>
              </a:pPr>
              <a:endParaRPr/>
            </a:p>
          </p:txBody>
        </p:sp>
        <p:sp>
          <p:nvSpPr>
            <p:cNvPr id="56" name="Shape 56"/>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a:spcBef>
                  <a:spcPts val="0"/>
                </a:spcBef>
                <a:buNone/>
              </a:pPr>
              <a:endParaRPr/>
            </a:p>
          </p:txBody>
        </p:sp>
        <p:sp>
          <p:nvSpPr>
            <p:cNvPr id="57" name="Shape 57"/>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a:spcBef>
                  <a:spcPts val="0"/>
                </a:spcBef>
                <a:buNone/>
              </a:pPr>
              <a:endParaRPr/>
            </a:p>
          </p:txBody>
        </p:sp>
      </p:grpSp>
      <p:sp>
        <p:nvSpPr>
          <p:cNvPr id="58" name="Shape 58"/>
          <p:cNvSpPr txBox="1">
            <a:spLocks noGrp="1"/>
          </p:cNvSpPr>
          <p:nvPr>
            <p:ph type="title"/>
          </p:nvPr>
        </p:nvSpPr>
        <p:spPr>
          <a:xfrm>
            <a:off x="832475" y="168450"/>
            <a:ext cx="7951799" cy="973499"/>
          </a:xfrm>
          <a:prstGeom prst="rect">
            <a:avLst/>
          </a:prstGeom>
        </p:spPr>
        <p:txBody>
          <a:bodyPr lIns="91425" tIns="91425" rIns="91425" bIns="91425" anchor="ctr" anchorCtr="0"/>
          <a:lstStyle>
            <a:lvl1pPr algn="l" rtl="0">
              <a:spcBef>
                <a:spcPts val="0"/>
              </a:spcBef>
              <a:defRPr/>
            </a:lvl1pPr>
            <a:lvl2pPr algn="l" rtl="0">
              <a:spcBef>
                <a:spcPts val="0"/>
              </a:spcBef>
              <a:buClr>
                <a:srgbClr val="FFFFFF"/>
              </a:buClr>
              <a:defRPr>
                <a:solidFill>
                  <a:srgbClr val="FFFFFF"/>
                </a:solidFill>
              </a:defRPr>
            </a:lvl2pPr>
            <a:lvl3pPr algn="l" rtl="0">
              <a:spcBef>
                <a:spcPts val="0"/>
              </a:spcBef>
              <a:buClr>
                <a:srgbClr val="FFFFFF"/>
              </a:buClr>
              <a:defRPr>
                <a:solidFill>
                  <a:srgbClr val="FFFFFF"/>
                </a:solidFill>
              </a:defRPr>
            </a:lvl3pPr>
            <a:lvl4pPr algn="l" rtl="0">
              <a:spcBef>
                <a:spcPts val="0"/>
              </a:spcBef>
              <a:buClr>
                <a:srgbClr val="FFFFFF"/>
              </a:buClr>
              <a:defRPr>
                <a:solidFill>
                  <a:srgbClr val="FFFFFF"/>
                </a:solidFill>
              </a:defRPr>
            </a:lvl4pPr>
            <a:lvl5pPr algn="l" rtl="0">
              <a:spcBef>
                <a:spcPts val="0"/>
              </a:spcBef>
              <a:buClr>
                <a:srgbClr val="FFFFFF"/>
              </a:buClr>
              <a:defRPr>
                <a:solidFill>
                  <a:srgbClr val="FFFFFF"/>
                </a:solidFill>
              </a:defRPr>
            </a:lvl5pPr>
            <a:lvl6pPr algn="l" rtl="0">
              <a:spcBef>
                <a:spcPts val="0"/>
              </a:spcBef>
              <a:buClr>
                <a:srgbClr val="FFFFFF"/>
              </a:buClr>
              <a:defRPr>
                <a:solidFill>
                  <a:srgbClr val="FFFFFF"/>
                </a:solidFill>
              </a:defRPr>
            </a:lvl6pPr>
            <a:lvl7pPr algn="l" rtl="0">
              <a:spcBef>
                <a:spcPts val="0"/>
              </a:spcBef>
              <a:buClr>
                <a:srgbClr val="FFFFFF"/>
              </a:buClr>
              <a:defRPr>
                <a:solidFill>
                  <a:srgbClr val="FFFFFF"/>
                </a:solidFill>
              </a:defRPr>
            </a:lvl7pPr>
            <a:lvl8pPr algn="l" rtl="0">
              <a:spcBef>
                <a:spcPts val="0"/>
              </a:spcBef>
              <a:buClr>
                <a:srgbClr val="FFFFFF"/>
              </a:buClr>
              <a:defRPr>
                <a:solidFill>
                  <a:srgbClr val="FFFFFF"/>
                </a:solidFill>
              </a:defRPr>
            </a:lvl8pPr>
            <a:lvl9pPr algn="l" rtl="0">
              <a:spcBef>
                <a:spcPts val="0"/>
              </a:spcBef>
              <a:buClr>
                <a:srgbClr val="FFFFFF"/>
              </a:buClr>
              <a:defRPr>
                <a:solidFill>
                  <a:srgbClr val="FFFFFF"/>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2"/>
        <p:cNvGrpSpPr/>
        <p:nvPr/>
      </p:nvGrpSpPr>
      <p:grpSpPr>
        <a:xfrm>
          <a:off x="0" y="0"/>
          <a:ext cx="0" cy="0"/>
          <a:chOff x="0" y="0"/>
          <a:chExt cx="0" cy="0"/>
        </a:xfrm>
      </p:grpSpPr>
      <p:sp>
        <p:nvSpPr>
          <p:cNvPr id="63" name="Shape 63"/>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a:spcBef>
                <a:spcPts val="0"/>
              </a:spcBef>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Blank pink">
    <p:bg>
      <p:bgPr>
        <a:solidFill>
          <a:srgbClr val="FD8E80"/>
        </a:solidFill>
        <a:effectLst/>
      </p:bgPr>
    </p:bg>
    <p:spTree>
      <p:nvGrpSpPr>
        <p:cNvPr id="1" name="Shape 64"/>
        <p:cNvGrpSpPr/>
        <p:nvPr/>
      </p:nvGrpSpPr>
      <p:grpSpPr>
        <a:xfrm>
          <a:off x="0" y="0"/>
          <a:ext cx="0" cy="0"/>
          <a:chOff x="0" y="0"/>
          <a:chExt cx="0" cy="0"/>
        </a:xfrm>
      </p:grpSpPr>
      <p:sp>
        <p:nvSpPr>
          <p:cNvPr id="65" name="Shape 65"/>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a:spcBef>
                <a:spcPts val="0"/>
              </a:spcBef>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880050" y="274650"/>
            <a:ext cx="7383899" cy="1143000"/>
          </a:xfrm>
          <a:prstGeom prst="rect">
            <a:avLst/>
          </a:prstGeom>
          <a:noFill/>
          <a:ln>
            <a:noFill/>
          </a:ln>
        </p:spPr>
        <p:txBody>
          <a:bodyPr lIns="91425" tIns="91425" rIns="91425" bIns="91425" anchor="ctr" anchorCtr="0"/>
          <a:lstStyle>
            <a:lvl1pPr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1pPr>
            <a:lvl2pPr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2pPr>
            <a:lvl3pPr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3pPr>
            <a:lvl4pPr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4pPr>
            <a:lvl5pPr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5pPr>
            <a:lvl6pPr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6pPr>
            <a:lvl7pPr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7pPr>
            <a:lvl8pPr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8pPr>
            <a:lvl9pPr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9pPr>
          </a:lstStyle>
          <a:p>
            <a:endParaRPr/>
          </a:p>
        </p:txBody>
      </p:sp>
      <p:sp>
        <p:nvSpPr>
          <p:cNvPr id="6" name="Shape 6"/>
          <p:cNvSpPr txBox="1">
            <a:spLocks noGrp="1"/>
          </p:cNvSpPr>
          <p:nvPr>
            <p:ph type="body" idx="1"/>
          </p:nvPr>
        </p:nvSpPr>
        <p:spPr>
          <a:xfrm>
            <a:off x="880050" y="1600209"/>
            <a:ext cx="7383899" cy="4967700"/>
          </a:xfrm>
          <a:prstGeom prst="rect">
            <a:avLst/>
          </a:prstGeom>
          <a:noFill/>
          <a:ln>
            <a:noFill/>
          </a:ln>
        </p:spPr>
        <p:txBody>
          <a:bodyPr lIns="91425" tIns="91425" rIns="91425" bIns="91425" anchor="t" anchorCtr="0"/>
          <a:lstStyle>
            <a:lvl1pPr>
              <a:spcBef>
                <a:spcPts val="600"/>
              </a:spcBef>
              <a:buClr>
                <a:srgbClr val="2F3848"/>
              </a:buClr>
              <a:buSzPct val="100000"/>
              <a:buFont typeface="Source Sans Pro"/>
              <a:buChar char="■"/>
              <a:defRPr sz="3200">
                <a:solidFill>
                  <a:srgbClr val="2F3848"/>
                </a:solidFill>
                <a:latin typeface="Source Sans Pro"/>
                <a:ea typeface="Source Sans Pro"/>
                <a:cs typeface="Source Sans Pro"/>
                <a:sym typeface="Source Sans Pro"/>
              </a:defRPr>
            </a:lvl1pPr>
            <a:lvl2pPr>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2pPr>
            <a:lvl3pPr>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3pPr>
            <a:lvl4pPr>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4pPr>
            <a:lvl5pPr>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5pPr>
            <a:lvl6pPr>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6pPr>
            <a:lvl7pPr>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7pPr>
            <a:lvl8pPr>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8pPr>
            <a:lvl9pPr>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7" r:id="rId8"/>
    <p:sldLayoutId id="2147483658" r:id="rId9"/>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ctrTitle"/>
          </p:nvPr>
        </p:nvSpPr>
        <p:spPr>
          <a:xfrm>
            <a:off x="1692000" y="3265350"/>
            <a:ext cx="5759999" cy="1546500"/>
          </a:xfrm>
          <a:prstGeom prst="rect">
            <a:avLst/>
          </a:prstGeom>
        </p:spPr>
        <p:txBody>
          <a:bodyPr lIns="91425" tIns="91425" rIns="91425" bIns="91425" anchor="t" anchorCtr="0">
            <a:noAutofit/>
          </a:bodyPr>
          <a:lstStyle/>
          <a:p>
            <a:pPr>
              <a:spcBef>
                <a:spcPts val="0"/>
              </a:spcBef>
              <a:buNone/>
            </a:pPr>
            <a:r>
              <a:rPr lang="en" dirty="0" smtClean="0"/>
              <a:t>Metode Penelitian</a:t>
            </a:r>
            <a:endParaRPr lang="en"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ctrTitle"/>
          </p:nvPr>
        </p:nvSpPr>
        <p:spPr>
          <a:xfrm>
            <a:off x="665224" y="2018025"/>
            <a:ext cx="7792976" cy="1546500"/>
          </a:xfrm>
          <a:prstGeom prst="rect">
            <a:avLst/>
          </a:prstGeom>
        </p:spPr>
        <p:txBody>
          <a:bodyPr lIns="91425" tIns="91425" rIns="91425" bIns="91425" anchor="b" anchorCtr="0">
            <a:noAutofit/>
          </a:bodyPr>
          <a:lstStyle/>
          <a:p>
            <a:pPr rtl="0">
              <a:spcBef>
                <a:spcPts val="0"/>
              </a:spcBef>
              <a:buNone/>
            </a:pPr>
            <a:r>
              <a:rPr lang="en" dirty="0" smtClean="0">
                <a:solidFill>
                  <a:srgbClr val="2F3848"/>
                </a:solidFill>
              </a:rPr>
              <a:t>2.</a:t>
            </a:r>
            <a:endParaRPr lang="en" dirty="0">
              <a:solidFill>
                <a:srgbClr val="2F3848"/>
              </a:solidFill>
            </a:endParaRPr>
          </a:p>
          <a:p>
            <a:pPr lvl="0" rtl="0">
              <a:spcBef>
                <a:spcPts val="0"/>
              </a:spcBef>
              <a:buNone/>
            </a:pPr>
            <a:r>
              <a:rPr lang="en" dirty="0" smtClean="0"/>
              <a:t>Penelitian  Komparatif</a:t>
            </a:r>
            <a:endParaRPr lang="en" dirty="0"/>
          </a:p>
        </p:txBody>
      </p:sp>
      <p:sp>
        <p:nvSpPr>
          <p:cNvPr id="94" name="Shape 94"/>
          <p:cNvSpPr txBox="1">
            <a:spLocks noGrp="1"/>
          </p:cNvSpPr>
          <p:nvPr>
            <p:ph type="subTitle" idx="1"/>
          </p:nvPr>
        </p:nvSpPr>
        <p:spPr>
          <a:xfrm>
            <a:off x="854250" y="3922275"/>
            <a:ext cx="7527750" cy="993899"/>
          </a:xfrm>
          <a:prstGeom prst="rect">
            <a:avLst/>
          </a:prstGeom>
        </p:spPr>
        <p:txBody>
          <a:bodyPr lIns="91425" tIns="91425" rIns="91425" bIns="91425" anchor="ctr" anchorCtr="0">
            <a:noAutofit/>
          </a:bodyPr>
          <a:lstStyle/>
          <a:p>
            <a:pPr lvl="0" rtl="0">
              <a:spcBef>
                <a:spcPts val="0"/>
              </a:spcBef>
              <a:buNone/>
            </a:pPr>
            <a:r>
              <a:rPr lang="en" dirty="0" smtClean="0"/>
              <a:t>Disebut juga penelitian komparansi/komparansional dengan metode komparatif</a:t>
            </a:r>
            <a:endParaRPr lang="en" dirty="0"/>
          </a:p>
        </p:txBody>
      </p:sp>
    </p:spTree>
    <p:extLst>
      <p:ext uri="{BB962C8B-B14F-4D97-AF65-F5344CB8AC3E}">
        <p14:creationId xmlns:p14="http://schemas.microsoft.com/office/powerpoint/2010/main" val="2791931790"/>
      </p:ext>
    </p:extLst>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810450" y="2790325"/>
            <a:ext cx="7523099" cy="804299"/>
          </a:xfrm>
          <a:prstGeom prst="rect">
            <a:avLst/>
          </a:prstGeom>
        </p:spPr>
        <p:txBody>
          <a:bodyPr lIns="91425" tIns="91425" rIns="91425" bIns="91425" anchor="t" anchorCtr="0">
            <a:noAutofit/>
          </a:bodyPr>
          <a:lstStyle/>
          <a:p>
            <a:pPr>
              <a:spcBef>
                <a:spcPts val="0"/>
              </a:spcBef>
              <a:buNone/>
            </a:pPr>
            <a:r>
              <a:rPr lang="en" sz="2400" dirty="0" smtClean="0"/>
              <a:t>Penelitian Komparatif adalah penelitian yang diarahkan untuk mengetahui apakah antara dua atau lebih dari dua kelompok ada perbedaan dalam aspek atau variabel yang teliti (Syaodih, 2008)</a:t>
            </a:r>
          </a:p>
          <a:p>
            <a:pPr>
              <a:spcBef>
                <a:spcPts val="0"/>
              </a:spcBef>
              <a:buNone/>
            </a:pPr>
            <a:endParaRPr lang="en" sz="2400" dirty="0"/>
          </a:p>
          <a:p>
            <a:pPr>
              <a:spcBef>
                <a:spcPts val="0"/>
              </a:spcBef>
              <a:buNone/>
            </a:pPr>
            <a:r>
              <a:rPr lang="en" sz="2400" dirty="0" smtClean="0"/>
              <a:t>Dengan kata lain, penelitian komparatif yaitu ingin membandingkan dua atau tiga kejadian dengan melihat penyebab-penyebabnya (Van Dalen dalam Arikunto, 2006)</a:t>
            </a:r>
          </a:p>
          <a:p>
            <a:pPr>
              <a:spcBef>
                <a:spcPts val="0"/>
              </a:spcBef>
              <a:buNone/>
            </a:pPr>
            <a:endParaRPr lang="en" sz="2400" dirty="0"/>
          </a:p>
        </p:txBody>
      </p:sp>
    </p:spTree>
    <p:extLst>
      <p:ext uri="{BB962C8B-B14F-4D97-AF65-F5344CB8AC3E}">
        <p14:creationId xmlns:p14="http://schemas.microsoft.com/office/powerpoint/2010/main" val="972450345"/>
      </p:ext>
    </p:extLst>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a:spcBef>
                <a:spcPts val="0"/>
              </a:spcBef>
              <a:buNone/>
            </a:pPr>
            <a:r>
              <a:rPr lang="en" sz="2800" dirty="0" smtClean="0"/>
              <a:t>Metode Komparatif</a:t>
            </a:r>
            <a:endParaRPr lang="en" sz="2800" dirty="0"/>
          </a:p>
        </p:txBody>
      </p:sp>
      <p:sp>
        <p:nvSpPr>
          <p:cNvPr id="105" name="Shape 105"/>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marL="457200" lvl="0" indent="-228600" rtl="0">
              <a:spcBef>
                <a:spcPts val="0"/>
              </a:spcBef>
            </a:pPr>
            <a:r>
              <a:rPr lang="en" dirty="0" smtClean="0"/>
              <a:t>Dalam penelitian ini tidak ada pengontrolan variabel/manipulasi atau perlakuan dari peneliti</a:t>
            </a:r>
            <a:endParaRPr lang="en" dirty="0"/>
          </a:p>
          <a:p>
            <a:pPr marL="457200" lvl="0" indent="-228600" rtl="0">
              <a:spcBef>
                <a:spcPts val="0"/>
              </a:spcBef>
            </a:pPr>
            <a:r>
              <a:rPr lang="en-US" dirty="0" smtClean="0"/>
              <a:t>D</a:t>
            </a:r>
            <a:r>
              <a:rPr lang="en" dirty="0" smtClean="0"/>
              <a:t>ata dikumpulkan dengan instrumen yang bersifat mengukur</a:t>
            </a:r>
          </a:p>
          <a:p>
            <a:pPr marL="457200" lvl="0" indent="-228600" rtl="0">
              <a:spcBef>
                <a:spcPts val="0"/>
              </a:spcBef>
            </a:pPr>
            <a:r>
              <a:rPr lang="en" dirty="0" smtClean="0"/>
              <a:t>Hasilnya dianalisis secara statistik untuk mencari perbedaan di antara variabel-variabel yang diteliti</a:t>
            </a:r>
            <a:endParaRPr lang="en" dirty="0"/>
          </a:p>
        </p:txBody>
      </p:sp>
    </p:spTree>
    <p:extLst>
      <p:ext uri="{BB962C8B-B14F-4D97-AF65-F5344CB8AC3E}">
        <p14:creationId xmlns:p14="http://schemas.microsoft.com/office/powerpoint/2010/main" val="1273981864"/>
      </p:ext>
    </p:extLst>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ctrTitle"/>
          </p:nvPr>
        </p:nvSpPr>
        <p:spPr>
          <a:xfrm>
            <a:off x="665224" y="2018025"/>
            <a:ext cx="5811775" cy="1546500"/>
          </a:xfrm>
          <a:prstGeom prst="rect">
            <a:avLst/>
          </a:prstGeom>
        </p:spPr>
        <p:txBody>
          <a:bodyPr lIns="91425" tIns="91425" rIns="91425" bIns="91425" anchor="b" anchorCtr="0">
            <a:noAutofit/>
          </a:bodyPr>
          <a:lstStyle/>
          <a:p>
            <a:pPr rtl="0">
              <a:spcBef>
                <a:spcPts val="0"/>
              </a:spcBef>
              <a:buNone/>
            </a:pPr>
            <a:r>
              <a:rPr lang="en" dirty="0" smtClean="0">
                <a:solidFill>
                  <a:srgbClr val="2F3848"/>
                </a:solidFill>
              </a:rPr>
              <a:t>3.</a:t>
            </a:r>
            <a:endParaRPr lang="en" dirty="0">
              <a:solidFill>
                <a:srgbClr val="2F3848"/>
              </a:solidFill>
            </a:endParaRPr>
          </a:p>
          <a:p>
            <a:pPr lvl="0" rtl="0">
              <a:spcBef>
                <a:spcPts val="0"/>
              </a:spcBef>
              <a:buNone/>
            </a:pPr>
            <a:r>
              <a:rPr lang="en" dirty="0" smtClean="0"/>
              <a:t>Penelitian</a:t>
            </a:r>
            <a:r>
              <a:rPr lang="en" dirty="0" smtClean="0"/>
              <a:t> Korelasi</a:t>
            </a:r>
            <a:endParaRPr lang="en" dirty="0"/>
          </a:p>
        </p:txBody>
      </p:sp>
      <p:sp>
        <p:nvSpPr>
          <p:cNvPr id="94" name="Shape 94"/>
          <p:cNvSpPr txBox="1">
            <a:spLocks noGrp="1"/>
          </p:cNvSpPr>
          <p:nvPr>
            <p:ph type="subTitle" idx="1"/>
          </p:nvPr>
        </p:nvSpPr>
        <p:spPr>
          <a:xfrm>
            <a:off x="854250" y="3922275"/>
            <a:ext cx="7527749" cy="1945125"/>
          </a:xfrm>
          <a:prstGeom prst="rect">
            <a:avLst/>
          </a:prstGeom>
        </p:spPr>
        <p:txBody>
          <a:bodyPr lIns="91425" tIns="91425" rIns="91425" bIns="91425" anchor="ctr" anchorCtr="0">
            <a:noAutofit/>
          </a:bodyPr>
          <a:lstStyle/>
          <a:p>
            <a:pPr lvl="0" rtl="0">
              <a:spcBef>
                <a:spcPts val="0"/>
              </a:spcBef>
              <a:buNone/>
            </a:pPr>
            <a:r>
              <a:rPr lang="en" dirty="0" smtClean="0"/>
              <a:t>Masih berhubungan dengan penelitian komparatif, dimana problema komparasi dapat digunakan untuk menerangkan korelasi atau hubungan antara dua variabel</a:t>
            </a:r>
            <a:endParaRPr lang="en" dirty="0"/>
          </a:p>
        </p:txBody>
      </p:sp>
    </p:spTree>
    <p:extLst>
      <p:ext uri="{BB962C8B-B14F-4D97-AF65-F5344CB8AC3E}">
        <p14:creationId xmlns:p14="http://schemas.microsoft.com/office/powerpoint/2010/main" val="2791931790"/>
      </p:ext>
    </p:extLst>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810450" y="2514600"/>
            <a:ext cx="7523099" cy="1080025"/>
          </a:xfrm>
          <a:prstGeom prst="rect">
            <a:avLst/>
          </a:prstGeom>
        </p:spPr>
        <p:txBody>
          <a:bodyPr lIns="91425" tIns="91425" rIns="91425" bIns="91425" anchor="t" anchorCtr="0">
            <a:noAutofit/>
          </a:bodyPr>
          <a:lstStyle/>
          <a:p>
            <a:pPr>
              <a:spcBef>
                <a:spcPts val="0"/>
              </a:spcBef>
              <a:buNone/>
            </a:pPr>
            <a:r>
              <a:rPr lang="en" sz="2400" dirty="0" smtClean="0"/>
              <a:t>Penelitian korelasional ditujukan untuk mengetahui hubungan suatu variabel dengan variabel-variabel lain, dimana hubungan antar variabel dinyatakan dengan besarnya koefisien korelasi dan keberartian (signifikansi) secara statistik (Syaodih, 2008)</a:t>
            </a:r>
          </a:p>
          <a:p>
            <a:pPr>
              <a:spcBef>
                <a:spcPts val="0"/>
              </a:spcBef>
              <a:buNone/>
            </a:pPr>
            <a:endParaRPr lang="en" sz="2400" dirty="0"/>
          </a:p>
          <a:p>
            <a:pPr>
              <a:spcBef>
                <a:spcPts val="0"/>
              </a:spcBef>
              <a:buNone/>
            </a:pPr>
            <a:r>
              <a:rPr lang="en" sz="2400" dirty="0" smtClean="0"/>
              <a:t>Apabila penelitian komparasi bertujuan untuk mengetahui kesamaan dan perbedaan, maka penelitian korelasi bertujuan untuk menemukan ada tidaknya hubungan dan apabila ada, berapa eratnya hubungan serta berarti atau tidak hubungan itu (Arikunto, 2006)</a:t>
            </a:r>
            <a:endParaRPr lang="en" sz="2400" dirty="0"/>
          </a:p>
        </p:txBody>
      </p:sp>
    </p:spTree>
    <p:extLst>
      <p:ext uri="{BB962C8B-B14F-4D97-AF65-F5344CB8AC3E}">
        <p14:creationId xmlns:p14="http://schemas.microsoft.com/office/powerpoint/2010/main" val="972450345"/>
      </p:ext>
    </p:extLst>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a:spcBef>
                <a:spcPts val="0"/>
              </a:spcBef>
              <a:buNone/>
            </a:pPr>
            <a:r>
              <a:rPr lang="en" sz="2800" dirty="0" smtClean="0"/>
              <a:t>Metode Korelasional</a:t>
            </a:r>
            <a:endParaRPr lang="en" sz="2800" dirty="0"/>
          </a:p>
        </p:txBody>
      </p:sp>
      <p:sp>
        <p:nvSpPr>
          <p:cNvPr id="105" name="Shape 105"/>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marL="457200" lvl="0" indent="-228600" rtl="0">
              <a:spcBef>
                <a:spcPts val="0"/>
              </a:spcBef>
            </a:pPr>
            <a:r>
              <a:rPr lang="en" sz="2400" dirty="0" smtClean="0"/>
              <a:t>Koefisien korelasi adalah suatu alat statistik, yang dapat digunakan untuk membandingkan hasil pengukuran dua variabel yang berbeda agar dapat menentukan tingkat hubungan antara variabel-variabel tersebut</a:t>
            </a:r>
            <a:endParaRPr lang="en" sz="2400" dirty="0"/>
          </a:p>
          <a:p>
            <a:pPr marL="457200" lvl="0" indent="-228600" rtl="0">
              <a:spcBef>
                <a:spcPts val="0"/>
              </a:spcBef>
            </a:pPr>
            <a:r>
              <a:rPr lang="en" sz="2400" dirty="0" smtClean="0"/>
              <a:t>Hubungan antar variabel tersebut dinyatakan dengan Korelasi positif dan korelasi negatif</a:t>
            </a:r>
          </a:p>
          <a:p>
            <a:pPr marL="457200" lvl="0" indent="-228600" rtl="0">
              <a:spcBef>
                <a:spcPts val="0"/>
              </a:spcBef>
            </a:pPr>
            <a:r>
              <a:rPr lang="en" sz="2400" dirty="0" smtClean="0"/>
              <a:t>Korelasi positif </a:t>
            </a:r>
            <a:r>
              <a:rPr lang="en" sz="2400" dirty="0" smtClean="0">
                <a:sym typeface="Wingdings" panose="05000000000000000000" pitchFamily="2" charset="2"/>
              </a:rPr>
              <a:t> Nilai yang tinggi dalam satu variabel berhubungan dengan nilai yang tinggi pada variabel lainnya</a:t>
            </a:r>
          </a:p>
          <a:p>
            <a:pPr marL="457200" lvl="0" indent="-228600" rtl="0">
              <a:spcBef>
                <a:spcPts val="0"/>
              </a:spcBef>
            </a:pPr>
            <a:r>
              <a:rPr lang="en-US" sz="2400" dirty="0" smtClean="0">
                <a:sym typeface="Wingdings" panose="05000000000000000000" pitchFamily="2" charset="2"/>
              </a:rPr>
              <a:t>K</a:t>
            </a:r>
            <a:r>
              <a:rPr lang="en" sz="2400" dirty="0" smtClean="0">
                <a:sym typeface="Wingdings" panose="05000000000000000000" pitchFamily="2" charset="2"/>
              </a:rPr>
              <a:t>orelasi negatif  Nilai yang tinggi dalam satu variabel berhubungan dengan nilai yang rendah pada variabel lainnya</a:t>
            </a:r>
            <a:endParaRPr lang="en" sz="2400" dirty="0"/>
          </a:p>
        </p:txBody>
      </p:sp>
    </p:spTree>
    <p:extLst>
      <p:ext uri="{BB962C8B-B14F-4D97-AF65-F5344CB8AC3E}">
        <p14:creationId xmlns:p14="http://schemas.microsoft.com/office/powerpoint/2010/main" val="1273981864"/>
      </p:ext>
    </p:extLst>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sz="2800" dirty="0"/>
              <a:t>Metode Korelasional</a:t>
            </a:r>
            <a:endParaRPr lang="en-US" sz="2800" dirty="0"/>
          </a:p>
        </p:txBody>
      </p:sp>
      <p:sp>
        <p:nvSpPr>
          <p:cNvPr id="3" name="Text Placeholder 2"/>
          <p:cNvSpPr>
            <a:spLocks noGrp="1"/>
          </p:cNvSpPr>
          <p:nvPr>
            <p:ph type="body" idx="1"/>
          </p:nvPr>
        </p:nvSpPr>
        <p:spPr>
          <a:xfrm>
            <a:off x="762000" y="1371600"/>
            <a:ext cx="7637700" cy="609600"/>
          </a:xfrm>
        </p:spPr>
        <p:txBody>
          <a:bodyPr/>
          <a:lstStyle/>
          <a:p>
            <a:pPr algn="ctr">
              <a:buNone/>
            </a:pPr>
            <a:r>
              <a:rPr lang="en-US" sz="2800" dirty="0" err="1" smtClean="0"/>
              <a:t>Perbedaan</a:t>
            </a:r>
            <a:r>
              <a:rPr lang="en-US" sz="2800" dirty="0" smtClean="0"/>
              <a:t> </a:t>
            </a:r>
            <a:r>
              <a:rPr lang="en-US" sz="2800" dirty="0" err="1" smtClean="0"/>
              <a:t>penelitian</a:t>
            </a:r>
            <a:r>
              <a:rPr lang="en-US" sz="2800" dirty="0" smtClean="0"/>
              <a:t> </a:t>
            </a:r>
            <a:r>
              <a:rPr lang="en-US" sz="2800" dirty="0" err="1" smtClean="0"/>
              <a:t>komparasi</a:t>
            </a:r>
            <a:r>
              <a:rPr lang="en-US" sz="2800" dirty="0" smtClean="0"/>
              <a:t> </a:t>
            </a:r>
            <a:r>
              <a:rPr lang="en-US" sz="2800" dirty="0" err="1" smtClean="0"/>
              <a:t>sebab-akibat</a:t>
            </a:r>
            <a:r>
              <a:rPr lang="en-US" sz="2800" dirty="0" smtClean="0"/>
              <a:t> </a:t>
            </a:r>
            <a:r>
              <a:rPr lang="en-US" sz="2800" dirty="0" err="1" smtClean="0"/>
              <a:t>dengan</a:t>
            </a:r>
            <a:r>
              <a:rPr lang="en-US" sz="2800" dirty="0" smtClean="0"/>
              <a:t> </a:t>
            </a:r>
            <a:r>
              <a:rPr lang="en-US" sz="2800" dirty="0" err="1" smtClean="0"/>
              <a:t>penelitian</a:t>
            </a:r>
            <a:r>
              <a:rPr lang="en-US" sz="2800" dirty="0" smtClean="0"/>
              <a:t> </a:t>
            </a:r>
            <a:r>
              <a:rPr lang="en-US" sz="2800" dirty="0" err="1" smtClean="0"/>
              <a:t>korelasi</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2186736431"/>
              </p:ext>
            </p:extLst>
          </p:nvPr>
        </p:nvGraphicFramePr>
        <p:xfrm>
          <a:off x="1066800" y="2667000"/>
          <a:ext cx="7315200" cy="2438400"/>
        </p:xfrm>
        <a:graphic>
          <a:graphicData uri="http://schemas.openxmlformats.org/drawingml/2006/table">
            <a:tbl>
              <a:tblPr firstRow="1" bandRow="1">
                <a:tableStyleId>{3C2FFA5D-87B4-456A-9821-1D502468CF0F}</a:tableStyleId>
              </a:tblPr>
              <a:tblGrid>
                <a:gridCol w="3657600"/>
                <a:gridCol w="3657600"/>
              </a:tblGrid>
              <a:tr h="685800">
                <a:tc>
                  <a:txBody>
                    <a:bodyPr/>
                    <a:lstStyle/>
                    <a:p>
                      <a:pPr algn="ctr"/>
                      <a:r>
                        <a:rPr lang="en-US" sz="1600" dirty="0" err="1" smtClean="0"/>
                        <a:t>Penelitian</a:t>
                      </a:r>
                      <a:r>
                        <a:rPr lang="en-US" sz="1600" dirty="0" smtClean="0"/>
                        <a:t> </a:t>
                      </a:r>
                      <a:r>
                        <a:rPr lang="en-US" sz="1600" dirty="0" err="1" smtClean="0"/>
                        <a:t>Komparasi</a:t>
                      </a:r>
                      <a:r>
                        <a:rPr lang="en-US" sz="1600" baseline="0" dirty="0" smtClean="0"/>
                        <a:t> </a:t>
                      </a:r>
                      <a:r>
                        <a:rPr lang="en-US" sz="1600" baseline="0" dirty="0" err="1" smtClean="0"/>
                        <a:t>Sebab-akibat</a:t>
                      </a:r>
                      <a:endParaRPr lang="en-US" sz="1600" dirty="0"/>
                    </a:p>
                  </a:txBody>
                  <a:tcPr anchor="ctr"/>
                </a:tc>
                <a:tc>
                  <a:txBody>
                    <a:bodyPr/>
                    <a:lstStyle/>
                    <a:p>
                      <a:pPr algn="ctr"/>
                      <a:r>
                        <a:rPr lang="en-US" sz="1600" dirty="0" err="1" smtClean="0"/>
                        <a:t>Penelitian</a:t>
                      </a:r>
                      <a:r>
                        <a:rPr lang="en-US" sz="1600" baseline="0" dirty="0" smtClean="0"/>
                        <a:t> </a:t>
                      </a:r>
                      <a:r>
                        <a:rPr lang="en-US" sz="1600" baseline="0" dirty="0" err="1" smtClean="0"/>
                        <a:t>Korelasi</a:t>
                      </a:r>
                      <a:endParaRPr lang="en-US" sz="1600" dirty="0"/>
                    </a:p>
                  </a:txBody>
                  <a:tcPr anchor="ctr"/>
                </a:tc>
              </a:tr>
              <a:tr h="1752600">
                <a:tc>
                  <a:txBody>
                    <a:bodyPr/>
                    <a:lstStyle/>
                    <a:p>
                      <a:pPr algn="just"/>
                      <a:r>
                        <a:rPr lang="en-US" sz="1600" dirty="0" err="1" smtClean="0"/>
                        <a:t>Dua</a:t>
                      </a:r>
                      <a:r>
                        <a:rPr lang="en-US" sz="1600" dirty="0" smtClean="0"/>
                        <a:t> </a:t>
                      </a:r>
                      <a:r>
                        <a:rPr lang="en-US" sz="1600" dirty="0" err="1" smtClean="0"/>
                        <a:t>kelompok</a:t>
                      </a:r>
                      <a:r>
                        <a:rPr lang="en-US" sz="1600" dirty="0" smtClean="0"/>
                        <a:t> </a:t>
                      </a:r>
                      <a:r>
                        <a:rPr lang="en-US" sz="1600" dirty="0" err="1" smtClean="0"/>
                        <a:t>individu</a:t>
                      </a:r>
                      <a:r>
                        <a:rPr lang="en-US" sz="1600" dirty="0" smtClean="0"/>
                        <a:t> yang </a:t>
                      </a:r>
                      <a:r>
                        <a:rPr lang="en-US" sz="1600" dirty="0" err="1" smtClean="0"/>
                        <a:t>pada</a:t>
                      </a:r>
                      <a:r>
                        <a:rPr lang="en-US" sz="1600" dirty="0" smtClean="0"/>
                        <a:t> </a:t>
                      </a:r>
                      <a:r>
                        <a:rPr lang="en-US" sz="1600" dirty="0" err="1" smtClean="0"/>
                        <a:t>umumnya</a:t>
                      </a:r>
                      <a:r>
                        <a:rPr lang="en-US" sz="1600" dirty="0" smtClean="0"/>
                        <a:t> </a:t>
                      </a:r>
                      <a:r>
                        <a:rPr lang="en-US" sz="1600" dirty="0" err="1" smtClean="0"/>
                        <a:t>sama</a:t>
                      </a:r>
                      <a:r>
                        <a:rPr lang="en-US" sz="1600" dirty="0" smtClean="0"/>
                        <a:t>, </a:t>
                      </a:r>
                      <a:r>
                        <a:rPr lang="en-US" sz="1600" dirty="0" err="1" smtClean="0"/>
                        <a:t>dipilih</a:t>
                      </a:r>
                      <a:r>
                        <a:rPr lang="en-US" sz="1600" dirty="0" smtClean="0"/>
                        <a:t> </a:t>
                      </a:r>
                      <a:r>
                        <a:rPr lang="en-US" sz="1600" dirty="0" err="1" smtClean="0"/>
                        <a:t>karena</a:t>
                      </a:r>
                      <a:r>
                        <a:rPr lang="en-US" sz="1600" dirty="0" smtClean="0"/>
                        <a:t> </a:t>
                      </a:r>
                      <a:r>
                        <a:rPr lang="en-US" sz="1600" dirty="0" err="1" smtClean="0"/>
                        <a:t>kedua</a:t>
                      </a:r>
                      <a:r>
                        <a:rPr lang="en-US" sz="1600" dirty="0" smtClean="0"/>
                        <a:t> </a:t>
                      </a:r>
                      <a:r>
                        <a:rPr lang="en-US" sz="1600" dirty="0" err="1" smtClean="0"/>
                        <a:t>kelompok</a:t>
                      </a:r>
                      <a:r>
                        <a:rPr lang="en-US" sz="1600" baseline="0" dirty="0" smtClean="0"/>
                        <a:t> </a:t>
                      </a:r>
                      <a:r>
                        <a:rPr lang="en-US" sz="1600" baseline="0" dirty="0" err="1" smtClean="0"/>
                        <a:t>tersebut</a:t>
                      </a:r>
                      <a:r>
                        <a:rPr lang="en-US" sz="1600" baseline="0" dirty="0" smtClean="0"/>
                        <a:t> </a:t>
                      </a:r>
                      <a:r>
                        <a:rPr lang="en-US" sz="1600" baseline="0" dirty="0" err="1" smtClean="0"/>
                        <a:t>telah</a:t>
                      </a:r>
                      <a:r>
                        <a:rPr lang="en-US" sz="1600" baseline="0" dirty="0" smtClean="0"/>
                        <a:t> </a:t>
                      </a:r>
                      <a:r>
                        <a:rPr lang="en-US" sz="1600" baseline="0" dirty="0" err="1" smtClean="0"/>
                        <a:t>menunjukkan</a:t>
                      </a:r>
                      <a:r>
                        <a:rPr lang="en-US" sz="1600" baseline="0" dirty="0" smtClean="0"/>
                        <a:t> </a:t>
                      </a:r>
                      <a:r>
                        <a:rPr lang="en-US" sz="1600" baseline="0" dirty="0" err="1" smtClean="0"/>
                        <a:t>adanya</a:t>
                      </a:r>
                      <a:r>
                        <a:rPr lang="en-US" sz="1600" baseline="0" dirty="0" smtClean="0"/>
                        <a:t> </a:t>
                      </a:r>
                      <a:r>
                        <a:rPr lang="en-US" sz="1600" baseline="0" dirty="0" err="1" smtClean="0"/>
                        <a:t>persamaan-persamaan</a:t>
                      </a:r>
                      <a:r>
                        <a:rPr lang="en-US" sz="1600" baseline="0" dirty="0" smtClean="0"/>
                        <a:t> </a:t>
                      </a:r>
                      <a:r>
                        <a:rPr lang="en-US" sz="1600" baseline="0" dirty="0" err="1" smtClean="0"/>
                        <a:t>dalam</a:t>
                      </a:r>
                      <a:r>
                        <a:rPr lang="en-US" sz="1600" baseline="0" dirty="0" smtClean="0"/>
                        <a:t> </a:t>
                      </a:r>
                      <a:r>
                        <a:rPr lang="en-US" sz="1600" baseline="0" dirty="0" err="1" smtClean="0"/>
                        <a:t>beberapa</a:t>
                      </a:r>
                      <a:r>
                        <a:rPr lang="en-US" sz="1600" baseline="0" dirty="0" smtClean="0"/>
                        <a:t> </a:t>
                      </a:r>
                      <a:r>
                        <a:rPr lang="en-US" sz="1600" baseline="0" dirty="0" err="1" smtClean="0"/>
                        <a:t>ciri</a:t>
                      </a:r>
                      <a:r>
                        <a:rPr lang="en-US" sz="1600" baseline="0" dirty="0" smtClean="0"/>
                        <a:t> </a:t>
                      </a:r>
                      <a:r>
                        <a:rPr lang="en-US" sz="1600" baseline="0" dirty="0" err="1" smtClean="0"/>
                        <a:t>khusus</a:t>
                      </a:r>
                      <a:endParaRPr lang="en-US" sz="1600" dirty="0"/>
                    </a:p>
                  </a:txBody>
                  <a:tcPr anchor="ctr"/>
                </a:tc>
                <a:tc>
                  <a:txBody>
                    <a:bodyPr/>
                    <a:lstStyle/>
                    <a:p>
                      <a:pPr algn="just"/>
                      <a:r>
                        <a:rPr lang="en-US" sz="1600" dirty="0" err="1" smtClean="0"/>
                        <a:t>Individu</a:t>
                      </a:r>
                      <a:r>
                        <a:rPr lang="en-US" sz="1600" dirty="0" smtClean="0"/>
                        <a:t> yang </a:t>
                      </a:r>
                      <a:r>
                        <a:rPr lang="en-US" sz="1600" dirty="0" err="1" smtClean="0"/>
                        <a:t>dipilih</a:t>
                      </a:r>
                      <a:r>
                        <a:rPr lang="en-US" sz="1600" baseline="0" dirty="0" smtClean="0"/>
                        <a:t> </a:t>
                      </a:r>
                      <a:r>
                        <a:rPr lang="en-US" sz="1600" baseline="0" dirty="0" err="1" smtClean="0"/>
                        <a:t>adalah</a:t>
                      </a:r>
                      <a:r>
                        <a:rPr lang="en-US" sz="1600" baseline="0" dirty="0" smtClean="0"/>
                        <a:t> </a:t>
                      </a:r>
                      <a:r>
                        <a:rPr lang="en-US" sz="1600" baseline="0" dirty="0" err="1" smtClean="0"/>
                        <a:t>mereka</a:t>
                      </a:r>
                      <a:r>
                        <a:rPr lang="en-US" sz="1600" baseline="0" dirty="0" smtClean="0"/>
                        <a:t> yang </a:t>
                      </a:r>
                      <a:r>
                        <a:rPr lang="en-US" sz="1600" baseline="0" dirty="0" err="1" smtClean="0"/>
                        <a:t>menampakkan</a:t>
                      </a:r>
                      <a:r>
                        <a:rPr lang="en-US" sz="1600" baseline="0" dirty="0" smtClean="0"/>
                        <a:t> </a:t>
                      </a:r>
                      <a:r>
                        <a:rPr lang="en-US" sz="1600" baseline="0" dirty="0" err="1" smtClean="0"/>
                        <a:t>perbedaan</a:t>
                      </a:r>
                      <a:r>
                        <a:rPr lang="en-US" sz="1600" baseline="0" dirty="0" smtClean="0"/>
                        <a:t> </a:t>
                      </a:r>
                      <a:r>
                        <a:rPr lang="en-US" sz="1600" baseline="0" dirty="0" err="1" smtClean="0"/>
                        <a:t>dalam</a:t>
                      </a:r>
                      <a:r>
                        <a:rPr lang="en-US" sz="1600" baseline="0" dirty="0" smtClean="0"/>
                        <a:t> </a:t>
                      </a:r>
                      <a:r>
                        <a:rPr lang="en-US" sz="1600" baseline="0" dirty="0" err="1" smtClean="0"/>
                        <a:t>beberapa</a:t>
                      </a:r>
                      <a:r>
                        <a:rPr lang="en-US" sz="1600" baseline="0" dirty="0" smtClean="0"/>
                        <a:t> </a:t>
                      </a:r>
                      <a:r>
                        <a:rPr lang="en-US" sz="1600" baseline="0" dirty="0" err="1" smtClean="0"/>
                        <a:t>variabel</a:t>
                      </a:r>
                      <a:r>
                        <a:rPr lang="en-US" sz="1600" baseline="0" dirty="0" smtClean="0"/>
                        <a:t> </a:t>
                      </a:r>
                      <a:r>
                        <a:rPr lang="en-US" sz="1600" baseline="0" dirty="0" err="1" smtClean="0"/>
                        <a:t>penting</a:t>
                      </a:r>
                      <a:r>
                        <a:rPr lang="en-US" sz="1600" baseline="0" dirty="0" smtClean="0"/>
                        <a:t> (critical </a:t>
                      </a:r>
                      <a:r>
                        <a:rPr lang="en-US" sz="1600" baseline="0" dirty="0" err="1" smtClean="0"/>
                        <a:t>variabel</a:t>
                      </a:r>
                      <a:r>
                        <a:rPr lang="en-US" sz="1600" baseline="0" dirty="0" smtClean="0"/>
                        <a:t>) yang </a:t>
                      </a:r>
                      <a:r>
                        <a:rPr lang="en-US" sz="1600" baseline="0" dirty="0" err="1" smtClean="0"/>
                        <a:t>diteliti</a:t>
                      </a:r>
                      <a:endParaRPr lang="en-US" sz="1600" dirty="0"/>
                    </a:p>
                  </a:txBody>
                  <a:tcPr anchor="ctr"/>
                </a:tc>
              </a:tr>
            </a:tbl>
          </a:graphicData>
        </a:graphic>
      </p:graphicFrame>
      <p:sp>
        <p:nvSpPr>
          <p:cNvPr id="5" name="Text Placeholder 2"/>
          <p:cNvSpPr txBox="1">
            <a:spLocks/>
          </p:cNvSpPr>
          <p:nvPr/>
        </p:nvSpPr>
        <p:spPr>
          <a:xfrm>
            <a:off x="914400" y="5410200"/>
            <a:ext cx="7637700" cy="609600"/>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R="0" algn="l" rtl="0">
              <a:lnSpc>
                <a:spcPct val="100000"/>
              </a:lnSpc>
              <a:spcBef>
                <a:spcPts val="0"/>
              </a:spcBef>
              <a:spcAft>
                <a:spcPts val="0"/>
              </a:spcAft>
              <a:buClr>
                <a:srgbClr val="2F3848"/>
              </a:buClr>
              <a:buSzPct val="100000"/>
              <a:buFont typeface="Source Sans Pro"/>
              <a:buChar char="■"/>
              <a:defRPr sz="3200" b="0" i="0" u="none" strike="noStrike" cap="none" baseline="0">
                <a:solidFill>
                  <a:srgbClr val="2F3848"/>
                </a:solidFill>
                <a:latin typeface="Source Sans Pro"/>
                <a:ea typeface="Source Sans Pro"/>
                <a:cs typeface="Source Sans Pro"/>
                <a:sym typeface="Source Sans Pro"/>
                <a:rtl val="0"/>
              </a:defRPr>
            </a:lvl1pPr>
            <a:lvl2pPr marR="0" algn="l" rtl="0">
              <a:lnSpc>
                <a:spcPct val="100000"/>
              </a:lnSpc>
              <a:spcBef>
                <a:spcPts val="0"/>
              </a:spcBef>
              <a:spcAft>
                <a:spcPts val="0"/>
              </a:spcAft>
              <a:buClr>
                <a:srgbClr val="2F3848"/>
              </a:buClr>
              <a:buSzPct val="100000"/>
              <a:buFont typeface="Source Sans Pro"/>
              <a:buNone/>
              <a:defRPr sz="2400" b="0" i="0" u="none" strike="noStrike" cap="none" baseline="0">
                <a:solidFill>
                  <a:srgbClr val="2F3848"/>
                </a:solidFill>
                <a:latin typeface="Source Sans Pro"/>
                <a:ea typeface="Source Sans Pro"/>
                <a:cs typeface="Source Sans Pro"/>
                <a:sym typeface="Source Sans Pro"/>
                <a:rtl val="0"/>
              </a:defRPr>
            </a:lvl2pPr>
            <a:lvl3pPr marR="0" algn="l" rtl="0">
              <a:lnSpc>
                <a:spcPct val="100000"/>
              </a:lnSpc>
              <a:spcBef>
                <a:spcPts val="0"/>
              </a:spcBef>
              <a:spcAft>
                <a:spcPts val="0"/>
              </a:spcAft>
              <a:buClr>
                <a:srgbClr val="2F3848"/>
              </a:buClr>
              <a:buSzPct val="100000"/>
              <a:buFont typeface="Source Sans Pro"/>
              <a:buNone/>
              <a:defRPr sz="2400" b="0" i="0" u="none" strike="noStrike" cap="none" baseline="0">
                <a:solidFill>
                  <a:srgbClr val="2F3848"/>
                </a:solidFill>
                <a:latin typeface="Source Sans Pro"/>
                <a:ea typeface="Source Sans Pro"/>
                <a:cs typeface="Source Sans Pro"/>
                <a:sym typeface="Source Sans Pro"/>
                <a:rtl val="0"/>
              </a:defRPr>
            </a:lvl3pPr>
            <a:lvl4pPr marR="0" algn="l" rtl="0">
              <a:lnSpc>
                <a:spcPct val="100000"/>
              </a:lnSpc>
              <a:spcBef>
                <a:spcPts val="0"/>
              </a:spcBef>
              <a:spcAft>
                <a:spcPts val="0"/>
              </a:spcAft>
              <a:buClr>
                <a:srgbClr val="2F3848"/>
              </a:buClr>
              <a:buSzPct val="100000"/>
              <a:buFont typeface="Source Sans Pro"/>
              <a:buNone/>
              <a:defRPr sz="1800" b="0" i="0" u="none" strike="noStrike" cap="none" baseline="0">
                <a:solidFill>
                  <a:srgbClr val="2F3848"/>
                </a:solidFill>
                <a:latin typeface="Source Sans Pro"/>
                <a:ea typeface="Source Sans Pro"/>
                <a:cs typeface="Source Sans Pro"/>
                <a:sym typeface="Source Sans Pro"/>
                <a:rtl val="0"/>
              </a:defRPr>
            </a:lvl4pPr>
            <a:lvl5pPr marR="0" algn="l" rtl="0">
              <a:lnSpc>
                <a:spcPct val="100000"/>
              </a:lnSpc>
              <a:spcBef>
                <a:spcPts val="0"/>
              </a:spcBef>
              <a:spcAft>
                <a:spcPts val="0"/>
              </a:spcAft>
              <a:buClr>
                <a:srgbClr val="2F3848"/>
              </a:buClr>
              <a:buSzPct val="100000"/>
              <a:buFont typeface="Source Sans Pro"/>
              <a:buNone/>
              <a:defRPr sz="1800" b="0" i="0" u="none" strike="noStrike" cap="none" baseline="0">
                <a:solidFill>
                  <a:srgbClr val="2F3848"/>
                </a:solidFill>
                <a:latin typeface="Source Sans Pro"/>
                <a:ea typeface="Source Sans Pro"/>
                <a:cs typeface="Source Sans Pro"/>
                <a:sym typeface="Source Sans Pro"/>
                <a:rtl val="0"/>
              </a:defRPr>
            </a:lvl5pPr>
            <a:lvl6pPr marR="0" algn="l" rtl="0">
              <a:lnSpc>
                <a:spcPct val="100000"/>
              </a:lnSpc>
              <a:spcBef>
                <a:spcPts val="0"/>
              </a:spcBef>
              <a:spcAft>
                <a:spcPts val="0"/>
              </a:spcAft>
              <a:buClr>
                <a:srgbClr val="2F3848"/>
              </a:buClr>
              <a:buSzPct val="100000"/>
              <a:buFont typeface="Source Sans Pro"/>
              <a:buNone/>
              <a:defRPr sz="1800" b="0" i="0" u="none" strike="noStrike" cap="none" baseline="0">
                <a:solidFill>
                  <a:srgbClr val="2F3848"/>
                </a:solidFill>
                <a:latin typeface="Source Sans Pro"/>
                <a:ea typeface="Source Sans Pro"/>
                <a:cs typeface="Source Sans Pro"/>
                <a:sym typeface="Source Sans Pro"/>
                <a:rtl val="0"/>
              </a:defRPr>
            </a:lvl6pPr>
            <a:lvl7pPr marR="0" algn="l" rtl="0">
              <a:lnSpc>
                <a:spcPct val="100000"/>
              </a:lnSpc>
              <a:spcBef>
                <a:spcPts val="0"/>
              </a:spcBef>
              <a:spcAft>
                <a:spcPts val="0"/>
              </a:spcAft>
              <a:buClr>
                <a:srgbClr val="2F3848"/>
              </a:buClr>
              <a:buSzPct val="100000"/>
              <a:buFont typeface="Source Sans Pro"/>
              <a:buNone/>
              <a:defRPr sz="1800" b="0" i="0" u="none" strike="noStrike" cap="none" baseline="0">
                <a:solidFill>
                  <a:srgbClr val="2F3848"/>
                </a:solidFill>
                <a:latin typeface="Source Sans Pro"/>
                <a:ea typeface="Source Sans Pro"/>
                <a:cs typeface="Source Sans Pro"/>
                <a:sym typeface="Source Sans Pro"/>
                <a:rtl val="0"/>
              </a:defRPr>
            </a:lvl7pPr>
            <a:lvl8pPr marR="0" algn="l" rtl="0">
              <a:lnSpc>
                <a:spcPct val="100000"/>
              </a:lnSpc>
              <a:spcBef>
                <a:spcPts val="0"/>
              </a:spcBef>
              <a:spcAft>
                <a:spcPts val="0"/>
              </a:spcAft>
              <a:buClr>
                <a:srgbClr val="2F3848"/>
              </a:buClr>
              <a:buSzPct val="100000"/>
              <a:buFont typeface="Source Sans Pro"/>
              <a:buNone/>
              <a:defRPr sz="1800" b="0" i="0" u="none" strike="noStrike" cap="none" baseline="0">
                <a:solidFill>
                  <a:srgbClr val="2F3848"/>
                </a:solidFill>
                <a:latin typeface="Source Sans Pro"/>
                <a:ea typeface="Source Sans Pro"/>
                <a:cs typeface="Source Sans Pro"/>
                <a:sym typeface="Source Sans Pro"/>
                <a:rtl val="0"/>
              </a:defRPr>
            </a:lvl8pPr>
            <a:lvl9pPr marR="0" algn="l" rtl="0">
              <a:lnSpc>
                <a:spcPct val="100000"/>
              </a:lnSpc>
              <a:spcBef>
                <a:spcPts val="0"/>
              </a:spcBef>
              <a:spcAft>
                <a:spcPts val="0"/>
              </a:spcAft>
              <a:buClr>
                <a:srgbClr val="2F3848"/>
              </a:buClr>
              <a:buSzPct val="100000"/>
              <a:buFont typeface="Source Sans Pro"/>
              <a:buNone/>
              <a:defRPr sz="1800" b="0" i="0" u="none" strike="noStrike" cap="none" baseline="0">
                <a:solidFill>
                  <a:srgbClr val="2F3848"/>
                </a:solidFill>
                <a:latin typeface="Source Sans Pro"/>
                <a:ea typeface="Source Sans Pro"/>
                <a:cs typeface="Source Sans Pro"/>
                <a:sym typeface="Source Sans Pro"/>
                <a:rtl val="0"/>
              </a:defRPr>
            </a:lvl9pPr>
          </a:lstStyle>
          <a:p>
            <a:pPr algn="r">
              <a:buFont typeface="Source Sans Pro"/>
              <a:buNone/>
            </a:pPr>
            <a:r>
              <a:rPr lang="en-US" sz="2000" dirty="0" smtClean="0"/>
              <a:t>(</a:t>
            </a:r>
            <a:r>
              <a:rPr lang="en-US" sz="2000" dirty="0" err="1" smtClean="0"/>
              <a:t>Arikunto</a:t>
            </a:r>
            <a:r>
              <a:rPr lang="en-US" sz="2000" dirty="0" smtClean="0"/>
              <a:t>, 2006)</a:t>
            </a:r>
            <a:endParaRPr lang="en-US" sz="2000" dirty="0"/>
          </a:p>
        </p:txBody>
      </p:sp>
    </p:spTree>
    <p:extLst>
      <p:ext uri="{BB962C8B-B14F-4D97-AF65-F5344CB8AC3E}">
        <p14:creationId xmlns:p14="http://schemas.microsoft.com/office/powerpoint/2010/main" val="10686450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ctrTitle"/>
          </p:nvPr>
        </p:nvSpPr>
        <p:spPr>
          <a:xfrm>
            <a:off x="665224" y="2018025"/>
            <a:ext cx="7640576" cy="1546500"/>
          </a:xfrm>
          <a:prstGeom prst="rect">
            <a:avLst/>
          </a:prstGeom>
        </p:spPr>
        <p:txBody>
          <a:bodyPr lIns="91425" tIns="91425" rIns="91425" bIns="91425" anchor="b" anchorCtr="0">
            <a:noAutofit/>
          </a:bodyPr>
          <a:lstStyle/>
          <a:p>
            <a:pPr rtl="0">
              <a:spcBef>
                <a:spcPts val="0"/>
              </a:spcBef>
              <a:buNone/>
            </a:pPr>
            <a:r>
              <a:rPr lang="en" dirty="0" smtClean="0">
                <a:solidFill>
                  <a:srgbClr val="2F3848"/>
                </a:solidFill>
              </a:rPr>
              <a:t>4</a:t>
            </a:r>
            <a:r>
              <a:rPr lang="en" dirty="0" smtClean="0">
                <a:solidFill>
                  <a:srgbClr val="2F3848"/>
                </a:solidFill>
              </a:rPr>
              <a:t>.</a:t>
            </a:r>
            <a:endParaRPr lang="en" dirty="0">
              <a:solidFill>
                <a:srgbClr val="2F3848"/>
              </a:solidFill>
            </a:endParaRPr>
          </a:p>
          <a:p>
            <a:pPr lvl="0" rtl="0">
              <a:spcBef>
                <a:spcPts val="0"/>
              </a:spcBef>
              <a:buNone/>
            </a:pPr>
            <a:r>
              <a:rPr lang="en" dirty="0" smtClean="0"/>
              <a:t>Penelitian Eksperimen</a:t>
            </a:r>
            <a:endParaRPr lang="en" dirty="0"/>
          </a:p>
        </p:txBody>
      </p:sp>
      <p:sp>
        <p:nvSpPr>
          <p:cNvPr id="94" name="Shape 94"/>
          <p:cNvSpPr txBox="1">
            <a:spLocks noGrp="1"/>
          </p:cNvSpPr>
          <p:nvPr>
            <p:ph type="subTitle" idx="1"/>
          </p:nvPr>
        </p:nvSpPr>
        <p:spPr>
          <a:xfrm>
            <a:off x="854250" y="3922275"/>
            <a:ext cx="7527749" cy="1259325"/>
          </a:xfrm>
          <a:prstGeom prst="rect">
            <a:avLst/>
          </a:prstGeom>
        </p:spPr>
        <p:txBody>
          <a:bodyPr lIns="91425" tIns="91425" rIns="91425" bIns="91425" anchor="ctr" anchorCtr="0">
            <a:noAutofit/>
          </a:bodyPr>
          <a:lstStyle/>
          <a:p>
            <a:pPr lvl="0" rtl="0">
              <a:spcBef>
                <a:spcPts val="0"/>
              </a:spcBef>
              <a:buNone/>
            </a:pPr>
            <a:r>
              <a:rPr lang="en" dirty="0" smtClean="0"/>
              <a:t>Seringkali juga disebut dengan penelitian eksperimental dan ditengarai sebagai penelitian yang paling murni kuantitatif</a:t>
            </a:r>
            <a:endParaRPr lang="en" dirty="0"/>
          </a:p>
        </p:txBody>
      </p:sp>
    </p:spTree>
    <p:extLst>
      <p:ext uri="{BB962C8B-B14F-4D97-AF65-F5344CB8AC3E}">
        <p14:creationId xmlns:p14="http://schemas.microsoft.com/office/powerpoint/2010/main" val="2791931790"/>
      </p:ext>
    </p:extLst>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810450" y="2790325"/>
            <a:ext cx="7523099" cy="804299"/>
          </a:xfrm>
          <a:prstGeom prst="rect">
            <a:avLst/>
          </a:prstGeom>
        </p:spPr>
        <p:txBody>
          <a:bodyPr lIns="91425" tIns="91425" rIns="91425" bIns="91425" anchor="t" anchorCtr="0">
            <a:noAutofit/>
          </a:bodyPr>
          <a:lstStyle/>
          <a:p>
            <a:pPr>
              <a:spcBef>
                <a:spcPts val="0"/>
              </a:spcBef>
              <a:buNone/>
            </a:pPr>
            <a:r>
              <a:rPr lang="en" sz="2400" dirty="0" smtClean="0"/>
              <a:t>Metode eksperimental (Penelitian eksperimental) merupakan metode yang bersifat validation (menguji), yaitu menguji pengaruh satu atau lebih variabel terhadap variabel lain. </a:t>
            </a:r>
            <a:r>
              <a:rPr lang="en-US" sz="2400" dirty="0" smtClean="0"/>
              <a:t>V</a:t>
            </a:r>
            <a:r>
              <a:rPr lang="en" sz="2400" dirty="0" smtClean="0"/>
              <a:t>ariabel tersebut merupakan variabel bebas (independent variables) dan variabel terikat (dependent variables)</a:t>
            </a:r>
          </a:p>
          <a:p>
            <a:pPr>
              <a:spcBef>
                <a:spcPts val="0"/>
              </a:spcBef>
              <a:buNone/>
            </a:pPr>
            <a:r>
              <a:rPr lang="en" sz="2400" dirty="0" smtClean="0"/>
              <a:t>(Krathwol dalam Syaodih, 2008)</a:t>
            </a:r>
            <a:endParaRPr lang="en" sz="2400" dirty="0"/>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a:spcBef>
                <a:spcPts val="0"/>
              </a:spcBef>
              <a:buNone/>
            </a:pPr>
            <a:r>
              <a:rPr lang="en" sz="2800" dirty="0" smtClean="0"/>
              <a:t>Metode Eksperimen</a:t>
            </a:r>
            <a:endParaRPr lang="en" sz="2800" dirty="0"/>
          </a:p>
        </p:txBody>
      </p:sp>
      <p:sp>
        <p:nvSpPr>
          <p:cNvPr id="105" name="Shape 105"/>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marL="457200" lvl="0" indent="-228600" rtl="0">
              <a:spcBef>
                <a:spcPts val="0"/>
              </a:spcBef>
            </a:pPr>
            <a:r>
              <a:rPr lang="en" sz="2600" dirty="0" smtClean="0"/>
              <a:t>Variabel bebas </a:t>
            </a:r>
            <a:r>
              <a:rPr lang="en" sz="2600" dirty="0" smtClean="0">
                <a:sym typeface="Wingdings" panose="05000000000000000000" pitchFamily="2" charset="2"/>
              </a:rPr>
              <a:t> variabel yang memberi pengaruh </a:t>
            </a:r>
          </a:p>
          <a:p>
            <a:pPr marL="457200" lvl="0" indent="-228600" rtl="0">
              <a:spcBef>
                <a:spcPts val="0"/>
              </a:spcBef>
            </a:pPr>
            <a:r>
              <a:rPr lang="en" sz="2600" dirty="0" smtClean="0">
                <a:sym typeface="Wingdings" panose="05000000000000000000" pitchFamily="2" charset="2"/>
              </a:rPr>
              <a:t>Variabel terikat  variabel yang dipengaruhi</a:t>
            </a:r>
          </a:p>
          <a:p>
            <a:pPr marL="457200" lvl="0" indent="-228600" rtl="0">
              <a:spcBef>
                <a:spcPts val="0"/>
              </a:spcBef>
            </a:pPr>
            <a:r>
              <a:rPr lang="en" sz="2600" dirty="0" smtClean="0">
                <a:sym typeface="Wingdings" panose="05000000000000000000" pitchFamily="2" charset="2"/>
              </a:rPr>
              <a:t>Variabel diukur dengan menggunakan instrumen pengukuran/tes yang sudah dibakukan dan diolah dengan statistik inferensial-parametrik</a:t>
            </a:r>
            <a:r>
              <a:rPr lang="en" sz="2600" dirty="0" smtClean="0"/>
              <a:t> </a:t>
            </a:r>
          </a:p>
          <a:p>
            <a:pPr marL="457200" lvl="0" indent="-228600" rtl="0">
              <a:spcBef>
                <a:spcPts val="0"/>
              </a:spcBef>
            </a:pPr>
            <a:r>
              <a:rPr lang="en" sz="2600" dirty="0" smtClean="0"/>
              <a:t>Pengontrolan variabel dilakukan dengan menyamakan karakteristik sampel dalam variabel</a:t>
            </a:r>
          </a:p>
          <a:p>
            <a:pPr marL="457200" lvl="0" indent="-228600" rtl="0">
              <a:spcBef>
                <a:spcPts val="0"/>
              </a:spcBef>
            </a:pPr>
            <a:r>
              <a:rPr lang="en" sz="2600" dirty="0" smtClean="0"/>
              <a:t>Variasi dari penelitian eksperimental adalah: eksperimen murni, eksperimen kuasi, eksperimen lemah dan subjek tunggal</a:t>
            </a:r>
            <a:endParaRPr lang="en" sz="2600" dirty="0"/>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a:spcBef>
                <a:spcPts val="0"/>
              </a:spcBef>
              <a:buNone/>
            </a:pPr>
            <a:r>
              <a:rPr lang="en" sz="2800" dirty="0" smtClean="0"/>
              <a:t>Pada pertemuan lalu…</a:t>
            </a:r>
            <a:endParaRPr lang="en" sz="2800" dirty="0"/>
          </a:p>
        </p:txBody>
      </p:sp>
      <p:sp>
        <p:nvSpPr>
          <p:cNvPr id="77" name="Shape 77"/>
          <p:cNvSpPr txBox="1"/>
          <p:nvPr/>
        </p:nvSpPr>
        <p:spPr>
          <a:xfrm>
            <a:off x="457200" y="1809750"/>
            <a:ext cx="8229600" cy="826499"/>
          </a:xfrm>
          <a:prstGeom prst="rect">
            <a:avLst/>
          </a:prstGeom>
          <a:noFill/>
          <a:ln>
            <a:noFill/>
          </a:ln>
        </p:spPr>
        <p:txBody>
          <a:bodyPr lIns="91425" tIns="91425" rIns="91425" bIns="91425" anchor="t" anchorCtr="0">
            <a:noAutofit/>
          </a:bodyPr>
          <a:lstStyle/>
          <a:p>
            <a:pPr lvl="0" algn="ctr" rtl="0">
              <a:spcBef>
                <a:spcPts val="600"/>
              </a:spcBef>
              <a:buNone/>
            </a:pPr>
            <a:r>
              <a:rPr lang="en" sz="2000" dirty="0" smtClean="0">
                <a:solidFill>
                  <a:srgbClr val="2F3848"/>
                </a:solidFill>
                <a:latin typeface="Source Sans Pro"/>
                <a:ea typeface="Source Sans Pro"/>
                <a:cs typeface="Source Sans Pro"/>
                <a:sym typeface="Source Sans Pro"/>
              </a:rPr>
              <a:t>Perbedaan antara Pendekatan, Metode dan Teknik Penelitian </a:t>
            </a:r>
            <a:endParaRPr lang="en" sz="2000" b="1" dirty="0">
              <a:solidFill>
                <a:srgbClr val="2F3848"/>
              </a:solidFill>
              <a:latin typeface="Source Sans Pro"/>
              <a:ea typeface="Source Sans Pro"/>
              <a:cs typeface="Source Sans Pro"/>
              <a:sym typeface="Source Sans Pro"/>
            </a:endParaRPr>
          </a:p>
        </p:txBody>
      </p:sp>
      <p:sp>
        <p:nvSpPr>
          <p:cNvPr id="78" name="Shape 78"/>
          <p:cNvSpPr txBox="1"/>
          <p:nvPr/>
        </p:nvSpPr>
        <p:spPr>
          <a:xfrm>
            <a:off x="457200" y="2873550"/>
            <a:ext cx="3776700" cy="2207100"/>
          </a:xfrm>
          <a:prstGeom prst="rect">
            <a:avLst/>
          </a:prstGeom>
          <a:noFill/>
          <a:ln>
            <a:noFill/>
          </a:ln>
        </p:spPr>
        <p:txBody>
          <a:bodyPr lIns="91425" tIns="91425" rIns="91425" bIns="91425" anchor="t" anchorCtr="0">
            <a:noAutofit/>
          </a:bodyPr>
          <a:lstStyle/>
          <a:p>
            <a:pPr lvl="0" rtl="0">
              <a:spcBef>
                <a:spcPts val="600"/>
              </a:spcBef>
              <a:buNone/>
            </a:pPr>
            <a:r>
              <a:rPr lang="en" sz="1800" b="1" dirty="0" smtClean="0">
                <a:solidFill>
                  <a:srgbClr val="F05768"/>
                </a:solidFill>
                <a:latin typeface="Source Sans Pro"/>
                <a:ea typeface="Source Sans Pro"/>
                <a:cs typeface="Source Sans Pro"/>
                <a:sym typeface="Source Sans Pro"/>
              </a:rPr>
              <a:t>METODE</a:t>
            </a:r>
            <a:endParaRPr lang="en" sz="1800" b="1" dirty="0">
              <a:solidFill>
                <a:srgbClr val="F05768"/>
              </a:solidFill>
              <a:latin typeface="Source Sans Pro"/>
              <a:ea typeface="Source Sans Pro"/>
              <a:cs typeface="Source Sans Pro"/>
              <a:sym typeface="Source Sans Pro"/>
            </a:endParaRPr>
          </a:p>
          <a:p>
            <a:pPr marL="285750" lvl="0" indent="-285750" rtl="0">
              <a:spcBef>
                <a:spcPts val="600"/>
              </a:spcBef>
              <a:buFont typeface="Arial" panose="020B0604020202020204" pitchFamily="34" charset="0"/>
              <a:buChar char="•"/>
            </a:pPr>
            <a:r>
              <a:rPr lang="en" sz="1800" dirty="0">
                <a:solidFill>
                  <a:srgbClr val="2F3848"/>
                </a:solidFill>
                <a:latin typeface="Source Sans Pro"/>
                <a:ea typeface="Source Sans Pro"/>
                <a:cs typeface="Source Sans Pro"/>
                <a:sym typeface="Source Sans Pro"/>
              </a:rPr>
              <a:t>Go to the </a:t>
            </a:r>
            <a:r>
              <a:rPr lang="en" sz="1800" b="1" i="1" dirty="0">
                <a:solidFill>
                  <a:srgbClr val="2F3848"/>
                </a:solidFill>
                <a:latin typeface="Source Sans Pro"/>
                <a:ea typeface="Source Sans Pro"/>
                <a:cs typeface="Source Sans Pro"/>
                <a:sym typeface="Source Sans Pro"/>
              </a:rPr>
              <a:t>File</a:t>
            </a:r>
            <a:r>
              <a:rPr lang="en" sz="1800" dirty="0">
                <a:solidFill>
                  <a:srgbClr val="2F3848"/>
                </a:solidFill>
                <a:latin typeface="Source Sans Pro"/>
                <a:ea typeface="Source Sans Pro"/>
                <a:cs typeface="Source Sans Pro"/>
                <a:sym typeface="Source Sans Pro"/>
              </a:rPr>
              <a:t> menu and select </a:t>
            </a:r>
            <a:r>
              <a:rPr lang="en" sz="1800" b="1" i="1" dirty="0">
                <a:solidFill>
                  <a:srgbClr val="2F3848"/>
                </a:solidFill>
                <a:latin typeface="Source Sans Pro"/>
                <a:ea typeface="Source Sans Pro"/>
                <a:cs typeface="Source Sans Pro"/>
                <a:sym typeface="Source Sans Pro"/>
              </a:rPr>
              <a:t>Make a copy</a:t>
            </a:r>
            <a:r>
              <a:rPr lang="en" sz="1800" dirty="0" smtClean="0">
                <a:solidFill>
                  <a:srgbClr val="2F3848"/>
                </a:solidFill>
                <a:latin typeface="Source Sans Pro"/>
                <a:ea typeface="Source Sans Pro"/>
                <a:cs typeface="Source Sans Pro"/>
                <a:sym typeface="Source Sans Pro"/>
              </a:rPr>
              <a:t>.</a:t>
            </a:r>
            <a:endParaRPr lang="en" sz="1800" dirty="0">
              <a:solidFill>
                <a:srgbClr val="2F3848"/>
              </a:solidFill>
              <a:latin typeface="Source Sans Pro"/>
              <a:ea typeface="Source Sans Pro"/>
              <a:cs typeface="Source Sans Pro"/>
              <a:sym typeface="Source Sans Pro"/>
            </a:endParaRPr>
          </a:p>
        </p:txBody>
      </p:sp>
      <p:sp>
        <p:nvSpPr>
          <p:cNvPr id="79" name="Shape 79"/>
          <p:cNvSpPr txBox="1"/>
          <p:nvPr/>
        </p:nvSpPr>
        <p:spPr>
          <a:xfrm>
            <a:off x="4744975" y="2873550"/>
            <a:ext cx="3941699" cy="2207100"/>
          </a:xfrm>
          <a:prstGeom prst="rect">
            <a:avLst/>
          </a:prstGeom>
          <a:noFill/>
          <a:ln>
            <a:noFill/>
          </a:ln>
        </p:spPr>
        <p:txBody>
          <a:bodyPr lIns="91425" tIns="91425" rIns="91425" bIns="91425" anchor="t" anchorCtr="0">
            <a:noAutofit/>
          </a:bodyPr>
          <a:lstStyle/>
          <a:p>
            <a:pPr lvl="0" rtl="0">
              <a:spcBef>
                <a:spcPts val="600"/>
              </a:spcBef>
              <a:buNone/>
            </a:pPr>
            <a:r>
              <a:rPr lang="en" sz="1800" b="1" dirty="0" smtClean="0">
                <a:solidFill>
                  <a:srgbClr val="F05768"/>
                </a:solidFill>
                <a:latin typeface="Source Sans Pro"/>
                <a:ea typeface="Source Sans Pro"/>
                <a:cs typeface="Source Sans Pro"/>
                <a:sym typeface="Source Sans Pro"/>
              </a:rPr>
              <a:t>METODE PENELITIAN</a:t>
            </a:r>
            <a:endParaRPr lang="en" sz="1800" b="1" dirty="0">
              <a:solidFill>
                <a:srgbClr val="F05768"/>
              </a:solidFill>
              <a:latin typeface="Source Sans Pro"/>
              <a:ea typeface="Source Sans Pro"/>
              <a:cs typeface="Source Sans Pro"/>
              <a:sym typeface="Source Sans Pro"/>
            </a:endParaRPr>
          </a:p>
          <a:p>
            <a:pPr marL="285750" lvl="0" indent="-285750" rtl="0">
              <a:spcBef>
                <a:spcPts val="600"/>
              </a:spcBef>
              <a:buFont typeface="Arial" panose="020B0604020202020204" pitchFamily="34" charset="0"/>
              <a:buChar char="•"/>
            </a:pPr>
            <a:r>
              <a:rPr lang="en" sz="1800" dirty="0" smtClean="0">
                <a:solidFill>
                  <a:srgbClr val="2F3848"/>
                </a:solidFill>
                <a:latin typeface="Source Sans Pro"/>
                <a:ea typeface="Source Sans Pro"/>
                <a:cs typeface="Source Sans Pro"/>
                <a:sym typeface="Source Sans Pro"/>
              </a:rPr>
              <a:t>Rangkaian cara atau kegiatan pelaksanaan penelitian yang didasari oleh asumsi-asumsi dasar, pandangan filosofis dan ideologis, pertanyaan dan isu-isu yang dihadapi</a:t>
            </a:r>
          </a:p>
          <a:p>
            <a:pPr marL="285750" lvl="0" indent="-285750" rtl="0">
              <a:spcBef>
                <a:spcPts val="600"/>
              </a:spcBef>
              <a:buFont typeface="Arial" panose="020B0604020202020204" pitchFamily="34" charset="0"/>
              <a:buChar char="•"/>
            </a:pPr>
            <a:r>
              <a:rPr lang="en" sz="1800" dirty="0" smtClean="0">
                <a:solidFill>
                  <a:srgbClr val="2F3848"/>
                </a:solidFill>
                <a:latin typeface="Source Sans Pro"/>
                <a:ea typeface="Source Sans Pro"/>
                <a:cs typeface="Source Sans Pro"/>
                <a:sym typeface="Source Sans Pro"/>
              </a:rPr>
              <a:t>Dengan kata lain, ia mencakup prosedur dan teknik penelitian</a:t>
            </a:r>
            <a:r>
              <a:rPr lang="en" sz="1800" dirty="0" smtClean="0">
                <a:solidFill>
                  <a:srgbClr val="2F3848"/>
                </a:solidFill>
                <a:latin typeface="Source Sans Pro"/>
                <a:ea typeface="Source Sans Pro"/>
                <a:cs typeface="Source Sans Pro"/>
                <a:sym typeface="Source Sans Pro"/>
              </a:rPr>
              <a:t> </a:t>
            </a:r>
            <a:endParaRPr lang="en" sz="1800" dirty="0">
              <a:solidFill>
                <a:srgbClr val="2F3848"/>
              </a:solidFill>
              <a:latin typeface="Source Sans Pro"/>
              <a:ea typeface="Source Sans Pro"/>
              <a:cs typeface="Source Sans Pro"/>
              <a:sym typeface="Source Sans Pro"/>
            </a:endParaRPr>
          </a:p>
        </p:txBody>
      </p:sp>
      <p:sp>
        <p:nvSpPr>
          <p:cNvPr id="80" name="Shape 80"/>
          <p:cNvSpPr txBox="1"/>
          <p:nvPr/>
        </p:nvSpPr>
        <p:spPr>
          <a:xfrm>
            <a:off x="457200" y="5277525"/>
            <a:ext cx="8229600" cy="826499"/>
          </a:xfrm>
          <a:prstGeom prst="rect">
            <a:avLst/>
          </a:prstGeom>
          <a:noFill/>
          <a:ln>
            <a:noFill/>
          </a:ln>
        </p:spPr>
        <p:txBody>
          <a:bodyPr lIns="91425" tIns="91425" rIns="91425" bIns="91425" anchor="t" anchorCtr="0">
            <a:noAutofit/>
          </a:bodyPr>
          <a:lstStyle/>
          <a:p>
            <a:pPr lvl="0" algn="ctr" rtl="0">
              <a:spcBef>
                <a:spcPts val="1000"/>
              </a:spcBef>
              <a:spcAft>
                <a:spcPts val="1000"/>
              </a:spcAft>
              <a:buNone/>
            </a:pPr>
            <a:endParaRPr lang="en-US" sz="1800" dirty="0" smtClean="0">
              <a:solidFill>
                <a:srgbClr val="2F3848"/>
              </a:solidFill>
              <a:latin typeface="Source Sans Pro"/>
              <a:ea typeface="Source Sans Pro"/>
              <a:cs typeface="Source Sans Pro"/>
              <a:sym typeface="Source Sans Pro"/>
            </a:endParaRPr>
          </a:p>
          <a:p>
            <a:pPr lvl="0" algn="ctr" rtl="0">
              <a:spcBef>
                <a:spcPts val="1000"/>
              </a:spcBef>
              <a:spcAft>
                <a:spcPts val="1000"/>
              </a:spcAft>
              <a:buNone/>
            </a:pPr>
            <a:r>
              <a:rPr lang="en-US" sz="1800" dirty="0" err="1" smtClean="0">
                <a:solidFill>
                  <a:srgbClr val="2F3848"/>
                </a:solidFill>
                <a:latin typeface="Source Sans Pro"/>
                <a:ea typeface="Source Sans Pro"/>
                <a:cs typeface="Source Sans Pro"/>
                <a:sym typeface="Source Sans Pro"/>
              </a:rPr>
              <a:t>Pada</a:t>
            </a:r>
            <a:r>
              <a:rPr lang="en-US" sz="1800" dirty="0" smtClean="0">
                <a:solidFill>
                  <a:srgbClr val="2F3848"/>
                </a:solidFill>
                <a:latin typeface="Source Sans Pro"/>
                <a:ea typeface="Source Sans Pro"/>
                <a:cs typeface="Source Sans Pro"/>
                <a:sym typeface="Source Sans Pro"/>
              </a:rPr>
              <a:t> </a:t>
            </a:r>
            <a:r>
              <a:rPr lang="en-US" sz="1800" dirty="0" err="1" smtClean="0">
                <a:solidFill>
                  <a:srgbClr val="2F3848"/>
                </a:solidFill>
                <a:latin typeface="Source Sans Pro"/>
                <a:ea typeface="Source Sans Pro"/>
                <a:cs typeface="Source Sans Pro"/>
                <a:sym typeface="Source Sans Pro"/>
              </a:rPr>
              <a:t>pertemuan</a:t>
            </a:r>
            <a:r>
              <a:rPr lang="en-US" sz="1800" dirty="0" smtClean="0">
                <a:solidFill>
                  <a:srgbClr val="2F3848"/>
                </a:solidFill>
                <a:latin typeface="Source Sans Pro"/>
                <a:ea typeface="Source Sans Pro"/>
                <a:cs typeface="Source Sans Pro"/>
                <a:sym typeface="Source Sans Pro"/>
              </a:rPr>
              <a:t> kali </a:t>
            </a:r>
            <a:r>
              <a:rPr lang="en-US" sz="1800" dirty="0" err="1" smtClean="0">
                <a:solidFill>
                  <a:srgbClr val="2F3848"/>
                </a:solidFill>
                <a:latin typeface="Source Sans Pro"/>
                <a:ea typeface="Source Sans Pro"/>
                <a:cs typeface="Source Sans Pro"/>
                <a:sym typeface="Source Sans Pro"/>
              </a:rPr>
              <a:t>ini</a:t>
            </a:r>
            <a:r>
              <a:rPr lang="en-US" sz="1800" dirty="0" smtClean="0">
                <a:solidFill>
                  <a:srgbClr val="2F3848"/>
                </a:solidFill>
                <a:latin typeface="Source Sans Pro"/>
                <a:ea typeface="Source Sans Pro"/>
                <a:cs typeface="Source Sans Pro"/>
                <a:sym typeface="Source Sans Pro"/>
              </a:rPr>
              <a:t> </a:t>
            </a:r>
            <a:r>
              <a:rPr lang="en-US" sz="1800" dirty="0" err="1" smtClean="0">
                <a:solidFill>
                  <a:srgbClr val="2F3848"/>
                </a:solidFill>
                <a:latin typeface="Source Sans Pro"/>
                <a:ea typeface="Source Sans Pro"/>
                <a:cs typeface="Source Sans Pro"/>
                <a:sym typeface="Source Sans Pro"/>
              </a:rPr>
              <a:t>kita</a:t>
            </a:r>
            <a:r>
              <a:rPr lang="en-US" sz="1800" dirty="0" smtClean="0">
                <a:solidFill>
                  <a:srgbClr val="2F3848"/>
                </a:solidFill>
                <a:latin typeface="Source Sans Pro"/>
                <a:ea typeface="Source Sans Pro"/>
                <a:cs typeface="Source Sans Pro"/>
                <a:sym typeface="Source Sans Pro"/>
              </a:rPr>
              <a:t> </a:t>
            </a:r>
            <a:r>
              <a:rPr lang="en-US" sz="1800" dirty="0" err="1" smtClean="0">
                <a:solidFill>
                  <a:srgbClr val="2F3848"/>
                </a:solidFill>
                <a:latin typeface="Source Sans Pro"/>
                <a:ea typeface="Source Sans Pro"/>
                <a:cs typeface="Source Sans Pro"/>
                <a:sym typeface="Source Sans Pro"/>
              </a:rPr>
              <a:t>akan</a:t>
            </a:r>
            <a:r>
              <a:rPr lang="en-US" sz="1800" dirty="0" smtClean="0">
                <a:solidFill>
                  <a:srgbClr val="2F3848"/>
                </a:solidFill>
                <a:latin typeface="Source Sans Pro"/>
                <a:ea typeface="Source Sans Pro"/>
                <a:cs typeface="Source Sans Pro"/>
                <a:sym typeface="Source Sans Pro"/>
              </a:rPr>
              <a:t> </a:t>
            </a:r>
            <a:r>
              <a:rPr lang="en-US" sz="1800" dirty="0" err="1" smtClean="0">
                <a:solidFill>
                  <a:srgbClr val="2F3848"/>
                </a:solidFill>
                <a:latin typeface="Source Sans Pro"/>
                <a:ea typeface="Source Sans Pro"/>
                <a:cs typeface="Source Sans Pro"/>
                <a:sym typeface="Source Sans Pro"/>
              </a:rPr>
              <a:t>membahas</a:t>
            </a:r>
            <a:r>
              <a:rPr lang="en-US" sz="1800" dirty="0">
                <a:solidFill>
                  <a:srgbClr val="2F3848"/>
                </a:solidFill>
                <a:latin typeface="Source Sans Pro"/>
                <a:ea typeface="Source Sans Pro"/>
                <a:cs typeface="Source Sans Pro"/>
                <a:sym typeface="Source Sans Pro"/>
              </a:rPr>
              <a:t> </a:t>
            </a:r>
            <a:r>
              <a:rPr lang="en-US" sz="1800" dirty="0" smtClean="0">
                <a:solidFill>
                  <a:srgbClr val="2F3848"/>
                </a:solidFill>
                <a:latin typeface="Source Sans Pro"/>
                <a:ea typeface="Source Sans Pro"/>
                <a:cs typeface="Source Sans Pro"/>
                <a:sym typeface="Source Sans Pro"/>
              </a:rPr>
              <a:t>4 </a:t>
            </a:r>
            <a:r>
              <a:rPr lang="en-US" sz="1800" dirty="0" err="1" smtClean="0">
                <a:solidFill>
                  <a:srgbClr val="2F3848"/>
                </a:solidFill>
                <a:latin typeface="Source Sans Pro"/>
                <a:ea typeface="Source Sans Pro"/>
                <a:cs typeface="Source Sans Pro"/>
                <a:sym typeface="Source Sans Pro"/>
              </a:rPr>
              <a:t>Jenis</a:t>
            </a:r>
            <a:r>
              <a:rPr lang="en-US" sz="1800" dirty="0" smtClean="0">
                <a:solidFill>
                  <a:srgbClr val="2F3848"/>
                </a:solidFill>
                <a:latin typeface="Source Sans Pro"/>
                <a:ea typeface="Source Sans Pro"/>
                <a:cs typeface="Source Sans Pro"/>
                <a:sym typeface="Source Sans Pro"/>
              </a:rPr>
              <a:t> </a:t>
            </a:r>
            <a:r>
              <a:rPr lang="en-US" sz="1800" dirty="0" err="1" smtClean="0">
                <a:solidFill>
                  <a:srgbClr val="2F3848"/>
                </a:solidFill>
                <a:latin typeface="Source Sans Pro"/>
                <a:ea typeface="Source Sans Pro"/>
                <a:cs typeface="Source Sans Pro"/>
                <a:sym typeface="Source Sans Pro"/>
              </a:rPr>
              <a:t>Metode</a:t>
            </a:r>
            <a:r>
              <a:rPr lang="en-US" sz="1800" dirty="0" smtClean="0">
                <a:solidFill>
                  <a:srgbClr val="2F3848"/>
                </a:solidFill>
                <a:latin typeface="Source Sans Pro"/>
                <a:ea typeface="Source Sans Pro"/>
                <a:cs typeface="Source Sans Pro"/>
                <a:sym typeface="Source Sans Pro"/>
              </a:rPr>
              <a:t> </a:t>
            </a:r>
            <a:r>
              <a:rPr lang="en-US" sz="1800" dirty="0" err="1" smtClean="0">
                <a:solidFill>
                  <a:srgbClr val="2F3848"/>
                </a:solidFill>
                <a:latin typeface="Source Sans Pro"/>
                <a:ea typeface="Source Sans Pro"/>
                <a:cs typeface="Source Sans Pro"/>
                <a:sym typeface="Source Sans Pro"/>
              </a:rPr>
              <a:t>Penelitian</a:t>
            </a:r>
            <a:endParaRPr sz="1800" dirty="0">
              <a:solidFill>
                <a:srgbClr val="2F3848"/>
              </a:solidFill>
              <a:latin typeface="Source Sans Pro"/>
              <a:ea typeface="Source Sans Pro"/>
              <a:cs typeface="Source Sans Pro"/>
              <a:sym typeface="Source Sans Pro"/>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smtClean="0"/>
              <a:t>Eksperimen</a:t>
            </a:r>
            <a:r>
              <a:rPr lang="en-US" sz="2800" dirty="0" smtClean="0"/>
              <a:t> </a:t>
            </a:r>
            <a:r>
              <a:rPr lang="en-US" sz="2800" dirty="0" err="1" smtClean="0"/>
              <a:t>Murni</a:t>
            </a:r>
            <a:r>
              <a:rPr lang="en-US" sz="2800" dirty="0" smtClean="0"/>
              <a:t> (True </a:t>
            </a:r>
            <a:r>
              <a:rPr lang="en-US" sz="2800" dirty="0" err="1" smtClean="0"/>
              <a:t>Eksperimental</a:t>
            </a:r>
            <a:r>
              <a:rPr lang="en-US" sz="2800" dirty="0" smtClean="0"/>
              <a:t>)</a:t>
            </a:r>
            <a:endParaRPr lang="en-US" sz="2800" dirty="0"/>
          </a:p>
        </p:txBody>
      </p:sp>
      <p:sp>
        <p:nvSpPr>
          <p:cNvPr id="3" name="Text Placeholder 2"/>
          <p:cNvSpPr>
            <a:spLocks noGrp="1"/>
          </p:cNvSpPr>
          <p:nvPr>
            <p:ph type="body" idx="1"/>
          </p:nvPr>
        </p:nvSpPr>
        <p:spPr/>
        <p:txBody>
          <a:bodyPr/>
          <a:lstStyle/>
          <a:p>
            <a:r>
              <a:rPr lang="en-US" sz="2600" dirty="0" smtClean="0"/>
              <a:t> </a:t>
            </a:r>
            <a:r>
              <a:rPr lang="en-US" sz="2600" dirty="0" err="1" smtClean="0"/>
              <a:t>merupakan</a:t>
            </a:r>
            <a:r>
              <a:rPr lang="en-US" sz="2600" dirty="0" smtClean="0"/>
              <a:t> </a:t>
            </a:r>
            <a:r>
              <a:rPr lang="en-US" sz="2600" dirty="0" err="1" smtClean="0"/>
              <a:t>metode</a:t>
            </a:r>
            <a:r>
              <a:rPr lang="en-US" sz="2600" dirty="0" smtClean="0"/>
              <a:t> yang paling </a:t>
            </a:r>
            <a:r>
              <a:rPr lang="en-US" sz="2600" dirty="0" err="1" smtClean="0"/>
              <a:t>mengikuti</a:t>
            </a:r>
            <a:r>
              <a:rPr lang="en-US" sz="2600" dirty="0" smtClean="0"/>
              <a:t> </a:t>
            </a:r>
            <a:r>
              <a:rPr lang="en-US" sz="2600" dirty="0" err="1" smtClean="0"/>
              <a:t>prosedur</a:t>
            </a:r>
            <a:r>
              <a:rPr lang="en-US" sz="2600" dirty="0" smtClean="0"/>
              <a:t> </a:t>
            </a:r>
            <a:r>
              <a:rPr lang="en-US" sz="2600" dirty="0" err="1" smtClean="0"/>
              <a:t>dan</a:t>
            </a:r>
            <a:r>
              <a:rPr lang="en-US" sz="2600" dirty="0" smtClean="0"/>
              <a:t> </a:t>
            </a:r>
            <a:r>
              <a:rPr lang="en-US" sz="2600" dirty="0" err="1" smtClean="0"/>
              <a:t>memenuhi</a:t>
            </a:r>
            <a:r>
              <a:rPr lang="en-US" sz="2600" dirty="0" smtClean="0"/>
              <a:t> </a:t>
            </a:r>
            <a:r>
              <a:rPr lang="en-US" sz="2600" dirty="0" err="1" smtClean="0"/>
              <a:t>syarat</a:t>
            </a:r>
            <a:r>
              <a:rPr lang="en-US" sz="2600" dirty="0" smtClean="0"/>
              <a:t> </a:t>
            </a:r>
            <a:r>
              <a:rPr lang="en-US" sz="2600" dirty="0" err="1" smtClean="0"/>
              <a:t>eksperimen</a:t>
            </a:r>
            <a:r>
              <a:rPr lang="en-US" sz="2600" dirty="0" smtClean="0"/>
              <a:t>: </a:t>
            </a:r>
            <a:r>
              <a:rPr lang="en-US" sz="2600" dirty="0" err="1" smtClean="0"/>
              <a:t>pengontrolan</a:t>
            </a:r>
            <a:r>
              <a:rPr lang="en-US" sz="2600" dirty="0" smtClean="0"/>
              <a:t> </a:t>
            </a:r>
            <a:r>
              <a:rPr lang="en-US" sz="2600" dirty="0" err="1" smtClean="0"/>
              <a:t>variabel</a:t>
            </a:r>
            <a:r>
              <a:rPr lang="en-US" sz="2600" dirty="0" smtClean="0"/>
              <a:t>, </a:t>
            </a:r>
            <a:r>
              <a:rPr lang="en-US" sz="2600" dirty="0" err="1" smtClean="0"/>
              <a:t>kelompok</a:t>
            </a:r>
            <a:r>
              <a:rPr lang="en-US" sz="2600" dirty="0" smtClean="0"/>
              <a:t> </a:t>
            </a:r>
            <a:r>
              <a:rPr lang="en-US" sz="2600" dirty="0" err="1" smtClean="0"/>
              <a:t>kontrol</a:t>
            </a:r>
            <a:r>
              <a:rPr lang="en-US" sz="2600" dirty="0" smtClean="0"/>
              <a:t>, </a:t>
            </a:r>
            <a:r>
              <a:rPr lang="en-US" sz="2600" dirty="0" err="1" smtClean="0"/>
              <a:t>pemberian</a:t>
            </a:r>
            <a:r>
              <a:rPr lang="en-US" sz="2600" dirty="0" smtClean="0"/>
              <a:t> </a:t>
            </a:r>
            <a:r>
              <a:rPr lang="en-US" sz="2600" dirty="0" err="1" smtClean="0"/>
              <a:t>perlakuan</a:t>
            </a:r>
            <a:r>
              <a:rPr lang="en-US" sz="2600" dirty="0"/>
              <a:t> </a:t>
            </a:r>
            <a:r>
              <a:rPr lang="en-US" sz="2600" dirty="0" err="1" smtClean="0"/>
              <a:t>atau</a:t>
            </a:r>
            <a:r>
              <a:rPr lang="en-US" sz="2600" dirty="0" smtClean="0"/>
              <a:t> </a:t>
            </a:r>
            <a:r>
              <a:rPr lang="en-US" sz="2600" dirty="0" err="1" smtClean="0"/>
              <a:t>manipulasi</a:t>
            </a:r>
            <a:r>
              <a:rPr lang="en-US" sz="2600" dirty="0" smtClean="0"/>
              <a:t> </a:t>
            </a:r>
            <a:r>
              <a:rPr lang="en-US" sz="2600" dirty="0" err="1" smtClean="0"/>
              <a:t>kegiatan</a:t>
            </a:r>
            <a:r>
              <a:rPr lang="en-US" sz="2600" dirty="0" smtClean="0"/>
              <a:t> </a:t>
            </a:r>
            <a:r>
              <a:rPr lang="en-US" sz="2600" dirty="0" err="1" smtClean="0"/>
              <a:t>serta</a:t>
            </a:r>
            <a:r>
              <a:rPr lang="en-US" sz="2600" dirty="0" smtClean="0"/>
              <a:t> </a:t>
            </a:r>
            <a:r>
              <a:rPr lang="en-US" sz="2600" dirty="0" err="1" smtClean="0"/>
              <a:t>pengujian</a:t>
            </a:r>
            <a:r>
              <a:rPr lang="en-US" sz="2600" dirty="0" smtClean="0"/>
              <a:t> </a:t>
            </a:r>
            <a:r>
              <a:rPr lang="en-US" sz="2600" dirty="0" err="1" smtClean="0"/>
              <a:t>hasil</a:t>
            </a:r>
            <a:endParaRPr lang="en-US" sz="2600" dirty="0" smtClean="0"/>
          </a:p>
          <a:p>
            <a:r>
              <a:rPr lang="en-US" sz="2600" dirty="0" err="1" smtClean="0"/>
              <a:t>Kelompok</a:t>
            </a:r>
            <a:r>
              <a:rPr lang="en-US" sz="2600" dirty="0" smtClean="0"/>
              <a:t> </a:t>
            </a:r>
            <a:r>
              <a:rPr lang="en-US" sz="2600" dirty="0" err="1" smtClean="0"/>
              <a:t>eksperimen</a:t>
            </a:r>
            <a:r>
              <a:rPr lang="en-US" sz="2600" dirty="0" smtClean="0"/>
              <a:t> </a:t>
            </a:r>
            <a:r>
              <a:rPr lang="en-US" sz="2600" dirty="0" smtClean="0">
                <a:sym typeface="Wingdings" panose="05000000000000000000" pitchFamily="2" charset="2"/>
              </a:rPr>
              <a:t> </a:t>
            </a:r>
            <a:r>
              <a:rPr lang="en-US" sz="2600" dirty="0" err="1" smtClean="0">
                <a:sym typeface="Wingdings" panose="05000000000000000000" pitchFamily="2" charset="2"/>
              </a:rPr>
              <a:t>menerima</a:t>
            </a:r>
            <a:r>
              <a:rPr lang="en-US" sz="2600" dirty="0" smtClean="0">
                <a:sym typeface="Wingdings" panose="05000000000000000000" pitchFamily="2" charset="2"/>
              </a:rPr>
              <a:t> </a:t>
            </a:r>
            <a:r>
              <a:rPr lang="en-US" sz="2600" dirty="0" err="1" smtClean="0">
                <a:sym typeface="Wingdings" panose="05000000000000000000" pitchFamily="2" charset="2"/>
              </a:rPr>
              <a:t>perlakuan</a:t>
            </a:r>
            <a:r>
              <a:rPr lang="en-US" sz="2600" dirty="0" smtClean="0">
                <a:sym typeface="Wingdings" panose="05000000000000000000" pitchFamily="2" charset="2"/>
              </a:rPr>
              <a:t> </a:t>
            </a:r>
            <a:r>
              <a:rPr lang="en-US" sz="2600" dirty="0" err="1" smtClean="0">
                <a:sym typeface="Wingdings" panose="05000000000000000000" pitchFamily="2" charset="2"/>
              </a:rPr>
              <a:t>perlakuan</a:t>
            </a:r>
            <a:r>
              <a:rPr lang="en-US" sz="2600" dirty="0" smtClean="0">
                <a:sym typeface="Wingdings" panose="05000000000000000000" pitchFamily="2" charset="2"/>
              </a:rPr>
              <a:t> </a:t>
            </a:r>
            <a:r>
              <a:rPr lang="en-US" sz="2600" dirty="0" err="1" smtClean="0">
                <a:sym typeface="Wingdings" panose="05000000000000000000" pitchFamily="2" charset="2"/>
              </a:rPr>
              <a:t>khusus</a:t>
            </a:r>
            <a:r>
              <a:rPr lang="en-US" sz="2600" dirty="0" smtClean="0">
                <a:sym typeface="Wingdings" panose="05000000000000000000" pitchFamily="2" charset="2"/>
              </a:rPr>
              <a:t> (</a:t>
            </a:r>
            <a:r>
              <a:rPr lang="en-US" sz="2600" dirty="0" err="1" smtClean="0">
                <a:sym typeface="Wingdings" panose="05000000000000000000" pitchFamily="2" charset="2"/>
              </a:rPr>
              <a:t>variabel</a:t>
            </a:r>
            <a:r>
              <a:rPr lang="en-US" sz="2600" dirty="0" smtClean="0">
                <a:sym typeface="Wingdings" panose="05000000000000000000" pitchFamily="2" charset="2"/>
              </a:rPr>
              <a:t> yang </a:t>
            </a:r>
            <a:r>
              <a:rPr lang="en-US" sz="2600" dirty="0" err="1" smtClean="0">
                <a:sym typeface="Wingdings" panose="05000000000000000000" pitchFamily="2" charset="2"/>
              </a:rPr>
              <a:t>akan</a:t>
            </a:r>
            <a:r>
              <a:rPr lang="en-US" sz="2600" dirty="0" smtClean="0">
                <a:sym typeface="Wingdings" panose="05000000000000000000" pitchFamily="2" charset="2"/>
              </a:rPr>
              <a:t> </a:t>
            </a:r>
            <a:r>
              <a:rPr lang="en-US" sz="2600" dirty="0" err="1" smtClean="0">
                <a:sym typeface="Wingdings" panose="05000000000000000000" pitchFamily="2" charset="2"/>
              </a:rPr>
              <a:t>diuji</a:t>
            </a:r>
            <a:r>
              <a:rPr lang="en-US" sz="2600" dirty="0" smtClean="0">
                <a:sym typeface="Wingdings" panose="05000000000000000000" pitchFamily="2" charset="2"/>
              </a:rPr>
              <a:t> </a:t>
            </a:r>
            <a:r>
              <a:rPr lang="en-US" sz="2600" dirty="0" err="1" smtClean="0">
                <a:sym typeface="Wingdings" panose="05000000000000000000" pitchFamily="2" charset="2"/>
              </a:rPr>
              <a:t>akibatnya</a:t>
            </a:r>
            <a:r>
              <a:rPr lang="en-US" sz="2600" dirty="0" smtClean="0">
                <a:sym typeface="Wingdings" panose="05000000000000000000" pitchFamily="2" charset="2"/>
              </a:rPr>
              <a:t>)</a:t>
            </a:r>
          </a:p>
          <a:p>
            <a:r>
              <a:rPr lang="en-US" sz="2600" dirty="0" err="1" smtClean="0">
                <a:sym typeface="Wingdings" panose="05000000000000000000" pitchFamily="2" charset="2"/>
              </a:rPr>
              <a:t>Kelompok</a:t>
            </a:r>
            <a:r>
              <a:rPr lang="en-US" sz="2600" dirty="0" smtClean="0">
                <a:sym typeface="Wingdings" panose="05000000000000000000" pitchFamily="2" charset="2"/>
              </a:rPr>
              <a:t> </a:t>
            </a:r>
            <a:r>
              <a:rPr lang="en-US" sz="2600" dirty="0" err="1" smtClean="0">
                <a:sym typeface="Wingdings" panose="05000000000000000000" pitchFamily="2" charset="2"/>
              </a:rPr>
              <a:t>kontrol</a:t>
            </a:r>
            <a:r>
              <a:rPr lang="en-US" sz="2600" dirty="0" smtClean="0">
                <a:sym typeface="Wingdings" panose="05000000000000000000" pitchFamily="2" charset="2"/>
              </a:rPr>
              <a:t>  </a:t>
            </a:r>
            <a:r>
              <a:rPr lang="en-US" sz="2600" dirty="0" err="1" smtClean="0">
                <a:sym typeface="Wingdings" panose="05000000000000000000" pitchFamily="2" charset="2"/>
              </a:rPr>
              <a:t>diberi</a:t>
            </a:r>
            <a:r>
              <a:rPr lang="en-US" sz="2600" dirty="0" smtClean="0">
                <a:sym typeface="Wingdings" panose="05000000000000000000" pitchFamily="2" charset="2"/>
              </a:rPr>
              <a:t> </a:t>
            </a:r>
            <a:r>
              <a:rPr lang="en-US" sz="2600" dirty="0" err="1" smtClean="0">
                <a:sym typeface="Wingdings" panose="05000000000000000000" pitchFamily="2" charset="2"/>
              </a:rPr>
              <a:t>perlakuan</a:t>
            </a:r>
            <a:r>
              <a:rPr lang="en-US" sz="2600" dirty="0" smtClean="0">
                <a:sym typeface="Wingdings" panose="05000000000000000000" pitchFamily="2" charset="2"/>
              </a:rPr>
              <a:t> lain/ </a:t>
            </a:r>
            <a:r>
              <a:rPr lang="en-US" sz="2600" dirty="0" err="1" smtClean="0">
                <a:sym typeface="Wingdings" panose="05000000000000000000" pitchFamily="2" charset="2"/>
              </a:rPr>
              <a:t>perlakuan</a:t>
            </a:r>
            <a:r>
              <a:rPr lang="en-US" sz="2600" dirty="0" smtClean="0">
                <a:sym typeface="Wingdings" panose="05000000000000000000" pitchFamily="2" charset="2"/>
              </a:rPr>
              <a:t> yang </a:t>
            </a:r>
            <a:r>
              <a:rPr lang="en-US" sz="2600" dirty="0" err="1" smtClean="0">
                <a:sym typeface="Wingdings" panose="05000000000000000000" pitchFamily="2" charset="2"/>
              </a:rPr>
              <a:t>bisa</a:t>
            </a:r>
            <a:r>
              <a:rPr lang="en-US" sz="2600" dirty="0" smtClean="0">
                <a:sym typeface="Wingdings" panose="05000000000000000000" pitchFamily="2" charset="2"/>
              </a:rPr>
              <a:t> </a:t>
            </a:r>
            <a:r>
              <a:rPr lang="en-US" sz="2600" dirty="0" err="1" smtClean="0">
                <a:sym typeface="Wingdings" panose="05000000000000000000" pitchFamily="2" charset="2"/>
              </a:rPr>
              <a:t>dilakukan</a:t>
            </a:r>
            <a:endParaRPr lang="en-US" sz="2600" dirty="0" smtClean="0">
              <a:sym typeface="Wingdings" panose="05000000000000000000" pitchFamily="2" charset="2"/>
            </a:endParaRPr>
          </a:p>
          <a:p>
            <a:r>
              <a:rPr lang="en-US" sz="2600" dirty="0" err="1" smtClean="0">
                <a:sym typeface="Wingdings" panose="05000000000000000000" pitchFamily="2" charset="2"/>
              </a:rPr>
              <a:t>Pengujian</a:t>
            </a:r>
            <a:r>
              <a:rPr lang="en-US" sz="2600" dirty="0" smtClean="0">
                <a:sym typeface="Wingdings" panose="05000000000000000000" pitchFamily="2" charset="2"/>
              </a:rPr>
              <a:t> </a:t>
            </a:r>
            <a:r>
              <a:rPr lang="en-US" sz="2600" dirty="0" err="1" smtClean="0">
                <a:sym typeface="Wingdings" panose="05000000000000000000" pitchFamily="2" charset="2"/>
              </a:rPr>
              <a:t>atau</a:t>
            </a:r>
            <a:r>
              <a:rPr lang="en-US" sz="2600" dirty="0" smtClean="0">
                <a:sym typeface="Wingdings" panose="05000000000000000000" pitchFamily="2" charset="2"/>
              </a:rPr>
              <a:t> </a:t>
            </a:r>
            <a:r>
              <a:rPr lang="en-US" sz="2600" dirty="0" err="1" smtClean="0">
                <a:sym typeface="Wingdings" panose="05000000000000000000" pitchFamily="2" charset="2"/>
              </a:rPr>
              <a:t>pengukuran</a:t>
            </a:r>
            <a:r>
              <a:rPr lang="en-US" sz="2600" dirty="0" smtClean="0">
                <a:sym typeface="Wingdings" panose="05000000000000000000" pitchFamily="2" charset="2"/>
              </a:rPr>
              <a:t> </a:t>
            </a:r>
            <a:r>
              <a:rPr lang="en-US" sz="2600" dirty="0" err="1" smtClean="0">
                <a:sym typeface="Wingdings" panose="05000000000000000000" pitchFamily="2" charset="2"/>
              </a:rPr>
              <a:t>dilakuka</a:t>
            </a:r>
            <a:r>
              <a:rPr lang="en-US" sz="2600" dirty="0" smtClean="0">
                <a:sym typeface="Wingdings" panose="05000000000000000000" pitchFamily="2" charset="2"/>
              </a:rPr>
              <a:t> </a:t>
            </a:r>
            <a:r>
              <a:rPr lang="en-US" sz="2600" dirty="0" err="1" smtClean="0">
                <a:sym typeface="Wingdings" panose="05000000000000000000" pitchFamily="2" charset="2"/>
              </a:rPr>
              <a:t>dengan</a:t>
            </a:r>
            <a:r>
              <a:rPr lang="en-US" sz="2600" dirty="0" smtClean="0">
                <a:sym typeface="Wingdings" panose="05000000000000000000" pitchFamily="2" charset="2"/>
              </a:rPr>
              <a:t> </a:t>
            </a:r>
            <a:r>
              <a:rPr lang="en-US" sz="2600" dirty="0" err="1" smtClean="0">
                <a:sym typeface="Wingdings" panose="05000000000000000000" pitchFamily="2" charset="2"/>
              </a:rPr>
              <a:t>menggunakan</a:t>
            </a:r>
            <a:r>
              <a:rPr lang="en-US" sz="2600" dirty="0" smtClean="0">
                <a:sym typeface="Wingdings" panose="05000000000000000000" pitchFamily="2" charset="2"/>
              </a:rPr>
              <a:t> </a:t>
            </a:r>
            <a:r>
              <a:rPr lang="en-US" sz="2600" dirty="0" err="1" smtClean="0">
                <a:sym typeface="Wingdings" panose="05000000000000000000" pitchFamily="2" charset="2"/>
              </a:rPr>
              <a:t>instrumen</a:t>
            </a:r>
            <a:r>
              <a:rPr lang="en-US" sz="2600" dirty="0" smtClean="0">
                <a:sym typeface="Wingdings" panose="05000000000000000000" pitchFamily="2" charset="2"/>
              </a:rPr>
              <a:t> </a:t>
            </a:r>
            <a:r>
              <a:rPr lang="en-US" sz="2600" dirty="0" err="1" smtClean="0">
                <a:sym typeface="Wingdings" panose="05000000000000000000" pitchFamily="2" charset="2"/>
              </a:rPr>
              <a:t>atau</a:t>
            </a:r>
            <a:r>
              <a:rPr lang="en-US" sz="2600" dirty="0" smtClean="0">
                <a:sym typeface="Wingdings" panose="05000000000000000000" pitchFamily="2" charset="2"/>
              </a:rPr>
              <a:t> </a:t>
            </a:r>
            <a:r>
              <a:rPr lang="en-US" sz="2600" dirty="0" err="1" smtClean="0">
                <a:sym typeface="Wingdings" panose="05000000000000000000" pitchFamily="2" charset="2"/>
              </a:rPr>
              <a:t>tes</a:t>
            </a:r>
            <a:r>
              <a:rPr lang="en-US" sz="2600" dirty="0" smtClean="0">
                <a:sym typeface="Wingdings" panose="05000000000000000000" pitchFamily="2" charset="2"/>
              </a:rPr>
              <a:t> </a:t>
            </a:r>
            <a:r>
              <a:rPr lang="en-US" sz="2600" dirty="0" err="1" smtClean="0">
                <a:sym typeface="Wingdings" panose="05000000000000000000" pitchFamily="2" charset="2"/>
              </a:rPr>
              <a:t>baku</a:t>
            </a:r>
            <a:r>
              <a:rPr lang="en-US" sz="2600" dirty="0" smtClean="0">
                <a:sym typeface="Wingdings" panose="05000000000000000000" pitchFamily="2" charset="2"/>
              </a:rPr>
              <a:t> yang </a:t>
            </a:r>
            <a:r>
              <a:rPr lang="en-US" sz="2600" dirty="0" err="1" smtClean="0">
                <a:sym typeface="Wingdings" panose="05000000000000000000" pitchFamily="2" charset="2"/>
              </a:rPr>
              <a:t>sudah</a:t>
            </a:r>
            <a:r>
              <a:rPr lang="en-US" sz="2600" dirty="0" smtClean="0">
                <a:sym typeface="Wingdings" panose="05000000000000000000" pitchFamily="2" charset="2"/>
              </a:rPr>
              <a:t> </a:t>
            </a:r>
            <a:r>
              <a:rPr lang="en-US" sz="2600" dirty="0" err="1" smtClean="0">
                <a:sym typeface="Wingdings" panose="05000000000000000000" pitchFamily="2" charset="2"/>
              </a:rPr>
              <a:t>distandarsisasikan</a:t>
            </a:r>
            <a:endParaRPr lang="en-US" sz="2600" dirty="0"/>
          </a:p>
        </p:txBody>
      </p:sp>
    </p:spTree>
    <p:extLst>
      <p:ext uri="{BB962C8B-B14F-4D97-AF65-F5344CB8AC3E}">
        <p14:creationId xmlns:p14="http://schemas.microsoft.com/office/powerpoint/2010/main" val="20968640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smtClean="0"/>
              <a:t>Eksperimen</a:t>
            </a:r>
            <a:r>
              <a:rPr lang="en-US" sz="2800" dirty="0" smtClean="0"/>
              <a:t> </a:t>
            </a:r>
            <a:r>
              <a:rPr lang="en-US" sz="2800" dirty="0" err="1" smtClean="0"/>
              <a:t>Semu</a:t>
            </a:r>
            <a:r>
              <a:rPr lang="en-US" sz="2800" dirty="0" smtClean="0"/>
              <a:t> (Quasi </a:t>
            </a:r>
            <a:r>
              <a:rPr lang="en-US" sz="2800" dirty="0" err="1" smtClean="0"/>
              <a:t>Eksperimental</a:t>
            </a:r>
            <a:r>
              <a:rPr lang="en-US" sz="2800" dirty="0" smtClean="0"/>
              <a:t>)</a:t>
            </a:r>
            <a:endParaRPr lang="en-US" sz="2800" dirty="0"/>
          </a:p>
        </p:txBody>
      </p:sp>
      <p:sp>
        <p:nvSpPr>
          <p:cNvPr id="3" name="Text Placeholder 2"/>
          <p:cNvSpPr>
            <a:spLocks noGrp="1"/>
          </p:cNvSpPr>
          <p:nvPr>
            <p:ph type="body" idx="1"/>
          </p:nvPr>
        </p:nvSpPr>
        <p:spPr/>
        <p:txBody>
          <a:bodyPr/>
          <a:lstStyle/>
          <a:p>
            <a:r>
              <a:rPr lang="en-US" dirty="0" smtClean="0"/>
              <a:t> </a:t>
            </a:r>
            <a:r>
              <a:rPr lang="en-US" dirty="0" err="1" smtClean="0"/>
              <a:t>memiliki</a:t>
            </a:r>
            <a:r>
              <a:rPr lang="en-US" dirty="0" smtClean="0"/>
              <a:t> </a:t>
            </a:r>
            <a:r>
              <a:rPr lang="en-US" dirty="0" err="1" smtClean="0"/>
              <a:t>prosedur</a:t>
            </a:r>
            <a:r>
              <a:rPr lang="en-US" dirty="0" smtClean="0"/>
              <a:t> yang </a:t>
            </a:r>
            <a:r>
              <a:rPr lang="en-US" dirty="0" err="1" smtClean="0"/>
              <a:t>sama</a:t>
            </a:r>
            <a:r>
              <a:rPr lang="en-US" dirty="0" smtClean="0"/>
              <a:t> </a:t>
            </a:r>
            <a:r>
              <a:rPr lang="en-US" dirty="0" err="1" smtClean="0"/>
              <a:t>dengan</a:t>
            </a:r>
            <a:r>
              <a:rPr lang="en-US" dirty="0" smtClean="0"/>
              <a:t> </a:t>
            </a:r>
            <a:r>
              <a:rPr lang="en-US" dirty="0" err="1" smtClean="0"/>
              <a:t>eksperimen</a:t>
            </a:r>
            <a:r>
              <a:rPr lang="en-US" dirty="0" smtClean="0"/>
              <a:t> </a:t>
            </a:r>
            <a:r>
              <a:rPr lang="en-US" dirty="0" err="1" smtClean="0"/>
              <a:t>murni</a:t>
            </a:r>
            <a:r>
              <a:rPr lang="en-US" dirty="0" smtClean="0"/>
              <a:t> </a:t>
            </a:r>
            <a:r>
              <a:rPr lang="en-US" dirty="0" err="1" smtClean="0"/>
              <a:t>kecuali</a:t>
            </a:r>
            <a:r>
              <a:rPr lang="en-US" dirty="0" smtClean="0"/>
              <a:t> </a:t>
            </a:r>
            <a:r>
              <a:rPr lang="en-US" dirty="0" err="1" smtClean="0"/>
              <a:t>pada</a:t>
            </a:r>
            <a:r>
              <a:rPr lang="en-US" dirty="0" smtClean="0"/>
              <a:t> </a:t>
            </a:r>
            <a:r>
              <a:rPr lang="en-US" dirty="0" err="1" smtClean="0"/>
              <a:t>pengontrolan</a:t>
            </a:r>
            <a:r>
              <a:rPr lang="en-US" dirty="0" smtClean="0"/>
              <a:t> </a:t>
            </a:r>
            <a:r>
              <a:rPr lang="en-US" dirty="0" err="1" smtClean="0"/>
              <a:t>variabel</a:t>
            </a:r>
            <a:endParaRPr lang="en-US" dirty="0" smtClean="0"/>
          </a:p>
          <a:p>
            <a:pPr>
              <a:buNone/>
            </a:pPr>
            <a:endParaRPr lang="en-US" dirty="0" smtClean="0"/>
          </a:p>
          <a:p>
            <a:r>
              <a:rPr lang="en-US" dirty="0" err="1" smtClean="0">
                <a:sym typeface="Wingdings" panose="05000000000000000000" pitchFamily="2" charset="2"/>
              </a:rPr>
              <a:t>Pengontrolan</a:t>
            </a:r>
            <a:r>
              <a:rPr lang="en-US" dirty="0" smtClean="0">
                <a:sym typeface="Wingdings" panose="05000000000000000000" pitchFamily="2" charset="2"/>
              </a:rPr>
              <a:t> </a:t>
            </a:r>
            <a:r>
              <a:rPr lang="en-US" dirty="0" err="1" smtClean="0">
                <a:sym typeface="Wingdings" panose="05000000000000000000" pitchFamily="2" charset="2"/>
              </a:rPr>
              <a:t>variabel</a:t>
            </a:r>
            <a:r>
              <a:rPr lang="en-US" dirty="0" smtClean="0">
                <a:sym typeface="Wingdings" panose="05000000000000000000" pitchFamily="2" charset="2"/>
              </a:rPr>
              <a:t> </a:t>
            </a:r>
            <a:r>
              <a:rPr lang="en-US" dirty="0" err="1" smtClean="0">
                <a:sym typeface="Wingdings" panose="05000000000000000000" pitchFamily="2" charset="2"/>
              </a:rPr>
              <a:t>hanya</a:t>
            </a:r>
            <a:r>
              <a:rPr lang="en-US" dirty="0" smtClean="0">
                <a:sym typeface="Wingdings" panose="05000000000000000000" pitchFamily="2" charset="2"/>
              </a:rPr>
              <a:t> </a:t>
            </a:r>
            <a:r>
              <a:rPr lang="en-US" dirty="0" err="1" smtClean="0">
                <a:sym typeface="Wingdings" panose="05000000000000000000" pitchFamily="2" charset="2"/>
              </a:rPr>
              <a:t>dilakukan</a:t>
            </a:r>
            <a:r>
              <a:rPr lang="en-US" dirty="0" smtClean="0">
                <a:sym typeface="Wingdings" panose="05000000000000000000" pitchFamily="2" charset="2"/>
              </a:rPr>
              <a:t> </a:t>
            </a:r>
            <a:r>
              <a:rPr lang="en-US" dirty="0" err="1" smtClean="0">
                <a:sym typeface="Wingdings" panose="05000000000000000000" pitchFamily="2" charset="2"/>
              </a:rPr>
              <a:t>terhadap</a:t>
            </a:r>
            <a:r>
              <a:rPr lang="en-US" dirty="0" smtClean="0">
                <a:sym typeface="Wingdings" panose="05000000000000000000" pitchFamily="2" charset="2"/>
              </a:rPr>
              <a:t> </a:t>
            </a:r>
            <a:r>
              <a:rPr lang="en-US" dirty="0" err="1" smtClean="0">
                <a:sym typeface="Wingdings" panose="05000000000000000000" pitchFamily="2" charset="2"/>
              </a:rPr>
              <a:t>satu</a:t>
            </a:r>
            <a:r>
              <a:rPr lang="en-US" dirty="0" smtClean="0">
                <a:sym typeface="Wingdings" panose="05000000000000000000" pitchFamily="2" charset="2"/>
              </a:rPr>
              <a:t> </a:t>
            </a:r>
            <a:r>
              <a:rPr lang="en-US" dirty="0" err="1" smtClean="0">
                <a:sym typeface="Wingdings" panose="05000000000000000000" pitchFamily="2" charset="2"/>
              </a:rPr>
              <a:t>variabel</a:t>
            </a:r>
            <a:r>
              <a:rPr lang="en-US" dirty="0" smtClean="0">
                <a:sym typeface="Wingdings" panose="05000000000000000000" pitchFamily="2" charset="2"/>
              </a:rPr>
              <a:t> </a:t>
            </a:r>
            <a:r>
              <a:rPr lang="en-US" dirty="0" err="1" smtClean="0">
                <a:sym typeface="Wingdings" panose="05000000000000000000" pitchFamily="2" charset="2"/>
              </a:rPr>
              <a:t>saja</a:t>
            </a:r>
            <a:endParaRPr lang="en-US" dirty="0"/>
          </a:p>
        </p:txBody>
      </p:sp>
    </p:spTree>
    <p:extLst>
      <p:ext uri="{BB962C8B-B14F-4D97-AF65-F5344CB8AC3E}">
        <p14:creationId xmlns:p14="http://schemas.microsoft.com/office/powerpoint/2010/main" val="30444299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smtClean="0"/>
              <a:t>Eksperimen</a:t>
            </a:r>
            <a:r>
              <a:rPr lang="en-US" sz="2800" dirty="0" smtClean="0"/>
              <a:t> </a:t>
            </a:r>
            <a:r>
              <a:rPr lang="en-US" sz="2800" dirty="0" err="1" smtClean="0"/>
              <a:t>Lemah</a:t>
            </a:r>
            <a:r>
              <a:rPr lang="en-US" sz="2800" dirty="0" smtClean="0"/>
              <a:t> (Weak </a:t>
            </a:r>
            <a:r>
              <a:rPr lang="en-US" sz="2800" dirty="0" err="1" smtClean="0"/>
              <a:t>Eksperimental</a:t>
            </a:r>
            <a:r>
              <a:rPr lang="en-US" sz="2800" dirty="0" smtClean="0"/>
              <a:t>)</a:t>
            </a:r>
            <a:endParaRPr lang="en-US" sz="2800" dirty="0"/>
          </a:p>
        </p:txBody>
      </p:sp>
      <p:sp>
        <p:nvSpPr>
          <p:cNvPr id="3" name="Text Placeholder 2"/>
          <p:cNvSpPr>
            <a:spLocks noGrp="1"/>
          </p:cNvSpPr>
          <p:nvPr>
            <p:ph type="body" idx="1"/>
          </p:nvPr>
        </p:nvSpPr>
        <p:spPr/>
        <p:txBody>
          <a:bodyPr/>
          <a:lstStyle/>
          <a:p>
            <a:r>
              <a:rPr lang="en-US" dirty="0" smtClean="0"/>
              <a:t> </a:t>
            </a:r>
            <a:r>
              <a:rPr lang="en-US" dirty="0" err="1" smtClean="0"/>
              <a:t>memiliki</a:t>
            </a:r>
            <a:r>
              <a:rPr lang="en-US" dirty="0" smtClean="0"/>
              <a:t> </a:t>
            </a:r>
            <a:r>
              <a:rPr lang="en-US" dirty="0" err="1" smtClean="0"/>
              <a:t>desain</a:t>
            </a:r>
            <a:r>
              <a:rPr lang="en-US" dirty="0" smtClean="0"/>
              <a:t> </a:t>
            </a:r>
            <a:r>
              <a:rPr lang="en-US" dirty="0" err="1" smtClean="0"/>
              <a:t>dan</a:t>
            </a:r>
            <a:r>
              <a:rPr lang="en-US" dirty="0" smtClean="0"/>
              <a:t> </a:t>
            </a:r>
            <a:r>
              <a:rPr lang="en-US" dirty="0" err="1" smtClean="0"/>
              <a:t>perlakuan</a:t>
            </a:r>
            <a:r>
              <a:rPr lang="en-US" dirty="0" smtClean="0"/>
              <a:t> </a:t>
            </a:r>
            <a:r>
              <a:rPr lang="en-US" dirty="0" err="1" smtClean="0"/>
              <a:t>seperti</a:t>
            </a:r>
            <a:r>
              <a:rPr lang="en-US" dirty="0" smtClean="0"/>
              <a:t> </a:t>
            </a:r>
            <a:r>
              <a:rPr lang="en-US" dirty="0" err="1" smtClean="0"/>
              <a:t>eksperimen</a:t>
            </a:r>
            <a:r>
              <a:rPr lang="en-US" dirty="0" smtClean="0"/>
              <a:t> </a:t>
            </a:r>
            <a:r>
              <a:rPr lang="en-US" dirty="0" err="1" smtClean="0"/>
              <a:t>tetapi</a:t>
            </a:r>
            <a:r>
              <a:rPr lang="en-US" dirty="0" smtClean="0"/>
              <a:t> </a:t>
            </a:r>
            <a:r>
              <a:rPr lang="en-US" dirty="0" err="1" smtClean="0"/>
              <a:t>tidak</a:t>
            </a:r>
            <a:r>
              <a:rPr lang="en-US" dirty="0" smtClean="0"/>
              <a:t> </a:t>
            </a:r>
            <a:r>
              <a:rPr lang="en-US" dirty="0" err="1" smtClean="0"/>
              <a:t>memiliki</a:t>
            </a:r>
            <a:r>
              <a:rPr lang="en-US" dirty="0" smtClean="0"/>
              <a:t> </a:t>
            </a:r>
            <a:r>
              <a:rPr lang="en-US" dirty="0" err="1" smtClean="0"/>
              <a:t>pengontrolan</a:t>
            </a:r>
            <a:r>
              <a:rPr lang="en-US" dirty="0" smtClean="0"/>
              <a:t> </a:t>
            </a:r>
            <a:r>
              <a:rPr lang="en-US" dirty="0" err="1" smtClean="0"/>
              <a:t>variabel</a:t>
            </a:r>
            <a:r>
              <a:rPr lang="en-US" dirty="0" smtClean="0"/>
              <a:t> </a:t>
            </a:r>
            <a:r>
              <a:rPr lang="en-US" dirty="0" err="1" smtClean="0"/>
              <a:t>sama</a:t>
            </a:r>
            <a:r>
              <a:rPr lang="en-US" dirty="0" smtClean="0"/>
              <a:t> </a:t>
            </a:r>
            <a:r>
              <a:rPr lang="en-US" dirty="0" err="1" smtClean="0"/>
              <a:t>sekali</a:t>
            </a:r>
            <a:endParaRPr lang="en-US" dirty="0" smtClean="0"/>
          </a:p>
          <a:p>
            <a:pPr>
              <a:buNone/>
            </a:pPr>
            <a:endParaRPr lang="en-US" dirty="0" smtClean="0"/>
          </a:p>
          <a:p>
            <a:r>
              <a:rPr lang="en-US" dirty="0" err="1" smtClean="0">
                <a:sym typeface="Wingdings" panose="05000000000000000000" pitchFamily="2" charset="2"/>
              </a:rPr>
              <a:t>Memiliki</a:t>
            </a:r>
            <a:r>
              <a:rPr lang="en-US" dirty="0" smtClean="0">
                <a:sym typeface="Wingdings" panose="05000000000000000000" pitchFamily="2" charset="2"/>
              </a:rPr>
              <a:t> </a:t>
            </a:r>
            <a:r>
              <a:rPr lang="en-US" dirty="0" err="1" smtClean="0">
                <a:sym typeface="Wingdings" panose="05000000000000000000" pitchFamily="2" charset="2"/>
              </a:rPr>
              <a:t>kadar</a:t>
            </a:r>
            <a:r>
              <a:rPr lang="en-US" dirty="0" smtClean="0">
                <a:sym typeface="Wingdings" panose="05000000000000000000" pitchFamily="2" charset="2"/>
              </a:rPr>
              <a:t> yang </a:t>
            </a:r>
            <a:r>
              <a:rPr lang="en-US" dirty="0" err="1" smtClean="0">
                <a:sym typeface="Wingdings" panose="05000000000000000000" pitchFamily="2" charset="2"/>
              </a:rPr>
              <a:t>sangat</a:t>
            </a:r>
            <a:r>
              <a:rPr lang="en-US" dirty="0" smtClean="0">
                <a:sym typeface="Wingdings" panose="05000000000000000000" pitchFamily="2" charset="2"/>
              </a:rPr>
              <a:t> </a:t>
            </a:r>
            <a:r>
              <a:rPr lang="en-US" dirty="0" err="1" smtClean="0">
                <a:sym typeface="Wingdings" panose="05000000000000000000" pitchFamily="2" charset="2"/>
              </a:rPr>
              <a:t>lemah</a:t>
            </a:r>
            <a:r>
              <a:rPr lang="en-US" dirty="0" smtClean="0">
                <a:sym typeface="Wingdings" panose="05000000000000000000" pitchFamily="2" charset="2"/>
              </a:rPr>
              <a:t> </a:t>
            </a:r>
            <a:r>
              <a:rPr lang="en-US" dirty="0" err="1" smtClean="0">
                <a:sym typeface="Wingdings" panose="05000000000000000000" pitchFamily="2" charset="2"/>
              </a:rPr>
              <a:t>terhadap</a:t>
            </a:r>
            <a:r>
              <a:rPr lang="en-US" dirty="0" smtClean="0">
                <a:sym typeface="Wingdings" panose="05000000000000000000" pitchFamily="2" charset="2"/>
              </a:rPr>
              <a:t> </a:t>
            </a:r>
            <a:r>
              <a:rPr lang="en-US" dirty="0" err="1" smtClean="0">
                <a:sym typeface="Wingdings" panose="05000000000000000000" pitchFamily="2" charset="2"/>
              </a:rPr>
              <a:t>validitasnya</a:t>
            </a:r>
            <a:r>
              <a:rPr lang="en-US" dirty="0" smtClean="0">
                <a:sym typeface="Wingdings" panose="05000000000000000000" pitchFamily="2" charset="2"/>
              </a:rPr>
              <a:t> </a:t>
            </a:r>
            <a:r>
              <a:rPr lang="en-US" dirty="0" err="1" smtClean="0">
                <a:sym typeface="Wingdings" panose="05000000000000000000" pitchFamily="2" charset="2"/>
              </a:rPr>
              <a:t>sehingga</a:t>
            </a:r>
            <a:r>
              <a:rPr lang="en-US" dirty="0" smtClean="0">
                <a:sym typeface="Wingdings" panose="05000000000000000000" pitchFamily="2" charset="2"/>
              </a:rPr>
              <a:t> </a:t>
            </a:r>
            <a:r>
              <a:rPr lang="en-US" dirty="0" err="1" smtClean="0">
                <a:sym typeface="Wingdings" panose="05000000000000000000" pitchFamily="2" charset="2"/>
              </a:rPr>
              <a:t>tidak</a:t>
            </a:r>
            <a:r>
              <a:rPr lang="en-US" dirty="0" smtClean="0">
                <a:sym typeface="Wingdings" panose="05000000000000000000" pitchFamily="2" charset="2"/>
              </a:rPr>
              <a:t> </a:t>
            </a:r>
            <a:r>
              <a:rPr lang="en-US" dirty="0" err="1" smtClean="0">
                <a:sym typeface="Wingdings" panose="05000000000000000000" pitchFamily="2" charset="2"/>
              </a:rPr>
              <a:t>direkomendasikan</a:t>
            </a:r>
            <a:r>
              <a:rPr lang="en-US" dirty="0" smtClean="0">
                <a:sym typeface="Wingdings" panose="05000000000000000000" pitchFamily="2" charset="2"/>
              </a:rPr>
              <a:t> </a:t>
            </a:r>
            <a:r>
              <a:rPr lang="en-US" dirty="0" err="1" smtClean="0">
                <a:sym typeface="Wingdings" panose="05000000000000000000" pitchFamily="2" charset="2"/>
              </a:rPr>
              <a:t>untuk</a:t>
            </a:r>
            <a:r>
              <a:rPr lang="en-US" dirty="0" smtClean="0">
                <a:sym typeface="Wingdings" panose="05000000000000000000" pitchFamily="2" charset="2"/>
              </a:rPr>
              <a:t> </a:t>
            </a:r>
            <a:r>
              <a:rPr lang="en-US" dirty="0" err="1" smtClean="0">
                <a:sym typeface="Wingdings" panose="05000000000000000000" pitchFamily="2" charset="2"/>
              </a:rPr>
              <a:t>penelitian</a:t>
            </a:r>
            <a:r>
              <a:rPr lang="en-US" dirty="0" smtClean="0">
                <a:sym typeface="Wingdings" panose="05000000000000000000" pitchFamily="2" charset="2"/>
              </a:rPr>
              <a:t> </a:t>
            </a:r>
            <a:r>
              <a:rPr lang="en-US" dirty="0" err="1" smtClean="0">
                <a:sym typeface="Wingdings" panose="05000000000000000000" pitchFamily="2" charset="2"/>
              </a:rPr>
              <a:t>skripsi</a:t>
            </a:r>
            <a:r>
              <a:rPr lang="en-US" dirty="0" smtClean="0">
                <a:sym typeface="Wingdings" panose="05000000000000000000" pitchFamily="2" charset="2"/>
              </a:rPr>
              <a:t>, </a:t>
            </a:r>
            <a:r>
              <a:rPr lang="en-US" dirty="0" err="1" smtClean="0">
                <a:sym typeface="Wingdings" panose="05000000000000000000" pitchFamily="2" charset="2"/>
              </a:rPr>
              <a:t>tesis</a:t>
            </a:r>
            <a:r>
              <a:rPr lang="en-US" dirty="0" smtClean="0">
                <a:sym typeface="Wingdings" panose="05000000000000000000" pitchFamily="2" charset="2"/>
              </a:rPr>
              <a:t> </a:t>
            </a:r>
            <a:r>
              <a:rPr lang="en-US" dirty="0" err="1" smtClean="0">
                <a:sym typeface="Wingdings" panose="05000000000000000000" pitchFamily="2" charset="2"/>
              </a:rPr>
              <a:t>maupun</a:t>
            </a:r>
            <a:r>
              <a:rPr lang="en-US" dirty="0" smtClean="0">
                <a:sym typeface="Wingdings" panose="05000000000000000000" pitchFamily="2" charset="2"/>
              </a:rPr>
              <a:t> </a:t>
            </a:r>
            <a:r>
              <a:rPr lang="en-US" dirty="0" err="1" smtClean="0">
                <a:sym typeface="Wingdings" panose="05000000000000000000" pitchFamily="2" charset="2"/>
              </a:rPr>
              <a:t>disertasi</a:t>
            </a:r>
            <a:r>
              <a:rPr lang="en-US" dirty="0" smtClean="0">
                <a:sym typeface="Wingdings" panose="05000000000000000000" pitchFamily="2" charset="2"/>
              </a:rPr>
              <a:t>!</a:t>
            </a:r>
            <a:endParaRPr lang="en-US" dirty="0"/>
          </a:p>
        </p:txBody>
      </p:sp>
    </p:spTree>
    <p:extLst>
      <p:ext uri="{BB962C8B-B14F-4D97-AF65-F5344CB8AC3E}">
        <p14:creationId xmlns:p14="http://schemas.microsoft.com/office/powerpoint/2010/main" val="1873114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smtClean="0"/>
              <a:t>Eksperimen</a:t>
            </a:r>
            <a:r>
              <a:rPr lang="en-US" sz="2800" dirty="0" smtClean="0"/>
              <a:t> </a:t>
            </a:r>
            <a:r>
              <a:rPr lang="en-US" sz="2800" dirty="0" err="1" smtClean="0"/>
              <a:t>Subjek</a:t>
            </a:r>
            <a:r>
              <a:rPr lang="en-US" sz="2800" dirty="0" smtClean="0"/>
              <a:t> Tunggal</a:t>
            </a:r>
            <a:endParaRPr lang="en-US" sz="2800" dirty="0"/>
          </a:p>
        </p:txBody>
      </p:sp>
      <p:sp>
        <p:nvSpPr>
          <p:cNvPr id="3" name="Text Placeholder 2"/>
          <p:cNvSpPr>
            <a:spLocks noGrp="1"/>
          </p:cNvSpPr>
          <p:nvPr>
            <p:ph type="body" idx="1"/>
          </p:nvPr>
        </p:nvSpPr>
        <p:spPr/>
        <p:txBody>
          <a:bodyPr/>
          <a:lstStyle/>
          <a:p>
            <a:r>
              <a:rPr lang="en-US" dirty="0" smtClean="0"/>
              <a:t> </a:t>
            </a:r>
            <a:r>
              <a:rPr lang="en-US" i="1" dirty="0" smtClean="0"/>
              <a:t>Single subject experimental </a:t>
            </a:r>
            <a:r>
              <a:rPr lang="en-US" dirty="0" err="1" smtClean="0"/>
              <a:t>merupakan</a:t>
            </a:r>
            <a:r>
              <a:rPr lang="en-US" dirty="0" smtClean="0"/>
              <a:t> </a:t>
            </a:r>
            <a:r>
              <a:rPr lang="en-US" dirty="0" err="1" smtClean="0"/>
              <a:t>eksperimen</a:t>
            </a:r>
            <a:r>
              <a:rPr lang="en-US" dirty="0" smtClean="0"/>
              <a:t> yang </a:t>
            </a:r>
            <a:r>
              <a:rPr lang="en-US" dirty="0" err="1" smtClean="0"/>
              <a:t>dilakukan</a:t>
            </a:r>
            <a:r>
              <a:rPr lang="en-US" dirty="0" smtClean="0"/>
              <a:t> </a:t>
            </a:r>
            <a:r>
              <a:rPr lang="en-US" dirty="0" err="1" smtClean="0"/>
              <a:t>terhadap</a:t>
            </a:r>
            <a:r>
              <a:rPr lang="en-US" dirty="0" smtClean="0"/>
              <a:t> </a:t>
            </a:r>
            <a:r>
              <a:rPr lang="en-US" dirty="0" err="1" smtClean="0"/>
              <a:t>subjek</a:t>
            </a:r>
            <a:r>
              <a:rPr lang="en-US" dirty="0" smtClean="0"/>
              <a:t> </a:t>
            </a:r>
            <a:r>
              <a:rPr lang="en-US" dirty="0" err="1" smtClean="0"/>
              <a:t>tunggal</a:t>
            </a:r>
            <a:endParaRPr lang="en-US" dirty="0" smtClean="0"/>
          </a:p>
          <a:p>
            <a:pPr>
              <a:buNone/>
            </a:pPr>
            <a:endParaRPr lang="en-US" dirty="0" smtClean="0"/>
          </a:p>
          <a:p>
            <a:r>
              <a:rPr lang="en-US" dirty="0" err="1" smtClean="0">
                <a:sym typeface="Wingdings" panose="05000000000000000000" pitchFamily="2" charset="2"/>
              </a:rPr>
              <a:t>Dalam</a:t>
            </a:r>
            <a:r>
              <a:rPr lang="en-US" dirty="0" smtClean="0">
                <a:sym typeface="Wingdings" panose="05000000000000000000" pitchFamily="2" charset="2"/>
              </a:rPr>
              <a:t> </a:t>
            </a:r>
            <a:r>
              <a:rPr lang="en-US" dirty="0" err="1" smtClean="0">
                <a:sym typeface="Wingdings" panose="05000000000000000000" pitchFamily="2" charset="2"/>
              </a:rPr>
              <a:t>pelaksanaan</a:t>
            </a:r>
            <a:r>
              <a:rPr lang="en-US" dirty="0" smtClean="0">
                <a:sym typeface="Wingdings" panose="05000000000000000000" pitchFamily="2" charset="2"/>
              </a:rPr>
              <a:t> </a:t>
            </a:r>
            <a:r>
              <a:rPr lang="en-US" dirty="0" err="1" smtClean="0">
                <a:sym typeface="Wingdings" panose="05000000000000000000" pitchFamily="2" charset="2"/>
              </a:rPr>
              <a:t>eksperimen</a:t>
            </a:r>
            <a:r>
              <a:rPr lang="en-US" dirty="0" smtClean="0">
                <a:sym typeface="Wingdings" panose="05000000000000000000" pitchFamily="2" charset="2"/>
              </a:rPr>
              <a:t> </a:t>
            </a:r>
            <a:r>
              <a:rPr lang="en-US" dirty="0" err="1" smtClean="0">
                <a:sym typeface="Wingdings" panose="05000000000000000000" pitchFamily="2" charset="2"/>
              </a:rPr>
              <a:t>subjek</a:t>
            </a:r>
            <a:r>
              <a:rPr lang="en-US" dirty="0" smtClean="0">
                <a:sym typeface="Wingdings" panose="05000000000000000000" pitchFamily="2" charset="2"/>
              </a:rPr>
              <a:t> </a:t>
            </a:r>
            <a:r>
              <a:rPr lang="en-US" dirty="0" err="1" smtClean="0">
                <a:sym typeface="Wingdings" panose="05000000000000000000" pitchFamily="2" charset="2"/>
              </a:rPr>
              <a:t>tunggal</a:t>
            </a:r>
            <a:r>
              <a:rPr lang="en-US" dirty="0" smtClean="0">
                <a:sym typeface="Wingdings" panose="05000000000000000000" pitchFamily="2" charset="2"/>
              </a:rPr>
              <a:t>, </a:t>
            </a:r>
            <a:r>
              <a:rPr lang="en-US" dirty="0" err="1" smtClean="0">
                <a:sym typeface="Wingdings" panose="05000000000000000000" pitchFamily="2" charset="2"/>
              </a:rPr>
              <a:t>variasi</a:t>
            </a:r>
            <a:r>
              <a:rPr lang="en-US" dirty="0" smtClean="0">
                <a:sym typeface="Wingdings" panose="05000000000000000000" pitchFamily="2" charset="2"/>
              </a:rPr>
              <a:t> </a:t>
            </a:r>
            <a:r>
              <a:rPr lang="en-US" dirty="0" err="1" smtClean="0">
                <a:sym typeface="Wingdings" panose="05000000000000000000" pitchFamily="2" charset="2"/>
              </a:rPr>
              <a:t>bentuk</a:t>
            </a:r>
            <a:r>
              <a:rPr lang="en-US" dirty="0" smtClean="0">
                <a:sym typeface="Wingdings" panose="05000000000000000000" pitchFamily="2" charset="2"/>
              </a:rPr>
              <a:t> </a:t>
            </a:r>
            <a:r>
              <a:rPr lang="en-US" dirty="0" err="1" smtClean="0">
                <a:sym typeface="Wingdings" panose="05000000000000000000" pitchFamily="2" charset="2"/>
              </a:rPr>
              <a:t>eksperimen</a:t>
            </a:r>
            <a:r>
              <a:rPr lang="en-US" dirty="0" smtClean="0">
                <a:sym typeface="Wingdings" panose="05000000000000000000" pitchFamily="2" charset="2"/>
              </a:rPr>
              <a:t> (</a:t>
            </a:r>
            <a:r>
              <a:rPr lang="en-US" dirty="0" err="1" smtClean="0">
                <a:sym typeface="Wingdings" panose="05000000000000000000" pitchFamily="2" charset="2"/>
              </a:rPr>
              <a:t>murni</a:t>
            </a:r>
            <a:r>
              <a:rPr lang="en-US" dirty="0" smtClean="0">
                <a:sym typeface="Wingdings" panose="05000000000000000000" pitchFamily="2" charset="2"/>
              </a:rPr>
              <a:t>, </a:t>
            </a:r>
            <a:r>
              <a:rPr lang="en-US" dirty="0" err="1" smtClean="0">
                <a:sym typeface="Wingdings" panose="05000000000000000000" pitchFamily="2" charset="2"/>
              </a:rPr>
              <a:t>kuasi</a:t>
            </a:r>
            <a:r>
              <a:rPr lang="en-US" dirty="0" smtClean="0">
                <a:sym typeface="Wingdings" panose="05000000000000000000" pitchFamily="2" charset="2"/>
              </a:rPr>
              <a:t> </a:t>
            </a:r>
            <a:r>
              <a:rPr lang="en-US" dirty="0" err="1" smtClean="0">
                <a:sym typeface="Wingdings" panose="05000000000000000000" pitchFamily="2" charset="2"/>
              </a:rPr>
              <a:t>atau</a:t>
            </a:r>
            <a:r>
              <a:rPr lang="en-US" dirty="0" smtClean="0">
                <a:sym typeface="Wingdings" panose="05000000000000000000" pitchFamily="2" charset="2"/>
              </a:rPr>
              <a:t> </a:t>
            </a:r>
            <a:r>
              <a:rPr lang="en-US" dirty="0" err="1" smtClean="0">
                <a:sym typeface="Wingdings" panose="05000000000000000000" pitchFamily="2" charset="2"/>
              </a:rPr>
              <a:t>lemah</a:t>
            </a:r>
            <a:r>
              <a:rPr lang="en-US" dirty="0" smtClean="0">
                <a:sym typeface="Wingdings" panose="05000000000000000000" pitchFamily="2" charset="2"/>
              </a:rPr>
              <a:t>) </a:t>
            </a:r>
            <a:r>
              <a:rPr lang="en-US" dirty="0" err="1" smtClean="0">
                <a:sym typeface="Wingdings" panose="05000000000000000000" pitchFamily="2" charset="2"/>
              </a:rPr>
              <a:t>dapat</a:t>
            </a:r>
            <a:r>
              <a:rPr lang="en-US" dirty="0" smtClean="0">
                <a:sym typeface="Wingdings" panose="05000000000000000000" pitchFamily="2" charset="2"/>
              </a:rPr>
              <a:t> </a:t>
            </a:r>
            <a:r>
              <a:rPr lang="en-US" dirty="0" err="1" smtClean="0">
                <a:sym typeface="Wingdings" panose="05000000000000000000" pitchFamily="2" charset="2"/>
              </a:rPr>
              <a:t>diterapkan</a:t>
            </a:r>
            <a:endParaRPr lang="en-US" dirty="0"/>
          </a:p>
        </p:txBody>
      </p:sp>
    </p:spTree>
    <p:extLst>
      <p:ext uri="{BB962C8B-B14F-4D97-AF65-F5344CB8AC3E}">
        <p14:creationId xmlns:p14="http://schemas.microsoft.com/office/powerpoint/2010/main" val="497522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ctrTitle"/>
          </p:nvPr>
        </p:nvSpPr>
        <p:spPr>
          <a:xfrm>
            <a:off x="3810000" y="360836"/>
            <a:ext cx="4724400" cy="3070475"/>
          </a:xfrm>
          <a:prstGeom prst="rect">
            <a:avLst/>
          </a:prstGeom>
          <a:noFill/>
          <a:ln>
            <a:noFill/>
          </a:ln>
        </p:spPr>
        <p:txBody>
          <a:bodyPr lIns="91425" tIns="91425" rIns="91425" bIns="91425" anchor="ctr" anchorCtr="0">
            <a:noAutofit/>
          </a:bodyPr>
          <a:lstStyle/>
          <a:p>
            <a:pPr lvl="0" algn="l" rtl="0">
              <a:spcBef>
                <a:spcPts val="0"/>
              </a:spcBef>
              <a:buNone/>
            </a:pPr>
            <a:r>
              <a:rPr lang="en" sz="7200" dirty="0" smtClean="0">
                <a:solidFill>
                  <a:srgbClr val="FFFFFF"/>
                </a:solidFill>
              </a:rPr>
              <a:t>Mari berdiskusi</a:t>
            </a:r>
            <a:endParaRPr lang="en" sz="7200" dirty="0">
              <a:solidFill>
                <a:srgbClr val="FFFFFF"/>
              </a:solidFill>
            </a:endParaRPr>
          </a:p>
        </p:txBody>
      </p:sp>
      <p:sp>
        <p:nvSpPr>
          <p:cNvPr id="111" name="Shape 111"/>
          <p:cNvSpPr txBox="1">
            <a:spLocks noGrp="1"/>
          </p:cNvSpPr>
          <p:nvPr>
            <p:ph type="subTitle" idx="1"/>
          </p:nvPr>
        </p:nvSpPr>
        <p:spPr>
          <a:xfrm>
            <a:off x="685800" y="3352800"/>
            <a:ext cx="6731700" cy="2318550"/>
          </a:xfrm>
          <a:prstGeom prst="rect">
            <a:avLst/>
          </a:prstGeom>
          <a:noFill/>
          <a:ln>
            <a:noFill/>
          </a:ln>
        </p:spPr>
        <p:txBody>
          <a:bodyPr lIns="91425" tIns="91425" rIns="91425" bIns="91425" anchor="t" anchorCtr="0">
            <a:noAutofit/>
          </a:bodyPr>
          <a:lstStyle/>
          <a:p>
            <a:pPr marL="457200" lvl="0" indent="-457200" rtl="0">
              <a:spcBef>
                <a:spcPts val="0"/>
              </a:spcBef>
              <a:buFont typeface="Arial" panose="020B0604020202020204" pitchFamily="34" charset="0"/>
              <a:buChar char="•"/>
            </a:pPr>
            <a:r>
              <a:rPr lang="en" sz="2800" dirty="0" smtClean="0"/>
              <a:t>Dari kesemua metode yang telah dipaparkan, manakah yang termasuk ke dalam pendekatan kualitatif dan kuantitatif?</a:t>
            </a:r>
          </a:p>
          <a:p>
            <a:pPr marL="457200" lvl="0" indent="-457200" rtl="0">
              <a:spcBef>
                <a:spcPts val="0"/>
              </a:spcBef>
              <a:buFont typeface="Arial" panose="020B0604020202020204" pitchFamily="34" charset="0"/>
              <a:buChar char="•"/>
            </a:pPr>
            <a:r>
              <a:rPr lang="en" sz="2800" dirty="0" smtClean="0"/>
              <a:t>Dapatkah anda memberi gambaran contoh jenis tema penelitian dari masing-masing metode?</a:t>
            </a:r>
            <a:endParaRPr lang="en" sz="2800" dirty="0"/>
          </a:p>
        </p:txBody>
      </p:sp>
      <p:sp>
        <p:nvSpPr>
          <p:cNvPr id="112" name="Shape 112"/>
          <p:cNvSpPr/>
          <p:nvPr/>
        </p:nvSpPr>
        <p:spPr>
          <a:xfrm>
            <a:off x="927337" y="935475"/>
            <a:ext cx="2399399" cy="1921199"/>
          </a:xfrm>
          <a:prstGeom prst="wedgeRectCallout">
            <a:avLst>
              <a:gd name="adj1" fmla="val -32904"/>
              <a:gd name="adj2" fmla="val 66457"/>
            </a:avLst>
          </a:prstGeom>
          <a:noFill/>
          <a:ln w="152400" cap="flat" cmpd="sng">
            <a:solidFill>
              <a:srgbClr val="FFFFFF"/>
            </a:solidFill>
            <a:prstDash val="solid"/>
            <a:miter/>
            <a:headEnd type="none" w="med" len="med"/>
            <a:tailEnd type="none" w="med" len="med"/>
          </a:ln>
        </p:spPr>
        <p:txBody>
          <a:bodyPr lIns="91425" tIns="91425" rIns="91425" bIns="91425" anchor="ctr" anchorCtr="0">
            <a:noAutofit/>
          </a:bodyPr>
          <a:lstStyle/>
          <a:p>
            <a:pPr>
              <a:spcBef>
                <a:spcPts val="0"/>
              </a:spcBef>
              <a:buNone/>
            </a:pPr>
            <a:endParaRPr/>
          </a:p>
        </p:txBody>
      </p:sp>
      <p:grpSp>
        <p:nvGrpSpPr>
          <p:cNvPr id="113" name="Shape 113"/>
          <p:cNvGrpSpPr/>
          <p:nvPr/>
        </p:nvGrpSpPr>
        <p:grpSpPr>
          <a:xfrm>
            <a:off x="1429658" y="1213136"/>
            <a:ext cx="1308874" cy="1308954"/>
            <a:chOff x="6654650" y="3665275"/>
            <a:chExt cx="409100" cy="409125"/>
          </a:xfrm>
        </p:grpSpPr>
        <p:sp>
          <p:nvSpPr>
            <p:cNvPr id="114" name="Shape 114"/>
            <p:cNvSpPr/>
            <p:nvPr/>
          </p:nvSpPr>
          <p:spPr>
            <a:xfrm>
              <a:off x="6808525" y="3819150"/>
              <a:ext cx="211875" cy="211900"/>
            </a:xfrm>
            <a:custGeom>
              <a:avLst/>
              <a:gdLst/>
              <a:ahLst/>
              <a:cxnLst/>
              <a:rect l="0" t="0" r="0" b="0"/>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solidFill>
              <a:srgbClr val="FFFFFF"/>
            </a:solidFill>
            <a:ln>
              <a:noFill/>
            </a:ln>
          </p:spPr>
          <p:txBody>
            <a:bodyPr lIns="91425" tIns="91425" rIns="91425" bIns="91425" anchor="ctr" anchorCtr="0">
              <a:noAutofit/>
            </a:bodyPr>
            <a:lstStyle/>
            <a:p>
              <a:pPr>
                <a:spcBef>
                  <a:spcPts val="0"/>
                </a:spcBef>
                <a:buNone/>
              </a:pPr>
              <a:endParaRPr/>
            </a:p>
          </p:txBody>
        </p:sp>
        <p:sp>
          <p:nvSpPr>
            <p:cNvPr id="115" name="Shape 115"/>
            <p:cNvSpPr/>
            <p:nvPr/>
          </p:nvSpPr>
          <p:spPr>
            <a:xfrm>
              <a:off x="6654650" y="3665275"/>
              <a:ext cx="409100" cy="409125"/>
            </a:xfrm>
            <a:custGeom>
              <a:avLst/>
              <a:gdLst/>
              <a:ahLst/>
              <a:cxnLst/>
              <a:rect l="0" t="0" r="0" b="0"/>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solidFill>
              <a:srgbClr val="FFFFFF"/>
            </a:solidFill>
            <a:ln>
              <a:noFill/>
            </a:ln>
          </p:spPr>
          <p:txBody>
            <a:bodyPr lIns="91425" tIns="91425" rIns="91425" bIns="91425" anchor="ctr" anchorCtr="0">
              <a:noAutofit/>
            </a:bodyPr>
            <a:lstStyle/>
            <a:p>
              <a:pPr>
                <a:spcBef>
                  <a:spcPts val="0"/>
                </a:spcBef>
                <a:buNone/>
              </a:pPr>
              <a:endParaRPr/>
            </a:p>
          </p:txBody>
        </p:sp>
      </p:gr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ctrTitle"/>
          </p:nvPr>
        </p:nvSpPr>
        <p:spPr>
          <a:xfrm>
            <a:off x="3260375" y="891924"/>
            <a:ext cx="4782900" cy="2003675"/>
          </a:xfrm>
          <a:prstGeom prst="rect">
            <a:avLst/>
          </a:prstGeom>
          <a:noFill/>
          <a:ln>
            <a:noFill/>
          </a:ln>
        </p:spPr>
        <p:txBody>
          <a:bodyPr lIns="91425" tIns="91425" rIns="91425" bIns="91425" anchor="ctr" anchorCtr="0">
            <a:noAutofit/>
          </a:bodyPr>
          <a:lstStyle/>
          <a:p>
            <a:pPr algn="l">
              <a:spcBef>
                <a:spcPts val="0"/>
              </a:spcBef>
              <a:buNone/>
            </a:pPr>
            <a:r>
              <a:rPr lang="en" sz="6000" dirty="0" smtClean="0"/>
              <a:t>Jenis Metode Penelitian</a:t>
            </a:r>
            <a:endParaRPr lang="en" sz="6000" dirty="0"/>
          </a:p>
        </p:txBody>
      </p:sp>
      <p:sp>
        <p:nvSpPr>
          <p:cNvPr id="86" name="Shape 86"/>
          <p:cNvSpPr txBox="1">
            <a:spLocks noGrp="1"/>
          </p:cNvSpPr>
          <p:nvPr>
            <p:ph type="subTitle" idx="1"/>
          </p:nvPr>
        </p:nvSpPr>
        <p:spPr>
          <a:xfrm>
            <a:off x="1021742" y="3505200"/>
            <a:ext cx="7131657" cy="3048000"/>
          </a:xfrm>
          <a:prstGeom prst="rect">
            <a:avLst/>
          </a:prstGeom>
          <a:noFill/>
          <a:ln>
            <a:noFill/>
          </a:ln>
        </p:spPr>
        <p:txBody>
          <a:bodyPr lIns="91425" tIns="91425" rIns="91425" bIns="91425" anchor="t" anchorCtr="0">
            <a:noAutofit/>
          </a:bodyPr>
          <a:lstStyle/>
          <a:p>
            <a:pPr marL="457200" indent="-457200">
              <a:spcBef>
                <a:spcPts val="0"/>
              </a:spcBef>
              <a:buFont typeface="Wingdings" panose="05000000000000000000" pitchFamily="2" charset="2"/>
              <a:buChar char="v"/>
            </a:pPr>
            <a:r>
              <a:rPr lang="en" sz="3200" b="1" dirty="0" smtClean="0">
                <a:solidFill>
                  <a:srgbClr val="F05768"/>
                </a:solidFill>
              </a:rPr>
              <a:t>Metode (Deskriptif) Historis</a:t>
            </a:r>
          </a:p>
          <a:p>
            <a:pPr marL="457200" indent="-457200">
              <a:spcBef>
                <a:spcPts val="0"/>
              </a:spcBef>
              <a:buFont typeface="Wingdings" panose="05000000000000000000" pitchFamily="2" charset="2"/>
              <a:buChar char="v"/>
            </a:pPr>
            <a:r>
              <a:rPr lang="en" sz="3200" b="1" dirty="0" smtClean="0">
                <a:solidFill>
                  <a:srgbClr val="F05768"/>
                </a:solidFill>
              </a:rPr>
              <a:t>Metode (Deskriptif) Komparatif</a:t>
            </a:r>
          </a:p>
          <a:p>
            <a:pPr marL="457200" indent="-457200">
              <a:spcBef>
                <a:spcPts val="0"/>
              </a:spcBef>
              <a:buFont typeface="Wingdings" panose="05000000000000000000" pitchFamily="2" charset="2"/>
              <a:buChar char="v"/>
            </a:pPr>
            <a:r>
              <a:rPr lang="en" sz="3200" b="1" dirty="0" smtClean="0">
                <a:solidFill>
                  <a:srgbClr val="F05768"/>
                </a:solidFill>
              </a:rPr>
              <a:t>Metode (Deskriptif) Korelasi</a:t>
            </a:r>
          </a:p>
          <a:p>
            <a:pPr marL="457200" indent="-457200">
              <a:spcBef>
                <a:spcPts val="0"/>
              </a:spcBef>
              <a:buFont typeface="Wingdings" panose="05000000000000000000" pitchFamily="2" charset="2"/>
              <a:buChar char="v"/>
            </a:pPr>
            <a:r>
              <a:rPr lang="en" sz="3200" b="1" dirty="0" smtClean="0">
                <a:solidFill>
                  <a:srgbClr val="F05768"/>
                </a:solidFill>
              </a:rPr>
              <a:t>Eksperimen (Quasi &amp; Murni)</a:t>
            </a:r>
            <a:endParaRPr lang="en" sz="3200" b="1" dirty="0">
              <a:solidFill>
                <a:srgbClr val="F05768"/>
              </a:solidFill>
            </a:endParaRPr>
          </a:p>
        </p:txBody>
      </p:sp>
      <p:pic>
        <p:nvPicPr>
          <p:cNvPr id="88" name="Shape 88"/>
          <p:cNvPicPr preferRelativeResize="0"/>
          <p:nvPr/>
        </p:nvPicPr>
        <p:blipFill>
          <a:blip r:embed="rId3">
            <a:extLst>
              <a:ext uri="{28A0092B-C50C-407E-A947-70E740481C1C}">
                <a14:useLocalDpi xmlns:a14="http://schemas.microsoft.com/office/drawing/2010/main" val="0"/>
              </a:ext>
            </a:extLst>
          </a:blip>
          <a:stretch>
            <a:fillRect/>
          </a:stretch>
        </p:blipFill>
        <p:spPr>
          <a:xfrm>
            <a:off x="1042525" y="1168749"/>
            <a:ext cx="1718399" cy="1530800"/>
          </a:xfrm>
          <a:prstGeom prst="wedgeRectCallout">
            <a:avLst>
              <a:gd name="adj1" fmla="val 64804"/>
              <a:gd name="adj2" fmla="val -33464"/>
            </a:avLst>
          </a:prstGeom>
          <a:noFill/>
          <a:ln w="114300" cap="flat" cmpd="sng">
            <a:solidFill>
              <a:srgbClr val="FFFFFF"/>
            </a:solidFill>
            <a:prstDash val="solid"/>
            <a:miter/>
            <a:headEnd type="none" w="med" len="med"/>
            <a:tailEnd type="none" w="med" len="med"/>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ctrTitle" idx="4294967295"/>
          </p:nvPr>
        </p:nvSpPr>
        <p:spPr>
          <a:xfrm>
            <a:off x="3962400" y="932192"/>
            <a:ext cx="4724400" cy="2115807"/>
          </a:xfrm>
          <a:prstGeom prst="rect">
            <a:avLst/>
          </a:prstGeom>
          <a:noFill/>
          <a:ln>
            <a:noFill/>
          </a:ln>
        </p:spPr>
        <p:txBody>
          <a:bodyPr lIns="91425" tIns="91425" rIns="91425" bIns="91425" anchor="ctr" anchorCtr="0">
            <a:noAutofit/>
          </a:bodyPr>
          <a:lstStyle/>
          <a:p>
            <a:pPr lvl="0" algn="l" rtl="0">
              <a:spcBef>
                <a:spcPts val="0"/>
              </a:spcBef>
              <a:buNone/>
            </a:pPr>
            <a:r>
              <a:rPr lang="en" sz="7200" dirty="0" smtClean="0">
                <a:solidFill>
                  <a:srgbClr val="FFFFFF"/>
                </a:solidFill>
              </a:rPr>
              <a:t>Jenis Penelitian</a:t>
            </a:r>
            <a:endParaRPr lang="en" sz="7200" dirty="0">
              <a:solidFill>
                <a:srgbClr val="FFFFFF"/>
              </a:solidFill>
            </a:endParaRPr>
          </a:p>
        </p:txBody>
      </p:sp>
      <p:sp>
        <p:nvSpPr>
          <p:cNvPr id="111" name="Shape 111"/>
          <p:cNvSpPr txBox="1">
            <a:spLocks noGrp="1"/>
          </p:cNvSpPr>
          <p:nvPr>
            <p:ph type="subTitle" idx="4294967295"/>
          </p:nvPr>
        </p:nvSpPr>
        <p:spPr>
          <a:xfrm>
            <a:off x="685800" y="3352800"/>
            <a:ext cx="7772400" cy="3200400"/>
          </a:xfrm>
          <a:prstGeom prst="rect">
            <a:avLst/>
          </a:prstGeom>
          <a:noFill/>
          <a:ln>
            <a:noFill/>
          </a:ln>
        </p:spPr>
        <p:txBody>
          <a:bodyPr lIns="91425" tIns="91425" rIns="91425" bIns="91425" anchor="t" anchorCtr="0">
            <a:noAutofit/>
          </a:bodyPr>
          <a:lstStyle/>
          <a:p>
            <a:pPr marL="457200" lvl="0" indent="-457200" rtl="0">
              <a:spcBef>
                <a:spcPts val="0"/>
              </a:spcBef>
              <a:buFont typeface="Arial" panose="020B0604020202020204" pitchFamily="34" charset="0"/>
              <a:buChar char="•"/>
            </a:pPr>
            <a:r>
              <a:rPr lang="en" sz="3000" dirty="0" smtClean="0"/>
              <a:t>Berdasarkan pendekatan: Kualitatif &amp; Kuantitatif, Kombinasi</a:t>
            </a:r>
          </a:p>
          <a:p>
            <a:pPr marL="457200" lvl="0" indent="-457200" rtl="0">
              <a:spcBef>
                <a:spcPts val="0"/>
              </a:spcBef>
              <a:buFont typeface="Arial" panose="020B0604020202020204" pitchFamily="34" charset="0"/>
              <a:buChar char="•"/>
            </a:pPr>
            <a:r>
              <a:rPr lang="en" sz="3000" dirty="0" smtClean="0"/>
              <a:t>Berdasarkan sifat: Penelitian dasar, terapan, evaluatif</a:t>
            </a:r>
          </a:p>
          <a:p>
            <a:pPr marL="457200" lvl="0" indent="-457200" rtl="0">
              <a:spcBef>
                <a:spcPts val="0"/>
              </a:spcBef>
              <a:buFont typeface="Arial" panose="020B0604020202020204" pitchFamily="34" charset="0"/>
              <a:buChar char="•"/>
            </a:pPr>
            <a:r>
              <a:rPr lang="en" sz="3000" dirty="0" smtClean="0"/>
              <a:t>Berdasarkan fungsi: Penelitian deskriptif, prediktif, improftif dan prediktif</a:t>
            </a:r>
          </a:p>
          <a:p>
            <a:pPr lvl="0" algn="r" rtl="0">
              <a:spcBef>
                <a:spcPts val="0"/>
              </a:spcBef>
              <a:buNone/>
            </a:pPr>
            <a:r>
              <a:rPr lang="en" sz="3000" dirty="0" smtClean="0"/>
              <a:t>(Syaodih:2008)</a:t>
            </a:r>
            <a:endParaRPr lang="en" sz="3000" dirty="0"/>
          </a:p>
        </p:txBody>
      </p:sp>
      <p:sp>
        <p:nvSpPr>
          <p:cNvPr id="112" name="Shape 112"/>
          <p:cNvSpPr/>
          <p:nvPr/>
        </p:nvSpPr>
        <p:spPr>
          <a:xfrm>
            <a:off x="927337" y="935475"/>
            <a:ext cx="2399399" cy="1921199"/>
          </a:xfrm>
          <a:prstGeom prst="wedgeRectCallout">
            <a:avLst>
              <a:gd name="adj1" fmla="val -32904"/>
              <a:gd name="adj2" fmla="val 66457"/>
            </a:avLst>
          </a:prstGeom>
          <a:noFill/>
          <a:ln w="152400" cap="flat" cmpd="sng">
            <a:solidFill>
              <a:srgbClr val="FFFFFF"/>
            </a:solidFill>
            <a:prstDash val="solid"/>
            <a:miter/>
            <a:headEnd type="none" w="med" len="med"/>
            <a:tailEnd type="none" w="med" len="med"/>
          </a:ln>
        </p:spPr>
        <p:txBody>
          <a:bodyPr lIns="91425" tIns="91425" rIns="91425" bIns="91425" anchor="ctr" anchorCtr="0">
            <a:noAutofit/>
          </a:bodyPr>
          <a:lstStyle/>
          <a:p>
            <a:pPr>
              <a:spcBef>
                <a:spcPts val="0"/>
              </a:spcBef>
              <a:buNone/>
            </a:pPr>
            <a:endParaRPr/>
          </a:p>
        </p:txBody>
      </p:sp>
      <p:grpSp>
        <p:nvGrpSpPr>
          <p:cNvPr id="113" name="Shape 113"/>
          <p:cNvGrpSpPr/>
          <p:nvPr/>
        </p:nvGrpSpPr>
        <p:grpSpPr>
          <a:xfrm>
            <a:off x="1429658" y="1213136"/>
            <a:ext cx="1308874" cy="1308954"/>
            <a:chOff x="6654650" y="3665275"/>
            <a:chExt cx="409100" cy="409125"/>
          </a:xfrm>
        </p:grpSpPr>
        <p:sp>
          <p:nvSpPr>
            <p:cNvPr id="114" name="Shape 114"/>
            <p:cNvSpPr/>
            <p:nvPr/>
          </p:nvSpPr>
          <p:spPr>
            <a:xfrm>
              <a:off x="6808525" y="3819150"/>
              <a:ext cx="211875" cy="211900"/>
            </a:xfrm>
            <a:custGeom>
              <a:avLst/>
              <a:gdLst/>
              <a:ahLst/>
              <a:cxnLst/>
              <a:rect l="0" t="0" r="0" b="0"/>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solidFill>
              <a:srgbClr val="FFFFFF"/>
            </a:solidFill>
            <a:ln>
              <a:noFill/>
            </a:ln>
          </p:spPr>
          <p:txBody>
            <a:bodyPr lIns="91425" tIns="91425" rIns="91425" bIns="91425" anchor="ctr" anchorCtr="0">
              <a:noAutofit/>
            </a:bodyPr>
            <a:lstStyle/>
            <a:p>
              <a:pPr>
                <a:spcBef>
                  <a:spcPts val="0"/>
                </a:spcBef>
                <a:buNone/>
              </a:pPr>
              <a:endParaRPr/>
            </a:p>
          </p:txBody>
        </p:sp>
        <p:sp>
          <p:nvSpPr>
            <p:cNvPr id="115" name="Shape 115"/>
            <p:cNvSpPr/>
            <p:nvPr/>
          </p:nvSpPr>
          <p:spPr>
            <a:xfrm>
              <a:off x="6654650" y="3665275"/>
              <a:ext cx="409100" cy="409125"/>
            </a:xfrm>
            <a:custGeom>
              <a:avLst/>
              <a:gdLst/>
              <a:ahLst/>
              <a:cxnLst/>
              <a:rect l="0" t="0" r="0" b="0"/>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solidFill>
              <a:srgbClr val="FFFFFF"/>
            </a:solidFill>
            <a:ln>
              <a:noFill/>
            </a:ln>
          </p:spPr>
          <p:txBody>
            <a:bodyPr lIns="91425" tIns="91425" rIns="91425" bIns="91425" anchor="ctr" anchorCtr="0">
              <a:noAutofit/>
            </a:bodyPr>
            <a:lstStyle/>
            <a:p>
              <a:pPr>
                <a:spcBef>
                  <a:spcPts val="0"/>
                </a:spcBef>
                <a:buNone/>
              </a:pPr>
              <a:endParaRPr/>
            </a:p>
          </p:txBody>
        </p:sp>
      </p:grpSp>
    </p:spTree>
    <p:extLst>
      <p:ext uri="{BB962C8B-B14F-4D97-AF65-F5344CB8AC3E}">
        <p14:creationId xmlns:p14="http://schemas.microsoft.com/office/powerpoint/2010/main" val="2979108611"/>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810450" y="2667001"/>
            <a:ext cx="7523099" cy="3657600"/>
          </a:xfrm>
          <a:prstGeom prst="rect">
            <a:avLst/>
          </a:prstGeom>
        </p:spPr>
        <p:txBody>
          <a:bodyPr lIns="91425" tIns="91425" rIns="91425" bIns="91425" anchor="t" anchorCtr="0">
            <a:noAutofit/>
          </a:bodyPr>
          <a:lstStyle/>
          <a:p>
            <a:pPr algn="just">
              <a:spcBef>
                <a:spcPts val="0"/>
              </a:spcBef>
              <a:buNone/>
            </a:pPr>
            <a:r>
              <a:rPr lang="en" sz="2800" i="0" dirty="0" smtClean="0"/>
              <a:t>Penelitian deskriptif </a:t>
            </a:r>
            <a:r>
              <a:rPr lang="en" sz="2800" dirty="0" smtClean="0"/>
              <a:t>(descriptive research)</a:t>
            </a:r>
            <a:r>
              <a:rPr lang="en" sz="2800" i="0" dirty="0" smtClean="0"/>
              <a:t> adalah</a:t>
            </a:r>
            <a:r>
              <a:rPr lang="en" sz="2800" i="0" dirty="0" smtClean="0">
                <a:sym typeface="Wingdings" panose="05000000000000000000" pitchFamily="2" charset="2"/>
              </a:rPr>
              <a:t> Metode penelitian yang ditujukan untuk menggambarkan fenomena yang ada yang berlangsung saat ini atau saat yang lampau. (Syaodih:2008)</a:t>
            </a:r>
          </a:p>
          <a:p>
            <a:pPr algn="just">
              <a:spcBef>
                <a:spcPts val="0"/>
              </a:spcBef>
              <a:buNone/>
            </a:pPr>
            <a:r>
              <a:rPr lang="en" sz="2800" i="0" dirty="0" smtClean="0">
                <a:sym typeface="Wingdings" panose="05000000000000000000" pitchFamily="2" charset="2"/>
              </a:rPr>
              <a:t> </a:t>
            </a:r>
            <a:r>
              <a:rPr lang="en-US" sz="2800" i="0" dirty="0" err="1" smtClean="0">
                <a:sym typeface="Wingdings" panose="05000000000000000000" pitchFamily="2" charset="2"/>
              </a:rPr>
              <a:t>Juga</a:t>
            </a:r>
            <a:r>
              <a:rPr lang="en-US" sz="2800" i="0" dirty="0" smtClean="0">
                <a:sym typeface="Wingdings" panose="05000000000000000000" pitchFamily="2" charset="2"/>
              </a:rPr>
              <a:t> </a:t>
            </a:r>
            <a:r>
              <a:rPr lang="en-US" sz="2800" i="0" dirty="0" err="1" smtClean="0">
                <a:sym typeface="Wingdings" panose="05000000000000000000" pitchFamily="2" charset="2"/>
              </a:rPr>
              <a:t>sering</a:t>
            </a:r>
            <a:r>
              <a:rPr lang="en-US" sz="2800" i="0" dirty="0" smtClean="0">
                <a:sym typeface="Wingdings" panose="05000000000000000000" pitchFamily="2" charset="2"/>
              </a:rPr>
              <a:t> </a:t>
            </a:r>
            <a:r>
              <a:rPr lang="en-US" sz="2800" i="0" dirty="0" err="1" smtClean="0">
                <a:sym typeface="Wingdings" panose="05000000000000000000" pitchFamily="2" charset="2"/>
              </a:rPr>
              <a:t>digunakan</a:t>
            </a:r>
            <a:r>
              <a:rPr lang="en-US" sz="2800" i="0" dirty="0" smtClean="0">
                <a:sym typeface="Wingdings" panose="05000000000000000000" pitchFamily="2" charset="2"/>
              </a:rPr>
              <a:t> </a:t>
            </a:r>
            <a:r>
              <a:rPr lang="en-US" sz="2800" i="0" dirty="0" err="1" smtClean="0">
                <a:sym typeface="Wingdings" panose="05000000000000000000" pitchFamily="2" charset="2"/>
              </a:rPr>
              <a:t>sebagai</a:t>
            </a:r>
            <a:r>
              <a:rPr lang="en-US" sz="2800" i="0" dirty="0">
                <a:sym typeface="Wingdings" panose="05000000000000000000" pitchFamily="2" charset="2"/>
              </a:rPr>
              <a:t> </a:t>
            </a:r>
            <a:r>
              <a:rPr lang="en" sz="2800" i="0" dirty="0" smtClean="0">
                <a:sym typeface="Wingdings" panose="05000000000000000000" pitchFamily="2" charset="2"/>
              </a:rPr>
              <a:t>dasar pengembangan dalam jenis penelitian lain, seperti penelitian historis, komparatif, korelasi, survai, dsb</a:t>
            </a:r>
            <a:endParaRPr lang="en" sz="2800" i="0" dirty="0"/>
          </a:p>
        </p:txBody>
      </p:sp>
    </p:spTree>
    <p:extLst>
      <p:ext uri="{BB962C8B-B14F-4D97-AF65-F5344CB8AC3E}">
        <p14:creationId xmlns:p14="http://schemas.microsoft.com/office/powerpoint/2010/main" val="479516142"/>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graphicFrame>
        <p:nvGraphicFramePr>
          <p:cNvPr id="156" name="Shape 156"/>
          <p:cNvGraphicFramePr/>
          <p:nvPr>
            <p:extLst>
              <p:ext uri="{D42A27DB-BD31-4B8C-83A1-F6EECF244321}">
                <p14:modId xmlns:p14="http://schemas.microsoft.com/office/powerpoint/2010/main" val="86174863"/>
              </p:ext>
            </p:extLst>
          </p:nvPr>
        </p:nvGraphicFramePr>
        <p:xfrm>
          <a:off x="914400" y="1600200"/>
          <a:ext cx="7239000" cy="4506500"/>
        </p:xfrm>
        <a:graphic>
          <a:graphicData uri="http://schemas.openxmlformats.org/drawingml/2006/table">
            <a:tbl>
              <a:tblPr>
                <a:noFill/>
                <a:tableStyleId>{0A358296-2007-4B85-8DA3-E0FB09FEE540}</a:tableStyleId>
              </a:tblPr>
              <a:tblGrid>
                <a:gridCol w="1809750"/>
                <a:gridCol w="1809750"/>
                <a:gridCol w="1809750"/>
                <a:gridCol w="1809750"/>
              </a:tblGrid>
              <a:tr h="942625">
                <a:tc gridSpan="2">
                  <a:txBody>
                    <a:bodyPr/>
                    <a:lstStyle/>
                    <a:p>
                      <a:pPr algn="ctr">
                        <a:spcBef>
                          <a:spcPts val="0"/>
                        </a:spcBef>
                        <a:buNone/>
                      </a:pPr>
                      <a:r>
                        <a:rPr lang="en" sz="2000" dirty="0" smtClean="0">
                          <a:solidFill>
                            <a:srgbClr val="FFFFFF"/>
                          </a:solidFill>
                          <a:latin typeface="Source Sans Pro"/>
                          <a:ea typeface="Source Sans Pro"/>
                          <a:cs typeface="Source Sans Pro"/>
                          <a:sym typeface="Source Sans Pro"/>
                        </a:rPr>
                        <a:t>KUANTITATIF</a:t>
                      </a:r>
                      <a:endParaRPr lang="en" sz="2000" dirty="0">
                        <a:solidFill>
                          <a:srgbClr val="FFFFFF"/>
                        </a:solidFill>
                        <a:latin typeface="Source Sans Pro"/>
                        <a:ea typeface="Source Sans Pro"/>
                        <a:cs typeface="Source Sans Pro"/>
                        <a:sym typeface="Source Sans Pro"/>
                      </a:endParaRPr>
                    </a:p>
                  </a:txBody>
                  <a:tcPr marL="91425" marR="91425" marT="91425" marB="91425" anchor="ctr">
                    <a:lnL w="9525" cap="flat" cmpd="sng">
                      <a:solidFill>
                        <a:srgbClr val="000000">
                          <a:alpha val="0"/>
                        </a:srgbClr>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lgn="ctr">
                      <a:solidFill>
                        <a:srgbClr val="000000">
                          <a:alpha val="0"/>
                        </a:srgbClr>
                      </a:solidFill>
                      <a:prstDash val="solid"/>
                      <a:round/>
                      <a:headEnd type="none" w="med" len="med"/>
                      <a:tailEnd type="none" w="med" len="med"/>
                    </a:lnB>
                    <a:solidFill>
                      <a:srgbClr val="2F3848"/>
                    </a:solidFill>
                  </a:tcPr>
                </a:tc>
                <a:tc hMerge="1">
                  <a:txBody>
                    <a:bodyPr/>
                    <a:lstStyle/>
                    <a:p>
                      <a:pPr algn="ctr">
                        <a:spcBef>
                          <a:spcPts val="0"/>
                        </a:spcBef>
                        <a:buNone/>
                      </a:pPr>
                      <a:endParaRPr lang="en" dirty="0">
                        <a:solidFill>
                          <a:srgbClr val="FFFFFF"/>
                        </a:solidFill>
                        <a:latin typeface="Source Sans Pro"/>
                        <a:ea typeface="Source Sans Pro"/>
                        <a:cs typeface="Source Sans Pro"/>
                        <a:sym typeface="Source Sans Pro"/>
                      </a:endParaRPr>
                    </a:p>
                  </a:txBody>
                  <a:tcPr marL="91425" marR="91425" marT="91425" marB="91425" anchor="ctr">
                    <a:lnL w="9525" cap="flat" cmpd="sng">
                      <a:solidFill>
                        <a:srgbClr val="FFFFFF"/>
                      </a:solidFill>
                      <a:prstDash val="solid"/>
                      <a:round/>
                      <a:headEnd type="none" w="med" len="med"/>
                      <a:tailEnd type="none" w="med" len="med"/>
                    </a:lnL>
                    <a:lnR w="9525" cap="flat" cmpd="sng">
                      <a:solidFill>
                        <a:srgbClr val="FFFFFF"/>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2F3848"/>
                    </a:solidFill>
                  </a:tcPr>
                </a:tc>
                <a:tc gridSpan="2">
                  <a:txBody>
                    <a:bodyPr/>
                    <a:lstStyle/>
                    <a:p>
                      <a:pPr algn="ctr">
                        <a:spcBef>
                          <a:spcPts val="0"/>
                        </a:spcBef>
                        <a:buNone/>
                      </a:pPr>
                      <a:r>
                        <a:rPr lang="en" sz="2000" dirty="0" smtClean="0">
                          <a:solidFill>
                            <a:srgbClr val="FFFFFF"/>
                          </a:solidFill>
                          <a:latin typeface="Source Sans Pro"/>
                          <a:ea typeface="Source Sans Pro"/>
                          <a:cs typeface="Source Sans Pro"/>
                          <a:sym typeface="Source Sans Pro"/>
                        </a:rPr>
                        <a:t>KUALITATIF</a:t>
                      </a:r>
                      <a:endParaRPr lang="en" sz="2000" dirty="0">
                        <a:solidFill>
                          <a:srgbClr val="FFFFFF"/>
                        </a:solidFill>
                        <a:latin typeface="Source Sans Pro"/>
                        <a:ea typeface="Source Sans Pro"/>
                        <a:cs typeface="Source Sans Pro"/>
                        <a:sym typeface="Source Sans Pro"/>
                      </a:endParaRPr>
                    </a:p>
                  </a:txBody>
                  <a:tcPr marL="91425" marR="91425" marT="91425" marB="91425" anchor="ctr">
                    <a:lnL w="9525" cap="flat" cmpd="sng">
                      <a:solidFill>
                        <a:srgbClr val="FFFFFF"/>
                      </a:solidFill>
                      <a:prstDash val="solid"/>
                      <a:round/>
                      <a:headEnd type="none" w="med" len="med"/>
                      <a:tailEnd type="none" w="med" len="med"/>
                    </a:lnL>
                    <a:lnR w="9525" cap="flat" cmpd="sng" algn="ctr">
                      <a:solidFill>
                        <a:srgbClr val="000000">
                          <a:alpha val="0"/>
                        </a:srgbClr>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lgn="ctr">
                      <a:solidFill>
                        <a:srgbClr val="000000">
                          <a:alpha val="0"/>
                        </a:srgbClr>
                      </a:solidFill>
                      <a:prstDash val="solid"/>
                      <a:round/>
                      <a:headEnd type="none" w="med" len="med"/>
                      <a:tailEnd type="none" w="med" len="med"/>
                    </a:lnB>
                    <a:solidFill>
                      <a:srgbClr val="2F3848"/>
                    </a:solidFill>
                  </a:tcPr>
                </a:tc>
                <a:tc hMerge="1">
                  <a:txBody>
                    <a:bodyPr/>
                    <a:lstStyle/>
                    <a:p>
                      <a:pPr algn="ctr">
                        <a:spcBef>
                          <a:spcPts val="0"/>
                        </a:spcBef>
                        <a:buNone/>
                      </a:pPr>
                      <a:endParaRPr lang="en" dirty="0">
                        <a:solidFill>
                          <a:srgbClr val="FFFFFF"/>
                        </a:solidFill>
                        <a:latin typeface="Source Sans Pro"/>
                        <a:ea typeface="Source Sans Pro"/>
                        <a:cs typeface="Source Sans Pro"/>
                        <a:sym typeface="Source Sans Pro"/>
                      </a:endParaRPr>
                    </a:p>
                  </a:txBody>
                  <a:tcPr marL="91425" marR="91425" marT="91425" marB="91425" anchor="ctr">
                    <a:lnL w="9525" cap="flat" cmpd="sng">
                      <a:solidFill>
                        <a:srgbClr val="FFFFFF"/>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2F3848"/>
                    </a:solidFill>
                  </a:tcPr>
                </a:tc>
              </a:tr>
              <a:tr h="942625">
                <a:tc>
                  <a:txBody>
                    <a:bodyPr/>
                    <a:lstStyle/>
                    <a:p>
                      <a:pPr algn="r">
                        <a:spcBef>
                          <a:spcPts val="0"/>
                        </a:spcBef>
                        <a:buNone/>
                      </a:pPr>
                      <a:r>
                        <a:rPr lang="en" sz="2000" dirty="0" smtClean="0">
                          <a:solidFill>
                            <a:srgbClr val="FFFFFF"/>
                          </a:solidFill>
                          <a:latin typeface="Source Sans Pro"/>
                          <a:ea typeface="Source Sans Pro"/>
                          <a:cs typeface="Source Sans Pro"/>
                          <a:sym typeface="Source Sans Pro"/>
                        </a:rPr>
                        <a:t>Eksperimental</a:t>
                      </a:r>
                      <a:endParaRPr lang="en" sz="2000" dirty="0">
                        <a:solidFill>
                          <a:srgbClr val="FFFFFF"/>
                        </a:solidFill>
                        <a:latin typeface="Source Sans Pro"/>
                        <a:ea typeface="Source Sans Pro"/>
                        <a:cs typeface="Source Sans Pro"/>
                        <a:sym typeface="Source Sans Pro"/>
                      </a:endParaRPr>
                    </a:p>
                  </a:txBody>
                  <a:tcPr marL="91425" marR="91425" marT="91425" marB="91425" anchor="ctr">
                    <a:lnL w="9525" cap="flat" cmpd="sng">
                      <a:solidFill>
                        <a:srgbClr val="000000">
                          <a:alpha val="0"/>
                        </a:srgbClr>
                      </a:solidFill>
                      <a:prstDash val="solid"/>
                      <a:round/>
                      <a:headEnd type="none" w="med" len="med"/>
                      <a:tailEnd type="none" w="med" len="med"/>
                    </a:lnL>
                    <a:lnR w="9525" cap="flat" cmpd="sng">
                      <a:solidFill>
                        <a:srgbClr val="FFFFFF"/>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00C5B9"/>
                    </a:solidFill>
                  </a:tcPr>
                </a:tc>
                <a:tc>
                  <a:txBody>
                    <a:bodyPr/>
                    <a:lstStyle/>
                    <a:p>
                      <a:pPr algn="ctr">
                        <a:spcBef>
                          <a:spcPts val="0"/>
                        </a:spcBef>
                        <a:buNone/>
                      </a:pPr>
                      <a:r>
                        <a:rPr lang="en" sz="2000" b="0" dirty="0" smtClean="0">
                          <a:solidFill>
                            <a:srgbClr val="FFFFFF"/>
                          </a:solidFill>
                          <a:latin typeface="Source Sans Pro"/>
                          <a:ea typeface="Source Sans Pro"/>
                          <a:cs typeface="Source Sans Pro"/>
                          <a:sym typeface="Source Sans Pro"/>
                        </a:rPr>
                        <a:t>Non</a:t>
                      </a:r>
                      <a:r>
                        <a:rPr lang="en" sz="2000" b="0" baseline="0" dirty="0" smtClean="0">
                          <a:solidFill>
                            <a:srgbClr val="FFFFFF"/>
                          </a:solidFill>
                          <a:latin typeface="Source Sans Pro"/>
                          <a:ea typeface="Source Sans Pro"/>
                          <a:cs typeface="Source Sans Pro"/>
                          <a:sym typeface="Source Sans Pro"/>
                        </a:rPr>
                        <a:t> Eksperimental</a:t>
                      </a:r>
                    </a:p>
                  </a:txBody>
                  <a:tcPr marL="91425" marR="91425" marT="91425" marB="91425" anchor="ctr">
                    <a:lnL w="9525" cap="flat" cmpd="sng">
                      <a:solidFill>
                        <a:srgbClr val="FFFFFF"/>
                      </a:solidFill>
                      <a:prstDash val="solid"/>
                      <a:round/>
                      <a:headEnd type="none" w="med" len="med"/>
                      <a:tailEnd type="none" w="med" len="med"/>
                    </a:lnL>
                    <a:lnR w="9525" cap="flat" cmpd="sng">
                      <a:solidFill>
                        <a:srgbClr val="FFFFFF"/>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00C5B9"/>
                    </a:solidFill>
                  </a:tcPr>
                </a:tc>
                <a:tc>
                  <a:txBody>
                    <a:bodyPr/>
                    <a:lstStyle/>
                    <a:p>
                      <a:pPr algn="ctr">
                        <a:spcBef>
                          <a:spcPts val="0"/>
                        </a:spcBef>
                        <a:buNone/>
                      </a:pPr>
                      <a:r>
                        <a:rPr lang="en" sz="2000" b="0" dirty="0" smtClean="0">
                          <a:solidFill>
                            <a:srgbClr val="FFFFFF"/>
                          </a:solidFill>
                          <a:latin typeface="Source Sans Pro"/>
                          <a:ea typeface="Source Sans Pro"/>
                          <a:cs typeface="Source Sans Pro"/>
                          <a:sym typeface="Source Sans Pro"/>
                        </a:rPr>
                        <a:t>Interaktif</a:t>
                      </a:r>
                      <a:endParaRPr lang="en" sz="2000" b="0" dirty="0">
                        <a:solidFill>
                          <a:srgbClr val="FFFFFF"/>
                        </a:solidFill>
                        <a:latin typeface="Source Sans Pro"/>
                        <a:ea typeface="Source Sans Pro"/>
                        <a:cs typeface="Source Sans Pro"/>
                        <a:sym typeface="Source Sans Pro"/>
                      </a:endParaRPr>
                    </a:p>
                  </a:txBody>
                  <a:tcPr marL="91425" marR="91425" marT="91425" marB="91425" anchor="ctr">
                    <a:lnL w="9525" cap="flat" cmpd="sng">
                      <a:solidFill>
                        <a:srgbClr val="FFFFFF"/>
                      </a:solidFill>
                      <a:prstDash val="solid"/>
                      <a:round/>
                      <a:headEnd type="none" w="med" len="med"/>
                      <a:tailEnd type="none" w="med" len="med"/>
                    </a:lnL>
                    <a:lnR w="9525" cap="flat" cmpd="sng">
                      <a:solidFill>
                        <a:srgbClr val="FFFFFF"/>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00C5B9"/>
                    </a:solidFill>
                  </a:tcPr>
                </a:tc>
                <a:tc>
                  <a:txBody>
                    <a:bodyPr/>
                    <a:lstStyle/>
                    <a:p>
                      <a:pPr algn="ctr">
                        <a:spcBef>
                          <a:spcPts val="0"/>
                        </a:spcBef>
                        <a:buNone/>
                      </a:pPr>
                      <a:r>
                        <a:rPr lang="en" sz="2000" b="0" dirty="0" smtClean="0">
                          <a:solidFill>
                            <a:srgbClr val="FFFFFF"/>
                          </a:solidFill>
                          <a:latin typeface="Source Sans Pro"/>
                          <a:ea typeface="Source Sans Pro"/>
                          <a:cs typeface="Source Sans Pro"/>
                          <a:sym typeface="Source Sans Pro"/>
                        </a:rPr>
                        <a:t>Non-Interaktif</a:t>
                      </a:r>
                      <a:endParaRPr lang="en" sz="2000" b="0" dirty="0">
                        <a:solidFill>
                          <a:srgbClr val="FFFFFF"/>
                        </a:solidFill>
                        <a:latin typeface="Source Sans Pro"/>
                        <a:ea typeface="Source Sans Pro"/>
                        <a:cs typeface="Source Sans Pro"/>
                        <a:sym typeface="Source Sans Pro"/>
                      </a:endParaRPr>
                    </a:p>
                  </a:txBody>
                  <a:tcPr marL="91425" marR="91425" marT="91425" marB="91425" anchor="ctr">
                    <a:lnL w="9525" cap="flat" cmpd="sng">
                      <a:solidFill>
                        <a:srgbClr val="FFFFFF"/>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00C5B9"/>
                    </a:solidFill>
                  </a:tcPr>
                </a:tc>
              </a:tr>
              <a:tr h="942625">
                <a:tc>
                  <a:txBody>
                    <a:bodyPr/>
                    <a:lstStyle/>
                    <a:p>
                      <a:pPr marL="342900" indent="-342900" algn="l">
                        <a:spcBef>
                          <a:spcPts val="0"/>
                        </a:spcBef>
                        <a:buFont typeface="Arial" panose="020B0604020202020204" pitchFamily="34" charset="0"/>
                        <a:buChar char="•"/>
                      </a:pPr>
                      <a:r>
                        <a:rPr lang="en" sz="2000" b="0" dirty="0" smtClean="0">
                          <a:solidFill>
                            <a:srgbClr val="FFFFFF"/>
                          </a:solidFill>
                          <a:latin typeface="Source Sans Pro"/>
                          <a:ea typeface="Source Sans Pro"/>
                          <a:cs typeface="Source Sans Pro"/>
                          <a:sym typeface="Source Sans Pro"/>
                        </a:rPr>
                        <a:t>Eksperimental</a:t>
                      </a:r>
                      <a:r>
                        <a:rPr lang="en" sz="2000" b="0" baseline="0" dirty="0" smtClean="0">
                          <a:solidFill>
                            <a:srgbClr val="FFFFFF"/>
                          </a:solidFill>
                          <a:latin typeface="Source Sans Pro"/>
                          <a:ea typeface="Source Sans Pro"/>
                          <a:cs typeface="Source Sans Pro"/>
                          <a:sym typeface="Source Sans Pro"/>
                        </a:rPr>
                        <a:t> murni</a:t>
                      </a:r>
                    </a:p>
                    <a:p>
                      <a:pPr marL="342900" indent="-342900" algn="l">
                        <a:spcBef>
                          <a:spcPts val="0"/>
                        </a:spcBef>
                        <a:buFont typeface="Arial" panose="020B0604020202020204" pitchFamily="34" charset="0"/>
                        <a:buChar char="•"/>
                      </a:pPr>
                      <a:r>
                        <a:rPr lang="en" sz="2000" b="0" baseline="0" dirty="0" smtClean="0">
                          <a:solidFill>
                            <a:srgbClr val="FFFFFF"/>
                          </a:solidFill>
                          <a:latin typeface="Source Sans Pro"/>
                          <a:ea typeface="Source Sans Pro"/>
                          <a:cs typeface="Source Sans Pro"/>
                          <a:sym typeface="Source Sans Pro"/>
                        </a:rPr>
                        <a:t>Eksperimental Quasi</a:t>
                      </a:r>
                    </a:p>
                    <a:p>
                      <a:pPr marL="342900" indent="-342900" algn="l">
                        <a:spcBef>
                          <a:spcPts val="0"/>
                        </a:spcBef>
                        <a:buFont typeface="Arial" panose="020B0604020202020204" pitchFamily="34" charset="0"/>
                        <a:buChar char="•"/>
                      </a:pPr>
                      <a:r>
                        <a:rPr lang="en" sz="2000" b="0" baseline="0" dirty="0" smtClean="0">
                          <a:solidFill>
                            <a:srgbClr val="FFFFFF"/>
                          </a:solidFill>
                          <a:latin typeface="Source Sans Pro"/>
                          <a:ea typeface="Source Sans Pro"/>
                          <a:cs typeface="Source Sans Pro"/>
                          <a:sym typeface="Source Sans Pro"/>
                        </a:rPr>
                        <a:t>Eksperimental lemah</a:t>
                      </a:r>
                    </a:p>
                    <a:p>
                      <a:pPr marL="342900" indent="-342900" algn="l">
                        <a:spcBef>
                          <a:spcPts val="0"/>
                        </a:spcBef>
                        <a:buFont typeface="Arial" panose="020B0604020202020204" pitchFamily="34" charset="0"/>
                        <a:buChar char="•"/>
                      </a:pPr>
                      <a:r>
                        <a:rPr lang="en" sz="2000" b="0" baseline="0" dirty="0" smtClean="0">
                          <a:solidFill>
                            <a:srgbClr val="FFFFFF"/>
                          </a:solidFill>
                          <a:latin typeface="Source Sans Pro"/>
                          <a:ea typeface="Source Sans Pro"/>
                          <a:cs typeface="Source Sans Pro"/>
                          <a:sym typeface="Source Sans Pro"/>
                        </a:rPr>
                        <a:t>Subjek Tunggal</a:t>
                      </a:r>
                      <a:endParaRPr lang="en" sz="2000" b="0" dirty="0">
                        <a:solidFill>
                          <a:srgbClr val="FFFFFF"/>
                        </a:solidFill>
                        <a:latin typeface="Source Sans Pro"/>
                        <a:ea typeface="Source Sans Pro"/>
                        <a:cs typeface="Source Sans Pro"/>
                        <a:sym typeface="Source Sans Pro"/>
                      </a:endParaRPr>
                    </a:p>
                  </a:txBody>
                  <a:tcPr marL="91425" marR="91425" marT="91425" marB="91425" anchor="ctr">
                    <a:lnL w="9525" cap="flat" cmpd="sng">
                      <a:solidFill>
                        <a:srgbClr val="000000">
                          <a:alpha val="0"/>
                        </a:srgbClr>
                      </a:solidFill>
                      <a:prstDash val="solid"/>
                      <a:round/>
                      <a:headEnd type="none" w="med" len="med"/>
                      <a:tailEnd type="none" w="med" len="med"/>
                    </a:lnL>
                    <a:lnR w="9525" cap="flat" cmpd="sng">
                      <a:solidFill>
                        <a:srgbClr val="FFFFFF"/>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6CF3CE"/>
                    </a:solidFill>
                  </a:tcPr>
                </a:tc>
                <a:tc>
                  <a:txBody>
                    <a:bodyPr/>
                    <a:lstStyle/>
                    <a:p>
                      <a:pPr marL="342900" indent="-342900" algn="l">
                        <a:spcBef>
                          <a:spcPts val="0"/>
                        </a:spcBef>
                        <a:buFont typeface="Arial" panose="020B0604020202020204" pitchFamily="34" charset="0"/>
                        <a:buChar char="•"/>
                      </a:pPr>
                      <a:r>
                        <a:rPr lang="en" sz="2000" b="0" dirty="0" smtClean="0">
                          <a:solidFill>
                            <a:srgbClr val="FFFFFF"/>
                          </a:solidFill>
                          <a:latin typeface="Source Sans Pro"/>
                          <a:ea typeface="Source Sans Pro"/>
                          <a:cs typeface="Source Sans Pro"/>
                          <a:sym typeface="Source Sans Pro"/>
                        </a:rPr>
                        <a:t>Deskriptif</a:t>
                      </a:r>
                    </a:p>
                    <a:p>
                      <a:pPr marL="342900" indent="-342900" algn="l">
                        <a:spcBef>
                          <a:spcPts val="0"/>
                        </a:spcBef>
                        <a:buFont typeface="Arial" panose="020B0604020202020204" pitchFamily="34" charset="0"/>
                        <a:buChar char="•"/>
                      </a:pPr>
                      <a:r>
                        <a:rPr lang="en" sz="2000" b="0" dirty="0" smtClean="0">
                          <a:solidFill>
                            <a:srgbClr val="FFFFFF"/>
                          </a:solidFill>
                          <a:latin typeface="Source Sans Pro"/>
                          <a:ea typeface="Source Sans Pro"/>
                          <a:cs typeface="Source Sans Pro"/>
                          <a:sym typeface="Source Sans Pro"/>
                        </a:rPr>
                        <a:t>Komparatif</a:t>
                      </a:r>
                    </a:p>
                    <a:p>
                      <a:pPr marL="342900" indent="-342900" algn="l">
                        <a:spcBef>
                          <a:spcPts val="0"/>
                        </a:spcBef>
                        <a:buFont typeface="Arial" panose="020B0604020202020204" pitchFamily="34" charset="0"/>
                        <a:buChar char="•"/>
                      </a:pPr>
                      <a:r>
                        <a:rPr lang="en" sz="2000" b="0" dirty="0" smtClean="0">
                          <a:solidFill>
                            <a:srgbClr val="FFFFFF"/>
                          </a:solidFill>
                          <a:latin typeface="Source Sans Pro"/>
                          <a:ea typeface="Source Sans Pro"/>
                          <a:cs typeface="Source Sans Pro"/>
                          <a:sym typeface="Source Sans Pro"/>
                        </a:rPr>
                        <a:t>Korelasional</a:t>
                      </a:r>
                    </a:p>
                    <a:p>
                      <a:pPr marL="342900" indent="-342900" algn="l">
                        <a:spcBef>
                          <a:spcPts val="0"/>
                        </a:spcBef>
                        <a:buFont typeface="Arial" panose="020B0604020202020204" pitchFamily="34" charset="0"/>
                        <a:buChar char="•"/>
                      </a:pPr>
                      <a:r>
                        <a:rPr lang="en" sz="2000" b="0" dirty="0" smtClean="0">
                          <a:solidFill>
                            <a:srgbClr val="FFFFFF"/>
                          </a:solidFill>
                          <a:latin typeface="Source Sans Pro"/>
                          <a:ea typeface="Source Sans Pro"/>
                          <a:cs typeface="Source Sans Pro"/>
                          <a:sym typeface="Source Sans Pro"/>
                        </a:rPr>
                        <a:t>Survai</a:t>
                      </a:r>
                    </a:p>
                    <a:p>
                      <a:pPr marL="342900" indent="-342900" algn="l">
                        <a:spcBef>
                          <a:spcPts val="0"/>
                        </a:spcBef>
                        <a:buFont typeface="Arial" panose="020B0604020202020204" pitchFamily="34" charset="0"/>
                        <a:buChar char="•"/>
                      </a:pPr>
                      <a:r>
                        <a:rPr lang="en" sz="2000" b="0" dirty="0" smtClean="0">
                          <a:solidFill>
                            <a:srgbClr val="FFFFFF"/>
                          </a:solidFill>
                          <a:latin typeface="Source Sans Pro"/>
                          <a:ea typeface="Source Sans Pro"/>
                          <a:cs typeface="Source Sans Pro"/>
                          <a:sym typeface="Source Sans Pro"/>
                        </a:rPr>
                        <a:t>Ekspos Fakto</a:t>
                      </a:r>
                    </a:p>
                    <a:p>
                      <a:pPr marL="342900" indent="-342900" algn="l">
                        <a:spcBef>
                          <a:spcPts val="0"/>
                        </a:spcBef>
                        <a:buFont typeface="Arial" panose="020B0604020202020204" pitchFamily="34" charset="0"/>
                        <a:buChar char="•"/>
                      </a:pPr>
                      <a:r>
                        <a:rPr lang="en" sz="2000" b="0" dirty="0" smtClean="0">
                          <a:solidFill>
                            <a:srgbClr val="FFFFFF"/>
                          </a:solidFill>
                          <a:latin typeface="Source Sans Pro"/>
                          <a:ea typeface="Source Sans Pro"/>
                          <a:cs typeface="Source Sans Pro"/>
                          <a:sym typeface="Source Sans Pro"/>
                        </a:rPr>
                        <a:t>Tindakan</a:t>
                      </a:r>
                      <a:endParaRPr lang="en" sz="2000" b="0" dirty="0">
                        <a:solidFill>
                          <a:srgbClr val="FFFFFF"/>
                        </a:solidFill>
                        <a:latin typeface="Source Sans Pro"/>
                        <a:ea typeface="Source Sans Pro"/>
                        <a:cs typeface="Source Sans Pro"/>
                        <a:sym typeface="Source Sans Pro"/>
                      </a:endParaRPr>
                    </a:p>
                  </a:txBody>
                  <a:tcPr marL="91425" marR="91425" marT="91425" marB="91425" anchor="ctr">
                    <a:lnL w="9525" cap="flat" cmpd="sng">
                      <a:solidFill>
                        <a:srgbClr val="FFFFFF"/>
                      </a:solidFill>
                      <a:prstDash val="solid"/>
                      <a:round/>
                      <a:headEnd type="none" w="med" len="med"/>
                      <a:tailEnd type="none" w="med" len="med"/>
                    </a:lnL>
                    <a:lnR w="9525" cap="flat" cmpd="sng">
                      <a:solidFill>
                        <a:srgbClr val="FFFFFF"/>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6CF3CE"/>
                    </a:solidFill>
                  </a:tcPr>
                </a:tc>
                <a:tc>
                  <a:txBody>
                    <a:bodyPr/>
                    <a:lstStyle/>
                    <a:p>
                      <a:pPr marL="342900" indent="-342900" algn="ctr">
                        <a:spcBef>
                          <a:spcPts val="0"/>
                        </a:spcBef>
                        <a:buFont typeface="Arial" panose="020B0604020202020204" pitchFamily="34" charset="0"/>
                        <a:buChar char="•"/>
                      </a:pPr>
                      <a:r>
                        <a:rPr lang="en" sz="2000" b="0" dirty="0" smtClean="0">
                          <a:solidFill>
                            <a:srgbClr val="FFFFFF"/>
                          </a:solidFill>
                          <a:latin typeface="Source Sans Pro"/>
                          <a:ea typeface="Source Sans Pro"/>
                          <a:cs typeface="Source Sans Pro"/>
                          <a:sym typeface="Source Sans Pro"/>
                        </a:rPr>
                        <a:t>Etnografis</a:t>
                      </a:r>
                    </a:p>
                    <a:p>
                      <a:pPr marL="342900" indent="-342900" algn="ctr">
                        <a:spcBef>
                          <a:spcPts val="0"/>
                        </a:spcBef>
                        <a:buFont typeface="Arial" panose="020B0604020202020204" pitchFamily="34" charset="0"/>
                        <a:buChar char="•"/>
                      </a:pPr>
                      <a:r>
                        <a:rPr lang="en" sz="2000" b="0" dirty="0" smtClean="0">
                          <a:solidFill>
                            <a:srgbClr val="FFFFFF"/>
                          </a:solidFill>
                          <a:latin typeface="Source Sans Pro"/>
                          <a:ea typeface="Source Sans Pro"/>
                          <a:cs typeface="Source Sans Pro"/>
                          <a:sym typeface="Source Sans Pro"/>
                        </a:rPr>
                        <a:t>Historis</a:t>
                      </a:r>
                    </a:p>
                    <a:p>
                      <a:pPr marL="342900" indent="-342900" algn="ctr">
                        <a:spcBef>
                          <a:spcPts val="0"/>
                        </a:spcBef>
                        <a:buFont typeface="Arial" panose="020B0604020202020204" pitchFamily="34" charset="0"/>
                        <a:buChar char="•"/>
                      </a:pPr>
                      <a:r>
                        <a:rPr lang="en" sz="2000" b="0" dirty="0" smtClean="0">
                          <a:solidFill>
                            <a:srgbClr val="FFFFFF"/>
                          </a:solidFill>
                          <a:latin typeface="Source Sans Pro"/>
                          <a:ea typeface="Source Sans Pro"/>
                          <a:cs typeface="Source Sans Pro"/>
                          <a:sym typeface="Source Sans Pro"/>
                        </a:rPr>
                        <a:t>Fenomenologis</a:t>
                      </a:r>
                    </a:p>
                    <a:p>
                      <a:pPr marL="342900" indent="-342900" algn="ctr">
                        <a:spcBef>
                          <a:spcPts val="0"/>
                        </a:spcBef>
                        <a:buFont typeface="Arial" panose="020B0604020202020204" pitchFamily="34" charset="0"/>
                        <a:buChar char="•"/>
                      </a:pPr>
                      <a:r>
                        <a:rPr lang="en" sz="2000" b="0" dirty="0" smtClean="0">
                          <a:solidFill>
                            <a:srgbClr val="FFFFFF"/>
                          </a:solidFill>
                          <a:latin typeface="Source Sans Pro"/>
                          <a:ea typeface="Source Sans Pro"/>
                          <a:cs typeface="Source Sans Pro"/>
                          <a:sym typeface="Source Sans Pro"/>
                        </a:rPr>
                        <a:t>Studi</a:t>
                      </a:r>
                      <a:r>
                        <a:rPr lang="en" sz="2000" b="0" baseline="0" dirty="0" smtClean="0">
                          <a:solidFill>
                            <a:srgbClr val="FFFFFF"/>
                          </a:solidFill>
                          <a:latin typeface="Source Sans Pro"/>
                          <a:ea typeface="Source Sans Pro"/>
                          <a:cs typeface="Source Sans Pro"/>
                          <a:sym typeface="Source Sans Pro"/>
                        </a:rPr>
                        <a:t> Kasus</a:t>
                      </a:r>
                    </a:p>
                    <a:p>
                      <a:pPr marL="342900" indent="-342900" algn="ctr">
                        <a:spcBef>
                          <a:spcPts val="0"/>
                        </a:spcBef>
                        <a:buFont typeface="Arial" panose="020B0604020202020204" pitchFamily="34" charset="0"/>
                        <a:buChar char="•"/>
                      </a:pPr>
                      <a:r>
                        <a:rPr lang="en" sz="2000" b="0" baseline="0" dirty="0" smtClean="0">
                          <a:solidFill>
                            <a:srgbClr val="FFFFFF"/>
                          </a:solidFill>
                          <a:latin typeface="Source Sans Pro"/>
                          <a:ea typeface="Source Sans Pro"/>
                          <a:cs typeface="Source Sans Pro"/>
                          <a:sym typeface="Source Sans Pro"/>
                        </a:rPr>
                        <a:t>Teori dasar</a:t>
                      </a:r>
                    </a:p>
                    <a:p>
                      <a:pPr marL="342900" indent="-342900" algn="ctr">
                        <a:spcBef>
                          <a:spcPts val="0"/>
                        </a:spcBef>
                        <a:buFont typeface="Arial" panose="020B0604020202020204" pitchFamily="34" charset="0"/>
                        <a:buChar char="•"/>
                      </a:pPr>
                      <a:r>
                        <a:rPr lang="en" sz="2000" b="0" baseline="0" dirty="0" smtClean="0">
                          <a:solidFill>
                            <a:srgbClr val="FFFFFF"/>
                          </a:solidFill>
                          <a:latin typeface="Source Sans Pro"/>
                          <a:ea typeface="Source Sans Pro"/>
                          <a:cs typeface="Source Sans Pro"/>
                          <a:sym typeface="Source Sans Pro"/>
                        </a:rPr>
                        <a:t>Studi kritis</a:t>
                      </a:r>
                      <a:endParaRPr lang="en" sz="2000" b="0" dirty="0">
                        <a:solidFill>
                          <a:srgbClr val="FFFFFF"/>
                        </a:solidFill>
                        <a:latin typeface="Source Sans Pro"/>
                        <a:ea typeface="Source Sans Pro"/>
                        <a:cs typeface="Source Sans Pro"/>
                        <a:sym typeface="Source Sans Pro"/>
                      </a:endParaRPr>
                    </a:p>
                  </a:txBody>
                  <a:tcPr marL="91425" marR="91425" marT="91425" marB="91425" anchor="ctr">
                    <a:lnL w="9525" cap="flat" cmpd="sng">
                      <a:solidFill>
                        <a:srgbClr val="FFFFFF"/>
                      </a:solidFill>
                      <a:prstDash val="solid"/>
                      <a:round/>
                      <a:headEnd type="none" w="med" len="med"/>
                      <a:tailEnd type="none" w="med" len="med"/>
                    </a:lnL>
                    <a:lnR w="9525" cap="flat" cmpd="sng">
                      <a:solidFill>
                        <a:srgbClr val="FFFFFF"/>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6CF3CE"/>
                    </a:solidFill>
                  </a:tcPr>
                </a:tc>
                <a:tc>
                  <a:txBody>
                    <a:bodyPr/>
                    <a:lstStyle/>
                    <a:p>
                      <a:pPr marL="342900" indent="-342900" algn="ctr">
                        <a:spcBef>
                          <a:spcPts val="0"/>
                        </a:spcBef>
                        <a:buFont typeface="Arial" panose="020B0604020202020204" pitchFamily="34" charset="0"/>
                        <a:buChar char="•"/>
                      </a:pPr>
                      <a:r>
                        <a:rPr lang="en" sz="2000" b="0" dirty="0" smtClean="0">
                          <a:solidFill>
                            <a:srgbClr val="FFFFFF"/>
                          </a:solidFill>
                          <a:latin typeface="Source Sans Pro"/>
                          <a:ea typeface="Source Sans Pro"/>
                          <a:cs typeface="Source Sans Pro"/>
                          <a:sym typeface="Source Sans Pro"/>
                        </a:rPr>
                        <a:t>Analisis</a:t>
                      </a:r>
                      <a:r>
                        <a:rPr lang="en" sz="2000" b="0" baseline="0" dirty="0" smtClean="0">
                          <a:solidFill>
                            <a:srgbClr val="FFFFFF"/>
                          </a:solidFill>
                          <a:latin typeface="Source Sans Pro"/>
                          <a:ea typeface="Source Sans Pro"/>
                          <a:cs typeface="Source Sans Pro"/>
                          <a:sym typeface="Source Sans Pro"/>
                        </a:rPr>
                        <a:t> konsep</a:t>
                      </a:r>
                    </a:p>
                    <a:p>
                      <a:pPr marL="342900" indent="-342900" algn="ctr">
                        <a:spcBef>
                          <a:spcPts val="0"/>
                        </a:spcBef>
                        <a:buFont typeface="Arial" panose="020B0604020202020204" pitchFamily="34" charset="0"/>
                        <a:buChar char="•"/>
                      </a:pPr>
                      <a:r>
                        <a:rPr lang="en" sz="2000" b="0" baseline="0" dirty="0" smtClean="0">
                          <a:solidFill>
                            <a:srgbClr val="FFFFFF"/>
                          </a:solidFill>
                          <a:latin typeface="Source Sans Pro"/>
                          <a:ea typeface="Source Sans Pro"/>
                          <a:cs typeface="Source Sans Pro"/>
                          <a:sym typeface="Source Sans Pro"/>
                        </a:rPr>
                        <a:t>Analisis kebijakan</a:t>
                      </a:r>
                    </a:p>
                    <a:p>
                      <a:pPr marL="342900" indent="-342900" algn="ctr">
                        <a:spcBef>
                          <a:spcPts val="0"/>
                        </a:spcBef>
                        <a:buFont typeface="Arial" panose="020B0604020202020204" pitchFamily="34" charset="0"/>
                        <a:buChar char="•"/>
                      </a:pPr>
                      <a:r>
                        <a:rPr lang="en" sz="2000" b="0" baseline="0" dirty="0" smtClean="0">
                          <a:solidFill>
                            <a:srgbClr val="FFFFFF"/>
                          </a:solidFill>
                          <a:latin typeface="Source Sans Pro"/>
                          <a:ea typeface="Source Sans Pro"/>
                          <a:cs typeface="Source Sans Pro"/>
                          <a:sym typeface="Source Sans Pro"/>
                        </a:rPr>
                        <a:t>Analisis Historis</a:t>
                      </a:r>
                      <a:endParaRPr lang="en" sz="2000" b="0" dirty="0">
                        <a:solidFill>
                          <a:srgbClr val="FFFFFF"/>
                        </a:solidFill>
                        <a:latin typeface="Source Sans Pro"/>
                        <a:ea typeface="Source Sans Pro"/>
                        <a:cs typeface="Source Sans Pro"/>
                        <a:sym typeface="Source Sans Pro"/>
                      </a:endParaRPr>
                    </a:p>
                  </a:txBody>
                  <a:tcPr marL="91425" marR="91425" marT="91425" marB="91425" anchor="ctr">
                    <a:lnL w="9525" cap="flat" cmpd="sng">
                      <a:solidFill>
                        <a:srgbClr val="FFFFFF"/>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6CF3CE"/>
                    </a:solidFill>
                  </a:tcPr>
                </a:tc>
              </a:tr>
            </a:tbl>
          </a:graphicData>
        </a:graphic>
      </p:graphicFrame>
      <p:sp>
        <p:nvSpPr>
          <p:cNvPr id="157" name="Shape 157"/>
          <p:cNvSpPr txBox="1">
            <a:spLocks noGrp="1"/>
          </p:cNvSpPr>
          <p:nvPr>
            <p:ph type="title"/>
          </p:nvPr>
        </p:nvSpPr>
        <p:spPr>
          <a:xfrm>
            <a:off x="533399" y="168450"/>
            <a:ext cx="8250875" cy="973499"/>
          </a:xfrm>
          <a:prstGeom prst="rect">
            <a:avLst/>
          </a:prstGeom>
        </p:spPr>
        <p:txBody>
          <a:bodyPr lIns="91425" tIns="91425" rIns="91425" bIns="91425" anchor="ctr" anchorCtr="0">
            <a:noAutofit/>
          </a:bodyPr>
          <a:lstStyle/>
          <a:p>
            <a:pPr>
              <a:spcBef>
                <a:spcPts val="0"/>
              </a:spcBef>
              <a:buNone/>
            </a:pPr>
            <a:r>
              <a:rPr lang="en" dirty="0" smtClean="0"/>
              <a:t>Metode-metode Penelitian (McMillan &amp; Schumacher, 2001)</a:t>
            </a:r>
            <a:endParaRPr lang="en" dirty="0"/>
          </a:p>
        </p:txBody>
      </p:sp>
    </p:spTree>
    <p:extLst>
      <p:ext uri="{BB962C8B-B14F-4D97-AF65-F5344CB8AC3E}">
        <p14:creationId xmlns:p14="http://schemas.microsoft.com/office/powerpoint/2010/main" val="330824576"/>
      </p:ext>
    </p:extLst>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ctrTitle"/>
          </p:nvPr>
        </p:nvSpPr>
        <p:spPr>
          <a:xfrm>
            <a:off x="665224" y="2018025"/>
            <a:ext cx="5811775" cy="1546500"/>
          </a:xfrm>
          <a:prstGeom prst="rect">
            <a:avLst/>
          </a:prstGeom>
        </p:spPr>
        <p:txBody>
          <a:bodyPr lIns="91425" tIns="91425" rIns="91425" bIns="91425" anchor="b" anchorCtr="0">
            <a:noAutofit/>
          </a:bodyPr>
          <a:lstStyle/>
          <a:p>
            <a:pPr rtl="0">
              <a:spcBef>
                <a:spcPts val="0"/>
              </a:spcBef>
              <a:buNone/>
            </a:pPr>
            <a:r>
              <a:rPr lang="en" dirty="0">
                <a:solidFill>
                  <a:srgbClr val="2F3848"/>
                </a:solidFill>
              </a:rPr>
              <a:t>1.</a:t>
            </a:r>
          </a:p>
          <a:p>
            <a:pPr lvl="0" rtl="0">
              <a:spcBef>
                <a:spcPts val="0"/>
              </a:spcBef>
              <a:buNone/>
            </a:pPr>
            <a:r>
              <a:rPr lang="en" dirty="0" smtClean="0"/>
              <a:t>Penelitian Historis</a:t>
            </a:r>
            <a:endParaRPr lang="en" dirty="0"/>
          </a:p>
        </p:txBody>
      </p:sp>
      <p:sp>
        <p:nvSpPr>
          <p:cNvPr id="94" name="Shape 94"/>
          <p:cNvSpPr txBox="1">
            <a:spLocks noGrp="1"/>
          </p:cNvSpPr>
          <p:nvPr>
            <p:ph type="subTitle" idx="1"/>
          </p:nvPr>
        </p:nvSpPr>
        <p:spPr>
          <a:xfrm>
            <a:off x="854250" y="3922275"/>
            <a:ext cx="7070550" cy="993899"/>
          </a:xfrm>
          <a:prstGeom prst="rect">
            <a:avLst/>
          </a:prstGeom>
        </p:spPr>
        <p:txBody>
          <a:bodyPr lIns="91425" tIns="91425" rIns="91425" bIns="91425" anchor="ctr" anchorCtr="0">
            <a:noAutofit/>
          </a:bodyPr>
          <a:lstStyle/>
          <a:p>
            <a:pPr lvl="0" rtl="0">
              <a:spcBef>
                <a:spcPts val="0"/>
              </a:spcBef>
              <a:buNone/>
            </a:pPr>
            <a:r>
              <a:rPr lang="en" dirty="0" smtClean="0"/>
              <a:t>Disebut juga </a:t>
            </a:r>
            <a:r>
              <a:rPr lang="en" i="1" dirty="0" smtClean="0"/>
              <a:t>Historical Studies </a:t>
            </a:r>
            <a:r>
              <a:rPr lang="en" dirty="0" smtClean="0"/>
              <a:t>(Studi Historis)</a:t>
            </a:r>
            <a:endParaRPr lang="en" dirty="0"/>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810450" y="2790325"/>
            <a:ext cx="7523099" cy="804299"/>
          </a:xfrm>
          <a:prstGeom prst="rect">
            <a:avLst/>
          </a:prstGeom>
        </p:spPr>
        <p:txBody>
          <a:bodyPr lIns="91425" tIns="91425" rIns="91425" bIns="91425" anchor="t" anchorCtr="0">
            <a:noAutofit/>
          </a:bodyPr>
          <a:lstStyle/>
          <a:p>
            <a:pPr>
              <a:buNone/>
            </a:pPr>
            <a:r>
              <a:rPr lang="en" sz="2400" dirty="0" smtClean="0"/>
              <a:t>Penelitian historis meneliti peristiwa-peristiwa yang telah berlalu</a:t>
            </a:r>
            <a:r>
              <a:rPr lang="en" sz="2400" dirty="0" smtClean="0"/>
              <a:t>. Peristiwa-peristiwa sejarah direka-ulang dengan menggunakan sumber </a:t>
            </a:r>
            <a:r>
              <a:rPr lang="en" sz="2400" dirty="0"/>
              <a:t>data primer berupa kesaksian dari pelaku sejarah yang masih ada, kesaksian tak sengaja yang tidak dimaksudkan untuk disimpan, sebagai catatan atau rekaman, seperti peninggalan sejarah, dan kesaksian sengaja berupa catatan dan dokumen-dokumen </a:t>
            </a:r>
            <a:endParaRPr lang="en" sz="2400" dirty="0"/>
          </a:p>
        </p:txBody>
      </p:sp>
    </p:spTree>
    <p:extLst>
      <p:ext uri="{BB962C8B-B14F-4D97-AF65-F5344CB8AC3E}">
        <p14:creationId xmlns:p14="http://schemas.microsoft.com/office/powerpoint/2010/main" val="972450345"/>
      </p:ext>
    </p:extLst>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a:spcBef>
                <a:spcPts val="0"/>
              </a:spcBef>
              <a:buNone/>
            </a:pPr>
            <a:r>
              <a:rPr lang="en" sz="2800" dirty="0" smtClean="0"/>
              <a:t>Metode Historis</a:t>
            </a:r>
            <a:endParaRPr lang="en" sz="2800" dirty="0"/>
          </a:p>
        </p:txBody>
      </p:sp>
      <p:sp>
        <p:nvSpPr>
          <p:cNvPr id="105" name="Shape 105"/>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marL="457200" lvl="0" indent="-228600" rtl="0">
              <a:spcBef>
                <a:spcPts val="0"/>
              </a:spcBef>
            </a:pPr>
            <a:r>
              <a:rPr lang="en" sz="2800" dirty="0" smtClean="0"/>
              <a:t>Penelitian historis menggunakan pendekatan,metode dan materi yang sama dengan etnografis </a:t>
            </a:r>
            <a:r>
              <a:rPr lang="en" sz="2800" dirty="0" smtClean="0">
                <a:sym typeface="Wingdings" panose="05000000000000000000" pitchFamily="2" charset="2"/>
              </a:rPr>
              <a:t> fokus, tekanan &amp; sistematika berbeda</a:t>
            </a:r>
            <a:endParaRPr lang="en" sz="2800" dirty="0"/>
          </a:p>
          <a:p>
            <a:pPr marL="457200" lvl="0" indent="-228600" rtl="0">
              <a:spcBef>
                <a:spcPts val="0"/>
              </a:spcBef>
            </a:pPr>
            <a:r>
              <a:rPr lang="en" sz="2800" dirty="0" smtClean="0"/>
              <a:t>Pendekatan dan metode ilmiah (positivistis)</a:t>
            </a:r>
            <a:r>
              <a:rPr lang="en" sz="2800" dirty="0" smtClean="0">
                <a:sym typeface="Wingdings" panose="05000000000000000000" pitchFamily="2" charset="2"/>
              </a:rPr>
              <a:t> pembatasan masalah, perumusan hipotesis, pengumpulan &amp; analisis data, uji hipotesis &amp; generalisasi</a:t>
            </a:r>
          </a:p>
          <a:p>
            <a:pPr marL="457200" lvl="0" indent="-228600" rtl="0">
              <a:spcBef>
                <a:spcPts val="0"/>
              </a:spcBef>
            </a:pPr>
            <a:r>
              <a:rPr lang="en" sz="2800" dirty="0" smtClean="0">
                <a:sym typeface="Wingdings" panose="05000000000000000000" pitchFamily="2" charset="2"/>
              </a:rPr>
              <a:t>Ciri khas: periode waktu (kegiatan, peristiwa, karakteristik, nilai-nilai dilihat dan dikaji dalam konteks waktu)</a:t>
            </a:r>
            <a:endParaRPr lang="en" sz="2800" dirty="0"/>
          </a:p>
        </p:txBody>
      </p:sp>
    </p:spTree>
    <p:extLst>
      <p:ext uri="{BB962C8B-B14F-4D97-AF65-F5344CB8AC3E}">
        <p14:creationId xmlns:p14="http://schemas.microsoft.com/office/powerpoint/2010/main" val="1273981864"/>
      </p:ext>
    </p:extLst>
  </p:cSld>
  <p:clrMapOvr>
    <a:masterClrMapping/>
  </p:clrMapOvr>
  <p:transition spd="slow">
    <p:cut/>
  </p:transition>
</p:sld>
</file>

<file path=ppt/theme/theme1.xml><?xml version="1.0" encoding="utf-8"?>
<a:theme xmlns:a="http://schemas.openxmlformats.org/drawingml/2006/main" name="Bened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TotalTime>
  <Words>990</Words>
  <Application>Microsoft Office PowerPoint</Application>
  <PresentationFormat>On-screen Show (4:3)</PresentationFormat>
  <Paragraphs>115</Paragraphs>
  <Slides>24</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Wingdings</vt:lpstr>
      <vt:lpstr>Source Sans Pro</vt:lpstr>
      <vt:lpstr>Benedick template</vt:lpstr>
      <vt:lpstr>Metode Penelitian</vt:lpstr>
      <vt:lpstr>Pada pertemuan lalu…</vt:lpstr>
      <vt:lpstr>Jenis Metode Penelitian</vt:lpstr>
      <vt:lpstr>Jenis Penelitian</vt:lpstr>
      <vt:lpstr>PowerPoint Presentation</vt:lpstr>
      <vt:lpstr>Metode-metode Penelitian (McMillan &amp; Schumacher, 2001)</vt:lpstr>
      <vt:lpstr>1. Penelitian Historis</vt:lpstr>
      <vt:lpstr>PowerPoint Presentation</vt:lpstr>
      <vt:lpstr>Metode Historis</vt:lpstr>
      <vt:lpstr>2. Penelitian  Komparatif</vt:lpstr>
      <vt:lpstr>PowerPoint Presentation</vt:lpstr>
      <vt:lpstr>Metode Komparatif</vt:lpstr>
      <vt:lpstr>3. Penelitian Korelasi</vt:lpstr>
      <vt:lpstr>PowerPoint Presentation</vt:lpstr>
      <vt:lpstr>Metode Korelasional</vt:lpstr>
      <vt:lpstr>Metode Korelasional</vt:lpstr>
      <vt:lpstr>4. Penelitian Eksperimen</vt:lpstr>
      <vt:lpstr>PowerPoint Presentation</vt:lpstr>
      <vt:lpstr>Metode Eksperimen</vt:lpstr>
      <vt:lpstr>Eksperimen Murni (True Eksperimental)</vt:lpstr>
      <vt:lpstr>Eksperimen Semu (Quasi Eksperimental)</vt:lpstr>
      <vt:lpstr>Eksperimen Lemah (Weak Eksperimental)</vt:lpstr>
      <vt:lpstr>Eksperimen Subjek Tunggal</vt:lpstr>
      <vt:lpstr>Mari berdiskusi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Meisa</dc:creator>
  <cp:lastModifiedBy>ACER</cp:lastModifiedBy>
  <cp:revision>37</cp:revision>
  <dcterms:modified xsi:type="dcterms:W3CDTF">2016-03-20T15:00:08Z</dcterms:modified>
</cp:coreProperties>
</file>