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5" r:id="rId2"/>
    <p:sldId id="257" r:id="rId3"/>
    <p:sldId id="276" r:id="rId4"/>
    <p:sldId id="307" r:id="rId5"/>
    <p:sldId id="303" r:id="rId6"/>
    <p:sldId id="284" r:id="rId7"/>
    <p:sldId id="287" r:id="rId8"/>
    <p:sldId id="308" r:id="rId9"/>
    <p:sldId id="301" r:id="rId10"/>
    <p:sldId id="305" r:id="rId11"/>
    <p:sldId id="306" r:id="rId12"/>
    <p:sldId id="295" r:id="rId13"/>
    <p:sldId id="296" r:id="rId14"/>
    <p:sldId id="298" r:id="rId15"/>
    <p:sldId id="314" r:id="rId16"/>
    <p:sldId id="309" r:id="rId17"/>
    <p:sldId id="302" r:id="rId18"/>
    <p:sldId id="310" r:id="rId19"/>
    <p:sldId id="312" r:id="rId20"/>
    <p:sldId id="311" r:id="rId21"/>
    <p:sldId id="313" r:id="rId22"/>
    <p:sldId id="274" r:id="rId23"/>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C980"/>
    <a:srgbClr val="F2F2F2"/>
    <a:srgbClr val="568C74"/>
    <a:srgbClr val="91B5A4"/>
    <a:srgbClr val="6CA48B"/>
    <a:srgbClr val="598895"/>
    <a:srgbClr val="A27E0E"/>
    <a:srgbClr val="3366CC"/>
    <a:srgbClr val="D16860"/>
    <a:srgbClr val="EDB8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05" autoAdjust="0"/>
    <p:restoredTop sz="94660"/>
  </p:normalViewPr>
  <p:slideViewPr>
    <p:cSldViewPr snapToGrid="0">
      <p:cViewPr varScale="1">
        <p:scale>
          <a:sx n="71" d="100"/>
          <a:sy n="71" d="100"/>
        </p:scale>
        <p:origin x="61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81B19B"/>
            </a:solidFill>
            <a:ln>
              <a:noFill/>
            </a:ln>
            <a:effectLst>
              <a:outerShdw blurRad="63500" sx="102000" sy="102000" algn="ctr" rotWithShape="0">
                <a:prstClr val="black">
                  <a:alpha val="40000"/>
                </a:prstClr>
              </a:outerShdw>
            </a:effectLst>
          </c:spPr>
          <c:invertIfNegative val="0"/>
          <c:cat>
            <c:numRef>
              <c:f>'jml wisatawan'!$A$1:$A$8</c:f>
              <c:numCache>
                <c:formatCode>General</c:formatCode>
                <c:ptCount val="8"/>
                <c:pt idx="0">
                  <c:v>2009</c:v>
                </c:pt>
                <c:pt idx="1">
                  <c:v>2010</c:v>
                </c:pt>
                <c:pt idx="2">
                  <c:v>2011</c:v>
                </c:pt>
                <c:pt idx="3">
                  <c:v>2012</c:v>
                </c:pt>
                <c:pt idx="4">
                  <c:v>2013</c:v>
                </c:pt>
                <c:pt idx="5">
                  <c:v>2014</c:v>
                </c:pt>
                <c:pt idx="6">
                  <c:v>2015</c:v>
                </c:pt>
                <c:pt idx="7">
                  <c:v>2016</c:v>
                </c:pt>
              </c:numCache>
            </c:numRef>
          </c:cat>
          <c:val>
            <c:numRef>
              <c:f>'jml wisatawan'!$B$1:$B$8</c:f>
              <c:numCache>
                <c:formatCode>###\ ###\ ###</c:formatCode>
                <c:ptCount val="8"/>
                <c:pt idx="0">
                  <c:v>6323730</c:v>
                </c:pt>
                <c:pt idx="1">
                  <c:v>7002944</c:v>
                </c:pt>
                <c:pt idx="2">
                  <c:v>7649731</c:v>
                </c:pt>
                <c:pt idx="3">
                  <c:v>8802129</c:v>
                </c:pt>
                <c:pt idx="4">
                  <c:v>9435410.9813990034</c:v>
                </c:pt>
                <c:pt idx="5">
                  <c:v>10230775.401931202</c:v>
                </c:pt>
                <c:pt idx="6">
                  <c:v>11519275</c:v>
                </c:pt>
                <c:pt idx="7">
                  <c:v>14039799</c:v>
                </c:pt>
              </c:numCache>
            </c:numRef>
          </c:val>
        </c:ser>
        <c:dLbls>
          <c:showLegendKey val="0"/>
          <c:showVal val="0"/>
          <c:showCatName val="0"/>
          <c:showSerName val="0"/>
          <c:showPercent val="0"/>
          <c:showBubbleSize val="0"/>
        </c:dLbls>
        <c:gapWidth val="269"/>
        <c:overlap val="-20"/>
        <c:axId val="360923576"/>
        <c:axId val="360924360"/>
      </c:barChart>
      <c:catAx>
        <c:axId val="360923576"/>
        <c:scaling>
          <c:orientation val="minMax"/>
        </c:scaling>
        <c:delete val="0"/>
        <c:axPos val="b"/>
        <c:majorGridlines>
          <c:spPr>
            <a:ln w="9525" cap="flat" cmpd="sng" algn="ctr">
              <a:solidFill>
                <a:schemeClr val="lt1">
                  <a:alpha val="25000"/>
                </a:schemeClr>
              </a:solidFill>
              <a:round/>
            </a:ln>
            <a:effectLst/>
          </c:spPr>
        </c:majorGridlines>
        <c:numFmt formatCode="General" sourceLinked="1"/>
        <c:majorTickMark val="none"/>
        <c:minorTickMark val="none"/>
        <c:tickLblPos val="nextTo"/>
        <c:spPr>
          <a:noFill/>
          <a:ln w="3175" cap="flat" cmpd="sng" algn="ctr">
            <a:solidFill>
              <a:schemeClr val="accent6">
                <a:lumMod val="60000"/>
                <a:lumOff val="40000"/>
              </a:schemeClr>
            </a:solidFill>
            <a:round/>
          </a:ln>
          <a:effectLst/>
        </c:spPr>
        <c:txPr>
          <a:bodyPr rot="-60000000" spcFirstLastPara="1" vertOverflow="ellipsis" vert="horz" wrap="square" anchor="ctr" anchorCtr="1"/>
          <a:lstStyle/>
          <a:p>
            <a:pPr>
              <a:defRPr sz="1064" b="0" i="0" u="none" strike="noStrike" kern="1200" cap="all" spc="150" normalizeH="0" baseline="0">
                <a:solidFill>
                  <a:schemeClr val="lt1"/>
                </a:solidFill>
                <a:latin typeface="+mn-lt"/>
                <a:ea typeface="+mn-ea"/>
                <a:cs typeface="+mn-cs"/>
              </a:defRPr>
            </a:pPr>
            <a:endParaRPr lang="en-US"/>
          </a:p>
        </c:txPr>
        <c:crossAx val="360924360"/>
        <c:crosses val="autoZero"/>
        <c:auto val="1"/>
        <c:lblAlgn val="ctr"/>
        <c:lblOffset val="100"/>
        <c:noMultiLvlLbl val="0"/>
      </c:catAx>
      <c:valAx>
        <c:axId val="360924360"/>
        <c:scaling>
          <c:orientation val="minMax"/>
        </c:scaling>
        <c:delete val="0"/>
        <c:axPos val="l"/>
        <c:majorGridlines>
          <c:spPr>
            <a:ln w="9525" cap="flat" cmpd="sng" algn="ctr">
              <a:solidFill>
                <a:schemeClr val="lt1">
                  <a:alpha val="25000"/>
                </a:schemeClr>
              </a:solidFill>
              <a:round/>
            </a:ln>
            <a:effectLst/>
          </c:spPr>
        </c:majorGridlines>
        <c:numFmt formatCode="###\ ###\ ###"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Estrangelo Edessa" panose="03080600000000000000" pitchFamily="66" charset="0"/>
                <a:ea typeface="+mn-ea"/>
                <a:cs typeface="Estrangelo Edessa" panose="03080600000000000000" pitchFamily="66" charset="0"/>
              </a:defRPr>
            </a:pPr>
            <a:endParaRPr lang="en-US"/>
          </a:p>
        </c:txPr>
        <c:crossAx val="360923576"/>
        <c:crosses val="autoZero"/>
        <c:crossBetween val="between"/>
      </c:valAx>
      <c:spPr>
        <a:noFill/>
        <a:ln>
          <a:noFill/>
        </a:ln>
        <a:effectLst/>
      </c:spPr>
    </c:plotArea>
    <c:plotVisOnly val="1"/>
    <c:dispBlanksAs val="gap"/>
    <c:showDLblsOverMax val="0"/>
  </c:chart>
  <c:spPr>
    <a:solidFill>
      <a:srgbClr val="568C74"/>
    </a:solidFill>
    <a:ln w="9525" cap="flat" cmpd="sng" algn="ctr">
      <a:solidFill>
        <a:schemeClr val="accent6"/>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4">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97C845-360B-41EF-9B28-9E07853F2D3E}" type="datetimeFigureOut">
              <a:rPr lang="id-ID" smtClean="0"/>
              <a:t>30/07/2019</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F23B40-B84E-4DF7-B125-5311D0AC2DBB}" type="slidenum">
              <a:rPr lang="id-ID" smtClean="0"/>
              <a:t>‹#›</a:t>
            </a:fld>
            <a:endParaRPr lang="id-ID"/>
          </a:p>
        </p:txBody>
      </p:sp>
    </p:spTree>
    <p:extLst>
      <p:ext uri="{BB962C8B-B14F-4D97-AF65-F5344CB8AC3E}">
        <p14:creationId xmlns:p14="http://schemas.microsoft.com/office/powerpoint/2010/main" val="3053971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66F23B40-B84E-4DF7-B125-5311D0AC2DBB}" type="slidenum">
              <a:rPr lang="id-ID" smtClean="0"/>
              <a:t>6</a:t>
            </a:fld>
            <a:endParaRPr lang="id-ID"/>
          </a:p>
        </p:txBody>
      </p:sp>
    </p:spTree>
    <p:extLst>
      <p:ext uri="{BB962C8B-B14F-4D97-AF65-F5344CB8AC3E}">
        <p14:creationId xmlns:p14="http://schemas.microsoft.com/office/powerpoint/2010/main" val="3495702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id-ID"/>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B9F56346-CB4D-49B7-BBB7-601F1A63F2F9}" type="datetimeFigureOut">
              <a:rPr lang="id-ID" smtClean="0"/>
              <a:t>30/07/2019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33293723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B9F56346-CB4D-49B7-BBB7-601F1A63F2F9}" type="datetimeFigureOut">
              <a:rPr lang="id-ID" smtClean="0"/>
              <a:t>30/07/2019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14208773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B9F56346-CB4D-49B7-BBB7-601F1A63F2F9}" type="datetimeFigureOut">
              <a:rPr lang="id-ID" smtClean="0"/>
              <a:t>30/07/2019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10273229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B9F56346-CB4D-49B7-BBB7-601F1A63F2F9}" type="datetimeFigureOut">
              <a:rPr lang="id-ID" smtClean="0"/>
              <a:t>30/07/2019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27025448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id-ID"/>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F56346-CB4D-49B7-BBB7-601F1A63F2F9}" type="datetimeFigureOut">
              <a:rPr lang="id-ID" smtClean="0"/>
              <a:t>30/07/2019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2028527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B9F56346-CB4D-49B7-BBB7-601F1A63F2F9}" type="datetimeFigureOut">
              <a:rPr lang="id-ID" smtClean="0"/>
              <a:t>30/07/2019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2314790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id-ID"/>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B9F56346-CB4D-49B7-BBB7-601F1A63F2F9}" type="datetimeFigureOut">
              <a:rPr lang="id-ID" smtClean="0"/>
              <a:t>30/07/2019</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10649450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B9F56346-CB4D-49B7-BBB7-601F1A63F2F9}" type="datetimeFigureOut">
              <a:rPr lang="id-ID" smtClean="0"/>
              <a:t>30/07/2019</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3021843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F56346-CB4D-49B7-BBB7-601F1A63F2F9}" type="datetimeFigureOut">
              <a:rPr lang="id-ID" smtClean="0"/>
              <a:t>30/07/2019</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37922822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F56346-CB4D-49B7-BBB7-601F1A63F2F9}" type="datetimeFigureOut">
              <a:rPr lang="id-ID" smtClean="0"/>
              <a:t>30/07/2019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11361361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F56346-CB4D-49B7-BBB7-601F1A63F2F9}" type="datetimeFigureOut">
              <a:rPr lang="id-ID" smtClean="0"/>
              <a:t>30/07/2019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578CFFE-83B1-493C-836E-CA2B9DEF68C0}" type="slidenum">
              <a:rPr lang="id-ID" smtClean="0"/>
              <a:t>‹#›</a:t>
            </a:fld>
            <a:endParaRPr lang="id-ID"/>
          </a:p>
        </p:txBody>
      </p:sp>
    </p:spTree>
    <p:extLst>
      <p:ext uri="{BB962C8B-B14F-4D97-AF65-F5344CB8AC3E}">
        <p14:creationId xmlns:p14="http://schemas.microsoft.com/office/powerpoint/2010/main" val="3945868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F56346-CB4D-49B7-BBB7-601F1A63F2F9}" type="datetimeFigureOut">
              <a:rPr lang="id-ID" smtClean="0"/>
              <a:t>30/07/2019</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78CFFE-83B1-493C-836E-CA2B9DEF68C0}" type="slidenum">
              <a:rPr lang="id-ID" smtClean="0"/>
              <a:t>‹#›</a:t>
            </a:fld>
            <a:endParaRPr lang="id-ID"/>
          </a:p>
        </p:txBody>
      </p:sp>
    </p:spTree>
    <p:extLst>
      <p:ext uri="{BB962C8B-B14F-4D97-AF65-F5344CB8AC3E}">
        <p14:creationId xmlns:p14="http://schemas.microsoft.com/office/powerpoint/2010/main" val="3106082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5.png"/><Relationship Id="rId1" Type="http://schemas.openxmlformats.org/officeDocument/2006/relationships/slideLayout" Target="../slideLayouts/slideLayout2.xml"/><Relationship Id="rId5" Type="http://schemas.microsoft.com/office/2007/relationships/hdphoto" Target="../media/hdphoto7.wdp"/><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3" Type="http://schemas.openxmlformats.org/officeDocument/2006/relationships/image" Target="../media/image4.png"/><Relationship Id="rId7" Type="http://schemas.microsoft.com/office/2007/relationships/hdphoto" Target="../media/hdphoto2.wdp"/><Relationship Id="rId12"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9.png"/><Relationship Id="rId5" Type="http://schemas.openxmlformats.org/officeDocument/2006/relationships/image" Target="../media/image5.png"/><Relationship Id="rId10" Type="http://schemas.openxmlformats.org/officeDocument/2006/relationships/image" Target="../media/image8.png"/><Relationship Id="rId4" Type="http://schemas.microsoft.com/office/2007/relationships/hdphoto" Target="../media/hdphoto1.wdp"/><Relationship Id="rId9" Type="http://schemas.microsoft.com/office/2007/relationships/hdphoto" Target="../media/hdphoto3.wdp"/><Relationship Id="rId1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708718"/>
            <a:ext cx="12192001" cy="8131970"/>
          </a:xfrm>
          <a:prstGeom prst="rect">
            <a:avLst/>
          </a:prstGeom>
        </p:spPr>
      </p:pic>
      <p:grpSp>
        <p:nvGrpSpPr>
          <p:cNvPr id="3" name="Group 2"/>
          <p:cNvGrpSpPr/>
          <p:nvPr/>
        </p:nvGrpSpPr>
        <p:grpSpPr>
          <a:xfrm>
            <a:off x="0" y="-108963"/>
            <a:ext cx="7637928" cy="7450634"/>
            <a:chOff x="0" y="-108963"/>
            <a:chExt cx="7637928" cy="7450634"/>
          </a:xfrm>
        </p:grpSpPr>
        <p:sp>
          <p:nvSpPr>
            <p:cNvPr id="12" name="Rectangle 4"/>
            <p:cNvSpPr/>
            <p:nvPr/>
          </p:nvSpPr>
          <p:spPr>
            <a:xfrm>
              <a:off x="0" y="-40341"/>
              <a:ext cx="7637928" cy="6898341"/>
            </a:xfrm>
            <a:custGeom>
              <a:avLst/>
              <a:gdLst>
                <a:gd name="connsiteX0" fmla="*/ 0 w 6898341"/>
                <a:gd name="connsiteY0" fmla="*/ 0 h 6858000"/>
                <a:gd name="connsiteX1" fmla="*/ 6898341 w 6898341"/>
                <a:gd name="connsiteY1" fmla="*/ 0 h 6858000"/>
                <a:gd name="connsiteX2" fmla="*/ 6898341 w 6898341"/>
                <a:gd name="connsiteY2" fmla="*/ 6858000 h 6858000"/>
                <a:gd name="connsiteX3" fmla="*/ 0 w 6898341"/>
                <a:gd name="connsiteY3" fmla="*/ 6858000 h 6858000"/>
                <a:gd name="connsiteX4" fmla="*/ 0 w 6898341"/>
                <a:gd name="connsiteY4" fmla="*/ 0 h 6858000"/>
                <a:gd name="connsiteX0" fmla="*/ 0 w 6898341"/>
                <a:gd name="connsiteY0" fmla="*/ 0 h 6858000"/>
                <a:gd name="connsiteX1" fmla="*/ 4370294 w 6898341"/>
                <a:gd name="connsiteY1" fmla="*/ 363071 h 6858000"/>
                <a:gd name="connsiteX2" fmla="*/ 6898341 w 6898341"/>
                <a:gd name="connsiteY2" fmla="*/ 6858000 h 6858000"/>
                <a:gd name="connsiteX3" fmla="*/ 0 w 6898341"/>
                <a:gd name="connsiteY3" fmla="*/ 6858000 h 6858000"/>
                <a:gd name="connsiteX4" fmla="*/ 0 w 6898341"/>
                <a:gd name="connsiteY4" fmla="*/ 0 h 6858000"/>
                <a:gd name="connsiteX0" fmla="*/ 0 w 6898341"/>
                <a:gd name="connsiteY0" fmla="*/ 0 h 6858000"/>
                <a:gd name="connsiteX1" fmla="*/ 3281082 w 6898341"/>
                <a:gd name="connsiteY1" fmla="*/ 13447 h 6858000"/>
                <a:gd name="connsiteX2" fmla="*/ 6898341 w 6898341"/>
                <a:gd name="connsiteY2" fmla="*/ 6858000 h 6858000"/>
                <a:gd name="connsiteX3" fmla="*/ 0 w 6898341"/>
                <a:gd name="connsiteY3" fmla="*/ 6858000 h 6858000"/>
                <a:gd name="connsiteX4" fmla="*/ 0 w 6898341"/>
                <a:gd name="connsiteY4" fmla="*/ 0 h 6858000"/>
                <a:gd name="connsiteX0" fmla="*/ 0 w 6898341"/>
                <a:gd name="connsiteY0" fmla="*/ 0 h 6858000"/>
                <a:gd name="connsiteX1" fmla="*/ 2783541 w 6898341"/>
                <a:gd name="connsiteY1" fmla="*/ 13447 h 6858000"/>
                <a:gd name="connsiteX2" fmla="*/ 6898341 w 6898341"/>
                <a:gd name="connsiteY2" fmla="*/ 6858000 h 6858000"/>
                <a:gd name="connsiteX3" fmla="*/ 0 w 6898341"/>
                <a:gd name="connsiteY3" fmla="*/ 6858000 h 6858000"/>
                <a:gd name="connsiteX4" fmla="*/ 0 w 6898341"/>
                <a:gd name="connsiteY4" fmla="*/ 0 h 6858000"/>
                <a:gd name="connsiteX0" fmla="*/ 0 w 4249270"/>
                <a:gd name="connsiteY0" fmla="*/ 0 h 6858000"/>
                <a:gd name="connsiteX1" fmla="*/ 2783541 w 4249270"/>
                <a:gd name="connsiteY1" fmla="*/ 13447 h 6858000"/>
                <a:gd name="connsiteX2" fmla="*/ 4249270 w 4249270"/>
                <a:gd name="connsiteY2" fmla="*/ 6790765 h 6858000"/>
                <a:gd name="connsiteX3" fmla="*/ 0 w 4249270"/>
                <a:gd name="connsiteY3" fmla="*/ 6858000 h 6858000"/>
                <a:gd name="connsiteX4" fmla="*/ 0 w 4249270"/>
                <a:gd name="connsiteY4" fmla="*/ 0 h 6858000"/>
                <a:gd name="connsiteX0" fmla="*/ 0 w 5446059"/>
                <a:gd name="connsiteY0" fmla="*/ 0 h 6884894"/>
                <a:gd name="connsiteX1" fmla="*/ 2783541 w 5446059"/>
                <a:gd name="connsiteY1" fmla="*/ 13447 h 6884894"/>
                <a:gd name="connsiteX2" fmla="*/ 5446059 w 5446059"/>
                <a:gd name="connsiteY2" fmla="*/ 6884894 h 6884894"/>
                <a:gd name="connsiteX3" fmla="*/ 0 w 5446059"/>
                <a:gd name="connsiteY3" fmla="*/ 6858000 h 6884894"/>
                <a:gd name="connsiteX4" fmla="*/ 0 w 5446059"/>
                <a:gd name="connsiteY4" fmla="*/ 0 h 6884894"/>
                <a:gd name="connsiteX0" fmla="*/ 0 w 6979023"/>
                <a:gd name="connsiteY0" fmla="*/ 0 h 6871447"/>
                <a:gd name="connsiteX1" fmla="*/ 2783541 w 6979023"/>
                <a:gd name="connsiteY1" fmla="*/ 13447 h 6871447"/>
                <a:gd name="connsiteX2" fmla="*/ 6979023 w 6979023"/>
                <a:gd name="connsiteY2" fmla="*/ 6871447 h 6871447"/>
                <a:gd name="connsiteX3" fmla="*/ 0 w 6979023"/>
                <a:gd name="connsiteY3" fmla="*/ 6858000 h 6871447"/>
                <a:gd name="connsiteX4" fmla="*/ 0 w 6979023"/>
                <a:gd name="connsiteY4" fmla="*/ 0 h 6871447"/>
                <a:gd name="connsiteX0" fmla="*/ 0 w 6979023"/>
                <a:gd name="connsiteY0" fmla="*/ 13447 h 6884894"/>
                <a:gd name="connsiteX1" fmla="*/ 4477871 w 6979023"/>
                <a:gd name="connsiteY1" fmla="*/ 0 h 6884894"/>
                <a:gd name="connsiteX2" fmla="*/ 6979023 w 6979023"/>
                <a:gd name="connsiteY2" fmla="*/ 6884894 h 6884894"/>
                <a:gd name="connsiteX3" fmla="*/ 0 w 6979023"/>
                <a:gd name="connsiteY3" fmla="*/ 6871447 h 6884894"/>
                <a:gd name="connsiteX4" fmla="*/ 0 w 6979023"/>
                <a:gd name="connsiteY4" fmla="*/ 13447 h 6884894"/>
                <a:gd name="connsiteX0" fmla="*/ 0 w 6979023"/>
                <a:gd name="connsiteY0" fmla="*/ 26894 h 6898341"/>
                <a:gd name="connsiteX1" fmla="*/ 4894729 w 6979023"/>
                <a:gd name="connsiteY1" fmla="*/ 0 h 6898341"/>
                <a:gd name="connsiteX2" fmla="*/ 6979023 w 6979023"/>
                <a:gd name="connsiteY2" fmla="*/ 6898341 h 6898341"/>
                <a:gd name="connsiteX3" fmla="*/ 0 w 6979023"/>
                <a:gd name="connsiteY3" fmla="*/ 6884894 h 6898341"/>
                <a:gd name="connsiteX4" fmla="*/ 0 w 6979023"/>
                <a:gd name="connsiteY4" fmla="*/ 26894 h 6898341"/>
                <a:gd name="connsiteX0" fmla="*/ 0 w 7637928"/>
                <a:gd name="connsiteY0" fmla="*/ 26894 h 6911788"/>
                <a:gd name="connsiteX1" fmla="*/ 4894729 w 7637928"/>
                <a:gd name="connsiteY1" fmla="*/ 0 h 6911788"/>
                <a:gd name="connsiteX2" fmla="*/ 7637928 w 7637928"/>
                <a:gd name="connsiteY2" fmla="*/ 6911788 h 6911788"/>
                <a:gd name="connsiteX3" fmla="*/ 0 w 7637928"/>
                <a:gd name="connsiteY3" fmla="*/ 6884894 h 6911788"/>
                <a:gd name="connsiteX4" fmla="*/ 0 w 7637928"/>
                <a:gd name="connsiteY4" fmla="*/ 26894 h 6911788"/>
                <a:gd name="connsiteX0" fmla="*/ 0 w 7637928"/>
                <a:gd name="connsiteY0" fmla="*/ 13447 h 6898341"/>
                <a:gd name="connsiteX1" fmla="*/ 4693023 w 7637928"/>
                <a:gd name="connsiteY1" fmla="*/ 0 h 6898341"/>
                <a:gd name="connsiteX2" fmla="*/ 7637928 w 7637928"/>
                <a:gd name="connsiteY2" fmla="*/ 6898341 h 6898341"/>
                <a:gd name="connsiteX3" fmla="*/ 0 w 7637928"/>
                <a:gd name="connsiteY3" fmla="*/ 6871447 h 6898341"/>
                <a:gd name="connsiteX4" fmla="*/ 0 w 7637928"/>
                <a:gd name="connsiteY4" fmla="*/ 13447 h 6898341"/>
                <a:gd name="connsiteX0" fmla="*/ 0 w 7637928"/>
                <a:gd name="connsiteY0" fmla="*/ 0 h 6884894"/>
                <a:gd name="connsiteX1" fmla="*/ 4800600 w 7637928"/>
                <a:gd name="connsiteY1" fmla="*/ 0 h 6884894"/>
                <a:gd name="connsiteX2" fmla="*/ 7637928 w 7637928"/>
                <a:gd name="connsiteY2" fmla="*/ 6884894 h 6884894"/>
                <a:gd name="connsiteX3" fmla="*/ 0 w 7637928"/>
                <a:gd name="connsiteY3" fmla="*/ 6858000 h 6884894"/>
                <a:gd name="connsiteX4" fmla="*/ 0 w 7637928"/>
                <a:gd name="connsiteY4" fmla="*/ 0 h 6884894"/>
                <a:gd name="connsiteX0" fmla="*/ 0 w 7637928"/>
                <a:gd name="connsiteY0" fmla="*/ 13447 h 6898341"/>
                <a:gd name="connsiteX1" fmla="*/ 4504765 w 7637928"/>
                <a:gd name="connsiteY1" fmla="*/ 0 h 6898341"/>
                <a:gd name="connsiteX2" fmla="*/ 7637928 w 7637928"/>
                <a:gd name="connsiteY2" fmla="*/ 6898341 h 6898341"/>
                <a:gd name="connsiteX3" fmla="*/ 0 w 7637928"/>
                <a:gd name="connsiteY3" fmla="*/ 6871447 h 6898341"/>
                <a:gd name="connsiteX4" fmla="*/ 0 w 7637928"/>
                <a:gd name="connsiteY4" fmla="*/ 13447 h 6898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7928" h="6898341">
                  <a:moveTo>
                    <a:pt x="0" y="13447"/>
                  </a:moveTo>
                  <a:lnTo>
                    <a:pt x="4504765" y="0"/>
                  </a:lnTo>
                  <a:lnTo>
                    <a:pt x="7637928" y="6898341"/>
                  </a:lnTo>
                  <a:lnTo>
                    <a:pt x="0" y="6871447"/>
                  </a:lnTo>
                  <a:lnTo>
                    <a:pt x="0" y="13447"/>
                  </a:lnTo>
                  <a:close/>
                </a:path>
              </a:pathLst>
            </a:custGeom>
            <a:solidFill>
              <a:srgbClr val="91BCA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Parallelogram 7"/>
            <p:cNvSpPr/>
            <p:nvPr/>
          </p:nvSpPr>
          <p:spPr>
            <a:xfrm rot="20304456" flipH="1">
              <a:off x="5680498" y="-108963"/>
              <a:ext cx="959093" cy="7450634"/>
            </a:xfrm>
            <a:custGeom>
              <a:avLst/>
              <a:gdLst>
                <a:gd name="connsiteX0" fmla="*/ 0 w 2043953"/>
                <a:gd name="connsiteY0" fmla="*/ 6629399 h 6629399"/>
                <a:gd name="connsiteX1" fmla="*/ 510988 w 2043953"/>
                <a:gd name="connsiteY1" fmla="*/ 0 h 6629399"/>
                <a:gd name="connsiteX2" fmla="*/ 2043953 w 2043953"/>
                <a:gd name="connsiteY2" fmla="*/ 0 h 6629399"/>
                <a:gd name="connsiteX3" fmla="*/ 1532965 w 2043953"/>
                <a:gd name="connsiteY3" fmla="*/ 6629399 h 6629399"/>
                <a:gd name="connsiteX4" fmla="*/ 0 w 2043953"/>
                <a:gd name="connsiteY4" fmla="*/ 6629399 h 6629399"/>
                <a:gd name="connsiteX0" fmla="*/ 0 w 2043953"/>
                <a:gd name="connsiteY0" fmla="*/ 6629399 h 6629399"/>
                <a:gd name="connsiteX1" fmla="*/ 484094 w 2043953"/>
                <a:gd name="connsiteY1" fmla="*/ 416859 h 6629399"/>
                <a:gd name="connsiteX2" fmla="*/ 2043953 w 2043953"/>
                <a:gd name="connsiteY2" fmla="*/ 0 h 6629399"/>
                <a:gd name="connsiteX3" fmla="*/ 1532965 w 2043953"/>
                <a:gd name="connsiteY3" fmla="*/ 6629399 h 6629399"/>
                <a:gd name="connsiteX4" fmla="*/ 0 w 2043953"/>
                <a:gd name="connsiteY4" fmla="*/ 6629399 h 6629399"/>
                <a:gd name="connsiteX0" fmla="*/ 0 w 2043953"/>
                <a:gd name="connsiteY0" fmla="*/ 6629399 h 6629399"/>
                <a:gd name="connsiteX1" fmla="*/ 527405 w 2043953"/>
                <a:gd name="connsiteY1" fmla="*/ 332495 h 6629399"/>
                <a:gd name="connsiteX2" fmla="*/ 2043953 w 2043953"/>
                <a:gd name="connsiteY2" fmla="*/ 0 h 6629399"/>
                <a:gd name="connsiteX3" fmla="*/ 1532965 w 2043953"/>
                <a:gd name="connsiteY3" fmla="*/ 6629399 h 6629399"/>
                <a:gd name="connsiteX4" fmla="*/ 0 w 2043953"/>
                <a:gd name="connsiteY4" fmla="*/ 6629399 h 6629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3953" h="6629399">
                  <a:moveTo>
                    <a:pt x="0" y="6629399"/>
                  </a:moveTo>
                  <a:lnTo>
                    <a:pt x="527405" y="332495"/>
                  </a:lnTo>
                  <a:lnTo>
                    <a:pt x="2043953" y="0"/>
                  </a:lnTo>
                  <a:lnTo>
                    <a:pt x="1532965" y="6629399"/>
                  </a:lnTo>
                  <a:lnTo>
                    <a:pt x="0" y="6629399"/>
                  </a:lnTo>
                  <a:close/>
                </a:path>
              </a:pathLst>
            </a:custGeom>
            <a:solidFill>
              <a:srgbClr val="6CA48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 name="TextBox 13"/>
          <p:cNvSpPr txBox="1"/>
          <p:nvPr/>
        </p:nvSpPr>
        <p:spPr>
          <a:xfrm>
            <a:off x="706312" y="2570261"/>
            <a:ext cx="5640699" cy="830997"/>
          </a:xfrm>
          <a:prstGeom prst="rect">
            <a:avLst/>
          </a:prstGeom>
          <a:noFill/>
        </p:spPr>
        <p:txBody>
          <a:bodyPr wrap="square" rtlCol="0">
            <a:spAutoFit/>
          </a:bodyPr>
          <a:lstStyle/>
          <a:p>
            <a:r>
              <a:rPr lang="sk-SK" sz="2400" b="1" dirty="0"/>
              <a:t>Determinants of Foreign Tourism Demand to Indonesia: Gravity Model Approach</a:t>
            </a:r>
            <a:endParaRPr lang="en-US" sz="2400" dirty="0"/>
          </a:p>
        </p:txBody>
      </p:sp>
      <p:sp>
        <p:nvSpPr>
          <p:cNvPr id="16" name="TextBox 15"/>
          <p:cNvSpPr txBox="1"/>
          <p:nvPr/>
        </p:nvSpPr>
        <p:spPr>
          <a:xfrm>
            <a:off x="-312450" y="5133428"/>
            <a:ext cx="6536289" cy="707886"/>
          </a:xfrm>
          <a:prstGeom prst="rect">
            <a:avLst/>
          </a:prstGeom>
          <a:noFill/>
        </p:spPr>
        <p:txBody>
          <a:bodyPr wrap="square" rtlCol="0">
            <a:spAutoFit/>
          </a:bodyPr>
          <a:lstStyle/>
          <a:p>
            <a:pPr algn="ctr"/>
            <a:r>
              <a:rPr lang="en-US" sz="2000" b="1" dirty="0" err="1" smtClean="0">
                <a:latin typeface="Estrangelo Edessa" panose="03080600000000000000" pitchFamily="66" charset="0"/>
                <a:cs typeface="Estrangelo Edessa" panose="03080600000000000000" pitchFamily="66" charset="0"/>
              </a:rPr>
              <a:t>Dyah</a:t>
            </a:r>
            <a:r>
              <a:rPr lang="en-US" sz="2000" b="1" dirty="0" smtClean="0">
                <a:latin typeface="Estrangelo Edessa" panose="03080600000000000000" pitchFamily="66" charset="0"/>
                <a:cs typeface="Estrangelo Edessa" panose="03080600000000000000" pitchFamily="66" charset="0"/>
              </a:rPr>
              <a:t> </a:t>
            </a:r>
            <a:r>
              <a:rPr lang="en-US" sz="2000" b="1" dirty="0" err="1" smtClean="0">
                <a:latin typeface="Estrangelo Edessa" panose="03080600000000000000" pitchFamily="66" charset="0"/>
                <a:cs typeface="Estrangelo Edessa" panose="03080600000000000000" pitchFamily="66" charset="0"/>
              </a:rPr>
              <a:t>Titis</a:t>
            </a:r>
            <a:r>
              <a:rPr lang="en-US" sz="2000" b="1" dirty="0" smtClean="0">
                <a:latin typeface="Estrangelo Edessa" panose="03080600000000000000" pitchFamily="66" charset="0"/>
                <a:cs typeface="Estrangelo Edessa" panose="03080600000000000000" pitchFamily="66" charset="0"/>
              </a:rPr>
              <a:t> </a:t>
            </a:r>
            <a:r>
              <a:rPr lang="en-US" sz="2000" b="1" dirty="0" err="1" smtClean="0">
                <a:latin typeface="Estrangelo Edessa" panose="03080600000000000000" pitchFamily="66" charset="0"/>
                <a:cs typeface="Estrangelo Edessa" panose="03080600000000000000" pitchFamily="66" charset="0"/>
              </a:rPr>
              <a:t>Kusuma</a:t>
            </a:r>
            <a:r>
              <a:rPr lang="en-US" sz="2000" b="1" dirty="0" smtClean="0">
                <a:latin typeface="Estrangelo Edessa" panose="03080600000000000000" pitchFamily="66" charset="0"/>
                <a:cs typeface="Estrangelo Edessa" panose="03080600000000000000" pitchFamily="66" charset="0"/>
              </a:rPr>
              <a:t> </a:t>
            </a:r>
            <a:r>
              <a:rPr lang="en-US" sz="2000" b="1" dirty="0" err="1" smtClean="0">
                <a:latin typeface="Estrangelo Edessa" panose="03080600000000000000" pitchFamily="66" charset="0"/>
                <a:cs typeface="Estrangelo Edessa" panose="03080600000000000000" pitchFamily="66" charset="0"/>
              </a:rPr>
              <a:t>Wardani</a:t>
            </a:r>
            <a:endParaRPr lang="en-US" sz="2000" b="1" dirty="0" smtClean="0">
              <a:latin typeface="Estrangelo Edessa" panose="03080600000000000000" pitchFamily="66" charset="0"/>
              <a:cs typeface="Estrangelo Edessa" panose="03080600000000000000" pitchFamily="66" charset="0"/>
            </a:endParaRPr>
          </a:p>
          <a:p>
            <a:pPr algn="ctr"/>
            <a:r>
              <a:rPr lang="en-US" sz="2000" b="1" dirty="0" err="1" smtClean="0">
                <a:latin typeface="Estrangelo Edessa" panose="03080600000000000000" pitchFamily="66" charset="0"/>
                <a:cs typeface="Estrangelo Edessa" panose="03080600000000000000" pitchFamily="66" charset="0"/>
              </a:rPr>
              <a:t>Nuvimbar</a:t>
            </a:r>
            <a:r>
              <a:rPr lang="en-US" sz="2000" b="1" dirty="0" smtClean="0">
                <a:latin typeface="Estrangelo Edessa" panose="03080600000000000000" pitchFamily="66" charset="0"/>
                <a:cs typeface="Estrangelo Edessa" panose="03080600000000000000" pitchFamily="66" charset="0"/>
              </a:rPr>
              <a:t> Susy </a:t>
            </a:r>
            <a:r>
              <a:rPr lang="en-US" sz="2000" b="1" dirty="0" err="1" smtClean="0">
                <a:latin typeface="Estrangelo Edessa" panose="03080600000000000000" pitchFamily="66" charset="0"/>
                <a:cs typeface="Estrangelo Edessa" panose="03080600000000000000" pitchFamily="66" charset="0"/>
              </a:rPr>
              <a:t>Anindita</a:t>
            </a:r>
            <a:r>
              <a:rPr lang="en-US" sz="2000" b="1" dirty="0">
                <a:latin typeface="Estrangelo Edessa" panose="03080600000000000000" pitchFamily="66" charset="0"/>
                <a:cs typeface="Estrangelo Edessa" panose="03080600000000000000" pitchFamily="66" charset="0"/>
              </a:rPr>
              <a:t> </a:t>
            </a:r>
            <a:r>
              <a:rPr lang="en-US" sz="2000" b="1" dirty="0" err="1" smtClean="0">
                <a:latin typeface="Estrangelo Edessa" panose="03080600000000000000" pitchFamily="66" charset="0"/>
                <a:cs typeface="Estrangelo Edessa" panose="03080600000000000000" pitchFamily="66" charset="0"/>
              </a:rPr>
              <a:t>Handayani</a:t>
            </a:r>
            <a:endParaRPr lang="id-ID" sz="2000" b="1" dirty="0">
              <a:latin typeface="Estrangelo Edessa" panose="03080600000000000000" pitchFamily="66" charset="0"/>
              <a:cs typeface="Estrangelo Edessa" panose="03080600000000000000" pitchFamily="66" charset="0"/>
            </a:endParaRPr>
          </a:p>
        </p:txBody>
      </p:sp>
      <p:pic>
        <p:nvPicPr>
          <p:cNvPr id="17" name="Picture 16">
            <a:extLst>
              <a:ext uri="{FF2B5EF4-FFF2-40B4-BE49-F238E27FC236}">
                <a16:creationId xmlns:a16="http://schemas.microsoft.com/office/drawing/2014/main" xmlns="" id="{40680FA4-1ABA-4FFF-9977-DA9DE94783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219" y="-16908"/>
            <a:ext cx="1100685" cy="1594554"/>
          </a:xfrm>
          <a:prstGeom prst="rect">
            <a:avLst/>
          </a:prstGeom>
        </p:spPr>
      </p:pic>
      <p:sp>
        <p:nvSpPr>
          <p:cNvPr id="9" name="TextBox 8"/>
          <p:cNvSpPr txBox="1"/>
          <p:nvPr/>
        </p:nvSpPr>
        <p:spPr>
          <a:xfrm>
            <a:off x="-58936" y="5995532"/>
            <a:ext cx="6536289" cy="400110"/>
          </a:xfrm>
          <a:prstGeom prst="rect">
            <a:avLst/>
          </a:prstGeom>
          <a:noFill/>
        </p:spPr>
        <p:txBody>
          <a:bodyPr wrap="square" rtlCol="0">
            <a:spAutoFit/>
          </a:bodyPr>
          <a:lstStyle/>
          <a:p>
            <a:pPr algn="ctr"/>
            <a:r>
              <a:rPr lang="en-US" sz="2000" b="1" dirty="0" err="1" smtClean="0">
                <a:latin typeface="Estrangelo Edessa" panose="03080600000000000000" pitchFamily="66" charset="0"/>
                <a:cs typeface="Estrangelo Edessa" panose="03080600000000000000" pitchFamily="66" charset="0"/>
              </a:rPr>
              <a:t>Universitas</a:t>
            </a:r>
            <a:r>
              <a:rPr lang="en-US" sz="2000" b="1" dirty="0" smtClean="0">
                <a:latin typeface="Estrangelo Edessa" panose="03080600000000000000" pitchFamily="66" charset="0"/>
                <a:cs typeface="Estrangelo Edessa" panose="03080600000000000000" pitchFamily="66" charset="0"/>
              </a:rPr>
              <a:t> </a:t>
            </a:r>
            <a:r>
              <a:rPr lang="en-US" sz="2000" b="1" dirty="0" err="1" smtClean="0">
                <a:latin typeface="Estrangelo Edessa" panose="03080600000000000000" pitchFamily="66" charset="0"/>
                <a:cs typeface="Estrangelo Edessa" panose="03080600000000000000" pitchFamily="66" charset="0"/>
              </a:rPr>
              <a:t>Muhammadiyah</a:t>
            </a:r>
            <a:r>
              <a:rPr lang="en-US" sz="2000" b="1" dirty="0" smtClean="0">
                <a:latin typeface="Estrangelo Edessa" panose="03080600000000000000" pitchFamily="66" charset="0"/>
                <a:cs typeface="Estrangelo Edessa" panose="03080600000000000000" pitchFamily="66" charset="0"/>
              </a:rPr>
              <a:t> Yogyakarta</a:t>
            </a:r>
            <a:endParaRPr lang="id-ID" sz="2000" b="1" dirty="0">
              <a:latin typeface="Estrangelo Edessa" panose="03080600000000000000" pitchFamily="66" charset="0"/>
              <a:cs typeface="Estrangelo Edessa" panose="03080600000000000000" pitchFamily="66" charset="0"/>
            </a:endParaRPr>
          </a:p>
        </p:txBody>
      </p:sp>
    </p:spTree>
    <p:extLst>
      <p:ext uri="{BB962C8B-B14F-4D97-AF65-F5344CB8AC3E}">
        <p14:creationId xmlns:p14="http://schemas.microsoft.com/office/powerpoint/2010/main" val="40421546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wipe(up)">
                                      <p:cBhvr>
                                        <p:cTn id="15" dur="500"/>
                                        <p:tgtEl>
                                          <p:spTgt spid="14">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wipe(up)">
                                      <p:cBhvr>
                                        <p:cTn id="19" dur="500"/>
                                        <p:tgtEl>
                                          <p:spTgt spid="16">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animEffect transition="in" filter="wipe(up)">
                                      <p:cBhvr>
                                        <p:cTn id="23" dur="500"/>
                                        <p:tgtEl>
                                          <p:spTgt spid="16">
                                            <p:txEl>
                                              <p:pRg st="1" end="1"/>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wipe(up)">
                                      <p:cBhvr>
                                        <p:cTn id="2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icture 9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flipH="1">
            <a:off x="7437675" y="2211390"/>
            <a:ext cx="4754325" cy="2636597"/>
          </a:xfrm>
          <a:custGeom>
            <a:avLst/>
            <a:gdLst>
              <a:gd name="connsiteX0" fmla="*/ 875674 w 5581544"/>
              <a:gd name="connsiteY0" fmla="*/ 1908766 h 2258938"/>
              <a:gd name="connsiteX1" fmla="*/ 875674 w 5581544"/>
              <a:gd name="connsiteY1" fmla="*/ 1920579 h 2258938"/>
              <a:gd name="connsiteX2" fmla="*/ 924357 w 5581544"/>
              <a:gd name="connsiteY2" fmla="*/ 1920581 h 2258938"/>
              <a:gd name="connsiteX3" fmla="*/ 924357 w 5581544"/>
              <a:gd name="connsiteY3" fmla="*/ 1908766 h 2258938"/>
              <a:gd name="connsiteX4" fmla="*/ 618750 w 5581544"/>
              <a:gd name="connsiteY4" fmla="*/ 1846739 h 2258938"/>
              <a:gd name="connsiteX5" fmla="*/ 618750 w 5581544"/>
              <a:gd name="connsiteY5" fmla="*/ 1858553 h 2258938"/>
              <a:gd name="connsiteX6" fmla="*/ 599821 w 5581544"/>
              <a:gd name="connsiteY6" fmla="*/ 1879227 h 2258938"/>
              <a:gd name="connsiteX7" fmla="*/ 570070 w 5581544"/>
              <a:gd name="connsiteY7" fmla="*/ 1879229 h 2258938"/>
              <a:gd name="connsiteX8" fmla="*/ 570070 w 5581544"/>
              <a:gd name="connsiteY8" fmla="*/ 1858552 h 2258938"/>
              <a:gd name="connsiteX9" fmla="*/ 4605476 w 5581544"/>
              <a:gd name="connsiteY9" fmla="*/ 1803441 h 2258938"/>
              <a:gd name="connsiteX10" fmla="*/ 4556795 w 5581544"/>
              <a:gd name="connsiteY10" fmla="*/ 1803442 h 2258938"/>
              <a:gd name="connsiteX11" fmla="*/ 4556795 w 5581544"/>
              <a:gd name="connsiteY11" fmla="*/ 1815257 h 2258938"/>
              <a:gd name="connsiteX12" fmla="*/ 4605475 w 5581544"/>
              <a:gd name="connsiteY12" fmla="*/ 1815257 h 2258938"/>
              <a:gd name="connsiteX13" fmla="*/ 1067694 w 5581544"/>
              <a:gd name="connsiteY13" fmla="*/ 1784712 h 2258938"/>
              <a:gd name="connsiteX14" fmla="*/ 1040647 w 5581544"/>
              <a:gd name="connsiteY14" fmla="*/ 1793571 h 2258938"/>
              <a:gd name="connsiteX15" fmla="*/ 1048761 w 5581544"/>
              <a:gd name="connsiteY15" fmla="*/ 1805386 h 2258938"/>
              <a:gd name="connsiteX16" fmla="*/ 924357 w 5581544"/>
              <a:gd name="connsiteY16" fmla="*/ 1846739 h 2258938"/>
              <a:gd name="connsiteX17" fmla="*/ 924356 w 5581544"/>
              <a:gd name="connsiteY17" fmla="*/ 1867413 h 2258938"/>
              <a:gd name="connsiteX18" fmla="*/ 1105555 w 5581544"/>
              <a:gd name="connsiteY18" fmla="*/ 1814245 h 2258938"/>
              <a:gd name="connsiteX19" fmla="*/ 1105556 w 5581544"/>
              <a:gd name="connsiteY19" fmla="*/ 1793571 h 2258938"/>
              <a:gd name="connsiteX20" fmla="*/ 1067694 w 5581544"/>
              <a:gd name="connsiteY20" fmla="*/ 1784712 h 2258938"/>
              <a:gd name="connsiteX21" fmla="*/ 4862400 w 5581544"/>
              <a:gd name="connsiteY21" fmla="*/ 1741415 h 2258938"/>
              <a:gd name="connsiteX22" fmla="*/ 4911080 w 5581544"/>
              <a:gd name="connsiteY22" fmla="*/ 1753229 h 2258938"/>
              <a:gd name="connsiteX23" fmla="*/ 4911080 w 5581544"/>
              <a:gd name="connsiteY23" fmla="*/ 1773905 h 2258938"/>
              <a:gd name="connsiteX24" fmla="*/ 4881332 w 5581544"/>
              <a:gd name="connsiteY24" fmla="*/ 1773905 h 2258938"/>
              <a:gd name="connsiteX25" fmla="*/ 4862400 w 5581544"/>
              <a:gd name="connsiteY25" fmla="*/ 1753229 h 2258938"/>
              <a:gd name="connsiteX26" fmla="*/ 847321 w 5581544"/>
              <a:gd name="connsiteY26" fmla="*/ 1684158 h 2258938"/>
              <a:gd name="connsiteX27" fmla="*/ 836697 w 5581544"/>
              <a:gd name="connsiteY27" fmla="*/ 1694515 h 2258938"/>
              <a:gd name="connsiteX28" fmla="*/ 867563 w 5581544"/>
              <a:gd name="connsiteY28" fmla="*/ 1702008 h 2258938"/>
              <a:gd name="connsiteX29" fmla="*/ 875676 w 5581544"/>
              <a:gd name="connsiteY29" fmla="*/ 1702008 h 2258938"/>
              <a:gd name="connsiteX30" fmla="*/ 875676 w 5581544"/>
              <a:gd name="connsiteY30" fmla="*/ 1694575 h 2258938"/>
              <a:gd name="connsiteX31" fmla="*/ 868956 w 5581544"/>
              <a:gd name="connsiteY31" fmla="*/ 1695973 h 2258938"/>
              <a:gd name="connsiteX32" fmla="*/ 4413458 w 5581544"/>
              <a:gd name="connsiteY32" fmla="*/ 1679386 h 2258938"/>
              <a:gd name="connsiteX33" fmla="*/ 4375596 w 5581544"/>
              <a:gd name="connsiteY33" fmla="*/ 1688247 h 2258938"/>
              <a:gd name="connsiteX34" fmla="*/ 4375596 w 5581544"/>
              <a:gd name="connsiteY34" fmla="*/ 1708923 h 2258938"/>
              <a:gd name="connsiteX35" fmla="*/ 4556795 w 5581544"/>
              <a:gd name="connsiteY35" fmla="*/ 1762091 h 2258938"/>
              <a:gd name="connsiteX36" fmla="*/ 4556795 w 5581544"/>
              <a:gd name="connsiteY36" fmla="*/ 1741415 h 2258938"/>
              <a:gd name="connsiteX37" fmla="*/ 4432389 w 5581544"/>
              <a:gd name="connsiteY37" fmla="*/ 1700062 h 2258938"/>
              <a:gd name="connsiteX38" fmla="*/ 4440503 w 5581544"/>
              <a:gd name="connsiteY38" fmla="*/ 1688247 h 2258938"/>
              <a:gd name="connsiteX39" fmla="*/ 4413458 w 5581544"/>
              <a:gd name="connsiteY39" fmla="*/ 1679386 h 2258938"/>
              <a:gd name="connsiteX40" fmla="*/ 941583 w 5581544"/>
              <a:gd name="connsiteY40" fmla="*/ 1579232 h 2258938"/>
              <a:gd name="connsiteX41" fmla="*/ 934543 w 5581544"/>
              <a:gd name="connsiteY41" fmla="*/ 1589487 h 2258938"/>
              <a:gd name="connsiteX42" fmla="*/ 943287 w 5581544"/>
              <a:gd name="connsiteY42" fmla="*/ 1586814 h 2258938"/>
              <a:gd name="connsiteX43" fmla="*/ 954042 w 5581544"/>
              <a:gd name="connsiteY43" fmla="*/ 1583121 h 2258938"/>
              <a:gd name="connsiteX44" fmla="*/ 4605476 w 5581544"/>
              <a:gd name="connsiteY44" fmla="*/ 1573054 h 2258938"/>
              <a:gd name="connsiteX45" fmla="*/ 4605476 w 5581544"/>
              <a:gd name="connsiteY45" fmla="*/ 1596685 h 2258938"/>
              <a:gd name="connsiteX46" fmla="*/ 4613588 w 5581544"/>
              <a:gd name="connsiteY46" fmla="*/ 1596685 h 2258938"/>
              <a:gd name="connsiteX47" fmla="*/ 4662270 w 5581544"/>
              <a:gd name="connsiteY47" fmla="*/ 1584868 h 2258938"/>
              <a:gd name="connsiteX48" fmla="*/ 4662270 w 5581544"/>
              <a:gd name="connsiteY48" fmla="*/ 1573054 h 2258938"/>
              <a:gd name="connsiteX49" fmla="*/ 4500001 w 5581544"/>
              <a:gd name="connsiteY49" fmla="*/ 1573054 h 2258938"/>
              <a:gd name="connsiteX50" fmla="*/ 4518932 w 5581544"/>
              <a:gd name="connsiteY50" fmla="*/ 1596683 h 2258938"/>
              <a:gd name="connsiteX51" fmla="*/ 4527046 w 5581544"/>
              <a:gd name="connsiteY51" fmla="*/ 1596685 h 2258938"/>
              <a:gd name="connsiteX52" fmla="*/ 4527046 w 5581544"/>
              <a:gd name="connsiteY52" fmla="*/ 1573054 h 2258938"/>
              <a:gd name="connsiteX53" fmla="*/ 251945 w 5581544"/>
              <a:gd name="connsiteY53" fmla="*/ 1537881 h 2258938"/>
              <a:gd name="connsiteX54" fmla="*/ 251945 w 5581544"/>
              <a:gd name="connsiteY54" fmla="*/ 1549695 h 2258938"/>
              <a:gd name="connsiteX55" fmla="*/ 300627 w 5581544"/>
              <a:gd name="connsiteY55" fmla="*/ 1549694 h 2258938"/>
              <a:gd name="connsiteX56" fmla="*/ 300627 w 5581544"/>
              <a:gd name="connsiteY56" fmla="*/ 1537881 h 2258938"/>
              <a:gd name="connsiteX57" fmla="*/ 4337733 w 5581544"/>
              <a:gd name="connsiteY57" fmla="*/ 1511025 h 2258938"/>
              <a:gd name="connsiteX58" fmla="*/ 4307984 w 5581544"/>
              <a:gd name="connsiteY58" fmla="*/ 1511027 h 2258938"/>
              <a:gd name="connsiteX59" fmla="*/ 4307984 w 5581544"/>
              <a:gd name="connsiteY59" fmla="*/ 1522841 h 2258938"/>
              <a:gd name="connsiteX60" fmla="*/ 4500001 w 5581544"/>
              <a:gd name="connsiteY60" fmla="*/ 1552378 h 2258938"/>
              <a:gd name="connsiteX61" fmla="*/ 4537863 w 5581544"/>
              <a:gd name="connsiteY61" fmla="*/ 1552377 h 2258938"/>
              <a:gd name="connsiteX62" fmla="*/ 4537863 w 5581544"/>
              <a:gd name="connsiteY62" fmla="*/ 1543515 h 2258938"/>
              <a:gd name="connsiteX63" fmla="*/ 4337733 w 5581544"/>
              <a:gd name="connsiteY63" fmla="*/ 1511025 h 2258938"/>
              <a:gd name="connsiteX64" fmla="*/ 4259304 w 5581544"/>
              <a:gd name="connsiteY64" fmla="*/ 1490351 h 2258938"/>
              <a:gd name="connsiteX65" fmla="*/ 4259304 w 5581544"/>
              <a:gd name="connsiteY65" fmla="*/ 1511027 h 2258938"/>
              <a:gd name="connsiteX66" fmla="*/ 4289053 w 5581544"/>
              <a:gd name="connsiteY66" fmla="*/ 1511027 h 2258938"/>
              <a:gd name="connsiteX67" fmla="*/ 4289051 w 5581544"/>
              <a:gd name="connsiteY67" fmla="*/ 1490351 h 2258938"/>
              <a:gd name="connsiteX68" fmla="*/ 443963 w 5581544"/>
              <a:gd name="connsiteY68" fmla="*/ 1413825 h 2258938"/>
              <a:gd name="connsiteX69" fmla="*/ 416919 w 5581544"/>
              <a:gd name="connsiteY69" fmla="*/ 1422686 h 2258938"/>
              <a:gd name="connsiteX70" fmla="*/ 425032 w 5581544"/>
              <a:gd name="connsiteY70" fmla="*/ 1434502 h 2258938"/>
              <a:gd name="connsiteX71" fmla="*/ 300627 w 5581544"/>
              <a:gd name="connsiteY71" fmla="*/ 1475854 h 2258938"/>
              <a:gd name="connsiteX72" fmla="*/ 300628 w 5581544"/>
              <a:gd name="connsiteY72" fmla="*/ 1496529 h 2258938"/>
              <a:gd name="connsiteX73" fmla="*/ 481825 w 5581544"/>
              <a:gd name="connsiteY73" fmla="*/ 1443362 h 2258938"/>
              <a:gd name="connsiteX74" fmla="*/ 481825 w 5581544"/>
              <a:gd name="connsiteY74" fmla="*/ 1422686 h 2258938"/>
              <a:gd name="connsiteX75" fmla="*/ 443963 w 5581544"/>
              <a:gd name="connsiteY75" fmla="*/ 1413825 h 2258938"/>
              <a:gd name="connsiteX76" fmla="*/ 5275939 w 5581544"/>
              <a:gd name="connsiteY76" fmla="*/ 1360382 h 2258938"/>
              <a:gd name="connsiteX77" fmla="*/ 5227258 w 5581544"/>
              <a:gd name="connsiteY77" fmla="*/ 1360383 h 2258938"/>
              <a:gd name="connsiteX78" fmla="*/ 5227258 w 5581544"/>
              <a:gd name="connsiteY78" fmla="*/ 1372198 h 2258938"/>
              <a:gd name="connsiteX79" fmla="*/ 5275939 w 5581544"/>
              <a:gd name="connsiteY79" fmla="*/ 1372198 h 2258938"/>
              <a:gd name="connsiteX80" fmla="*/ 195153 w 5581544"/>
              <a:gd name="connsiteY80" fmla="*/ 1307493 h 2258938"/>
              <a:gd name="connsiteX81" fmla="*/ 195151 w 5581544"/>
              <a:gd name="connsiteY81" fmla="*/ 1319307 h 2258938"/>
              <a:gd name="connsiteX82" fmla="*/ 243833 w 5581544"/>
              <a:gd name="connsiteY82" fmla="*/ 1331123 h 2258938"/>
              <a:gd name="connsiteX83" fmla="*/ 251945 w 5581544"/>
              <a:gd name="connsiteY83" fmla="*/ 1331123 h 2258938"/>
              <a:gd name="connsiteX84" fmla="*/ 251945 w 5581544"/>
              <a:gd name="connsiteY84" fmla="*/ 1307493 h 2258938"/>
              <a:gd name="connsiteX85" fmla="*/ 330375 w 5581544"/>
              <a:gd name="connsiteY85" fmla="*/ 1307491 h 2258938"/>
              <a:gd name="connsiteX86" fmla="*/ 330375 w 5581544"/>
              <a:gd name="connsiteY86" fmla="*/ 1331123 h 2258938"/>
              <a:gd name="connsiteX87" fmla="*/ 338489 w 5581544"/>
              <a:gd name="connsiteY87" fmla="*/ 1331123 h 2258938"/>
              <a:gd name="connsiteX88" fmla="*/ 357420 w 5581544"/>
              <a:gd name="connsiteY88" fmla="*/ 1307493 h 2258938"/>
              <a:gd name="connsiteX89" fmla="*/ 5532863 w 5581544"/>
              <a:gd name="connsiteY89" fmla="*/ 1298356 h 2258938"/>
              <a:gd name="connsiteX90" fmla="*/ 5581544 w 5581544"/>
              <a:gd name="connsiteY90" fmla="*/ 1310169 h 2258938"/>
              <a:gd name="connsiteX91" fmla="*/ 5581544 w 5581544"/>
              <a:gd name="connsiteY91" fmla="*/ 1330846 h 2258938"/>
              <a:gd name="connsiteX92" fmla="*/ 5551794 w 5581544"/>
              <a:gd name="connsiteY92" fmla="*/ 1330846 h 2258938"/>
              <a:gd name="connsiteX93" fmla="*/ 5532863 w 5581544"/>
              <a:gd name="connsiteY93" fmla="*/ 1310171 h 2258938"/>
              <a:gd name="connsiteX94" fmla="*/ 519689 w 5581544"/>
              <a:gd name="connsiteY94" fmla="*/ 1245464 h 2258938"/>
              <a:gd name="connsiteX95" fmla="*/ 319559 w 5581544"/>
              <a:gd name="connsiteY95" fmla="*/ 1277954 h 2258938"/>
              <a:gd name="connsiteX96" fmla="*/ 319559 w 5581544"/>
              <a:gd name="connsiteY96" fmla="*/ 1286815 h 2258938"/>
              <a:gd name="connsiteX97" fmla="*/ 357420 w 5581544"/>
              <a:gd name="connsiteY97" fmla="*/ 1286817 h 2258938"/>
              <a:gd name="connsiteX98" fmla="*/ 549438 w 5581544"/>
              <a:gd name="connsiteY98" fmla="*/ 1257280 h 2258938"/>
              <a:gd name="connsiteX99" fmla="*/ 549438 w 5581544"/>
              <a:gd name="connsiteY99" fmla="*/ 1245465 h 2258938"/>
              <a:gd name="connsiteX100" fmla="*/ 5083921 w 5581544"/>
              <a:gd name="connsiteY100" fmla="*/ 1236327 h 2258938"/>
              <a:gd name="connsiteX101" fmla="*/ 5046059 w 5581544"/>
              <a:gd name="connsiteY101" fmla="*/ 1245188 h 2258938"/>
              <a:gd name="connsiteX102" fmla="*/ 5046057 w 5581544"/>
              <a:gd name="connsiteY102" fmla="*/ 1265864 h 2258938"/>
              <a:gd name="connsiteX103" fmla="*/ 5227258 w 5581544"/>
              <a:gd name="connsiteY103" fmla="*/ 1319030 h 2258938"/>
              <a:gd name="connsiteX104" fmla="*/ 5227256 w 5581544"/>
              <a:gd name="connsiteY104" fmla="*/ 1298356 h 2258938"/>
              <a:gd name="connsiteX105" fmla="*/ 5102852 w 5581544"/>
              <a:gd name="connsiteY105" fmla="*/ 1257005 h 2258938"/>
              <a:gd name="connsiteX106" fmla="*/ 5110966 w 5581544"/>
              <a:gd name="connsiteY106" fmla="*/ 1245188 h 2258938"/>
              <a:gd name="connsiteX107" fmla="*/ 5083921 w 5581544"/>
              <a:gd name="connsiteY107" fmla="*/ 1236327 h 2258938"/>
              <a:gd name="connsiteX108" fmla="*/ 568368 w 5581544"/>
              <a:gd name="connsiteY108" fmla="*/ 1224790 h 2258938"/>
              <a:gd name="connsiteX109" fmla="*/ 568368 w 5581544"/>
              <a:gd name="connsiteY109" fmla="*/ 1245465 h 2258938"/>
              <a:gd name="connsiteX110" fmla="*/ 598119 w 5581544"/>
              <a:gd name="connsiteY110" fmla="*/ 1245465 h 2258938"/>
              <a:gd name="connsiteX111" fmla="*/ 598117 w 5581544"/>
              <a:gd name="connsiteY111" fmla="*/ 1224790 h 2258938"/>
              <a:gd name="connsiteX112" fmla="*/ 5275939 w 5581544"/>
              <a:gd name="connsiteY112" fmla="*/ 1129995 h 2258938"/>
              <a:gd name="connsiteX113" fmla="*/ 5275939 w 5581544"/>
              <a:gd name="connsiteY113" fmla="*/ 1153624 h 2258938"/>
              <a:gd name="connsiteX114" fmla="*/ 5284050 w 5581544"/>
              <a:gd name="connsiteY114" fmla="*/ 1153626 h 2258938"/>
              <a:gd name="connsiteX115" fmla="*/ 5332733 w 5581544"/>
              <a:gd name="connsiteY115" fmla="*/ 1141810 h 2258938"/>
              <a:gd name="connsiteX116" fmla="*/ 5332733 w 5581544"/>
              <a:gd name="connsiteY116" fmla="*/ 1129995 h 2258938"/>
              <a:gd name="connsiteX117" fmla="*/ 5197508 w 5581544"/>
              <a:gd name="connsiteY117" fmla="*/ 1129993 h 2258938"/>
              <a:gd name="connsiteX118" fmla="*/ 5170464 w 5581544"/>
              <a:gd name="connsiteY118" fmla="*/ 1129995 h 2258938"/>
              <a:gd name="connsiteX119" fmla="*/ 5189395 w 5581544"/>
              <a:gd name="connsiteY119" fmla="*/ 1153624 h 2258938"/>
              <a:gd name="connsiteX120" fmla="*/ 5197507 w 5581544"/>
              <a:gd name="connsiteY120" fmla="*/ 1153626 h 2258938"/>
              <a:gd name="connsiteX121" fmla="*/ 692389 w 5581544"/>
              <a:gd name="connsiteY121" fmla="*/ 1082306 h 2258938"/>
              <a:gd name="connsiteX122" fmla="*/ 673458 w 5581544"/>
              <a:gd name="connsiteY122" fmla="*/ 1100765 h 2258938"/>
              <a:gd name="connsiteX123" fmla="*/ 664500 w 5581544"/>
              <a:gd name="connsiteY123" fmla="*/ 1102978 h 2258938"/>
              <a:gd name="connsiteX124" fmla="*/ 692773 w 5581544"/>
              <a:gd name="connsiteY124" fmla="*/ 1109596 h 2258938"/>
              <a:gd name="connsiteX125" fmla="*/ 765794 w 5581544"/>
              <a:gd name="connsiteY125" fmla="*/ 1086703 h 2258938"/>
              <a:gd name="connsiteX126" fmla="*/ 771702 w 5581544"/>
              <a:gd name="connsiteY126" fmla="*/ 1085840 h 2258938"/>
              <a:gd name="connsiteX127" fmla="*/ 770820 w 5581544"/>
              <a:gd name="connsiteY127" fmla="*/ 1082306 h 2258938"/>
              <a:gd name="connsiteX128" fmla="*/ 714023 w 5581544"/>
              <a:gd name="connsiteY128" fmla="*/ 1094119 h 2258938"/>
              <a:gd name="connsiteX129" fmla="*/ 5008196 w 5581544"/>
              <a:gd name="connsiteY129" fmla="*/ 1067966 h 2258938"/>
              <a:gd name="connsiteX130" fmla="*/ 4978447 w 5581544"/>
              <a:gd name="connsiteY130" fmla="*/ 1067968 h 2258938"/>
              <a:gd name="connsiteX131" fmla="*/ 4978447 w 5581544"/>
              <a:gd name="connsiteY131" fmla="*/ 1079782 h 2258938"/>
              <a:gd name="connsiteX132" fmla="*/ 5170464 w 5581544"/>
              <a:gd name="connsiteY132" fmla="*/ 1109319 h 2258938"/>
              <a:gd name="connsiteX133" fmla="*/ 5208326 w 5581544"/>
              <a:gd name="connsiteY133" fmla="*/ 1109318 h 2258938"/>
              <a:gd name="connsiteX134" fmla="*/ 5208326 w 5581544"/>
              <a:gd name="connsiteY134" fmla="*/ 1100456 h 2258938"/>
              <a:gd name="connsiteX135" fmla="*/ 5008196 w 5581544"/>
              <a:gd name="connsiteY135" fmla="*/ 1067966 h 2258938"/>
              <a:gd name="connsiteX136" fmla="*/ 4929766 w 5581544"/>
              <a:gd name="connsiteY136" fmla="*/ 1047292 h 2258938"/>
              <a:gd name="connsiteX137" fmla="*/ 4929767 w 5581544"/>
              <a:gd name="connsiteY137" fmla="*/ 1067968 h 2258938"/>
              <a:gd name="connsiteX138" fmla="*/ 4959516 w 5581544"/>
              <a:gd name="connsiteY138" fmla="*/ 1067968 h 2258938"/>
              <a:gd name="connsiteX139" fmla="*/ 4959516 w 5581544"/>
              <a:gd name="connsiteY139" fmla="*/ 1047292 h 2258938"/>
              <a:gd name="connsiteX140" fmla="*/ 797861 w 5581544"/>
              <a:gd name="connsiteY140" fmla="*/ 1008464 h 2258938"/>
              <a:gd name="connsiteX141" fmla="*/ 797861 w 5581544"/>
              <a:gd name="connsiteY141" fmla="*/ 1020277 h 2258938"/>
              <a:gd name="connsiteX142" fmla="*/ 846543 w 5581544"/>
              <a:gd name="connsiteY142" fmla="*/ 1020279 h 2258938"/>
              <a:gd name="connsiteX143" fmla="*/ 846543 w 5581544"/>
              <a:gd name="connsiteY143" fmla="*/ 1008464 h 2258938"/>
              <a:gd name="connsiteX144" fmla="*/ 540939 w 5581544"/>
              <a:gd name="connsiteY144" fmla="*/ 946437 h 2258938"/>
              <a:gd name="connsiteX145" fmla="*/ 540939 w 5581544"/>
              <a:gd name="connsiteY145" fmla="*/ 958251 h 2258938"/>
              <a:gd name="connsiteX146" fmla="*/ 522008 w 5581544"/>
              <a:gd name="connsiteY146" fmla="*/ 978926 h 2258938"/>
              <a:gd name="connsiteX147" fmla="*/ 492259 w 5581544"/>
              <a:gd name="connsiteY147" fmla="*/ 978927 h 2258938"/>
              <a:gd name="connsiteX148" fmla="*/ 492259 w 5581544"/>
              <a:gd name="connsiteY148" fmla="*/ 958250 h 2258938"/>
              <a:gd name="connsiteX149" fmla="*/ 4724806 w 5581544"/>
              <a:gd name="connsiteY149" fmla="*/ 899884 h 2258938"/>
              <a:gd name="connsiteX150" fmla="*/ 4713987 w 5581544"/>
              <a:gd name="connsiteY150" fmla="*/ 899885 h 2258938"/>
              <a:gd name="connsiteX151" fmla="*/ 4708553 w 5581544"/>
              <a:gd name="connsiteY151" fmla="*/ 901368 h 2258938"/>
              <a:gd name="connsiteX152" fmla="*/ 4732894 w 5581544"/>
              <a:gd name="connsiteY152" fmla="*/ 904931 h 2258938"/>
              <a:gd name="connsiteX153" fmla="*/ 989880 w 5581544"/>
              <a:gd name="connsiteY153" fmla="*/ 884410 h 2258938"/>
              <a:gd name="connsiteX154" fmla="*/ 962835 w 5581544"/>
              <a:gd name="connsiteY154" fmla="*/ 893269 h 2258938"/>
              <a:gd name="connsiteX155" fmla="*/ 970948 w 5581544"/>
              <a:gd name="connsiteY155" fmla="*/ 905085 h 2258938"/>
              <a:gd name="connsiteX156" fmla="*/ 846543 w 5581544"/>
              <a:gd name="connsiteY156" fmla="*/ 946437 h 2258938"/>
              <a:gd name="connsiteX157" fmla="*/ 846543 w 5581544"/>
              <a:gd name="connsiteY157" fmla="*/ 967113 h 2258938"/>
              <a:gd name="connsiteX158" fmla="*/ 1027742 w 5581544"/>
              <a:gd name="connsiteY158" fmla="*/ 913943 h 2258938"/>
              <a:gd name="connsiteX159" fmla="*/ 1027742 w 5581544"/>
              <a:gd name="connsiteY159" fmla="*/ 893269 h 2258938"/>
              <a:gd name="connsiteX160" fmla="*/ 989880 w 5581544"/>
              <a:gd name="connsiteY160" fmla="*/ 884410 h 2258938"/>
              <a:gd name="connsiteX161" fmla="*/ 4532932 w 5581544"/>
              <a:gd name="connsiteY161" fmla="*/ 884080 h 2258938"/>
              <a:gd name="connsiteX162" fmla="*/ 4516362 w 5581544"/>
              <a:gd name="connsiteY162" fmla="*/ 890112 h 2258938"/>
              <a:gd name="connsiteX163" fmla="*/ 4518688 w 5581544"/>
              <a:gd name="connsiteY163" fmla="*/ 890747 h 2258938"/>
              <a:gd name="connsiteX164" fmla="*/ 4570650 w 5581544"/>
              <a:gd name="connsiteY164" fmla="*/ 870348 h 2258938"/>
              <a:gd name="connsiteX165" fmla="*/ 4538203 w 5581544"/>
              <a:gd name="connsiteY165" fmla="*/ 882161 h 2258938"/>
              <a:gd name="connsiteX166" fmla="*/ 4556550 w 5581544"/>
              <a:gd name="connsiteY166" fmla="*/ 890747 h 2258938"/>
              <a:gd name="connsiteX167" fmla="*/ 4575481 w 5581544"/>
              <a:gd name="connsiteY167" fmla="*/ 881886 h 2258938"/>
              <a:gd name="connsiteX168" fmla="*/ 4581330 w 5581544"/>
              <a:gd name="connsiteY168" fmla="*/ 882742 h 2258938"/>
              <a:gd name="connsiteX169" fmla="*/ 4503039 w 5581544"/>
              <a:gd name="connsiteY169" fmla="*/ 870347 h 2258938"/>
              <a:gd name="connsiteX170" fmla="*/ 4484108 w 5581544"/>
              <a:gd name="connsiteY170" fmla="*/ 879210 h 2258938"/>
              <a:gd name="connsiteX171" fmla="*/ 4476430 w 5581544"/>
              <a:gd name="connsiteY171" fmla="*/ 879210 h 2258938"/>
              <a:gd name="connsiteX172" fmla="*/ 4512882 w 5581544"/>
              <a:gd name="connsiteY172" fmla="*/ 889162 h 2258938"/>
              <a:gd name="connsiteX173" fmla="*/ 4283977 w 5581544"/>
              <a:gd name="connsiteY173" fmla="*/ 837858 h 2258938"/>
              <a:gd name="connsiteX174" fmla="*/ 4272477 w 5581544"/>
              <a:gd name="connsiteY174" fmla="*/ 850419 h 2258938"/>
              <a:gd name="connsiteX175" fmla="*/ 4368322 w 5581544"/>
              <a:gd name="connsiteY175" fmla="*/ 883342 h 2258938"/>
              <a:gd name="connsiteX176" fmla="*/ 4421230 w 5581544"/>
              <a:gd name="connsiteY176" fmla="*/ 873935 h 2258938"/>
              <a:gd name="connsiteX177" fmla="*/ 4338743 w 5581544"/>
              <a:gd name="connsiteY177" fmla="*/ 848195 h 2258938"/>
              <a:gd name="connsiteX178" fmla="*/ 4283977 w 5581544"/>
              <a:gd name="connsiteY178" fmla="*/ 837858 h 2258938"/>
              <a:gd name="connsiteX179" fmla="*/ 4246115 w 5581544"/>
              <a:gd name="connsiteY179" fmla="*/ 837858 h 2258938"/>
              <a:gd name="connsiteX180" fmla="*/ 4238452 w 5581544"/>
              <a:gd name="connsiteY180" fmla="*/ 838732 h 2258938"/>
              <a:gd name="connsiteX181" fmla="*/ 4250797 w 5581544"/>
              <a:gd name="connsiteY181" fmla="*/ 842974 h 2258938"/>
              <a:gd name="connsiteX182" fmla="*/ 4676124 w 5581544"/>
              <a:gd name="connsiteY182" fmla="*/ 805368 h 2258938"/>
              <a:gd name="connsiteX183" fmla="*/ 4676124 w 5581544"/>
              <a:gd name="connsiteY183" fmla="*/ 817183 h 2258938"/>
              <a:gd name="connsiteX184" fmla="*/ 4724806 w 5581544"/>
              <a:gd name="connsiteY184" fmla="*/ 817183 h 2258938"/>
              <a:gd name="connsiteX185" fmla="*/ 4724806 w 5581544"/>
              <a:gd name="connsiteY185" fmla="*/ 805368 h 2258938"/>
              <a:gd name="connsiteX186" fmla="*/ 887564 w 5581544"/>
              <a:gd name="connsiteY186" fmla="*/ 785261 h 2258938"/>
              <a:gd name="connsiteX187" fmla="*/ 876293 w 5581544"/>
              <a:gd name="connsiteY187" fmla="*/ 798342 h 2258938"/>
              <a:gd name="connsiteX188" fmla="*/ 876292 w 5581544"/>
              <a:gd name="connsiteY188" fmla="*/ 801705 h 2258938"/>
              <a:gd name="connsiteX189" fmla="*/ 884406 w 5581544"/>
              <a:gd name="connsiteY189" fmla="*/ 801707 h 2258938"/>
              <a:gd name="connsiteX190" fmla="*/ 895319 w 5581544"/>
              <a:gd name="connsiteY190" fmla="*/ 788085 h 2258938"/>
              <a:gd name="connsiteX191" fmla="*/ 4981728 w 5581544"/>
              <a:gd name="connsiteY191" fmla="*/ 743339 h 2258938"/>
              <a:gd name="connsiteX192" fmla="*/ 5030410 w 5581544"/>
              <a:gd name="connsiteY192" fmla="*/ 755155 h 2258938"/>
              <a:gd name="connsiteX193" fmla="*/ 5030410 w 5581544"/>
              <a:gd name="connsiteY193" fmla="*/ 775831 h 2258938"/>
              <a:gd name="connsiteX194" fmla="*/ 5000661 w 5581544"/>
              <a:gd name="connsiteY194" fmla="*/ 775831 h 2258938"/>
              <a:gd name="connsiteX195" fmla="*/ 4981728 w 5581544"/>
              <a:gd name="connsiteY195" fmla="*/ 755155 h 2258938"/>
              <a:gd name="connsiteX196" fmla="*/ 733410 w 5581544"/>
              <a:gd name="connsiteY196" fmla="*/ 720282 h 2258938"/>
              <a:gd name="connsiteX197" fmla="*/ 733410 w 5581544"/>
              <a:gd name="connsiteY197" fmla="*/ 732097 h 2258938"/>
              <a:gd name="connsiteX198" fmla="*/ 782090 w 5581544"/>
              <a:gd name="connsiteY198" fmla="*/ 732097 h 2258938"/>
              <a:gd name="connsiteX199" fmla="*/ 782090 w 5581544"/>
              <a:gd name="connsiteY199" fmla="*/ 720282 h 2258938"/>
              <a:gd name="connsiteX200" fmla="*/ 4532786 w 5581544"/>
              <a:gd name="connsiteY200" fmla="*/ 681313 h 2258938"/>
              <a:gd name="connsiteX201" fmla="*/ 4494925 w 5581544"/>
              <a:gd name="connsiteY201" fmla="*/ 690171 h 2258938"/>
              <a:gd name="connsiteX202" fmla="*/ 4494925 w 5581544"/>
              <a:gd name="connsiteY202" fmla="*/ 710849 h 2258938"/>
              <a:gd name="connsiteX203" fmla="*/ 4676124 w 5581544"/>
              <a:gd name="connsiteY203" fmla="*/ 764016 h 2258938"/>
              <a:gd name="connsiteX204" fmla="*/ 4676124 w 5581544"/>
              <a:gd name="connsiteY204" fmla="*/ 743341 h 2258938"/>
              <a:gd name="connsiteX205" fmla="*/ 4551719 w 5581544"/>
              <a:gd name="connsiteY205" fmla="*/ 701989 h 2258938"/>
              <a:gd name="connsiteX206" fmla="*/ 4559833 w 5581544"/>
              <a:gd name="connsiteY206" fmla="*/ 690173 h 2258938"/>
              <a:gd name="connsiteX207" fmla="*/ 4532786 w 5581544"/>
              <a:gd name="connsiteY207" fmla="*/ 681313 h 2258938"/>
              <a:gd name="connsiteX208" fmla="*/ 883153 w 5581544"/>
              <a:gd name="connsiteY208" fmla="*/ 635745 h 2258938"/>
              <a:gd name="connsiteX209" fmla="*/ 875395 w 5581544"/>
              <a:gd name="connsiteY209" fmla="*/ 642008 h 2258938"/>
              <a:gd name="connsiteX210" fmla="*/ 782091 w 5581544"/>
              <a:gd name="connsiteY210" fmla="*/ 658255 h 2258938"/>
              <a:gd name="connsiteX211" fmla="*/ 782090 w 5581544"/>
              <a:gd name="connsiteY211" fmla="*/ 678931 h 2258938"/>
              <a:gd name="connsiteX212" fmla="*/ 870659 w 5581544"/>
              <a:gd name="connsiteY212" fmla="*/ 665639 h 2258938"/>
              <a:gd name="connsiteX213" fmla="*/ 928168 w 5581544"/>
              <a:gd name="connsiteY213" fmla="*/ 640882 h 2258938"/>
              <a:gd name="connsiteX214" fmla="*/ 931584 w 5581544"/>
              <a:gd name="connsiteY214" fmla="*/ 629457 h 2258938"/>
              <a:gd name="connsiteX215" fmla="*/ 931584 w 5581544"/>
              <a:gd name="connsiteY215" fmla="*/ 639411 h 2258938"/>
              <a:gd name="connsiteX216" fmla="*/ 941778 w 5581544"/>
              <a:gd name="connsiteY216" fmla="*/ 635022 h 2258938"/>
              <a:gd name="connsiteX217" fmla="*/ 271694 w 5581544"/>
              <a:gd name="connsiteY217" fmla="*/ 588106 h 2258938"/>
              <a:gd name="connsiteX218" fmla="*/ 271694 w 5581544"/>
              <a:gd name="connsiteY218" fmla="*/ 599918 h 2258938"/>
              <a:gd name="connsiteX219" fmla="*/ 320374 w 5581544"/>
              <a:gd name="connsiteY219" fmla="*/ 599920 h 2258938"/>
              <a:gd name="connsiteX220" fmla="*/ 320376 w 5581544"/>
              <a:gd name="connsiteY220" fmla="*/ 588106 h 2258938"/>
              <a:gd name="connsiteX221" fmla="*/ 4724806 w 5581544"/>
              <a:gd name="connsiteY221" fmla="*/ 574980 h 2258938"/>
              <a:gd name="connsiteX222" fmla="*/ 4724806 w 5581544"/>
              <a:gd name="connsiteY222" fmla="*/ 598610 h 2258938"/>
              <a:gd name="connsiteX223" fmla="*/ 4732918 w 5581544"/>
              <a:gd name="connsiteY223" fmla="*/ 598610 h 2258938"/>
              <a:gd name="connsiteX224" fmla="*/ 4781600 w 5581544"/>
              <a:gd name="connsiteY224" fmla="*/ 586794 h 2258938"/>
              <a:gd name="connsiteX225" fmla="*/ 4781600 w 5581544"/>
              <a:gd name="connsiteY225" fmla="*/ 574980 h 2258938"/>
              <a:gd name="connsiteX226" fmla="*/ 4646375 w 5581544"/>
              <a:gd name="connsiteY226" fmla="*/ 574978 h 2258938"/>
              <a:gd name="connsiteX227" fmla="*/ 4619330 w 5581544"/>
              <a:gd name="connsiteY227" fmla="*/ 574980 h 2258938"/>
              <a:gd name="connsiteX228" fmla="*/ 4638262 w 5581544"/>
              <a:gd name="connsiteY228" fmla="*/ 598610 h 2258938"/>
              <a:gd name="connsiteX229" fmla="*/ 4646375 w 5581544"/>
              <a:gd name="connsiteY229" fmla="*/ 598610 h 2258938"/>
              <a:gd name="connsiteX230" fmla="*/ 4577142 w 5581544"/>
              <a:gd name="connsiteY230" fmla="*/ 535260 h 2258938"/>
              <a:gd name="connsiteX231" fmla="*/ 4530287 w 5581544"/>
              <a:gd name="connsiteY231" fmla="*/ 540606 h 2258938"/>
              <a:gd name="connsiteX232" fmla="*/ 4619330 w 5581544"/>
              <a:gd name="connsiteY232" fmla="*/ 554304 h 2258938"/>
              <a:gd name="connsiteX233" fmla="*/ 4657193 w 5581544"/>
              <a:gd name="connsiteY233" fmla="*/ 554304 h 2258938"/>
              <a:gd name="connsiteX234" fmla="*/ 4657193 w 5581544"/>
              <a:gd name="connsiteY234" fmla="*/ 545443 h 2258938"/>
              <a:gd name="connsiteX235" fmla="*/ 4588229 w 5581544"/>
              <a:gd name="connsiteY235" fmla="*/ 537321 h 2258938"/>
              <a:gd name="connsiteX236" fmla="*/ 4505113 w 5581544"/>
              <a:gd name="connsiteY236" fmla="*/ 531665 h 2258938"/>
              <a:gd name="connsiteX237" fmla="*/ 4497869 w 5581544"/>
              <a:gd name="connsiteY237" fmla="*/ 535620 h 2258938"/>
              <a:gd name="connsiteX238" fmla="*/ 4505113 w 5581544"/>
              <a:gd name="connsiteY238" fmla="*/ 536734 h 2258938"/>
              <a:gd name="connsiteX239" fmla="*/ 4475364 w 5581544"/>
              <a:gd name="connsiteY239" fmla="*/ 531665 h 2258938"/>
              <a:gd name="connsiteX240" fmla="*/ 4474304 w 5581544"/>
              <a:gd name="connsiteY240" fmla="*/ 531995 h 2258938"/>
              <a:gd name="connsiteX241" fmla="*/ 4475742 w 5581544"/>
              <a:gd name="connsiteY241" fmla="*/ 532215 h 2258938"/>
              <a:gd name="connsiteX242" fmla="*/ 14770 w 5581544"/>
              <a:gd name="connsiteY242" fmla="*/ 526078 h 2258938"/>
              <a:gd name="connsiteX243" fmla="*/ 14770 w 5581544"/>
              <a:gd name="connsiteY243" fmla="*/ 537893 h 2258938"/>
              <a:gd name="connsiteX244" fmla="*/ 0 w 5581544"/>
              <a:gd name="connsiteY244" fmla="*/ 554024 h 2258938"/>
              <a:gd name="connsiteX245" fmla="*/ 0 w 5581544"/>
              <a:gd name="connsiteY245" fmla="*/ 529662 h 2258938"/>
              <a:gd name="connsiteX246" fmla="*/ 4724174 w 5581544"/>
              <a:gd name="connsiteY246" fmla="*/ 522803 h 2258938"/>
              <a:gd name="connsiteX247" fmla="*/ 4714125 w 5581544"/>
              <a:gd name="connsiteY247" fmla="*/ 533779 h 2258938"/>
              <a:gd name="connsiteX248" fmla="*/ 4732918 w 5581544"/>
              <a:gd name="connsiteY248" fmla="*/ 554304 h 2258938"/>
              <a:gd name="connsiteX249" fmla="*/ 4762668 w 5581544"/>
              <a:gd name="connsiteY249" fmla="*/ 554304 h 2258938"/>
              <a:gd name="connsiteX250" fmla="*/ 4781355 w 5581544"/>
              <a:gd name="connsiteY250" fmla="*/ 533895 h 2258938"/>
              <a:gd name="connsiteX251" fmla="*/ 4778938 w 5581544"/>
              <a:gd name="connsiteY251" fmla="*/ 533141 h 2258938"/>
              <a:gd name="connsiteX252" fmla="*/ 4724174 w 5581544"/>
              <a:gd name="connsiteY252" fmla="*/ 522803 h 2258938"/>
              <a:gd name="connsiteX253" fmla="*/ 5116321 w 5581544"/>
              <a:gd name="connsiteY253" fmla="*/ 490313 h 2258938"/>
              <a:gd name="connsiteX254" fmla="*/ 5116321 w 5581544"/>
              <a:gd name="connsiteY254" fmla="*/ 502126 h 2258938"/>
              <a:gd name="connsiteX255" fmla="*/ 5165002 w 5581544"/>
              <a:gd name="connsiteY255" fmla="*/ 502128 h 2258938"/>
              <a:gd name="connsiteX256" fmla="*/ 5165002 w 5581544"/>
              <a:gd name="connsiteY256" fmla="*/ 490313 h 2258938"/>
              <a:gd name="connsiteX257" fmla="*/ 463712 w 5581544"/>
              <a:gd name="connsiteY257" fmla="*/ 464051 h 2258938"/>
              <a:gd name="connsiteX258" fmla="*/ 436668 w 5581544"/>
              <a:gd name="connsiteY258" fmla="*/ 472909 h 2258938"/>
              <a:gd name="connsiteX259" fmla="*/ 444781 w 5581544"/>
              <a:gd name="connsiteY259" fmla="*/ 484725 h 2258938"/>
              <a:gd name="connsiteX260" fmla="*/ 320376 w 5581544"/>
              <a:gd name="connsiteY260" fmla="*/ 526077 h 2258938"/>
              <a:gd name="connsiteX261" fmla="*/ 320376 w 5581544"/>
              <a:gd name="connsiteY261" fmla="*/ 546752 h 2258938"/>
              <a:gd name="connsiteX262" fmla="*/ 501575 w 5581544"/>
              <a:gd name="connsiteY262" fmla="*/ 493586 h 2258938"/>
              <a:gd name="connsiteX263" fmla="*/ 501575 w 5581544"/>
              <a:gd name="connsiteY263" fmla="*/ 472909 h 2258938"/>
              <a:gd name="connsiteX264" fmla="*/ 463712 w 5581544"/>
              <a:gd name="connsiteY264" fmla="*/ 464051 h 2258938"/>
              <a:gd name="connsiteX265" fmla="*/ 5421926 w 5581544"/>
              <a:gd name="connsiteY265" fmla="*/ 428286 h 2258938"/>
              <a:gd name="connsiteX266" fmla="*/ 5470606 w 5581544"/>
              <a:gd name="connsiteY266" fmla="*/ 440100 h 2258938"/>
              <a:gd name="connsiteX267" fmla="*/ 5470606 w 5581544"/>
              <a:gd name="connsiteY267" fmla="*/ 460776 h 2258938"/>
              <a:gd name="connsiteX268" fmla="*/ 5440858 w 5581544"/>
              <a:gd name="connsiteY268" fmla="*/ 460775 h 2258938"/>
              <a:gd name="connsiteX269" fmla="*/ 5421926 w 5581544"/>
              <a:gd name="connsiteY269" fmla="*/ 440099 h 2258938"/>
              <a:gd name="connsiteX270" fmla="*/ 4972985 w 5581544"/>
              <a:gd name="connsiteY270" fmla="*/ 366259 h 2258938"/>
              <a:gd name="connsiteX271" fmla="*/ 4935122 w 5581544"/>
              <a:gd name="connsiteY271" fmla="*/ 375118 h 2258938"/>
              <a:gd name="connsiteX272" fmla="*/ 4935122 w 5581544"/>
              <a:gd name="connsiteY272" fmla="*/ 395794 h 2258938"/>
              <a:gd name="connsiteX273" fmla="*/ 5116321 w 5581544"/>
              <a:gd name="connsiteY273" fmla="*/ 448962 h 2258938"/>
              <a:gd name="connsiteX274" fmla="*/ 5116321 w 5581544"/>
              <a:gd name="connsiteY274" fmla="*/ 428284 h 2258938"/>
              <a:gd name="connsiteX275" fmla="*/ 4991916 w 5581544"/>
              <a:gd name="connsiteY275" fmla="*/ 386934 h 2258938"/>
              <a:gd name="connsiteX276" fmla="*/ 5000030 w 5581544"/>
              <a:gd name="connsiteY276" fmla="*/ 375118 h 2258938"/>
              <a:gd name="connsiteX277" fmla="*/ 4972985 w 5581544"/>
              <a:gd name="connsiteY277" fmla="*/ 366259 h 2258938"/>
              <a:gd name="connsiteX278" fmla="*/ 350125 w 5581544"/>
              <a:gd name="connsiteY278" fmla="*/ 357717 h 2258938"/>
              <a:gd name="connsiteX279" fmla="*/ 350125 w 5581544"/>
              <a:gd name="connsiteY279" fmla="*/ 381348 h 2258938"/>
              <a:gd name="connsiteX280" fmla="*/ 358239 w 5581544"/>
              <a:gd name="connsiteY280" fmla="*/ 381346 h 2258938"/>
              <a:gd name="connsiteX281" fmla="*/ 377170 w 5581544"/>
              <a:gd name="connsiteY281" fmla="*/ 357717 h 2258938"/>
              <a:gd name="connsiteX282" fmla="*/ 214901 w 5581544"/>
              <a:gd name="connsiteY282" fmla="*/ 357716 h 2258938"/>
              <a:gd name="connsiteX283" fmla="*/ 214901 w 5581544"/>
              <a:gd name="connsiteY283" fmla="*/ 369532 h 2258938"/>
              <a:gd name="connsiteX284" fmla="*/ 263582 w 5581544"/>
              <a:gd name="connsiteY284" fmla="*/ 381348 h 2258938"/>
              <a:gd name="connsiteX285" fmla="*/ 271694 w 5581544"/>
              <a:gd name="connsiteY285" fmla="*/ 381348 h 2258938"/>
              <a:gd name="connsiteX286" fmla="*/ 271693 w 5581544"/>
              <a:gd name="connsiteY286" fmla="*/ 357717 h 2258938"/>
              <a:gd name="connsiteX287" fmla="*/ 539437 w 5581544"/>
              <a:gd name="connsiteY287" fmla="*/ 295690 h 2258938"/>
              <a:gd name="connsiteX288" fmla="*/ 339307 w 5581544"/>
              <a:gd name="connsiteY288" fmla="*/ 328180 h 2258938"/>
              <a:gd name="connsiteX289" fmla="*/ 339307 w 5581544"/>
              <a:gd name="connsiteY289" fmla="*/ 337042 h 2258938"/>
              <a:gd name="connsiteX290" fmla="*/ 377170 w 5581544"/>
              <a:gd name="connsiteY290" fmla="*/ 337040 h 2258938"/>
              <a:gd name="connsiteX291" fmla="*/ 569187 w 5581544"/>
              <a:gd name="connsiteY291" fmla="*/ 307505 h 2258938"/>
              <a:gd name="connsiteX292" fmla="*/ 569187 w 5581544"/>
              <a:gd name="connsiteY292" fmla="*/ 295690 h 2258938"/>
              <a:gd name="connsiteX293" fmla="*/ 588118 w 5581544"/>
              <a:gd name="connsiteY293" fmla="*/ 275013 h 2258938"/>
              <a:gd name="connsiteX294" fmla="*/ 588118 w 5581544"/>
              <a:gd name="connsiteY294" fmla="*/ 295690 h 2258938"/>
              <a:gd name="connsiteX295" fmla="*/ 617866 w 5581544"/>
              <a:gd name="connsiteY295" fmla="*/ 295688 h 2258938"/>
              <a:gd name="connsiteX296" fmla="*/ 617866 w 5581544"/>
              <a:gd name="connsiteY296" fmla="*/ 275014 h 2258938"/>
              <a:gd name="connsiteX297" fmla="*/ 5165002 w 5581544"/>
              <a:gd name="connsiteY297" fmla="*/ 259923 h 2258938"/>
              <a:gd name="connsiteX298" fmla="*/ 5165001 w 5581544"/>
              <a:gd name="connsiteY298" fmla="*/ 283556 h 2258938"/>
              <a:gd name="connsiteX299" fmla="*/ 5173113 w 5581544"/>
              <a:gd name="connsiteY299" fmla="*/ 283554 h 2258938"/>
              <a:gd name="connsiteX300" fmla="*/ 5221796 w 5581544"/>
              <a:gd name="connsiteY300" fmla="*/ 271739 h 2258938"/>
              <a:gd name="connsiteX301" fmla="*/ 5221796 w 5581544"/>
              <a:gd name="connsiteY301" fmla="*/ 259925 h 2258938"/>
              <a:gd name="connsiteX302" fmla="*/ 5059527 w 5581544"/>
              <a:gd name="connsiteY302" fmla="*/ 259923 h 2258938"/>
              <a:gd name="connsiteX303" fmla="*/ 5078457 w 5581544"/>
              <a:gd name="connsiteY303" fmla="*/ 283554 h 2258938"/>
              <a:gd name="connsiteX304" fmla="*/ 5086572 w 5581544"/>
              <a:gd name="connsiteY304" fmla="*/ 283554 h 2258938"/>
              <a:gd name="connsiteX305" fmla="*/ 5086570 w 5581544"/>
              <a:gd name="connsiteY305" fmla="*/ 259925 h 2258938"/>
              <a:gd name="connsiteX306" fmla="*/ 4867511 w 5581544"/>
              <a:gd name="connsiteY306" fmla="*/ 197898 h 2258938"/>
              <a:gd name="connsiteX307" fmla="*/ 4867511 w 5581544"/>
              <a:gd name="connsiteY307" fmla="*/ 209712 h 2258938"/>
              <a:gd name="connsiteX308" fmla="*/ 5059527 w 5581544"/>
              <a:gd name="connsiteY308" fmla="*/ 239249 h 2258938"/>
              <a:gd name="connsiteX309" fmla="*/ 5097390 w 5581544"/>
              <a:gd name="connsiteY309" fmla="*/ 239249 h 2258938"/>
              <a:gd name="connsiteX310" fmla="*/ 5097390 w 5581544"/>
              <a:gd name="connsiteY310" fmla="*/ 230388 h 2258938"/>
              <a:gd name="connsiteX311" fmla="*/ 4897260 w 5581544"/>
              <a:gd name="connsiteY311" fmla="*/ 197898 h 2258938"/>
              <a:gd name="connsiteX312" fmla="*/ 4818829 w 5581544"/>
              <a:gd name="connsiteY312" fmla="*/ 177222 h 2258938"/>
              <a:gd name="connsiteX313" fmla="*/ 4818831 w 5581544"/>
              <a:gd name="connsiteY313" fmla="*/ 197896 h 2258938"/>
              <a:gd name="connsiteX314" fmla="*/ 4848579 w 5581544"/>
              <a:gd name="connsiteY314" fmla="*/ 197898 h 2258938"/>
              <a:gd name="connsiteX315" fmla="*/ 4848579 w 5581544"/>
              <a:gd name="connsiteY315" fmla="*/ 177222 h 2258938"/>
              <a:gd name="connsiteX316" fmla="*/ 4207619 w 5581544"/>
              <a:gd name="connsiteY316" fmla="*/ 0 h 2258938"/>
              <a:gd name="connsiteX317" fmla="*/ 4215734 w 5581544"/>
              <a:gd name="connsiteY317" fmla="*/ 20675 h 2258938"/>
              <a:gd name="connsiteX318" fmla="*/ 4332026 w 5581544"/>
              <a:gd name="connsiteY318" fmla="*/ 1 h 2258938"/>
              <a:gd name="connsiteX319" fmla="*/ 4407751 w 5581544"/>
              <a:gd name="connsiteY319" fmla="*/ 20677 h 2258938"/>
              <a:gd name="connsiteX320" fmla="*/ 4426682 w 5581544"/>
              <a:gd name="connsiteY320" fmla="*/ 11816 h 2258938"/>
              <a:gd name="connsiteX321" fmla="*/ 4445614 w 5581544"/>
              <a:gd name="connsiteY321" fmla="*/ 20677 h 2258938"/>
              <a:gd name="connsiteX322" fmla="*/ 4464545 w 5581544"/>
              <a:gd name="connsiteY322" fmla="*/ 11816 h 2258938"/>
              <a:gd name="connsiteX323" fmla="*/ 4724174 w 5581544"/>
              <a:gd name="connsiteY323" fmla="*/ 62029 h 2258938"/>
              <a:gd name="connsiteX324" fmla="*/ 4762037 w 5581544"/>
              <a:gd name="connsiteY324" fmla="*/ 53167 h 2258938"/>
              <a:gd name="connsiteX325" fmla="*/ 5097388 w 5581544"/>
              <a:gd name="connsiteY325" fmla="*/ 168361 h 2258938"/>
              <a:gd name="connsiteX326" fmla="*/ 5165002 w 5581544"/>
              <a:gd name="connsiteY326" fmla="*/ 189036 h 2258938"/>
              <a:gd name="connsiteX327" fmla="*/ 5165002 w 5581544"/>
              <a:gd name="connsiteY327" fmla="*/ 197898 h 2258938"/>
              <a:gd name="connsiteX328" fmla="*/ 5135250 w 5581544"/>
              <a:gd name="connsiteY328" fmla="*/ 197898 h 2258938"/>
              <a:gd name="connsiteX329" fmla="*/ 5173114 w 5581544"/>
              <a:gd name="connsiteY329" fmla="*/ 239249 h 2258938"/>
              <a:gd name="connsiteX330" fmla="*/ 5202865 w 5581544"/>
              <a:gd name="connsiteY330" fmla="*/ 239249 h 2258938"/>
              <a:gd name="connsiteX331" fmla="*/ 5221796 w 5581544"/>
              <a:gd name="connsiteY331" fmla="*/ 218573 h 2258938"/>
              <a:gd name="connsiteX332" fmla="*/ 5289408 w 5581544"/>
              <a:gd name="connsiteY332" fmla="*/ 251064 h 2258938"/>
              <a:gd name="connsiteX333" fmla="*/ 5259659 w 5581544"/>
              <a:gd name="connsiteY333" fmla="*/ 271738 h 2258938"/>
              <a:gd name="connsiteX334" fmla="*/ 5335384 w 5581544"/>
              <a:gd name="connsiteY334" fmla="*/ 304231 h 2258938"/>
              <a:gd name="connsiteX335" fmla="*/ 5335384 w 5581544"/>
              <a:gd name="connsiteY335" fmla="*/ 313091 h 2258938"/>
              <a:gd name="connsiteX336" fmla="*/ 5240728 w 5581544"/>
              <a:gd name="connsiteY336" fmla="*/ 283556 h 2258938"/>
              <a:gd name="connsiteX337" fmla="*/ 5202865 w 5581544"/>
              <a:gd name="connsiteY337" fmla="*/ 292415 h 2258938"/>
              <a:gd name="connsiteX338" fmla="*/ 5202865 w 5581544"/>
              <a:gd name="connsiteY338" fmla="*/ 304230 h 2258938"/>
              <a:gd name="connsiteX339" fmla="*/ 5259659 w 5581544"/>
              <a:gd name="connsiteY339" fmla="*/ 313091 h 2258938"/>
              <a:gd name="connsiteX340" fmla="*/ 5259659 w 5581544"/>
              <a:gd name="connsiteY340" fmla="*/ 324907 h 2258938"/>
              <a:gd name="connsiteX341" fmla="*/ 5248841 w 5581544"/>
              <a:gd name="connsiteY341" fmla="*/ 345583 h 2258938"/>
              <a:gd name="connsiteX342" fmla="*/ 5413813 w 5581544"/>
              <a:gd name="connsiteY342" fmla="*/ 395794 h 2258938"/>
              <a:gd name="connsiteX343" fmla="*/ 5413813 w 5581544"/>
              <a:gd name="connsiteY343" fmla="*/ 419423 h 2258938"/>
              <a:gd name="connsiteX344" fmla="*/ 5402996 w 5581544"/>
              <a:gd name="connsiteY344" fmla="*/ 407610 h 2258938"/>
              <a:gd name="connsiteX345" fmla="*/ 5384064 w 5581544"/>
              <a:gd name="connsiteY345" fmla="*/ 419425 h 2258938"/>
              <a:gd name="connsiteX346" fmla="*/ 5373246 w 5581544"/>
              <a:gd name="connsiteY346" fmla="*/ 419425 h 2258938"/>
              <a:gd name="connsiteX347" fmla="*/ 5354315 w 5581544"/>
              <a:gd name="connsiteY347" fmla="*/ 395792 h 2258938"/>
              <a:gd name="connsiteX348" fmla="*/ 5335384 w 5581544"/>
              <a:gd name="connsiteY348" fmla="*/ 407610 h 2258938"/>
              <a:gd name="connsiteX349" fmla="*/ 5297520 w 5581544"/>
              <a:gd name="connsiteY349" fmla="*/ 395794 h 2258938"/>
              <a:gd name="connsiteX350" fmla="*/ 5297522 w 5581544"/>
              <a:gd name="connsiteY350" fmla="*/ 407609 h 2258938"/>
              <a:gd name="connsiteX351" fmla="*/ 5308339 w 5581544"/>
              <a:gd name="connsiteY351" fmla="*/ 440100 h 2258938"/>
              <a:gd name="connsiteX352" fmla="*/ 5278590 w 5581544"/>
              <a:gd name="connsiteY352" fmla="*/ 440100 h 2258938"/>
              <a:gd name="connsiteX353" fmla="*/ 5221796 w 5581544"/>
              <a:gd name="connsiteY353" fmla="*/ 395794 h 2258938"/>
              <a:gd name="connsiteX354" fmla="*/ 5221796 w 5581544"/>
              <a:gd name="connsiteY354" fmla="*/ 407609 h 2258938"/>
              <a:gd name="connsiteX355" fmla="*/ 5229908 w 5581544"/>
              <a:gd name="connsiteY355" fmla="*/ 448960 h 2258938"/>
              <a:gd name="connsiteX356" fmla="*/ 5192046 w 5581544"/>
              <a:gd name="connsiteY356" fmla="*/ 448962 h 2258938"/>
              <a:gd name="connsiteX357" fmla="*/ 5165002 w 5581544"/>
              <a:gd name="connsiteY357" fmla="*/ 428286 h 2258938"/>
              <a:gd name="connsiteX358" fmla="*/ 5124434 w 5581544"/>
              <a:gd name="connsiteY358" fmla="*/ 448960 h 2258938"/>
              <a:gd name="connsiteX359" fmla="*/ 5124434 w 5581544"/>
              <a:gd name="connsiteY359" fmla="*/ 469637 h 2258938"/>
              <a:gd name="connsiteX360" fmla="*/ 5173114 w 5581544"/>
              <a:gd name="connsiteY360" fmla="*/ 469637 h 2258938"/>
              <a:gd name="connsiteX361" fmla="*/ 5240728 w 5581544"/>
              <a:gd name="connsiteY361" fmla="*/ 510989 h 2258938"/>
              <a:gd name="connsiteX362" fmla="*/ 5259659 w 5581544"/>
              <a:gd name="connsiteY362" fmla="*/ 502128 h 2258938"/>
              <a:gd name="connsiteX363" fmla="*/ 5278590 w 5581544"/>
              <a:gd name="connsiteY363" fmla="*/ 502128 h 2258938"/>
              <a:gd name="connsiteX364" fmla="*/ 5278590 w 5581544"/>
              <a:gd name="connsiteY364" fmla="*/ 522803 h 2258938"/>
              <a:gd name="connsiteX365" fmla="*/ 5248841 w 5581544"/>
              <a:gd name="connsiteY365" fmla="*/ 522803 h 2258938"/>
              <a:gd name="connsiteX366" fmla="*/ 5248841 w 5581544"/>
              <a:gd name="connsiteY366" fmla="*/ 531665 h 2258938"/>
              <a:gd name="connsiteX367" fmla="*/ 5365132 w 5581544"/>
              <a:gd name="connsiteY367" fmla="*/ 564155 h 2258938"/>
              <a:gd name="connsiteX368" fmla="*/ 5365132 w 5581544"/>
              <a:gd name="connsiteY368" fmla="*/ 584829 h 2258938"/>
              <a:gd name="connsiteX369" fmla="*/ 5346202 w 5581544"/>
              <a:gd name="connsiteY369" fmla="*/ 596645 h 2258938"/>
              <a:gd name="connsiteX370" fmla="*/ 5270476 w 5581544"/>
              <a:gd name="connsiteY370" fmla="*/ 564153 h 2258938"/>
              <a:gd name="connsiteX371" fmla="*/ 5248841 w 5581544"/>
              <a:gd name="connsiteY371" fmla="*/ 575969 h 2258938"/>
              <a:gd name="connsiteX372" fmla="*/ 5192046 w 5581544"/>
              <a:gd name="connsiteY372" fmla="*/ 564155 h 2258938"/>
              <a:gd name="connsiteX373" fmla="*/ 5183934 w 5581544"/>
              <a:gd name="connsiteY373" fmla="*/ 596645 h 2258938"/>
              <a:gd name="connsiteX374" fmla="*/ 5165002 w 5581544"/>
              <a:gd name="connsiteY374" fmla="*/ 584831 h 2258938"/>
              <a:gd name="connsiteX375" fmla="*/ 5154184 w 5581544"/>
              <a:gd name="connsiteY375" fmla="*/ 584831 h 2258938"/>
              <a:gd name="connsiteX376" fmla="*/ 5078458 w 5581544"/>
              <a:gd name="connsiteY376" fmla="*/ 605507 h 2258938"/>
              <a:gd name="connsiteX377" fmla="*/ 5059527 w 5581544"/>
              <a:gd name="connsiteY377" fmla="*/ 605507 h 2258938"/>
              <a:gd name="connsiteX378" fmla="*/ 5010847 w 5581544"/>
              <a:gd name="connsiteY378" fmla="*/ 555292 h 2258938"/>
              <a:gd name="connsiteX379" fmla="*/ 4954053 w 5581544"/>
              <a:gd name="connsiteY379" fmla="*/ 575969 h 2258938"/>
              <a:gd name="connsiteX380" fmla="*/ 4943236 w 5581544"/>
              <a:gd name="connsiteY380" fmla="*/ 555294 h 2258938"/>
              <a:gd name="connsiteX381" fmla="*/ 4924305 w 5581544"/>
              <a:gd name="connsiteY381" fmla="*/ 564155 h 2258938"/>
              <a:gd name="connsiteX382" fmla="*/ 4878328 w 5581544"/>
              <a:gd name="connsiteY382" fmla="*/ 564155 h 2258938"/>
              <a:gd name="connsiteX383" fmla="*/ 4835047 w 5581544"/>
              <a:gd name="connsiteY383" fmla="*/ 550649 h 2258938"/>
              <a:gd name="connsiteX384" fmla="*/ 4849211 w 5581544"/>
              <a:gd name="connsiteY384" fmla="*/ 566117 h 2258938"/>
              <a:gd name="connsiteX385" fmla="*/ 4819462 w 5581544"/>
              <a:gd name="connsiteY385" fmla="*/ 586794 h 2258938"/>
              <a:gd name="connsiteX386" fmla="*/ 4895187 w 5581544"/>
              <a:gd name="connsiteY386" fmla="*/ 619284 h 2258938"/>
              <a:gd name="connsiteX387" fmla="*/ 4895187 w 5581544"/>
              <a:gd name="connsiteY387" fmla="*/ 628146 h 2258938"/>
              <a:gd name="connsiteX388" fmla="*/ 4800531 w 5581544"/>
              <a:gd name="connsiteY388" fmla="*/ 598609 h 2258938"/>
              <a:gd name="connsiteX389" fmla="*/ 4762668 w 5581544"/>
              <a:gd name="connsiteY389" fmla="*/ 607470 h 2258938"/>
              <a:gd name="connsiteX390" fmla="*/ 4762668 w 5581544"/>
              <a:gd name="connsiteY390" fmla="*/ 619286 h 2258938"/>
              <a:gd name="connsiteX391" fmla="*/ 4819461 w 5581544"/>
              <a:gd name="connsiteY391" fmla="*/ 628146 h 2258938"/>
              <a:gd name="connsiteX392" fmla="*/ 4819461 w 5581544"/>
              <a:gd name="connsiteY392" fmla="*/ 639960 h 2258938"/>
              <a:gd name="connsiteX393" fmla="*/ 4808645 w 5581544"/>
              <a:gd name="connsiteY393" fmla="*/ 660638 h 2258938"/>
              <a:gd name="connsiteX394" fmla="*/ 4973615 w 5581544"/>
              <a:gd name="connsiteY394" fmla="*/ 710849 h 2258938"/>
              <a:gd name="connsiteX395" fmla="*/ 4973616 w 5581544"/>
              <a:gd name="connsiteY395" fmla="*/ 734479 h 2258938"/>
              <a:gd name="connsiteX396" fmla="*/ 4962799 w 5581544"/>
              <a:gd name="connsiteY396" fmla="*/ 722665 h 2258938"/>
              <a:gd name="connsiteX397" fmla="*/ 4943867 w 5581544"/>
              <a:gd name="connsiteY397" fmla="*/ 734479 h 2258938"/>
              <a:gd name="connsiteX398" fmla="*/ 4933050 w 5581544"/>
              <a:gd name="connsiteY398" fmla="*/ 734479 h 2258938"/>
              <a:gd name="connsiteX399" fmla="*/ 4914117 w 5581544"/>
              <a:gd name="connsiteY399" fmla="*/ 710849 h 2258938"/>
              <a:gd name="connsiteX400" fmla="*/ 4895187 w 5581544"/>
              <a:gd name="connsiteY400" fmla="*/ 722663 h 2258938"/>
              <a:gd name="connsiteX401" fmla="*/ 4857325 w 5581544"/>
              <a:gd name="connsiteY401" fmla="*/ 710847 h 2258938"/>
              <a:gd name="connsiteX402" fmla="*/ 4857325 w 5581544"/>
              <a:gd name="connsiteY402" fmla="*/ 722665 h 2258938"/>
              <a:gd name="connsiteX403" fmla="*/ 4868142 w 5581544"/>
              <a:gd name="connsiteY403" fmla="*/ 755155 h 2258938"/>
              <a:gd name="connsiteX404" fmla="*/ 4838393 w 5581544"/>
              <a:gd name="connsiteY404" fmla="*/ 755154 h 2258938"/>
              <a:gd name="connsiteX405" fmla="*/ 4781600 w 5581544"/>
              <a:gd name="connsiteY405" fmla="*/ 710847 h 2258938"/>
              <a:gd name="connsiteX406" fmla="*/ 4781600 w 5581544"/>
              <a:gd name="connsiteY406" fmla="*/ 722665 h 2258938"/>
              <a:gd name="connsiteX407" fmla="*/ 4789712 w 5581544"/>
              <a:gd name="connsiteY407" fmla="*/ 764016 h 2258938"/>
              <a:gd name="connsiteX408" fmla="*/ 4751849 w 5581544"/>
              <a:gd name="connsiteY408" fmla="*/ 764016 h 2258938"/>
              <a:gd name="connsiteX409" fmla="*/ 4724806 w 5581544"/>
              <a:gd name="connsiteY409" fmla="*/ 743341 h 2258938"/>
              <a:gd name="connsiteX410" fmla="*/ 4684238 w 5581544"/>
              <a:gd name="connsiteY410" fmla="*/ 764016 h 2258938"/>
              <a:gd name="connsiteX411" fmla="*/ 4684238 w 5581544"/>
              <a:gd name="connsiteY411" fmla="*/ 784692 h 2258938"/>
              <a:gd name="connsiteX412" fmla="*/ 4732918 w 5581544"/>
              <a:gd name="connsiteY412" fmla="*/ 784692 h 2258938"/>
              <a:gd name="connsiteX413" fmla="*/ 4800531 w 5581544"/>
              <a:gd name="connsiteY413" fmla="*/ 826044 h 2258938"/>
              <a:gd name="connsiteX414" fmla="*/ 4819462 w 5581544"/>
              <a:gd name="connsiteY414" fmla="*/ 817181 h 2258938"/>
              <a:gd name="connsiteX415" fmla="*/ 4838392 w 5581544"/>
              <a:gd name="connsiteY415" fmla="*/ 817183 h 2258938"/>
              <a:gd name="connsiteX416" fmla="*/ 4838393 w 5581544"/>
              <a:gd name="connsiteY416" fmla="*/ 837858 h 2258938"/>
              <a:gd name="connsiteX417" fmla="*/ 4808645 w 5581544"/>
              <a:gd name="connsiteY417" fmla="*/ 837858 h 2258938"/>
              <a:gd name="connsiteX418" fmla="*/ 4808645 w 5581544"/>
              <a:gd name="connsiteY418" fmla="*/ 846718 h 2258938"/>
              <a:gd name="connsiteX419" fmla="*/ 4924936 w 5581544"/>
              <a:gd name="connsiteY419" fmla="*/ 879210 h 2258938"/>
              <a:gd name="connsiteX420" fmla="*/ 4924936 w 5581544"/>
              <a:gd name="connsiteY420" fmla="*/ 899885 h 2258938"/>
              <a:gd name="connsiteX421" fmla="*/ 4906005 w 5581544"/>
              <a:gd name="connsiteY421" fmla="*/ 911698 h 2258938"/>
              <a:gd name="connsiteX422" fmla="*/ 4830280 w 5581544"/>
              <a:gd name="connsiteY422" fmla="*/ 879210 h 2258938"/>
              <a:gd name="connsiteX423" fmla="*/ 4808645 w 5581544"/>
              <a:gd name="connsiteY423" fmla="*/ 891024 h 2258938"/>
              <a:gd name="connsiteX424" fmla="*/ 4751849 w 5581544"/>
              <a:gd name="connsiteY424" fmla="*/ 879210 h 2258938"/>
              <a:gd name="connsiteX425" fmla="*/ 4744985 w 5581544"/>
              <a:gd name="connsiteY425" fmla="*/ 906704 h 2258938"/>
              <a:gd name="connsiteX426" fmla="*/ 4762091 w 5581544"/>
              <a:gd name="connsiteY426" fmla="*/ 909208 h 2258938"/>
              <a:gd name="connsiteX427" fmla="*/ 4835111 w 5581544"/>
              <a:gd name="connsiteY427" fmla="*/ 932099 h 2258938"/>
              <a:gd name="connsiteX428" fmla="*/ 4872972 w 5581544"/>
              <a:gd name="connsiteY428" fmla="*/ 923236 h 2258938"/>
              <a:gd name="connsiteX429" fmla="*/ 5208326 w 5581544"/>
              <a:gd name="connsiteY429" fmla="*/ 1038431 h 2258938"/>
              <a:gd name="connsiteX430" fmla="*/ 5275939 w 5581544"/>
              <a:gd name="connsiteY430" fmla="*/ 1059105 h 2258938"/>
              <a:gd name="connsiteX431" fmla="*/ 5275939 w 5581544"/>
              <a:gd name="connsiteY431" fmla="*/ 1067966 h 2258938"/>
              <a:gd name="connsiteX432" fmla="*/ 5246189 w 5581544"/>
              <a:gd name="connsiteY432" fmla="*/ 1067966 h 2258938"/>
              <a:gd name="connsiteX433" fmla="*/ 5284052 w 5581544"/>
              <a:gd name="connsiteY433" fmla="*/ 1109318 h 2258938"/>
              <a:gd name="connsiteX434" fmla="*/ 5313802 w 5581544"/>
              <a:gd name="connsiteY434" fmla="*/ 1109319 h 2258938"/>
              <a:gd name="connsiteX435" fmla="*/ 5332733 w 5581544"/>
              <a:gd name="connsiteY435" fmla="*/ 1088644 h 2258938"/>
              <a:gd name="connsiteX436" fmla="*/ 5400344 w 5581544"/>
              <a:gd name="connsiteY436" fmla="*/ 1121134 h 2258938"/>
              <a:gd name="connsiteX437" fmla="*/ 5370596 w 5581544"/>
              <a:gd name="connsiteY437" fmla="*/ 1141810 h 2258938"/>
              <a:gd name="connsiteX438" fmla="*/ 5446320 w 5581544"/>
              <a:gd name="connsiteY438" fmla="*/ 1174300 h 2258938"/>
              <a:gd name="connsiteX439" fmla="*/ 5446320 w 5581544"/>
              <a:gd name="connsiteY439" fmla="*/ 1183159 h 2258938"/>
              <a:gd name="connsiteX440" fmla="*/ 5351664 w 5581544"/>
              <a:gd name="connsiteY440" fmla="*/ 1153626 h 2258938"/>
              <a:gd name="connsiteX441" fmla="*/ 5313802 w 5581544"/>
              <a:gd name="connsiteY441" fmla="*/ 1162485 h 2258938"/>
              <a:gd name="connsiteX442" fmla="*/ 5313802 w 5581544"/>
              <a:gd name="connsiteY442" fmla="*/ 1174301 h 2258938"/>
              <a:gd name="connsiteX443" fmla="*/ 5370596 w 5581544"/>
              <a:gd name="connsiteY443" fmla="*/ 1183159 h 2258938"/>
              <a:gd name="connsiteX444" fmla="*/ 5370596 w 5581544"/>
              <a:gd name="connsiteY444" fmla="*/ 1194977 h 2258938"/>
              <a:gd name="connsiteX445" fmla="*/ 5359778 w 5581544"/>
              <a:gd name="connsiteY445" fmla="*/ 1215653 h 2258938"/>
              <a:gd name="connsiteX446" fmla="*/ 5524750 w 5581544"/>
              <a:gd name="connsiteY446" fmla="*/ 1265864 h 2258938"/>
              <a:gd name="connsiteX447" fmla="*/ 5524750 w 5581544"/>
              <a:gd name="connsiteY447" fmla="*/ 1289495 h 2258938"/>
              <a:gd name="connsiteX448" fmla="*/ 5513932 w 5581544"/>
              <a:gd name="connsiteY448" fmla="*/ 1277680 h 2258938"/>
              <a:gd name="connsiteX449" fmla="*/ 5494999 w 5581544"/>
              <a:gd name="connsiteY449" fmla="*/ 1289495 h 2258938"/>
              <a:gd name="connsiteX450" fmla="*/ 5484183 w 5581544"/>
              <a:gd name="connsiteY450" fmla="*/ 1289495 h 2258938"/>
              <a:gd name="connsiteX451" fmla="*/ 5465252 w 5581544"/>
              <a:gd name="connsiteY451" fmla="*/ 1265864 h 2258938"/>
              <a:gd name="connsiteX452" fmla="*/ 5446320 w 5581544"/>
              <a:gd name="connsiteY452" fmla="*/ 1277679 h 2258938"/>
              <a:gd name="connsiteX453" fmla="*/ 5408458 w 5581544"/>
              <a:gd name="connsiteY453" fmla="*/ 1265864 h 2258938"/>
              <a:gd name="connsiteX454" fmla="*/ 5408458 w 5581544"/>
              <a:gd name="connsiteY454" fmla="*/ 1277680 h 2258938"/>
              <a:gd name="connsiteX455" fmla="*/ 5419276 w 5581544"/>
              <a:gd name="connsiteY455" fmla="*/ 1310169 h 2258938"/>
              <a:gd name="connsiteX456" fmla="*/ 5389525 w 5581544"/>
              <a:gd name="connsiteY456" fmla="*/ 1310171 h 2258938"/>
              <a:gd name="connsiteX457" fmla="*/ 5332733 w 5581544"/>
              <a:gd name="connsiteY457" fmla="*/ 1265864 h 2258938"/>
              <a:gd name="connsiteX458" fmla="*/ 5332733 w 5581544"/>
              <a:gd name="connsiteY458" fmla="*/ 1277680 h 2258938"/>
              <a:gd name="connsiteX459" fmla="*/ 5340845 w 5581544"/>
              <a:gd name="connsiteY459" fmla="*/ 1319032 h 2258938"/>
              <a:gd name="connsiteX460" fmla="*/ 5302982 w 5581544"/>
              <a:gd name="connsiteY460" fmla="*/ 1319030 h 2258938"/>
              <a:gd name="connsiteX461" fmla="*/ 5275939 w 5581544"/>
              <a:gd name="connsiteY461" fmla="*/ 1298356 h 2258938"/>
              <a:gd name="connsiteX462" fmla="*/ 5235371 w 5581544"/>
              <a:gd name="connsiteY462" fmla="*/ 1319032 h 2258938"/>
              <a:gd name="connsiteX463" fmla="*/ 5235371 w 5581544"/>
              <a:gd name="connsiteY463" fmla="*/ 1339706 h 2258938"/>
              <a:gd name="connsiteX464" fmla="*/ 5284052 w 5581544"/>
              <a:gd name="connsiteY464" fmla="*/ 1339708 h 2258938"/>
              <a:gd name="connsiteX465" fmla="*/ 5351664 w 5581544"/>
              <a:gd name="connsiteY465" fmla="*/ 1381059 h 2258938"/>
              <a:gd name="connsiteX466" fmla="*/ 5370596 w 5581544"/>
              <a:gd name="connsiteY466" fmla="*/ 1372198 h 2258938"/>
              <a:gd name="connsiteX467" fmla="*/ 5389526 w 5581544"/>
              <a:gd name="connsiteY467" fmla="*/ 1372198 h 2258938"/>
              <a:gd name="connsiteX468" fmla="*/ 5389525 w 5581544"/>
              <a:gd name="connsiteY468" fmla="*/ 1392872 h 2258938"/>
              <a:gd name="connsiteX469" fmla="*/ 5359778 w 5581544"/>
              <a:gd name="connsiteY469" fmla="*/ 1392874 h 2258938"/>
              <a:gd name="connsiteX470" fmla="*/ 5359778 w 5581544"/>
              <a:gd name="connsiteY470" fmla="*/ 1401735 h 2258938"/>
              <a:gd name="connsiteX471" fmla="*/ 5476070 w 5581544"/>
              <a:gd name="connsiteY471" fmla="*/ 1434225 h 2258938"/>
              <a:gd name="connsiteX472" fmla="*/ 5476070 w 5581544"/>
              <a:gd name="connsiteY472" fmla="*/ 1454901 h 2258938"/>
              <a:gd name="connsiteX473" fmla="*/ 5457138 w 5581544"/>
              <a:gd name="connsiteY473" fmla="*/ 1466715 h 2258938"/>
              <a:gd name="connsiteX474" fmla="*/ 5381413 w 5581544"/>
              <a:gd name="connsiteY474" fmla="*/ 1434225 h 2258938"/>
              <a:gd name="connsiteX475" fmla="*/ 5359778 w 5581544"/>
              <a:gd name="connsiteY475" fmla="*/ 1446038 h 2258938"/>
              <a:gd name="connsiteX476" fmla="*/ 5302982 w 5581544"/>
              <a:gd name="connsiteY476" fmla="*/ 1434225 h 2258938"/>
              <a:gd name="connsiteX477" fmla="*/ 5294870 w 5581544"/>
              <a:gd name="connsiteY477" fmla="*/ 1466715 h 2258938"/>
              <a:gd name="connsiteX478" fmla="*/ 5275939 w 5581544"/>
              <a:gd name="connsiteY478" fmla="*/ 1454901 h 2258938"/>
              <a:gd name="connsiteX479" fmla="*/ 5265120 w 5581544"/>
              <a:gd name="connsiteY479" fmla="*/ 1454899 h 2258938"/>
              <a:gd name="connsiteX480" fmla="*/ 5189395 w 5581544"/>
              <a:gd name="connsiteY480" fmla="*/ 1475577 h 2258938"/>
              <a:gd name="connsiteX481" fmla="*/ 5170464 w 5581544"/>
              <a:gd name="connsiteY481" fmla="*/ 1475577 h 2258938"/>
              <a:gd name="connsiteX482" fmla="*/ 5121784 w 5581544"/>
              <a:gd name="connsiteY482" fmla="*/ 1425364 h 2258938"/>
              <a:gd name="connsiteX483" fmla="*/ 5064990 w 5581544"/>
              <a:gd name="connsiteY483" fmla="*/ 1446040 h 2258938"/>
              <a:gd name="connsiteX484" fmla="*/ 5054172 w 5581544"/>
              <a:gd name="connsiteY484" fmla="*/ 1425364 h 2258938"/>
              <a:gd name="connsiteX485" fmla="*/ 5035241 w 5581544"/>
              <a:gd name="connsiteY485" fmla="*/ 1434225 h 2258938"/>
              <a:gd name="connsiteX486" fmla="*/ 4989265 w 5581544"/>
              <a:gd name="connsiteY486" fmla="*/ 1434225 h 2258938"/>
              <a:gd name="connsiteX487" fmla="*/ 4835111 w 5581544"/>
              <a:gd name="connsiteY487" fmla="*/ 1392874 h 2258938"/>
              <a:gd name="connsiteX488" fmla="*/ 4816180 w 5581544"/>
              <a:gd name="connsiteY488" fmla="*/ 1413548 h 2258938"/>
              <a:gd name="connsiteX489" fmla="*/ 4797248 w 5581544"/>
              <a:gd name="connsiteY489" fmla="*/ 1392872 h 2258938"/>
              <a:gd name="connsiteX490" fmla="*/ 4616049 w 5581544"/>
              <a:gd name="connsiteY490" fmla="*/ 1413549 h 2258938"/>
              <a:gd name="connsiteX491" fmla="*/ 4616049 w 5581544"/>
              <a:gd name="connsiteY491" fmla="*/ 1401733 h 2258938"/>
              <a:gd name="connsiteX492" fmla="*/ 4594413 w 5581544"/>
              <a:gd name="connsiteY492" fmla="*/ 1413549 h 2258938"/>
              <a:gd name="connsiteX493" fmla="*/ 4586301 w 5581544"/>
              <a:gd name="connsiteY493" fmla="*/ 1401735 h 2258938"/>
              <a:gd name="connsiteX494" fmla="*/ 4510574 w 5581544"/>
              <a:gd name="connsiteY494" fmla="*/ 1425364 h 2258938"/>
              <a:gd name="connsiteX495" fmla="*/ 4480825 w 5581544"/>
              <a:gd name="connsiteY495" fmla="*/ 1413549 h 2258938"/>
              <a:gd name="connsiteX496" fmla="*/ 4442963 w 5581544"/>
              <a:gd name="connsiteY496" fmla="*/ 1425364 h 2258938"/>
              <a:gd name="connsiteX497" fmla="*/ 4432145 w 5581544"/>
              <a:gd name="connsiteY497" fmla="*/ 1413549 h 2258938"/>
              <a:gd name="connsiteX498" fmla="*/ 4367810 w 5581544"/>
              <a:gd name="connsiteY498" fmla="*/ 1423076 h 2258938"/>
              <a:gd name="connsiteX499" fmla="*/ 4537863 w 5581544"/>
              <a:gd name="connsiteY499" fmla="*/ 1481490 h 2258938"/>
              <a:gd name="connsiteX500" fmla="*/ 4605476 w 5581544"/>
              <a:gd name="connsiteY500" fmla="*/ 1502165 h 2258938"/>
              <a:gd name="connsiteX501" fmla="*/ 4605476 w 5581544"/>
              <a:gd name="connsiteY501" fmla="*/ 1511025 h 2258938"/>
              <a:gd name="connsiteX502" fmla="*/ 4575726 w 5581544"/>
              <a:gd name="connsiteY502" fmla="*/ 1511027 h 2258938"/>
              <a:gd name="connsiteX503" fmla="*/ 4613588 w 5581544"/>
              <a:gd name="connsiteY503" fmla="*/ 1552377 h 2258938"/>
              <a:gd name="connsiteX504" fmla="*/ 4643339 w 5581544"/>
              <a:gd name="connsiteY504" fmla="*/ 1552377 h 2258938"/>
              <a:gd name="connsiteX505" fmla="*/ 4662270 w 5581544"/>
              <a:gd name="connsiteY505" fmla="*/ 1531702 h 2258938"/>
              <a:gd name="connsiteX506" fmla="*/ 4729880 w 5581544"/>
              <a:gd name="connsiteY506" fmla="*/ 1564193 h 2258938"/>
              <a:gd name="connsiteX507" fmla="*/ 4700133 w 5581544"/>
              <a:gd name="connsiteY507" fmla="*/ 1584868 h 2258938"/>
              <a:gd name="connsiteX508" fmla="*/ 4775858 w 5581544"/>
              <a:gd name="connsiteY508" fmla="*/ 1617360 h 2258938"/>
              <a:gd name="connsiteX509" fmla="*/ 4775858 w 5581544"/>
              <a:gd name="connsiteY509" fmla="*/ 1626218 h 2258938"/>
              <a:gd name="connsiteX510" fmla="*/ 4681201 w 5581544"/>
              <a:gd name="connsiteY510" fmla="*/ 1596685 h 2258938"/>
              <a:gd name="connsiteX511" fmla="*/ 4643339 w 5581544"/>
              <a:gd name="connsiteY511" fmla="*/ 1605544 h 2258938"/>
              <a:gd name="connsiteX512" fmla="*/ 4643339 w 5581544"/>
              <a:gd name="connsiteY512" fmla="*/ 1617360 h 2258938"/>
              <a:gd name="connsiteX513" fmla="*/ 4700133 w 5581544"/>
              <a:gd name="connsiteY513" fmla="*/ 1626218 h 2258938"/>
              <a:gd name="connsiteX514" fmla="*/ 4700133 w 5581544"/>
              <a:gd name="connsiteY514" fmla="*/ 1638036 h 2258938"/>
              <a:gd name="connsiteX515" fmla="*/ 4689315 w 5581544"/>
              <a:gd name="connsiteY515" fmla="*/ 1658712 h 2258938"/>
              <a:gd name="connsiteX516" fmla="*/ 4854287 w 5581544"/>
              <a:gd name="connsiteY516" fmla="*/ 1708923 h 2258938"/>
              <a:gd name="connsiteX517" fmla="*/ 4854285 w 5581544"/>
              <a:gd name="connsiteY517" fmla="*/ 1732554 h 2258938"/>
              <a:gd name="connsiteX518" fmla="*/ 4843469 w 5581544"/>
              <a:gd name="connsiteY518" fmla="*/ 1720739 h 2258938"/>
              <a:gd name="connsiteX519" fmla="*/ 4824538 w 5581544"/>
              <a:gd name="connsiteY519" fmla="*/ 1732552 h 2258938"/>
              <a:gd name="connsiteX520" fmla="*/ 4813720 w 5581544"/>
              <a:gd name="connsiteY520" fmla="*/ 1732552 h 2258938"/>
              <a:gd name="connsiteX521" fmla="*/ 4794789 w 5581544"/>
              <a:gd name="connsiteY521" fmla="*/ 1708923 h 2258938"/>
              <a:gd name="connsiteX522" fmla="*/ 4775858 w 5581544"/>
              <a:gd name="connsiteY522" fmla="*/ 1720739 h 2258938"/>
              <a:gd name="connsiteX523" fmla="*/ 4737995 w 5581544"/>
              <a:gd name="connsiteY523" fmla="*/ 1708923 h 2258938"/>
              <a:gd name="connsiteX524" fmla="*/ 4737995 w 5581544"/>
              <a:gd name="connsiteY524" fmla="*/ 1720739 h 2258938"/>
              <a:gd name="connsiteX525" fmla="*/ 4748811 w 5581544"/>
              <a:gd name="connsiteY525" fmla="*/ 1753228 h 2258938"/>
              <a:gd name="connsiteX526" fmla="*/ 4719064 w 5581544"/>
              <a:gd name="connsiteY526" fmla="*/ 1753229 h 2258938"/>
              <a:gd name="connsiteX527" fmla="*/ 4662270 w 5581544"/>
              <a:gd name="connsiteY527" fmla="*/ 1708923 h 2258938"/>
              <a:gd name="connsiteX528" fmla="*/ 4662270 w 5581544"/>
              <a:gd name="connsiteY528" fmla="*/ 1720739 h 2258938"/>
              <a:gd name="connsiteX529" fmla="*/ 4670381 w 5581544"/>
              <a:gd name="connsiteY529" fmla="*/ 1762091 h 2258938"/>
              <a:gd name="connsiteX530" fmla="*/ 4632520 w 5581544"/>
              <a:gd name="connsiteY530" fmla="*/ 1762091 h 2258938"/>
              <a:gd name="connsiteX531" fmla="*/ 4605476 w 5581544"/>
              <a:gd name="connsiteY531" fmla="*/ 1741415 h 2258938"/>
              <a:gd name="connsiteX532" fmla="*/ 4564908 w 5581544"/>
              <a:gd name="connsiteY532" fmla="*/ 1762091 h 2258938"/>
              <a:gd name="connsiteX533" fmla="*/ 4564908 w 5581544"/>
              <a:gd name="connsiteY533" fmla="*/ 1782765 h 2258938"/>
              <a:gd name="connsiteX534" fmla="*/ 4613588 w 5581544"/>
              <a:gd name="connsiteY534" fmla="*/ 1782767 h 2258938"/>
              <a:gd name="connsiteX535" fmla="*/ 4681201 w 5581544"/>
              <a:gd name="connsiteY535" fmla="*/ 1824118 h 2258938"/>
              <a:gd name="connsiteX536" fmla="*/ 4700133 w 5581544"/>
              <a:gd name="connsiteY536" fmla="*/ 1815257 h 2258938"/>
              <a:gd name="connsiteX537" fmla="*/ 4719064 w 5581544"/>
              <a:gd name="connsiteY537" fmla="*/ 1815255 h 2258938"/>
              <a:gd name="connsiteX538" fmla="*/ 4719064 w 5581544"/>
              <a:gd name="connsiteY538" fmla="*/ 1835933 h 2258938"/>
              <a:gd name="connsiteX539" fmla="*/ 4689313 w 5581544"/>
              <a:gd name="connsiteY539" fmla="*/ 1835933 h 2258938"/>
              <a:gd name="connsiteX540" fmla="*/ 4689315 w 5581544"/>
              <a:gd name="connsiteY540" fmla="*/ 1844794 h 2258938"/>
              <a:gd name="connsiteX541" fmla="*/ 4805605 w 5581544"/>
              <a:gd name="connsiteY541" fmla="*/ 1877284 h 2258938"/>
              <a:gd name="connsiteX542" fmla="*/ 4805606 w 5581544"/>
              <a:gd name="connsiteY542" fmla="*/ 1897960 h 2258938"/>
              <a:gd name="connsiteX543" fmla="*/ 4786675 w 5581544"/>
              <a:gd name="connsiteY543" fmla="*/ 1909774 h 2258938"/>
              <a:gd name="connsiteX544" fmla="*/ 4710949 w 5581544"/>
              <a:gd name="connsiteY544" fmla="*/ 1877284 h 2258938"/>
              <a:gd name="connsiteX545" fmla="*/ 4689315 w 5581544"/>
              <a:gd name="connsiteY545" fmla="*/ 1889097 h 2258938"/>
              <a:gd name="connsiteX546" fmla="*/ 4632520 w 5581544"/>
              <a:gd name="connsiteY546" fmla="*/ 1877284 h 2258938"/>
              <a:gd name="connsiteX547" fmla="*/ 4624408 w 5581544"/>
              <a:gd name="connsiteY547" fmla="*/ 1909774 h 2258938"/>
              <a:gd name="connsiteX548" fmla="*/ 4605475 w 5581544"/>
              <a:gd name="connsiteY548" fmla="*/ 1897960 h 2258938"/>
              <a:gd name="connsiteX549" fmla="*/ 4594657 w 5581544"/>
              <a:gd name="connsiteY549" fmla="*/ 1897960 h 2258938"/>
              <a:gd name="connsiteX550" fmla="*/ 4518932 w 5581544"/>
              <a:gd name="connsiteY550" fmla="*/ 1918636 h 2258938"/>
              <a:gd name="connsiteX551" fmla="*/ 4499999 w 5581544"/>
              <a:gd name="connsiteY551" fmla="*/ 1918636 h 2258938"/>
              <a:gd name="connsiteX552" fmla="*/ 4451321 w 5581544"/>
              <a:gd name="connsiteY552" fmla="*/ 1868423 h 2258938"/>
              <a:gd name="connsiteX553" fmla="*/ 4394527 w 5581544"/>
              <a:gd name="connsiteY553" fmla="*/ 1889099 h 2258938"/>
              <a:gd name="connsiteX554" fmla="*/ 4383709 w 5581544"/>
              <a:gd name="connsiteY554" fmla="*/ 1868423 h 2258938"/>
              <a:gd name="connsiteX555" fmla="*/ 4364778 w 5581544"/>
              <a:gd name="connsiteY555" fmla="*/ 1877284 h 2258938"/>
              <a:gd name="connsiteX556" fmla="*/ 4318802 w 5581544"/>
              <a:gd name="connsiteY556" fmla="*/ 1877284 h 2258938"/>
              <a:gd name="connsiteX557" fmla="*/ 4164646 w 5581544"/>
              <a:gd name="connsiteY557" fmla="*/ 1835933 h 2258938"/>
              <a:gd name="connsiteX558" fmla="*/ 4145717 w 5581544"/>
              <a:gd name="connsiteY558" fmla="*/ 1856607 h 2258938"/>
              <a:gd name="connsiteX559" fmla="*/ 4126785 w 5581544"/>
              <a:gd name="connsiteY559" fmla="*/ 1835931 h 2258938"/>
              <a:gd name="connsiteX560" fmla="*/ 4126603 w 5581544"/>
              <a:gd name="connsiteY560" fmla="*/ 1835952 h 2258938"/>
              <a:gd name="connsiteX561" fmla="*/ 4122859 w 5581544"/>
              <a:gd name="connsiteY561" fmla="*/ 1862792 h 2258938"/>
              <a:gd name="connsiteX562" fmla="*/ 4149596 w 5581544"/>
              <a:gd name="connsiteY562" fmla="*/ 1867239 h 2258938"/>
              <a:gd name="connsiteX563" fmla="*/ 4126808 w 5581544"/>
              <a:gd name="connsiteY563" fmla="*/ 1893324 h 2258938"/>
              <a:gd name="connsiteX564" fmla="*/ 4136970 w 5581544"/>
              <a:gd name="connsiteY564" fmla="*/ 1957759 h 2258938"/>
              <a:gd name="connsiteX565" fmla="*/ 4128011 w 5581544"/>
              <a:gd name="connsiteY565" fmla="*/ 2022000 h 2258938"/>
              <a:gd name="connsiteX566" fmla="*/ 3855280 w 5581544"/>
              <a:gd name="connsiteY566" fmla="*/ 2114061 h 2258938"/>
              <a:gd name="connsiteX567" fmla="*/ 3389362 w 5581544"/>
              <a:gd name="connsiteY567" fmla="*/ 2120205 h 2258938"/>
              <a:gd name="connsiteX568" fmla="*/ 3384191 w 5581544"/>
              <a:gd name="connsiteY568" fmla="*/ 2098430 h 2258938"/>
              <a:gd name="connsiteX569" fmla="*/ 3266375 w 5581544"/>
              <a:gd name="connsiteY569" fmla="*/ 2099743 h 2258938"/>
              <a:gd name="connsiteX570" fmla="*/ 3212882 w 5581544"/>
              <a:gd name="connsiteY570" fmla="*/ 2075308 h 2258938"/>
              <a:gd name="connsiteX571" fmla="*/ 3116310 w 5581544"/>
              <a:gd name="connsiteY571" fmla="*/ 2107860 h 2258938"/>
              <a:gd name="connsiteX572" fmla="*/ 2845374 w 5581544"/>
              <a:gd name="connsiteY572" fmla="*/ 2177992 h 2258938"/>
              <a:gd name="connsiteX573" fmla="*/ 2835477 w 5581544"/>
              <a:gd name="connsiteY573" fmla="*/ 2158265 h 2258938"/>
              <a:gd name="connsiteX574" fmla="*/ 2721544 w 5581544"/>
              <a:gd name="connsiteY574" fmla="*/ 2191057 h 2258938"/>
              <a:gd name="connsiteX575" fmla="*/ 2644351 w 5581544"/>
              <a:gd name="connsiteY575" fmla="*/ 2178432 h 2258938"/>
              <a:gd name="connsiteX576" fmla="*/ 2626288 w 5581544"/>
              <a:gd name="connsiteY576" fmla="*/ 2189240 h 2258938"/>
              <a:gd name="connsiteX577" fmla="*/ 2606663 w 5581544"/>
              <a:gd name="connsiteY577" fmla="*/ 2182408 h 2258938"/>
              <a:gd name="connsiteX578" fmla="*/ 2588601 w 5581544"/>
              <a:gd name="connsiteY578" fmla="*/ 2193216 h 2258938"/>
              <a:gd name="connsiteX579" fmla="*/ 2400450 w 5581544"/>
              <a:gd name="connsiteY579" fmla="*/ 2185620 h 2258938"/>
              <a:gd name="connsiteX580" fmla="*/ 2338787 w 5581544"/>
              <a:gd name="connsiteY580" fmla="*/ 2173140 h 2258938"/>
              <a:gd name="connsiteX581" fmla="*/ 2254041 w 5581544"/>
              <a:gd name="connsiteY581" fmla="*/ 2200200 h 2258938"/>
              <a:gd name="connsiteX582" fmla="*/ 2234103 w 5581544"/>
              <a:gd name="connsiteY582" fmla="*/ 2194554 h 2258938"/>
              <a:gd name="connsiteX583" fmla="*/ 2216609 w 5581544"/>
              <a:gd name="connsiteY583" fmla="*/ 2206427 h 2258938"/>
              <a:gd name="connsiteX584" fmla="*/ 2196672 w 5581544"/>
              <a:gd name="connsiteY584" fmla="*/ 2200781 h 2258938"/>
              <a:gd name="connsiteX585" fmla="*/ 2124662 w 5581544"/>
              <a:gd name="connsiteY585" fmla="*/ 2233677 h 2258938"/>
              <a:gd name="connsiteX586" fmla="*/ 2006846 w 5581544"/>
              <a:gd name="connsiteY586" fmla="*/ 2232362 h 2258938"/>
              <a:gd name="connsiteX587" fmla="*/ 2001676 w 5581544"/>
              <a:gd name="connsiteY587" fmla="*/ 2254137 h 2258938"/>
              <a:gd name="connsiteX588" fmla="*/ 1535757 w 5581544"/>
              <a:gd name="connsiteY588" fmla="*/ 2247995 h 2258938"/>
              <a:gd name="connsiteX589" fmla="*/ 1263026 w 5581544"/>
              <a:gd name="connsiteY589" fmla="*/ 2155932 h 2258938"/>
              <a:gd name="connsiteX590" fmla="*/ 1254065 w 5581544"/>
              <a:gd name="connsiteY590" fmla="*/ 2091689 h 2258938"/>
              <a:gd name="connsiteX591" fmla="*/ 1264227 w 5581544"/>
              <a:gd name="connsiteY591" fmla="*/ 2027258 h 2258938"/>
              <a:gd name="connsiteX592" fmla="*/ 1241439 w 5581544"/>
              <a:gd name="connsiteY592" fmla="*/ 2001171 h 2258938"/>
              <a:gd name="connsiteX593" fmla="*/ 1268178 w 5581544"/>
              <a:gd name="connsiteY593" fmla="*/ 1996724 h 2258938"/>
              <a:gd name="connsiteX594" fmla="*/ 1262068 w 5581544"/>
              <a:gd name="connsiteY594" fmla="*/ 1952923 h 2258938"/>
              <a:gd name="connsiteX595" fmla="*/ 1261389 w 5581544"/>
              <a:gd name="connsiteY595" fmla="*/ 1951703 h 2258938"/>
              <a:gd name="connsiteX596" fmla="*/ 1162348 w 5581544"/>
              <a:gd name="connsiteY596" fmla="*/ 1982608 h 2258938"/>
              <a:gd name="connsiteX597" fmla="*/ 1116374 w 5581544"/>
              <a:gd name="connsiteY597" fmla="*/ 1982606 h 2258938"/>
              <a:gd name="connsiteX598" fmla="*/ 1097441 w 5581544"/>
              <a:gd name="connsiteY598" fmla="*/ 1973747 h 2258938"/>
              <a:gd name="connsiteX599" fmla="*/ 1086623 w 5581544"/>
              <a:gd name="connsiteY599" fmla="*/ 1994423 h 2258938"/>
              <a:gd name="connsiteX600" fmla="*/ 1029830 w 5581544"/>
              <a:gd name="connsiteY600" fmla="*/ 1973745 h 2258938"/>
              <a:gd name="connsiteX601" fmla="*/ 981149 w 5581544"/>
              <a:gd name="connsiteY601" fmla="*/ 2023960 h 2258938"/>
              <a:gd name="connsiteX602" fmla="*/ 962218 w 5581544"/>
              <a:gd name="connsiteY602" fmla="*/ 2023960 h 2258938"/>
              <a:gd name="connsiteX603" fmla="*/ 886493 w 5581544"/>
              <a:gd name="connsiteY603" fmla="*/ 2003284 h 2258938"/>
              <a:gd name="connsiteX604" fmla="*/ 875674 w 5581544"/>
              <a:gd name="connsiteY604" fmla="*/ 2003284 h 2258938"/>
              <a:gd name="connsiteX605" fmla="*/ 856743 w 5581544"/>
              <a:gd name="connsiteY605" fmla="*/ 2015098 h 2258938"/>
              <a:gd name="connsiteX606" fmla="*/ 848632 w 5581544"/>
              <a:gd name="connsiteY606" fmla="*/ 1982608 h 2258938"/>
              <a:gd name="connsiteX607" fmla="*/ 791835 w 5581544"/>
              <a:gd name="connsiteY607" fmla="*/ 1994421 h 2258938"/>
              <a:gd name="connsiteX608" fmla="*/ 770200 w 5581544"/>
              <a:gd name="connsiteY608" fmla="*/ 1982608 h 2258938"/>
              <a:gd name="connsiteX609" fmla="*/ 694475 w 5581544"/>
              <a:gd name="connsiteY609" fmla="*/ 2015098 h 2258938"/>
              <a:gd name="connsiteX610" fmla="*/ 675545 w 5581544"/>
              <a:gd name="connsiteY610" fmla="*/ 2003284 h 2258938"/>
              <a:gd name="connsiteX611" fmla="*/ 675545 w 5581544"/>
              <a:gd name="connsiteY611" fmla="*/ 1982606 h 2258938"/>
              <a:gd name="connsiteX612" fmla="*/ 791837 w 5581544"/>
              <a:gd name="connsiteY612" fmla="*/ 1950118 h 2258938"/>
              <a:gd name="connsiteX613" fmla="*/ 791835 w 5581544"/>
              <a:gd name="connsiteY613" fmla="*/ 1941257 h 2258938"/>
              <a:gd name="connsiteX614" fmla="*/ 762087 w 5581544"/>
              <a:gd name="connsiteY614" fmla="*/ 1941257 h 2258938"/>
              <a:gd name="connsiteX615" fmla="*/ 762087 w 5581544"/>
              <a:gd name="connsiteY615" fmla="*/ 1920581 h 2258938"/>
              <a:gd name="connsiteX616" fmla="*/ 781018 w 5581544"/>
              <a:gd name="connsiteY616" fmla="*/ 1920581 h 2258938"/>
              <a:gd name="connsiteX617" fmla="*/ 799949 w 5581544"/>
              <a:gd name="connsiteY617" fmla="*/ 1929442 h 2258938"/>
              <a:gd name="connsiteX618" fmla="*/ 867562 w 5581544"/>
              <a:gd name="connsiteY618" fmla="*/ 1888090 h 2258938"/>
              <a:gd name="connsiteX619" fmla="*/ 916242 w 5581544"/>
              <a:gd name="connsiteY619" fmla="*/ 1888090 h 2258938"/>
              <a:gd name="connsiteX620" fmla="*/ 916242 w 5581544"/>
              <a:gd name="connsiteY620" fmla="*/ 1867415 h 2258938"/>
              <a:gd name="connsiteX621" fmla="*/ 875674 w 5581544"/>
              <a:gd name="connsiteY621" fmla="*/ 1846737 h 2258938"/>
              <a:gd name="connsiteX622" fmla="*/ 848631 w 5581544"/>
              <a:gd name="connsiteY622" fmla="*/ 1867413 h 2258938"/>
              <a:gd name="connsiteX623" fmla="*/ 810768 w 5581544"/>
              <a:gd name="connsiteY623" fmla="*/ 1867415 h 2258938"/>
              <a:gd name="connsiteX624" fmla="*/ 818881 w 5581544"/>
              <a:gd name="connsiteY624" fmla="*/ 1826063 h 2258938"/>
              <a:gd name="connsiteX625" fmla="*/ 818881 w 5581544"/>
              <a:gd name="connsiteY625" fmla="*/ 1814247 h 2258938"/>
              <a:gd name="connsiteX626" fmla="*/ 762087 w 5581544"/>
              <a:gd name="connsiteY626" fmla="*/ 1858553 h 2258938"/>
              <a:gd name="connsiteX627" fmla="*/ 732339 w 5581544"/>
              <a:gd name="connsiteY627" fmla="*/ 1858552 h 2258938"/>
              <a:gd name="connsiteX628" fmla="*/ 743155 w 5581544"/>
              <a:gd name="connsiteY628" fmla="*/ 1826063 h 2258938"/>
              <a:gd name="connsiteX629" fmla="*/ 743155 w 5581544"/>
              <a:gd name="connsiteY629" fmla="*/ 1814247 h 2258938"/>
              <a:gd name="connsiteX630" fmla="*/ 705293 w 5581544"/>
              <a:gd name="connsiteY630" fmla="*/ 1826061 h 2258938"/>
              <a:gd name="connsiteX631" fmla="*/ 686362 w 5581544"/>
              <a:gd name="connsiteY631" fmla="*/ 1814245 h 2258938"/>
              <a:gd name="connsiteX632" fmla="*/ 667432 w 5581544"/>
              <a:gd name="connsiteY632" fmla="*/ 1837878 h 2258938"/>
              <a:gd name="connsiteX633" fmla="*/ 656613 w 5581544"/>
              <a:gd name="connsiteY633" fmla="*/ 1837878 h 2258938"/>
              <a:gd name="connsiteX634" fmla="*/ 637681 w 5581544"/>
              <a:gd name="connsiteY634" fmla="*/ 1826063 h 2258938"/>
              <a:gd name="connsiteX635" fmla="*/ 626864 w 5581544"/>
              <a:gd name="connsiteY635" fmla="*/ 1837876 h 2258938"/>
              <a:gd name="connsiteX636" fmla="*/ 626864 w 5581544"/>
              <a:gd name="connsiteY636" fmla="*/ 1814247 h 2258938"/>
              <a:gd name="connsiteX637" fmla="*/ 791837 w 5581544"/>
              <a:gd name="connsiteY637" fmla="*/ 1764036 h 2258938"/>
              <a:gd name="connsiteX638" fmla="*/ 781018 w 5581544"/>
              <a:gd name="connsiteY638" fmla="*/ 1743360 h 2258938"/>
              <a:gd name="connsiteX639" fmla="*/ 781018 w 5581544"/>
              <a:gd name="connsiteY639" fmla="*/ 1731542 h 2258938"/>
              <a:gd name="connsiteX640" fmla="*/ 837812 w 5581544"/>
              <a:gd name="connsiteY640" fmla="*/ 1722684 h 2258938"/>
              <a:gd name="connsiteX641" fmla="*/ 837813 w 5581544"/>
              <a:gd name="connsiteY641" fmla="*/ 1710868 h 2258938"/>
              <a:gd name="connsiteX642" fmla="*/ 815823 w 5581544"/>
              <a:gd name="connsiteY642" fmla="*/ 1705723 h 2258938"/>
              <a:gd name="connsiteX643" fmla="*/ 779699 w 5581544"/>
              <a:gd name="connsiteY643" fmla="*/ 1714647 h 2258938"/>
              <a:gd name="connsiteX644" fmla="*/ 776285 w 5581544"/>
              <a:gd name="connsiteY644" fmla="*/ 1716775 h 2258938"/>
              <a:gd name="connsiteX645" fmla="*/ 705293 w 5581544"/>
              <a:gd name="connsiteY645" fmla="*/ 1731542 h 2258938"/>
              <a:gd name="connsiteX646" fmla="*/ 705293 w 5581544"/>
              <a:gd name="connsiteY646" fmla="*/ 1722683 h 2258938"/>
              <a:gd name="connsiteX647" fmla="*/ 724224 w 5581544"/>
              <a:gd name="connsiteY647" fmla="*/ 1698316 h 2258938"/>
              <a:gd name="connsiteX648" fmla="*/ 752664 w 5581544"/>
              <a:gd name="connsiteY648" fmla="*/ 1694248 h 2258938"/>
              <a:gd name="connsiteX649" fmla="*/ 752666 w 5581544"/>
              <a:gd name="connsiteY649" fmla="*/ 1684158 h 2258938"/>
              <a:gd name="connsiteX650" fmla="*/ 768204 w 5581544"/>
              <a:gd name="connsiteY650" fmla="*/ 1681286 h 2258938"/>
              <a:gd name="connsiteX651" fmla="*/ 751269 w 5581544"/>
              <a:gd name="connsiteY651" fmla="*/ 1669517 h 2258938"/>
              <a:gd name="connsiteX652" fmla="*/ 818881 w 5581544"/>
              <a:gd name="connsiteY652" fmla="*/ 1637026 h 2258938"/>
              <a:gd name="connsiteX653" fmla="*/ 837812 w 5581544"/>
              <a:gd name="connsiteY653" fmla="*/ 1657702 h 2258938"/>
              <a:gd name="connsiteX654" fmla="*/ 851040 w 5581544"/>
              <a:gd name="connsiteY654" fmla="*/ 1657702 h 2258938"/>
              <a:gd name="connsiteX655" fmla="*/ 868956 w 5581544"/>
              <a:gd name="connsiteY655" fmla="*/ 1651666 h 2258938"/>
              <a:gd name="connsiteX656" fmla="*/ 868956 w 5581544"/>
              <a:gd name="connsiteY656" fmla="*/ 1642805 h 2258938"/>
              <a:gd name="connsiteX657" fmla="*/ 839207 w 5581544"/>
              <a:gd name="connsiteY657" fmla="*/ 1642807 h 2258938"/>
              <a:gd name="connsiteX658" fmla="*/ 839207 w 5581544"/>
              <a:gd name="connsiteY658" fmla="*/ 1622131 h 2258938"/>
              <a:gd name="connsiteX659" fmla="*/ 858138 w 5581544"/>
              <a:gd name="connsiteY659" fmla="*/ 1622129 h 2258938"/>
              <a:gd name="connsiteX660" fmla="*/ 877069 w 5581544"/>
              <a:gd name="connsiteY660" fmla="*/ 1630992 h 2258938"/>
              <a:gd name="connsiteX661" fmla="*/ 892304 w 5581544"/>
              <a:gd name="connsiteY661" fmla="*/ 1616349 h 2258938"/>
              <a:gd name="connsiteX662" fmla="*/ 875674 w 5581544"/>
              <a:gd name="connsiteY662" fmla="*/ 1616351 h 2258938"/>
              <a:gd name="connsiteX663" fmla="*/ 875676 w 5581544"/>
              <a:gd name="connsiteY663" fmla="*/ 1607489 h 2258938"/>
              <a:gd name="connsiteX664" fmla="*/ 932026 w 5581544"/>
              <a:gd name="connsiteY664" fmla="*/ 1590258 h 2258938"/>
              <a:gd name="connsiteX665" fmla="*/ 911836 w 5581544"/>
              <a:gd name="connsiteY665" fmla="*/ 1579231 h 2258938"/>
              <a:gd name="connsiteX666" fmla="*/ 911836 w 5581544"/>
              <a:gd name="connsiteY666" fmla="*/ 1591047 h 2258938"/>
              <a:gd name="connsiteX667" fmla="*/ 730636 w 5581544"/>
              <a:gd name="connsiteY667" fmla="*/ 1570371 h 2258938"/>
              <a:gd name="connsiteX668" fmla="*/ 711705 w 5581544"/>
              <a:gd name="connsiteY668" fmla="*/ 1591047 h 2258938"/>
              <a:gd name="connsiteX669" fmla="*/ 692775 w 5581544"/>
              <a:gd name="connsiteY669" fmla="*/ 1570371 h 2258938"/>
              <a:gd name="connsiteX670" fmla="*/ 685153 w 5581544"/>
              <a:gd name="connsiteY670" fmla="*/ 1571809 h 2258938"/>
              <a:gd name="connsiteX671" fmla="*/ 676941 w 5581544"/>
              <a:gd name="connsiteY671" fmla="*/ 1580779 h 2258938"/>
              <a:gd name="connsiteX672" fmla="*/ 647190 w 5581544"/>
              <a:gd name="connsiteY672" fmla="*/ 1580778 h 2258938"/>
              <a:gd name="connsiteX673" fmla="*/ 647190 w 5581544"/>
              <a:gd name="connsiteY673" fmla="*/ 1578975 h 2258938"/>
              <a:gd name="connsiteX674" fmla="*/ 638009 w 5581544"/>
              <a:gd name="connsiteY674" fmla="*/ 1580708 h 2258938"/>
              <a:gd name="connsiteX675" fmla="*/ 538619 w 5581544"/>
              <a:gd name="connsiteY675" fmla="*/ 1611723 h 2258938"/>
              <a:gd name="connsiteX676" fmla="*/ 492643 w 5581544"/>
              <a:gd name="connsiteY676" fmla="*/ 1611723 h 2258938"/>
              <a:gd name="connsiteX677" fmla="*/ 473713 w 5581544"/>
              <a:gd name="connsiteY677" fmla="*/ 1602861 h 2258938"/>
              <a:gd name="connsiteX678" fmla="*/ 462896 w 5581544"/>
              <a:gd name="connsiteY678" fmla="*/ 1623535 h 2258938"/>
              <a:gd name="connsiteX679" fmla="*/ 406102 w 5581544"/>
              <a:gd name="connsiteY679" fmla="*/ 1602861 h 2258938"/>
              <a:gd name="connsiteX680" fmla="*/ 357420 w 5581544"/>
              <a:gd name="connsiteY680" fmla="*/ 1653074 h 2258938"/>
              <a:gd name="connsiteX681" fmla="*/ 338489 w 5581544"/>
              <a:gd name="connsiteY681" fmla="*/ 1653074 h 2258938"/>
              <a:gd name="connsiteX682" fmla="*/ 262765 w 5581544"/>
              <a:gd name="connsiteY682" fmla="*/ 1632398 h 2258938"/>
              <a:gd name="connsiteX683" fmla="*/ 251945 w 5581544"/>
              <a:gd name="connsiteY683" fmla="*/ 1632398 h 2258938"/>
              <a:gd name="connsiteX684" fmla="*/ 233013 w 5581544"/>
              <a:gd name="connsiteY684" fmla="*/ 1644213 h 2258938"/>
              <a:gd name="connsiteX685" fmla="*/ 224903 w 5581544"/>
              <a:gd name="connsiteY685" fmla="*/ 1611723 h 2258938"/>
              <a:gd name="connsiteX686" fmla="*/ 168106 w 5581544"/>
              <a:gd name="connsiteY686" fmla="*/ 1623537 h 2258938"/>
              <a:gd name="connsiteX687" fmla="*/ 146472 w 5581544"/>
              <a:gd name="connsiteY687" fmla="*/ 1611723 h 2258938"/>
              <a:gd name="connsiteX688" fmla="*/ 70746 w 5581544"/>
              <a:gd name="connsiteY688" fmla="*/ 1644213 h 2258938"/>
              <a:gd name="connsiteX689" fmla="*/ 51815 w 5581544"/>
              <a:gd name="connsiteY689" fmla="*/ 1632398 h 2258938"/>
              <a:gd name="connsiteX690" fmla="*/ 51816 w 5581544"/>
              <a:gd name="connsiteY690" fmla="*/ 1611723 h 2258938"/>
              <a:gd name="connsiteX691" fmla="*/ 168106 w 5581544"/>
              <a:gd name="connsiteY691" fmla="*/ 1579232 h 2258938"/>
              <a:gd name="connsiteX692" fmla="*/ 168106 w 5581544"/>
              <a:gd name="connsiteY692" fmla="*/ 1570371 h 2258938"/>
              <a:gd name="connsiteX693" fmla="*/ 138357 w 5581544"/>
              <a:gd name="connsiteY693" fmla="*/ 1570371 h 2258938"/>
              <a:gd name="connsiteX694" fmla="*/ 138357 w 5581544"/>
              <a:gd name="connsiteY694" fmla="*/ 1549694 h 2258938"/>
              <a:gd name="connsiteX695" fmla="*/ 157289 w 5581544"/>
              <a:gd name="connsiteY695" fmla="*/ 1549695 h 2258938"/>
              <a:gd name="connsiteX696" fmla="*/ 176221 w 5581544"/>
              <a:gd name="connsiteY696" fmla="*/ 1558557 h 2258938"/>
              <a:gd name="connsiteX697" fmla="*/ 243833 w 5581544"/>
              <a:gd name="connsiteY697" fmla="*/ 1517205 h 2258938"/>
              <a:gd name="connsiteX698" fmla="*/ 292514 w 5581544"/>
              <a:gd name="connsiteY698" fmla="*/ 1517205 h 2258938"/>
              <a:gd name="connsiteX699" fmla="*/ 292514 w 5581544"/>
              <a:gd name="connsiteY699" fmla="*/ 1496529 h 2258938"/>
              <a:gd name="connsiteX700" fmla="*/ 251946 w 5581544"/>
              <a:gd name="connsiteY700" fmla="*/ 1475854 h 2258938"/>
              <a:gd name="connsiteX701" fmla="*/ 224903 w 5581544"/>
              <a:gd name="connsiteY701" fmla="*/ 1496529 h 2258938"/>
              <a:gd name="connsiteX702" fmla="*/ 187039 w 5581544"/>
              <a:gd name="connsiteY702" fmla="*/ 1496528 h 2258938"/>
              <a:gd name="connsiteX703" fmla="*/ 195153 w 5581544"/>
              <a:gd name="connsiteY703" fmla="*/ 1455178 h 2258938"/>
              <a:gd name="connsiteX704" fmla="*/ 195153 w 5581544"/>
              <a:gd name="connsiteY704" fmla="*/ 1443362 h 2258938"/>
              <a:gd name="connsiteX705" fmla="*/ 138357 w 5581544"/>
              <a:gd name="connsiteY705" fmla="*/ 1487668 h 2258938"/>
              <a:gd name="connsiteX706" fmla="*/ 108610 w 5581544"/>
              <a:gd name="connsiteY706" fmla="*/ 1487668 h 2258938"/>
              <a:gd name="connsiteX707" fmla="*/ 119426 w 5581544"/>
              <a:gd name="connsiteY707" fmla="*/ 1455176 h 2258938"/>
              <a:gd name="connsiteX708" fmla="*/ 119426 w 5581544"/>
              <a:gd name="connsiteY708" fmla="*/ 1443362 h 2258938"/>
              <a:gd name="connsiteX709" fmla="*/ 81565 w 5581544"/>
              <a:gd name="connsiteY709" fmla="*/ 1455178 h 2258938"/>
              <a:gd name="connsiteX710" fmla="*/ 62634 w 5581544"/>
              <a:gd name="connsiteY710" fmla="*/ 1443362 h 2258938"/>
              <a:gd name="connsiteX711" fmla="*/ 43701 w 5581544"/>
              <a:gd name="connsiteY711" fmla="*/ 1466992 h 2258938"/>
              <a:gd name="connsiteX712" fmla="*/ 32883 w 5581544"/>
              <a:gd name="connsiteY712" fmla="*/ 1466992 h 2258938"/>
              <a:gd name="connsiteX713" fmla="*/ 13954 w 5581544"/>
              <a:gd name="connsiteY713" fmla="*/ 1455178 h 2258938"/>
              <a:gd name="connsiteX714" fmla="*/ 3134 w 5581544"/>
              <a:gd name="connsiteY714" fmla="*/ 1466992 h 2258938"/>
              <a:gd name="connsiteX715" fmla="*/ 3136 w 5581544"/>
              <a:gd name="connsiteY715" fmla="*/ 1443360 h 2258938"/>
              <a:gd name="connsiteX716" fmla="*/ 168106 w 5581544"/>
              <a:gd name="connsiteY716" fmla="*/ 1393149 h 2258938"/>
              <a:gd name="connsiteX717" fmla="*/ 157289 w 5581544"/>
              <a:gd name="connsiteY717" fmla="*/ 1372475 h 2258938"/>
              <a:gd name="connsiteX718" fmla="*/ 157290 w 5581544"/>
              <a:gd name="connsiteY718" fmla="*/ 1360659 h 2258938"/>
              <a:gd name="connsiteX719" fmla="*/ 214082 w 5581544"/>
              <a:gd name="connsiteY719" fmla="*/ 1351799 h 2258938"/>
              <a:gd name="connsiteX720" fmla="*/ 214082 w 5581544"/>
              <a:gd name="connsiteY720" fmla="*/ 1339983 h 2258938"/>
              <a:gd name="connsiteX721" fmla="*/ 176220 w 5581544"/>
              <a:gd name="connsiteY721" fmla="*/ 1331123 h 2258938"/>
              <a:gd name="connsiteX722" fmla="*/ 81565 w 5581544"/>
              <a:gd name="connsiteY722" fmla="*/ 1360659 h 2258938"/>
              <a:gd name="connsiteX723" fmla="*/ 81564 w 5581544"/>
              <a:gd name="connsiteY723" fmla="*/ 1351799 h 2258938"/>
              <a:gd name="connsiteX724" fmla="*/ 157289 w 5581544"/>
              <a:gd name="connsiteY724" fmla="*/ 1319305 h 2258938"/>
              <a:gd name="connsiteX725" fmla="*/ 127540 w 5581544"/>
              <a:gd name="connsiteY725" fmla="*/ 1298631 h 2258938"/>
              <a:gd name="connsiteX726" fmla="*/ 195153 w 5581544"/>
              <a:gd name="connsiteY726" fmla="*/ 1266139 h 2258938"/>
              <a:gd name="connsiteX727" fmla="*/ 214084 w 5581544"/>
              <a:gd name="connsiteY727" fmla="*/ 1286815 h 2258938"/>
              <a:gd name="connsiteX728" fmla="*/ 243833 w 5581544"/>
              <a:gd name="connsiteY728" fmla="*/ 1286817 h 2258938"/>
              <a:gd name="connsiteX729" fmla="*/ 281697 w 5581544"/>
              <a:gd name="connsiteY729" fmla="*/ 1245464 h 2258938"/>
              <a:gd name="connsiteX730" fmla="*/ 251945 w 5581544"/>
              <a:gd name="connsiteY730" fmla="*/ 1245464 h 2258938"/>
              <a:gd name="connsiteX731" fmla="*/ 251945 w 5581544"/>
              <a:gd name="connsiteY731" fmla="*/ 1236604 h 2258938"/>
              <a:gd name="connsiteX732" fmla="*/ 319559 w 5581544"/>
              <a:gd name="connsiteY732" fmla="*/ 1215928 h 2258938"/>
              <a:gd name="connsiteX733" fmla="*/ 615709 w 5581544"/>
              <a:gd name="connsiteY733" fmla="*/ 1114201 h 2258938"/>
              <a:gd name="connsiteX734" fmla="*/ 597733 w 5581544"/>
              <a:gd name="connsiteY734" fmla="*/ 1102982 h 2258938"/>
              <a:gd name="connsiteX735" fmla="*/ 597733 w 5581544"/>
              <a:gd name="connsiteY735" fmla="*/ 1082304 h 2258938"/>
              <a:gd name="connsiteX736" fmla="*/ 714025 w 5581544"/>
              <a:gd name="connsiteY736" fmla="*/ 1049816 h 2258938"/>
              <a:gd name="connsiteX737" fmla="*/ 714025 w 5581544"/>
              <a:gd name="connsiteY737" fmla="*/ 1040954 h 2258938"/>
              <a:gd name="connsiteX738" fmla="*/ 684274 w 5581544"/>
              <a:gd name="connsiteY738" fmla="*/ 1040954 h 2258938"/>
              <a:gd name="connsiteX739" fmla="*/ 684275 w 5581544"/>
              <a:gd name="connsiteY739" fmla="*/ 1020279 h 2258938"/>
              <a:gd name="connsiteX740" fmla="*/ 703207 w 5581544"/>
              <a:gd name="connsiteY740" fmla="*/ 1020279 h 2258938"/>
              <a:gd name="connsiteX741" fmla="*/ 722138 w 5581544"/>
              <a:gd name="connsiteY741" fmla="*/ 1029140 h 2258938"/>
              <a:gd name="connsiteX742" fmla="*/ 789750 w 5581544"/>
              <a:gd name="connsiteY742" fmla="*/ 987788 h 2258938"/>
              <a:gd name="connsiteX743" fmla="*/ 838429 w 5581544"/>
              <a:gd name="connsiteY743" fmla="*/ 987788 h 2258938"/>
              <a:gd name="connsiteX744" fmla="*/ 838431 w 5581544"/>
              <a:gd name="connsiteY744" fmla="*/ 967113 h 2258938"/>
              <a:gd name="connsiteX745" fmla="*/ 797863 w 5581544"/>
              <a:gd name="connsiteY745" fmla="*/ 946435 h 2258938"/>
              <a:gd name="connsiteX746" fmla="*/ 770820 w 5581544"/>
              <a:gd name="connsiteY746" fmla="*/ 967113 h 2258938"/>
              <a:gd name="connsiteX747" fmla="*/ 732956 w 5581544"/>
              <a:gd name="connsiteY747" fmla="*/ 967113 h 2258938"/>
              <a:gd name="connsiteX748" fmla="*/ 741069 w 5581544"/>
              <a:gd name="connsiteY748" fmla="*/ 925761 h 2258938"/>
              <a:gd name="connsiteX749" fmla="*/ 741069 w 5581544"/>
              <a:gd name="connsiteY749" fmla="*/ 913945 h 2258938"/>
              <a:gd name="connsiteX750" fmla="*/ 684274 w 5581544"/>
              <a:gd name="connsiteY750" fmla="*/ 958251 h 2258938"/>
              <a:gd name="connsiteX751" fmla="*/ 654526 w 5581544"/>
              <a:gd name="connsiteY751" fmla="*/ 958250 h 2258938"/>
              <a:gd name="connsiteX752" fmla="*/ 665344 w 5581544"/>
              <a:gd name="connsiteY752" fmla="*/ 925761 h 2258938"/>
              <a:gd name="connsiteX753" fmla="*/ 665343 w 5581544"/>
              <a:gd name="connsiteY753" fmla="*/ 913945 h 2258938"/>
              <a:gd name="connsiteX754" fmla="*/ 627482 w 5581544"/>
              <a:gd name="connsiteY754" fmla="*/ 925760 h 2258938"/>
              <a:gd name="connsiteX755" fmla="*/ 608550 w 5581544"/>
              <a:gd name="connsiteY755" fmla="*/ 913943 h 2258938"/>
              <a:gd name="connsiteX756" fmla="*/ 589619 w 5581544"/>
              <a:gd name="connsiteY756" fmla="*/ 937576 h 2258938"/>
              <a:gd name="connsiteX757" fmla="*/ 578801 w 5581544"/>
              <a:gd name="connsiteY757" fmla="*/ 937576 h 2258938"/>
              <a:gd name="connsiteX758" fmla="*/ 559870 w 5581544"/>
              <a:gd name="connsiteY758" fmla="*/ 925761 h 2258938"/>
              <a:gd name="connsiteX759" fmla="*/ 549051 w 5581544"/>
              <a:gd name="connsiteY759" fmla="*/ 937574 h 2258938"/>
              <a:gd name="connsiteX760" fmla="*/ 549053 w 5581544"/>
              <a:gd name="connsiteY760" fmla="*/ 913945 h 2258938"/>
              <a:gd name="connsiteX761" fmla="*/ 714025 w 5581544"/>
              <a:gd name="connsiteY761" fmla="*/ 863734 h 2258938"/>
              <a:gd name="connsiteX762" fmla="*/ 703207 w 5581544"/>
              <a:gd name="connsiteY762" fmla="*/ 843058 h 2258938"/>
              <a:gd name="connsiteX763" fmla="*/ 703207 w 5581544"/>
              <a:gd name="connsiteY763" fmla="*/ 831240 h 2258938"/>
              <a:gd name="connsiteX764" fmla="*/ 760001 w 5581544"/>
              <a:gd name="connsiteY764" fmla="*/ 822382 h 2258938"/>
              <a:gd name="connsiteX765" fmla="*/ 759999 w 5581544"/>
              <a:gd name="connsiteY765" fmla="*/ 819436 h 2258938"/>
              <a:gd name="connsiteX766" fmla="*/ 744227 w 5581544"/>
              <a:gd name="connsiteY766" fmla="*/ 814800 h 2258938"/>
              <a:gd name="connsiteX767" fmla="*/ 733410 w 5581544"/>
              <a:gd name="connsiteY767" fmla="*/ 814800 h 2258938"/>
              <a:gd name="connsiteX768" fmla="*/ 714478 w 5581544"/>
              <a:gd name="connsiteY768" fmla="*/ 826614 h 2258938"/>
              <a:gd name="connsiteX769" fmla="*/ 710128 w 5581544"/>
              <a:gd name="connsiteY769" fmla="*/ 809198 h 2258938"/>
              <a:gd name="connsiteX770" fmla="*/ 698474 w 5581544"/>
              <a:gd name="connsiteY770" fmla="*/ 816475 h 2258938"/>
              <a:gd name="connsiteX771" fmla="*/ 627482 w 5581544"/>
              <a:gd name="connsiteY771" fmla="*/ 831240 h 2258938"/>
              <a:gd name="connsiteX772" fmla="*/ 627480 w 5581544"/>
              <a:gd name="connsiteY772" fmla="*/ 822381 h 2258938"/>
              <a:gd name="connsiteX773" fmla="*/ 643030 w 5581544"/>
              <a:gd name="connsiteY773" fmla="*/ 802367 h 2258938"/>
              <a:gd name="connsiteX774" fmla="*/ 627934 w 5581544"/>
              <a:gd name="connsiteY774" fmla="*/ 794124 h 2258938"/>
              <a:gd name="connsiteX775" fmla="*/ 552211 w 5581544"/>
              <a:gd name="connsiteY775" fmla="*/ 826614 h 2258938"/>
              <a:gd name="connsiteX776" fmla="*/ 533280 w 5581544"/>
              <a:gd name="connsiteY776" fmla="*/ 814798 h 2258938"/>
              <a:gd name="connsiteX777" fmla="*/ 533278 w 5581544"/>
              <a:gd name="connsiteY777" fmla="*/ 794122 h 2258938"/>
              <a:gd name="connsiteX778" fmla="*/ 649570 w 5581544"/>
              <a:gd name="connsiteY778" fmla="*/ 761634 h 2258938"/>
              <a:gd name="connsiteX779" fmla="*/ 649570 w 5581544"/>
              <a:gd name="connsiteY779" fmla="*/ 752772 h 2258938"/>
              <a:gd name="connsiteX780" fmla="*/ 619822 w 5581544"/>
              <a:gd name="connsiteY780" fmla="*/ 752772 h 2258938"/>
              <a:gd name="connsiteX781" fmla="*/ 619822 w 5581544"/>
              <a:gd name="connsiteY781" fmla="*/ 732097 h 2258938"/>
              <a:gd name="connsiteX782" fmla="*/ 638753 w 5581544"/>
              <a:gd name="connsiteY782" fmla="*/ 732097 h 2258938"/>
              <a:gd name="connsiteX783" fmla="*/ 657683 w 5581544"/>
              <a:gd name="connsiteY783" fmla="*/ 740958 h 2258938"/>
              <a:gd name="connsiteX784" fmla="*/ 725296 w 5581544"/>
              <a:gd name="connsiteY784" fmla="*/ 699606 h 2258938"/>
              <a:gd name="connsiteX785" fmla="*/ 773976 w 5581544"/>
              <a:gd name="connsiteY785" fmla="*/ 699606 h 2258938"/>
              <a:gd name="connsiteX786" fmla="*/ 773978 w 5581544"/>
              <a:gd name="connsiteY786" fmla="*/ 678931 h 2258938"/>
              <a:gd name="connsiteX787" fmla="*/ 733408 w 5581544"/>
              <a:gd name="connsiteY787" fmla="*/ 658253 h 2258938"/>
              <a:gd name="connsiteX788" fmla="*/ 706365 w 5581544"/>
              <a:gd name="connsiteY788" fmla="*/ 678931 h 2258938"/>
              <a:gd name="connsiteX789" fmla="*/ 668504 w 5581544"/>
              <a:gd name="connsiteY789" fmla="*/ 678931 h 2258938"/>
              <a:gd name="connsiteX790" fmla="*/ 676614 w 5581544"/>
              <a:gd name="connsiteY790" fmla="*/ 637579 h 2258938"/>
              <a:gd name="connsiteX791" fmla="*/ 676616 w 5581544"/>
              <a:gd name="connsiteY791" fmla="*/ 627375 h 2258938"/>
              <a:gd name="connsiteX792" fmla="*/ 673890 w 5581544"/>
              <a:gd name="connsiteY792" fmla="*/ 627887 h 2258938"/>
              <a:gd name="connsiteX793" fmla="*/ 619822 w 5581544"/>
              <a:gd name="connsiteY793" fmla="*/ 670069 h 2258938"/>
              <a:gd name="connsiteX794" fmla="*/ 590072 w 5581544"/>
              <a:gd name="connsiteY794" fmla="*/ 670068 h 2258938"/>
              <a:gd name="connsiteX795" fmla="*/ 596766 w 5581544"/>
              <a:gd name="connsiteY795" fmla="*/ 649965 h 2258938"/>
              <a:gd name="connsiteX796" fmla="*/ 558369 w 5581544"/>
              <a:gd name="connsiteY796" fmla="*/ 661947 h 2258938"/>
              <a:gd name="connsiteX797" fmla="*/ 512391 w 5581544"/>
              <a:gd name="connsiteY797" fmla="*/ 661946 h 2258938"/>
              <a:gd name="connsiteX798" fmla="*/ 493461 w 5581544"/>
              <a:gd name="connsiteY798" fmla="*/ 653086 h 2258938"/>
              <a:gd name="connsiteX799" fmla="*/ 482644 w 5581544"/>
              <a:gd name="connsiteY799" fmla="*/ 673762 h 2258938"/>
              <a:gd name="connsiteX800" fmla="*/ 475488 w 5581544"/>
              <a:gd name="connsiteY800" fmla="*/ 671157 h 2258938"/>
              <a:gd name="connsiteX801" fmla="*/ 457553 w 5581544"/>
              <a:gd name="connsiteY801" fmla="*/ 690745 h 2258938"/>
              <a:gd name="connsiteX802" fmla="*/ 427805 w 5581544"/>
              <a:gd name="connsiteY802" fmla="*/ 690745 h 2258938"/>
              <a:gd name="connsiteX803" fmla="*/ 427804 w 5581544"/>
              <a:gd name="connsiteY803" fmla="*/ 670069 h 2258938"/>
              <a:gd name="connsiteX804" fmla="*/ 454623 w 5581544"/>
              <a:gd name="connsiteY804" fmla="*/ 663561 h 2258938"/>
              <a:gd name="connsiteX805" fmla="*/ 425850 w 5581544"/>
              <a:gd name="connsiteY805" fmla="*/ 653086 h 2258938"/>
              <a:gd name="connsiteX806" fmla="*/ 377170 w 5581544"/>
              <a:gd name="connsiteY806" fmla="*/ 703297 h 2258938"/>
              <a:gd name="connsiteX807" fmla="*/ 358239 w 5581544"/>
              <a:gd name="connsiteY807" fmla="*/ 703299 h 2258938"/>
              <a:gd name="connsiteX808" fmla="*/ 282514 w 5581544"/>
              <a:gd name="connsiteY808" fmla="*/ 682622 h 2258938"/>
              <a:gd name="connsiteX809" fmla="*/ 271694 w 5581544"/>
              <a:gd name="connsiteY809" fmla="*/ 682622 h 2258938"/>
              <a:gd name="connsiteX810" fmla="*/ 252763 w 5581544"/>
              <a:gd name="connsiteY810" fmla="*/ 694438 h 2258938"/>
              <a:gd name="connsiteX811" fmla="*/ 244651 w 5581544"/>
              <a:gd name="connsiteY811" fmla="*/ 661947 h 2258938"/>
              <a:gd name="connsiteX812" fmla="*/ 187856 w 5581544"/>
              <a:gd name="connsiteY812" fmla="*/ 673762 h 2258938"/>
              <a:gd name="connsiteX813" fmla="*/ 166220 w 5581544"/>
              <a:gd name="connsiteY813" fmla="*/ 661946 h 2258938"/>
              <a:gd name="connsiteX814" fmla="*/ 90495 w 5581544"/>
              <a:gd name="connsiteY814" fmla="*/ 694438 h 2258938"/>
              <a:gd name="connsiteX815" fmla="*/ 71564 w 5581544"/>
              <a:gd name="connsiteY815" fmla="*/ 682623 h 2258938"/>
              <a:gd name="connsiteX816" fmla="*/ 71564 w 5581544"/>
              <a:gd name="connsiteY816" fmla="*/ 661947 h 2258938"/>
              <a:gd name="connsiteX817" fmla="*/ 187854 w 5581544"/>
              <a:gd name="connsiteY817" fmla="*/ 629457 h 2258938"/>
              <a:gd name="connsiteX818" fmla="*/ 187856 w 5581544"/>
              <a:gd name="connsiteY818" fmla="*/ 620596 h 2258938"/>
              <a:gd name="connsiteX819" fmla="*/ 158107 w 5581544"/>
              <a:gd name="connsiteY819" fmla="*/ 620596 h 2258938"/>
              <a:gd name="connsiteX820" fmla="*/ 158107 w 5581544"/>
              <a:gd name="connsiteY820" fmla="*/ 599920 h 2258938"/>
              <a:gd name="connsiteX821" fmla="*/ 177038 w 5581544"/>
              <a:gd name="connsiteY821" fmla="*/ 599920 h 2258938"/>
              <a:gd name="connsiteX822" fmla="*/ 195969 w 5581544"/>
              <a:gd name="connsiteY822" fmla="*/ 608780 h 2258938"/>
              <a:gd name="connsiteX823" fmla="*/ 263582 w 5581544"/>
              <a:gd name="connsiteY823" fmla="*/ 567428 h 2258938"/>
              <a:gd name="connsiteX824" fmla="*/ 312262 w 5581544"/>
              <a:gd name="connsiteY824" fmla="*/ 567430 h 2258938"/>
              <a:gd name="connsiteX825" fmla="*/ 312262 w 5581544"/>
              <a:gd name="connsiteY825" fmla="*/ 546754 h 2258938"/>
              <a:gd name="connsiteX826" fmla="*/ 271694 w 5581544"/>
              <a:gd name="connsiteY826" fmla="*/ 526078 h 2258938"/>
              <a:gd name="connsiteX827" fmla="*/ 244651 w 5581544"/>
              <a:gd name="connsiteY827" fmla="*/ 546752 h 2258938"/>
              <a:gd name="connsiteX828" fmla="*/ 206789 w 5581544"/>
              <a:gd name="connsiteY828" fmla="*/ 546754 h 2258938"/>
              <a:gd name="connsiteX829" fmla="*/ 214901 w 5581544"/>
              <a:gd name="connsiteY829" fmla="*/ 505403 h 2258938"/>
              <a:gd name="connsiteX830" fmla="*/ 214901 w 5581544"/>
              <a:gd name="connsiteY830" fmla="*/ 493586 h 2258938"/>
              <a:gd name="connsiteX831" fmla="*/ 158107 w 5581544"/>
              <a:gd name="connsiteY831" fmla="*/ 537891 h 2258938"/>
              <a:gd name="connsiteX832" fmla="*/ 128358 w 5581544"/>
              <a:gd name="connsiteY832" fmla="*/ 537893 h 2258938"/>
              <a:gd name="connsiteX833" fmla="*/ 139176 w 5581544"/>
              <a:gd name="connsiteY833" fmla="*/ 505403 h 2258938"/>
              <a:gd name="connsiteX834" fmla="*/ 139176 w 5581544"/>
              <a:gd name="connsiteY834" fmla="*/ 493586 h 2258938"/>
              <a:gd name="connsiteX835" fmla="*/ 101313 w 5581544"/>
              <a:gd name="connsiteY835" fmla="*/ 505403 h 2258938"/>
              <a:gd name="connsiteX836" fmla="*/ 82382 w 5581544"/>
              <a:gd name="connsiteY836" fmla="*/ 493586 h 2258938"/>
              <a:gd name="connsiteX837" fmla="*/ 63451 w 5581544"/>
              <a:gd name="connsiteY837" fmla="*/ 517215 h 2258938"/>
              <a:gd name="connsiteX838" fmla="*/ 52633 w 5581544"/>
              <a:gd name="connsiteY838" fmla="*/ 517215 h 2258938"/>
              <a:gd name="connsiteX839" fmla="*/ 33702 w 5581544"/>
              <a:gd name="connsiteY839" fmla="*/ 505401 h 2258938"/>
              <a:gd name="connsiteX840" fmla="*/ 22884 w 5581544"/>
              <a:gd name="connsiteY840" fmla="*/ 517217 h 2258938"/>
              <a:gd name="connsiteX841" fmla="*/ 22884 w 5581544"/>
              <a:gd name="connsiteY841" fmla="*/ 493586 h 2258938"/>
              <a:gd name="connsiteX842" fmla="*/ 187856 w 5581544"/>
              <a:gd name="connsiteY842" fmla="*/ 443375 h 2258938"/>
              <a:gd name="connsiteX843" fmla="*/ 177038 w 5581544"/>
              <a:gd name="connsiteY843" fmla="*/ 422700 h 2258938"/>
              <a:gd name="connsiteX844" fmla="*/ 177038 w 5581544"/>
              <a:gd name="connsiteY844" fmla="*/ 410883 h 2258938"/>
              <a:gd name="connsiteX845" fmla="*/ 233832 w 5581544"/>
              <a:gd name="connsiteY845" fmla="*/ 402024 h 2258938"/>
              <a:gd name="connsiteX846" fmla="*/ 233832 w 5581544"/>
              <a:gd name="connsiteY846" fmla="*/ 390208 h 2258938"/>
              <a:gd name="connsiteX847" fmla="*/ 195968 w 5581544"/>
              <a:gd name="connsiteY847" fmla="*/ 381348 h 2258938"/>
              <a:gd name="connsiteX848" fmla="*/ 101313 w 5581544"/>
              <a:gd name="connsiteY848" fmla="*/ 410883 h 2258938"/>
              <a:gd name="connsiteX849" fmla="*/ 101313 w 5581544"/>
              <a:gd name="connsiteY849" fmla="*/ 402024 h 2258938"/>
              <a:gd name="connsiteX850" fmla="*/ 177037 w 5581544"/>
              <a:gd name="connsiteY850" fmla="*/ 369532 h 2258938"/>
              <a:gd name="connsiteX851" fmla="*/ 147289 w 5581544"/>
              <a:gd name="connsiteY851" fmla="*/ 348856 h 2258938"/>
              <a:gd name="connsiteX852" fmla="*/ 214901 w 5581544"/>
              <a:gd name="connsiteY852" fmla="*/ 316366 h 2258938"/>
              <a:gd name="connsiteX853" fmla="*/ 233832 w 5581544"/>
              <a:gd name="connsiteY853" fmla="*/ 337042 h 2258938"/>
              <a:gd name="connsiteX854" fmla="*/ 263582 w 5581544"/>
              <a:gd name="connsiteY854" fmla="*/ 337042 h 2258938"/>
              <a:gd name="connsiteX855" fmla="*/ 301445 w 5581544"/>
              <a:gd name="connsiteY855" fmla="*/ 295690 h 2258938"/>
              <a:gd name="connsiteX856" fmla="*/ 271694 w 5581544"/>
              <a:gd name="connsiteY856" fmla="*/ 295690 h 2258938"/>
              <a:gd name="connsiteX857" fmla="*/ 271693 w 5581544"/>
              <a:gd name="connsiteY857" fmla="*/ 286829 h 2258938"/>
              <a:gd name="connsiteX858" fmla="*/ 339307 w 5581544"/>
              <a:gd name="connsiteY858" fmla="*/ 266151 h 2258938"/>
              <a:gd name="connsiteX859" fmla="*/ 674660 w 5581544"/>
              <a:gd name="connsiteY859" fmla="*/ 150960 h 2258938"/>
              <a:gd name="connsiteX860" fmla="*/ 712523 w 5581544"/>
              <a:gd name="connsiteY860" fmla="*/ 159821 h 2258938"/>
              <a:gd name="connsiteX861" fmla="*/ 972152 w 5581544"/>
              <a:gd name="connsiteY861" fmla="*/ 109608 h 2258938"/>
              <a:gd name="connsiteX862" fmla="*/ 991082 w 5581544"/>
              <a:gd name="connsiteY862" fmla="*/ 118468 h 2258938"/>
              <a:gd name="connsiteX863" fmla="*/ 1010013 w 5581544"/>
              <a:gd name="connsiteY863" fmla="*/ 109608 h 2258938"/>
              <a:gd name="connsiteX864" fmla="*/ 1028946 w 5581544"/>
              <a:gd name="connsiteY864" fmla="*/ 118470 h 2258938"/>
              <a:gd name="connsiteX865" fmla="*/ 1104671 w 5581544"/>
              <a:gd name="connsiteY865" fmla="*/ 97794 h 2258938"/>
              <a:gd name="connsiteX866" fmla="*/ 1220963 w 5581544"/>
              <a:gd name="connsiteY866" fmla="*/ 118470 h 2258938"/>
              <a:gd name="connsiteX867" fmla="*/ 1229076 w 5581544"/>
              <a:gd name="connsiteY867" fmla="*/ 97794 h 2258938"/>
              <a:gd name="connsiteX868" fmla="*/ 1391320 w 5581544"/>
              <a:gd name="connsiteY868" fmla="*/ 122114 h 2258938"/>
              <a:gd name="connsiteX869" fmla="*/ 1488024 w 5581544"/>
              <a:gd name="connsiteY869" fmla="*/ 84296 h 2258938"/>
              <a:gd name="connsiteX870" fmla="*/ 1947781 w 5581544"/>
              <a:gd name="connsiteY870" fmla="*/ 1593 h 2258938"/>
              <a:gd name="connsiteX871" fmla="*/ 1955896 w 5581544"/>
              <a:gd name="connsiteY871" fmla="*/ 22269 h 2258938"/>
              <a:gd name="connsiteX872" fmla="*/ 2072187 w 5581544"/>
              <a:gd name="connsiteY872" fmla="*/ 1592 h 2258938"/>
              <a:gd name="connsiteX873" fmla="*/ 2147911 w 5581544"/>
              <a:gd name="connsiteY873" fmla="*/ 22267 h 2258938"/>
              <a:gd name="connsiteX874" fmla="*/ 2166844 w 5581544"/>
              <a:gd name="connsiteY874" fmla="*/ 13406 h 2258938"/>
              <a:gd name="connsiteX875" fmla="*/ 2185773 w 5581544"/>
              <a:gd name="connsiteY875" fmla="*/ 22269 h 2258938"/>
              <a:gd name="connsiteX876" fmla="*/ 2204705 w 5581544"/>
              <a:gd name="connsiteY876" fmla="*/ 13408 h 2258938"/>
              <a:gd name="connsiteX877" fmla="*/ 2464334 w 5581544"/>
              <a:gd name="connsiteY877" fmla="*/ 63619 h 2258938"/>
              <a:gd name="connsiteX878" fmla="*/ 2502197 w 5581544"/>
              <a:gd name="connsiteY878" fmla="*/ 54759 h 2258938"/>
              <a:gd name="connsiteX879" fmla="*/ 2536769 w 5581544"/>
              <a:gd name="connsiteY879" fmla="*/ 66635 h 2258938"/>
              <a:gd name="connsiteX880" fmla="*/ 2670047 w 5581544"/>
              <a:gd name="connsiteY880" fmla="*/ 47122 h 2258938"/>
              <a:gd name="connsiteX881" fmla="*/ 2688978 w 5581544"/>
              <a:gd name="connsiteY881" fmla="*/ 55983 h 2258938"/>
              <a:gd name="connsiteX882" fmla="*/ 2707910 w 5581544"/>
              <a:gd name="connsiteY882" fmla="*/ 47122 h 2258938"/>
              <a:gd name="connsiteX883" fmla="*/ 2726839 w 5581544"/>
              <a:gd name="connsiteY883" fmla="*/ 55981 h 2258938"/>
              <a:gd name="connsiteX884" fmla="*/ 2802566 w 5581544"/>
              <a:gd name="connsiteY884" fmla="*/ 35307 h 2258938"/>
              <a:gd name="connsiteX885" fmla="*/ 2918858 w 5581544"/>
              <a:gd name="connsiteY885" fmla="*/ 55983 h 2258938"/>
              <a:gd name="connsiteX886" fmla="*/ 2926970 w 5581544"/>
              <a:gd name="connsiteY886" fmla="*/ 35307 h 2258938"/>
              <a:gd name="connsiteX887" fmla="*/ 3386729 w 5581544"/>
              <a:gd name="connsiteY887" fmla="*/ 118010 h 2258938"/>
              <a:gd name="connsiteX888" fmla="*/ 3541561 w 5581544"/>
              <a:gd name="connsiteY888" fmla="*/ 178560 h 2258938"/>
              <a:gd name="connsiteX889" fmla="*/ 3543367 w 5581544"/>
              <a:gd name="connsiteY889" fmla="*/ 179893 h 2258938"/>
              <a:gd name="connsiteX890" fmla="*/ 3593031 w 5581544"/>
              <a:gd name="connsiteY890" fmla="*/ 143254 h 2258938"/>
              <a:gd name="connsiteX891" fmla="*/ 3747863 w 5581544"/>
              <a:gd name="connsiteY891" fmla="*/ 82704 h 2258938"/>
              <a:gd name="connsiteX892" fmla="*/ 4207619 w 5581544"/>
              <a:gd name="connsiteY892" fmla="*/ 0 h 225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Lst>
            <a:rect l="l" t="t" r="r" b="b"/>
            <a:pathLst>
              <a:path w="5581544" h="2258938">
                <a:moveTo>
                  <a:pt x="875674" y="1908766"/>
                </a:moveTo>
                <a:lnTo>
                  <a:pt x="875674" y="1920579"/>
                </a:lnTo>
                <a:lnTo>
                  <a:pt x="924357" y="1920581"/>
                </a:lnTo>
                <a:lnTo>
                  <a:pt x="924357" y="1908766"/>
                </a:lnTo>
                <a:close/>
                <a:moveTo>
                  <a:pt x="618750" y="1846739"/>
                </a:moveTo>
                <a:lnTo>
                  <a:pt x="618750" y="1858553"/>
                </a:lnTo>
                <a:cubicBezTo>
                  <a:pt x="618750" y="1870368"/>
                  <a:pt x="612440" y="1877259"/>
                  <a:pt x="599821" y="1879227"/>
                </a:cubicBezTo>
                <a:lnTo>
                  <a:pt x="570070" y="1879229"/>
                </a:lnTo>
                <a:lnTo>
                  <a:pt x="570070" y="1858552"/>
                </a:lnTo>
                <a:close/>
                <a:moveTo>
                  <a:pt x="4605476" y="1803441"/>
                </a:moveTo>
                <a:lnTo>
                  <a:pt x="4556795" y="1803442"/>
                </a:lnTo>
                <a:lnTo>
                  <a:pt x="4556795" y="1815257"/>
                </a:lnTo>
                <a:lnTo>
                  <a:pt x="4605475" y="1815257"/>
                </a:lnTo>
                <a:close/>
                <a:moveTo>
                  <a:pt x="1067694" y="1784712"/>
                </a:moveTo>
                <a:cubicBezTo>
                  <a:pt x="1067692" y="1790616"/>
                  <a:pt x="1058678" y="1793571"/>
                  <a:pt x="1040647" y="1793571"/>
                </a:cubicBezTo>
                <a:cubicBezTo>
                  <a:pt x="1040647" y="1801446"/>
                  <a:pt x="1043351" y="1805387"/>
                  <a:pt x="1048761" y="1805386"/>
                </a:cubicBezTo>
                <a:cubicBezTo>
                  <a:pt x="1048762" y="1825078"/>
                  <a:pt x="1007293" y="1838859"/>
                  <a:pt x="924357" y="1846739"/>
                </a:cubicBezTo>
                <a:lnTo>
                  <a:pt x="924356" y="1867413"/>
                </a:lnTo>
                <a:cubicBezTo>
                  <a:pt x="982050" y="1867415"/>
                  <a:pt x="1042449" y="1849692"/>
                  <a:pt x="1105555" y="1814245"/>
                </a:cubicBezTo>
                <a:lnTo>
                  <a:pt x="1105556" y="1793571"/>
                </a:lnTo>
                <a:cubicBezTo>
                  <a:pt x="1091131" y="1793571"/>
                  <a:pt x="1078511" y="1790618"/>
                  <a:pt x="1067694" y="1784712"/>
                </a:cubicBezTo>
                <a:close/>
                <a:moveTo>
                  <a:pt x="4862400" y="1741415"/>
                </a:moveTo>
                <a:lnTo>
                  <a:pt x="4911080" y="1753229"/>
                </a:lnTo>
                <a:lnTo>
                  <a:pt x="4911080" y="1773905"/>
                </a:lnTo>
                <a:lnTo>
                  <a:pt x="4881332" y="1773905"/>
                </a:lnTo>
                <a:cubicBezTo>
                  <a:pt x="4868710" y="1771935"/>
                  <a:pt x="4862400" y="1765042"/>
                  <a:pt x="4862400" y="1753229"/>
                </a:cubicBezTo>
                <a:close/>
                <a:moveTo>
                  <a:pt x="847321" y="1684158"/>
                </a:moveTo>
                <a:lnTo>
                  <a:pt x="836697" y="1694515"/>
                </a:lnTo>
                <a:lnTo>
                  <a:pt x="867563" y="1702008"/>
                </a:lnTo>
                <a:lnTo>
                  <a:pt x="875676" y="1702008"/>
                </a:lnTo>
                <a:lnTo>
                  <a:pt x="875676" y="1694575"/>
                </a:lnTo>
                <a:lnTo>
                  <a:pt x="868956" y="1695973"/>
                </a:lnTo>
                <a:close/>
                <a:moveTo>
                  <a:pt x="4413458" y="1679386"/>
                </a:moveTo>
                <a:cubicBezTo>
                  <a:pt x="4402641" y="1685294"/>
                  <a:pt x="4390019" y="1688246"/>
                  <a:pt x="4375596" y="1688247"/>
                </a:cubicBezTo>
                <a:lnTo>
                  <a:pt x="4375596" y="1708923"/>
                </a:lnTo>
                <a:cubicBezTo>
                  <a:pt x="4438701" y="1744368"/>
                  <a:pt x="4499101" y="1762091"/>
                  <a:pt x="4556795" y="1762091"/>
                </a:cubicBezTo>
                <a:lnTo>
                  <a:pt x="4556795" y="1741415"/>
                </a:lnTo>
                <a:cubicBezTo>
                  <a:pt x="4473858" y="1733537"/>
                  <a:pt x="4432389" y="1719754"/>
                  <a:pt x="4432389" y="1700062"/>
                </a:cubicBezTo>
                <a:cubicBezTo>
                  <a:pt x="4437799" y="1700063"/>
                  <a:pt x="4440503" y="1696124"/>
                  <a:pt x="4440503" y="1688247"/>
                </a:cubicBezTo>
                <a:cubicBezTo>
                  <a:pt x="4422474" y="1688247"/>
                  <a:pt x="4413458" y="1685294"/>
                  <a:pt x="4413458" y="1679386"/>
                </a:cubicBezTo>
                <a:close/>
                <a:moveTo>
                  <a:pt x="941583" y="1579232"/>
                </a:moveTo>
                <a:lnTo>
                  <a:pt x="934543" y="1589487"/>
                </a:lnTo>
                <a:lnTo>
                  <a:pt x="943287" y="1586814"/>
                </a:lnTo>
                <a:lnTo>
                  <a:pt x="954042" y="1583121"/>
                </a:lnTo>
                <a:close/>
                <a:moveTo>
                  <a:pt x="4605476" y="1573054"/>
                </a:moveTo>
                <a:lnTo>
                  <a:pt x="4605476" y="1596685"/>
                </a:lnTo>
                <a:lnTo>
                  <a:pt x="4613588" y="1596685"/>
                </a:lnTo>
                <a:lnTo>
                  <a:pt x="4662270" y="1584868"/>
                </a:lnTo>
                <a:lnTo>
                  <a:pt x="4662270" y="1573054"/>
                </a:lnTo>
                <a:close/>
                <a:moveTo>
                  <a:pt x="4500001" y="1573054"/>
                </a:moveTo>
                <a:cubicBezTo>
                  <a:pt x="4500001" y="1588805"/>
                  <a:pt x="4506312" y="1596685"/>
                  <a:pt x="4518932" y="1596683"/>
                </a:cubicBezTo>
                <a:lnTo>
                  <a:pt x="4527046" y="1596685"/>
                </a:lnTo>
                <a:lnTo>
                  <a:pt x="4527046" y="1573054"/>
                </a:lnTo>
                <a:close/>
                <a:moveTo>
                  <a:pt x="251945" y="1537881"/>
                </a:moveTo>
                <a:lnTo>
                  <a:pt x="251945" y="1549695"/>
                </a:lnTo>
                <a:lnTo>
                  <a:pt x="300627" y="1549694"/>
                </a:lnTo>
                <a:lnTo>
                  <a:pt x="300627" y="1537881"/>
                </a:lnTo>
                <a:close/>
                <a:moveTo>
                  <a:pt x="4337733" y="1511025"/>
                </a:moveTo>
                <a:lnTo>
                  <a:pt x="4307984" y="1511027"/>
                </a:lnTo>
                <a:lnTo>
                  <a:pt x="4307984" y="1522841"/>
                </a:lnTo>
                <a:lnTo>
                  <a:pt x="4500001" y="1552378"/>
                </a:lnTo>
                <a:lnTo>
                  <a:pt x="4537863" y="1552377"/>
                </a:lnTo>
                <a:lnTo>
                  <a:pt x="4537863" y="1543515"/>
                </a:lnTo>
                <a:cubicBezTo>
                  <a:pt x="4512622" y="1543517"/>
                  <a:pt x="4445913" y="1532687"/>
                  <a:pt x="4337733" y="1511025"/>
                </a:cubicBezTo>
                <a:close/>
                <a:moveTo>
                  <a:pt x="4259304" y="1490351"/>
                </a:moveTo>
                <a:lnTo>
                  <a:pt x="4259304" y="1511027"/>
                </a:lnTo>
                <a:lnTo>
                  <a:pt x="4289053" y="1511027"/>
                </a:lnTo>
                <a:lnTo>
                  <a:pt x="4289051" y="1490351"/>
                </a:lnTo>
                <a:close/>
                <a:moveTo>
                  <a:pt x="443963" y="1413825"/>
                </a:moveTo>
                <a:cubicBezTo>
                  <a:pt x="443964" y="1419733"/>
                  <a:pt x="434949" y="1422686"/>
                  <a:pt x="416919" y="1422686"/>
                </a:cubicBezTo>
                <a:cubicBezTo>
                  <a:pt x="416918" y="1430562"/>
                  <a:pt x="419624" y="1434502"/>
                  <a:pt x="425032" y="1434502"/>
                </a:cubicBezTo>
                <a:cubicBezTo>
                  <a:pt x="425033" y="1454193"/>
                  <a:pt x="383565" y="1467976"/>
                  <a:pt x="300627" y="1475854"/>
                </a:cubicBezTo>
                <a:lnTo>
                  <a:pt x="300628" y="1496529"/>
                </a:lnTo>
                <a:cubicBezTo>
                  <a:pt x="358321" y="1496528"/>
                  <a:pt x="418720" y="1478805"/>
                  <a:pt x="481825" y="1443362"/>
                </a:cubicBezTo>
                <a:lnTo>
                  <a:pt x="481825" y="1422686"/>
                </a:lnTo>
                <a:cubicBezTo>
                  <a:pt x="467403" y="1422686"/>
                  <a:pt x="454781" y="1419733"/>
                  <a:pt x="443963" y="1413825"/>
                </a:cubicBezTo>
                <a:close/>
                <a:moveTo>
                  <a:pt x="5275939" y="1360382"/>
                </a:moveTo>
                <a:lnTo>
                  <a:pt x="5227258" y="1360383"/>
                </a:lnTo>
                <a:lnTo>
                  <a:pt x="5227258" y="1372198"/>
                </a:lnTo>
                <a:lnTo>
                  <a:pt x="5275939" y="1372198"/>
                </a:lnTo>
                <a:close/>
                <a:moveTo>
                  <a:pt x="195153" y="1307493"/>
                </a:moveTo>
                <a:lnTo>
                  <a:pt x="195151" y="1319307"/>
                </a:lnTo>
                <a:lnTo>
                  <a:pt x="243833" y="1331123"/>
                </a:lnTo>
                <a:lnTo>
                  <a:pt x="251945" y="1331123"/>
                </a:lnTo>
                <a:lnTo>
                  <a:pt x="251945" y="1307493"/>
                </a:lnTo>
                <a:close/>
                <a:moveTo>
                  <a:pt x="330375" y="1307491"/>
                </a:moveTo>
                <a:lnTo>
                  <a:pt x="330375" y="1331123"/>
                </a:lnTo>
                <a:lnTo>
                  <a:pt x="338489" y="1331123"/>
                </a:lnTo>
                <a:cubicBezTo>
                  <a:pt x="351110" y="1331123"/>
                  <a:pt x="357422" y="1323244"/>
                  <a:pt x="357420" y="1307493"/>
                </a:cubicBezTo>
                <a:close/>
                <a:moveTo>
                  <a:pt x="5532863" y="1298356"/>
                </a:moveTo>
                <a:lnTo>
                  <a:pt x="5581544" y="1310169"/>
                </a:lnTo>
                <a:lnTo>
                  <a:pt x="5581544" y="1330846"/>
                </a:lnTo>
                <a:lnTo>
                  <a:pt x="5551794" y="1330846"/>
                </a:lnTo>
                <a:cubicBezTo>
                  <a:pt x="5539173" y="1328875"/>
                  <a:pt x="5532863" y="1321985"/>
                  <a:pt x="5532863" y="1310171"/>
                </a:cubicBezTo>
                <a:close/>
                <a:moveTo>
                  <a:pt x="519689" y="1245464"/>
                </a:moveTo>
                <a:cubicBezTo>
                  <a:pt x="411510" y="1267124"/>
                  <a:pt x="344799" y="1277956"/>
                  <a:pt x="319559" y="1277954"/>
                </a:cubicBezTo>
                <a:lnTo>
                  <a:pt x="319559" y="1286815"/>
                </a:lnTo>
                <a:lnTo>
                  <a:pt x="357420" y="1286817"/>
                </a:lnTo>
                <a:lnTo>
                  <a:pt x="549438" y="1257280"/>
                </a:lnTo>
                <a:lnTo>
                  <a:pt x="549438" y="1245465"/>
                </a:lnTo>
                <a:close/>
                <a:moveTo>
                  <a:pt x="5083921" y="1236327"/>
                </a:moveTo>
                <a:cubicBezTo>
                  <a:pt x="5073102" y="1242235"/>
                  <a:pt x="5060482" y="1245187"/>
                  <a:pt x="5046059" y="1245188"/>
                </a:cubicBezTo>
                <a:lnTo>
                  <a:pt x="5046057" y="1265864"/>
                </a:lnTo>
                <a:cubicBezTo>
                  <a:pt x="5109164" y="1301309"/>
                  <a:pt x="5169562" y="1319032"/>
                  <a:pt x="5227258" y="1319030"/>
                </a:cubicBezTo>
                <a:lnTo>
                  <a:pt x="5227256" y="1298356"/>
                </a:lnTo>
                <a:cubicBezTo>
                  <a:pt x="5144320" y="1290478"/>
                  <a:pt x="5102852" y="1276695"/>
                  <a:pt x="5102852" y="1257005"/>
                </a:cubicBezTo>
                <a:cubicBezTo>
                  <a:pt x="5108262" y="1257005"/>
                  <a:pt x="5110966" y="1253065"/>
                  <a:pt x="5110966" y="1245188"/>
                </a:cubicBezTo>
                <a:cubicBezTo>
                  <a:pt x="5092936" y="1245188"/>
                  <a:pt x="5083921" y="1242235"/>
                  <a:pt x="5083921" y="1236327"/>
                </a:cubicBezTo>
                <a:close/>
                <a:moveTo>
                  <a:pt x="568368" y="1224790"/>
                </a:moveTo>
                <a:lnTo>
                  <a:pt x="568368" y="1245465"/>
                </a:lnTo>
                <a:lnTo>
                  <a:pt x="598119" y="1245465"/>
                </a:lnTo>
                <a:lnTo>
                  <a:pt x="598117" y="1224790"/>
                </a:lnTo>
                <a:close/>
                <a:moveTo>
                  <a:pt x="5275939" y="1129995"/>
                </a:moveTo>
                <a:lnTo>
                  <a:pt x="5275939" y="1153624"/>
                </a:lnTo>
                <a:lnTo>
                  <a:pt x="5284050" y="1153626"/>
                </a:lnTo>
                <a:lnTo>
                  <a:pt x="5332733" y="1141810"/>
                </a:lnTo>
                <a:lnTo>
                  <a:pt x="5332733" y="1129995"/>
                </a:lnTo>
                <a:close/>
                <a:moveTo>
                  <a:pt x="5197508" y="1129993"/>
                </a:moveTo>
                <a:lnTo>
                  <a:pt x="5170464" y="1129995"/>
                </a:lnTo>
                <a:cubicBezTo>
                  <a:pt x="5170464" y="1145746"/>
                  <a:pt x="5176775" y="1153626"/>
                  <a:pt x="5189395" y="1153624"/>
                </a:cubicBezTo>
                <a:lnTo>
                  <a:pt x="5197507" y="1153626"/>
                </a:lnTo>
                <a:close/>
                <a:moveTo>
                  <a:pt x="692389" y="1082306"/>
                </a:moveTo>
                <a:cubicBezTo>
                  <a:pt x="692389" y="1089197"/>
                  <a:pt x="686079" y="1095351"/>
                  <a:pt x="673458" y="1100765"/>
                </a:cubicBezTo>
                <a:lnTo>
                  <a:pt x="664500" y="1102978"/>
                </a:lnTo>
                <a:lnTo>
                  <a:pt x="692773" y="1109596"/>
                </a:lnTo>
                <a:cubicBezTo>
                  <a:pt x="698183" y="1102703"/>
                  <a:pt x="722524" y="1095074"/>
                  <a:pt x="765794" y="1086703"/>
                </a:cubicBezTo>
                <a:lnTo>
                  <a:pt x="771702" y="1085840"/>
                </a:lnTo>
                <a:lnTo>
                  <a:pt x="770820" y="1082306"/>
                </a:lnTo>
                <a:lnTo>
                  <a:pt x="714023" y="1094119"/>
                </a:lnTo>
                <a:close/>
                <a:moveTo>
                  <a:pt x="5008196" y="1067966"/>
                </a:moveTo>
                <a:lnTo>
                  <a:pt x="4978447" y="1067968"/>
                </a:lnTo>
                <a:lnTo>
                  <a:pt x="4978447" y="1079782"/>
                </a:lnTo>
                <a:lnTo>
                  <a:pt x="5170464" y="1109319"/>
                </a:lnTo>
                <a:lnTo>
                  <a:pt x="5208326" y="1109318"/>
                </a:lnTo>
                <a:lnTo>
                  <a:pt x="5208326" y="1100456"/>
                </a:lnTo>
                <a:cubicBezTo>
                  <a:pt x="5183085" y="1100458"/>
                  <a:pt x="5116376" y="1089628"/>
                  <a:pt x="5008196" y="1067966"/>
                </a:cubicBezTo>
                <a:close/>
                <a:moveTo>
                  <a:pt x="4929766" y="1047292"/>
                </a:moveTo>
                <a:lnTo>
                  <a:pt x="4929767" y="1067968"/>
                </a:lnTo>
                <a:lnTo>
                  <a:pt x="4959516" y="1067968"/>
                </a:lnTo>
                <a:lnTo>
                  <a:pt x="4959516" y="1047292"/>
                </a:lnTo>
                <a:close/>
                <a:moveTo>
                  <a:pt x="797861" y="1008464"/>
                </a:moveTo>
                <a:lnTo>
                  <a:pt x="797861" y="1020277"/>
                </a:lnTo>
                <a:lnTo>
                  <a:pt x="846543" y="1020279"/>
                </a:lnTo>
                <a:lnTo>
                  <a:pt x="846543" y="1008464"/>
                </a:lnTo>
                <a:close/>
                <a:moveTo>
                  <a:pt x="540939" y="946437"/>
                </a:moveTo>
                <a:lnTo>
                  <a:pt x="540939" y="958251"/>
                </a:lnTo>
                <a:cubicBezTo>
                  <a:pt x="540939" y="970066"/>
                  <a:pt x="534629" y="976957"/>
                  <a:pt x="522008" y="978926"/>
                </a:cubicBezTo>
                <a:lnTo>
                  <a:pt x="492259" y="978927"/>
                </a:lnTo>
                <a:lnTo>
                  <a:pt x="492259" y="958250"/>
                </a:lnTo>
                <a:close/>
                <a:moveTo>
                  <a:pt x="4724806" y="899884"/>
                </a:moveTo>
                <a:lnTo>
                  <a:pt x="4713987" y="899885"/>
                </a:lnTo>
                <a:lnTo>
                  <a:pt x="4708553" y="901368"/>
                </a:lnTo>
                <a:lnTo>
                  <a:pt x="4732894" y="904931"/>
                </a:lnTo>
                <a:close/>
                <a:moveTo>
                  <a:pt x="989880" y="884410"/>
                </a:moveTo>
                <a:cubicBezTo>
                  <a:pt x="989880" y="890314"/>
                  <a:pt x="980864" y="893268"/>
                  <a:pt x="962835" y="893269"/>
                </a:cubicBezTo>
                <a:cubicBezTo>
                  <a:pt x="962835" y="901144"/>
                  <a:pt x="965540" y="905085"/>
                  <a:pt x="970948" y="905085"/>
                </a:cubicBezTo>
                <a:cubicBezTo>
                  <a:pt x="970948" y="924776"/>
                  <a:pt x="929481" y="938557"/>
                  <a:pt x="846543" y="946437"/>
                </a:cubicBezTo>
                <a:lnTo>
                  <a:pt x="846543" y="967113"/>
                </a:lnTo>
                <a:cubicBezTo>
                  <a:pt x="904237" y="967113"/>
                  <a:pt x="964637" y="949390"/>
                  <a:pt x="1027742" y="913943"/>
                </a:cubicBezTo>
                <a:lnTo>
                  <a:pt x="1027742" y="893269"/>
                </a:lnTo>
                <a:cubicBezTo>
                  <a:pt x="1013320" y="893269"/>
                  <a:pt x="1000697" y="890314"/>
                  <a:pt x="989880" y="884410"/>
                </a:cubicBezTo>
                <a:close/>
                <a:moveTo>
                  <a:pt x="4532932" y="884080"/>
                </a:moveTo>
                <a:lnTo>
                  <a:pt x="4516362" y="890112"/>
                </a:lnTo>
                <a:lnTo>
                  <a:pt x="4518688" y="890747"/>
                </a:lnTo>
                <a:close/>
                <a:moveTo>
                  <a:pt x="4570650" y="870348"/>
                </a:moveTo>
                <a:lnTo>
                  <a:pt x="4538203" y="882161"/>
                </a:lnTo>
                <a:lnTo>
                  <a:pt x="4556550" y="890747"/>
                </a:lnTo>
                <a:lnTo>
                  <a:pt x="4575481" y="881886"/>
                </a:lnTo>
                <a:lnTo>
                  <a:pt x="4581330" y="882742"/>
                </a:lnTo>
                <a:close/>
                <a:moveTo>
                  <a:pt x="4503039" y="870347"/>
                </a:moveTo>
                <a:lnTo>
                  <a:pt x="4484108" y="879210"/>
                </a:lnTo>
                <a:lnTo>
                  <a:pt x="4476430" y="879210"/>
                </a:lnTo>
                <a:lnTo>
                  <a:pt x="4512882" y="889162"/>
                </a:lnTo>
                <a:close/>
                <a:moveTo>
                  <a:pt x="4283977" y="837858"/>
                </a:moveTo>
                <a:lnTo>
                  <a:pt x="4272477" y="850419"/>
                </a:lnTo>
                <a:lnTo>
                  <a:pt x="4368322" y="883342"/>
                </a:lnTo>
                <a:lnTo>
                  <a:pt x="4421230" y="873935"/>
                </a:lnTo>
                <a:lnTo>
                  <a:pt x="4338743" y="848195"/>
                </a:lnTo>
                <a:cubicBezTo>
                  <a:pt x="4313051" y="841304"/>
                  <a:pt x="4294795" y="837858"/>
                  <a:pt x="4283977" y="837858"/>
                </a:cubicBezTo>
                <a:close/>
                <a:moveTo>
                  <a:pt x="4246115" y="837858"/>
                </a:moveTo>
                <a:lnTo>
                  <a:pt x="4238452" y="838732"/>
                </a:lnTo>
                <a:lnTo>
                  <a:pt x="4250797" y="842974"/>
                </a:lnTo>
                <a:close/>
                <a:moveTo>
                  <a:pt x="4676124" y="805368"/>
                </a:moveTo>
                <a:lnTo>
                  <a:pt x="4676124" y="817183"/>
                </a:lnTo>
                <a:lnTo>
                  <a:pt x="4724806" y="817183"/>
                </a:lnTo>
                <a:lnTo>
                  <a:pt x="4724806" y="805368"/>
                </a:lnTo>
                <a:close/>
                <a:moveTo>
                  <a:pt x="887564" y="785261"/>
                </a:moveTo>
                <a:lnTo>
                  <a:pt x="876293" y="798342"/>
                </a:lnTo>
                <a:lnTo>
                  <a:pt x="876292" y="801705"/>
                </a:lnTo>
                <a:lnTo>
                  <a:pt x="884406" y="801707"/>
                </a:lnTo>
                <a:lnTo>
                  <a:pt x="895319" y="788085"/>
                </a:lnTo>
                <a:close/>
                <a:moveTo>
                  <a:pt x="4981728" y="743339"/>
                </a:moveTo>
                <a:lnTo>
                  <a:pt x="5030410" y="755155"/>
                </a:lnTo>
                <a:lnTo>
                  <a:pt x="5030410" y="775831"/>
                </a:lnTo>
                <a:lnTo>
                  <a:pt x="5000661" y="775831"/>
                </a:lnTo>
                <a:cubicBezTo>
                  <a:pt x="4988040" y="773861"/>
                  <a:pt x="4981728" y="766970"/>
                  <a:pt x="4981728" y="755155"/>
                </a:cubicBezTo>
                <a:close/>
                <a:moveTo>
                  <a:pt x="733410" y="720282"/>
                </a:moveTo>
                <a:lnTo>
                  <a:pt x="733410" y="732097"/>
                </a:lnTo>
                <a:lnTo>
                  <a:pt x="782090" y="732097"/>
                </a:lnTo>
                <a:lnTo>
                  <a:pt x="782090" y="720282"/>
                </a:lnTo>
                <a:close/>
                <a:moveTo>
                  <a:pt x="4532786" y="681313"/>
                </a:moveTo>
                <a:cubicBezTo>
                  <a:pt x="4521970" y="687220"/>
                  <a:pt x="4509349" y="690173"/>
                  <a:pt x="4494925" y="690171"/>
                </a:cubicBezTo>
                <a:lnTo>
                  <a:pt x="4494925" y="710849"/>
                </a:lnTo>
                <a:cubicBezTo>
                  <a:pt x="4558030" y="746294"/>
                  <a:pt x="4618430" y="764016"/>
                  <a:pt x="4676124" y="764016"/>
                </a:cubicBezTo>
                <a:lnTo>
                  <a:pt x="4676124" y="743341"/>
                </a:lnTo>
                <a:cubicBezTo>
                  <a:pt x="4593186" y="735461"/>
                  <a:pt x="4551719" y="721678"/>
                  <a:pt x="4551719" y="701989"/>
                </a:cubicBezTo>
                <a:cubicBezTo>
                  <a:pt x="4557129" y="701989"/>
                  <a:pt x="4559833" y="698049"/>
                  <a:pt x="4559833" y="690173"/>
                </a:cubicBezTo>
                <a:cubicBezTo>
                  <a:pt x="4541803" y="690173"/>
                  <a:pt x="4532788" y="687220"/>
                  <a:pt x="4532786" y="681313"/>
                </a:cubicBezTo>
                <a:close/>
                <a:moveTo>
                  <a:pt x="883153" y="635745"/>
                </a:moveTo>
                <a:lnTo>
                  <a:pt x="875395" y="642008"/>
                </a:lnTo>
                <a:cubicBezTo>
                  <a:pt x="854660" y="648901"/>
                  <a:pt x="823558" y="654315"/>
                  <a:pt x="782091" y="658255"/>
                </a:cubicBezTo>
                <a:lnTo>
                  <a:pt x="782090" y="678931"/>
                </a:lnTo>
                <a:cubicBezTo>
                  <a:pt x="810938" y="678931"/>
                  <a:pt x="840461" y="674498"/>
                  <a:pt x="870659" y="665639"/>
                </a:cubicBezTo>
                <a:lnTo>
                  <a:pt x="928168" y="640882"/>
                </a:lnTo>
                <a:close/>
                <a:moveTo>
                  <a:pt x="931584" y="629457"/>
                </a:moveTo>
                <a:lnTo>
                  <a:pt x="931584" y="639411"/>
                </a:lnTo>
                <a:lnTo>
                  <a:pt x="941778" y="635022"/>
                </a:lnTo>
                <a:close/>
                <a:moveTo>
                  <a:pt x="271694" y="588106"/>
                </a:moveTo>
                <a:lnTo>
                  <a:pt x="271694" y="599918"/>
                </a:lnTo>
                <a:lnTo>
                  <a:pt x="320374" y="599920"/>
                </a:lnTo>
                <a:lnTo>
                  <a:pt x="320376" y="588106"/>
                </a:lnTo>
                <a:close/>
                <a:moveTo>
                  <a:pt x="4724806" y="574980"/>
                </a:moveTo>
                <a:lnTo>
                  <a:pt x="4724806" y="598610"/>
                </a:lnTo>
                <a:lnTo>
                  <a:pt x="4732918" y="598610"/>
                </a:lnTo>
                <a:lnTo>
                  <a:pt x="4781600" y="586794"/>
                </a:lnTo>
                <a:lnTo>
                  <a:pt x="4781600" y="574980"/>
                </a:lnTo>
                <a:close/>
                <a:moveTo>
                  <a:pt x="4646375" y="574978"/>
                </a:moveTo>
                <a:lnTo>
                  <a:pt x="4619330" y="574980"/>
                </a:lnTo>
                <a:cubicBezTo>
                  <a:pt x="4619330" y="590732"/>
                  <a:pt x="4625642" y="598609"/>
                  <a:pt x="4638262" y="598610"/>
                </a:cubicBezTo>
                <a:lnTo>
                  <a:pt x="4646375" y="598610"/>
                </a:lnTo>
                <a:close/>
                <a:moveTo>
                  <a:pt x="4577142" y="535260"/>
                </a:moveTo>
                <a:lnTo>
                  <a:pt x="4530287" y="540606"/>
                </a:lnTo>
                <a:lnTo>
                  <a:pt x="4619330" y="554304"/>
                </a:lnTo>
                <a:lnTo>
                  <a:pt x="4657193" y="554304"/>
                </a:lnTo>
                <a:lnTo>
                  <a:pt x="4657193" y="545443"/>
                </a:lnTo>
                <a:cubicBezTo>
                  <a:pt x="4644572" y="545441"/>
                  <a:pt x="4621585" y="542735"/>
                  <a:pt x="4588229" y="537321"/>
                </a:cubicBezTo>
                <a:close/>
                <a:moveTo>
                  <a:pt x="4505113" y="531665"/>
                </a:moveTo>
                <a:lnTo>
                  <a:pt x="4497869" y="535620"/>
                </a:lnTo>
                <a:lnTo>
                  <a:pt x="4505113" y="536734"/>
                </a:lnTo>
                <a:close/>
                <a:moveTo>
                  <a:pt x="4475364" y="531665"/>
                </a:moveTo>
                <a:lnTo>
                  <a:pt x="4474304" y="531995"/>
                </a:lnTo>
                <a:lnTo>
                  <a:pt x="4475742" y="532215"/>
                </a:lnTo>
                <a:close/>
                <a:moveTo>
                  <a:pt x="14770" y="526078"/>
                </a:moveTo>
                <a:lnTo>
                  <a:pt x="14770" y="537893"/>
                </a:lnTo>
                <a:lnTo>
                  <a:pt x="0" y="554024"/>
                </a:lnTo>
                <a:lnTo>
                  <a:pt x="0" y="529662"/>
                </a:lnTo>
                <a:close/>
                <a:moveTo>
                  <a:pt x="4724174" y="522803"/>
                </a:moveTo>
                <a:lnTo>
                  <a:pt x="4714125" y="533779"/>
                </a:lnTo>
                <a:lnTo>
                  <a:pt x="4732918" y="554304"/>
                </a:lnTo>
                <a:lnTo>
                  <a:pt x="4762668" y="554304"/>
                </a:lnTo>
                <a:lnTo>
                  <a:pt x="4781355" y="533895"/>
                </a:lnTo>
                <a:lnTo>
                  <a:pt x="4778938" y="533141"/>
                </a:lnTo>
                <a:cubicBezTo>
                  <a:pt x="4753246" y="526249"/>
                  <a:pt x="4734992" y="522803"/>
                  <a:pt x="4724174" y="522803"/>
                </a:cubicBezTo>
                <a:close/>
                <a:moveTo>
                  <a:pt x="5116321" y="490313"/>
                </a:moveTo>
                <a:lnTo>
                  <a:pt x="5116321" y="502126"/>
                </a:lnTo>
                <a:lnTo>
                  <a:pt x="5165002" y="502128"/>
                </a:lnTo>
                <a:lnTo>
                  <a:pt x="5165002" y="490313"/>
                </a:lnTo>
                <a:close/>
                <a:moveTo>
                  <a:pt x="463712" y="464051"/>
                </a:moveTo>
                <a:cubicBezTo>
                  <a:pt x="463712" y="469958"/>
                  <a:pt x="454697" y="472911"/>
                  <a:pt x="436668" y="472909"/>
                </a:cubicBezTo>
                <a:cubicBezTo>
                  <a:pt x="436668" y="480787"/>
                  <a:pt x="439372" y="484727"/>
                  <a:pt x="444781" y="484725"/>
                </a:cubicBezTo>
                <a:cubicBezTo>
                  <a:pt x="444781" y="504418"/>
                  <a:pt x="403313" y="518200"/>
                  <a:pt x="320376" y="526077"/>
                </a:cubicBezTo>
                <a:lnTo>
                  <a:pt x="320376" y="546752"/>
                </a:lnTo>
                <a:cubicBezTo>
                  <a:pt x="378070" y="546754"/>
                  <a:pt x="438470" y="529032"/>
                  <a:pt x="501575" y="493586"/>
                </a:cubicBezTo>
                <a:lnTo>
                  <a:pt x="501575" y="472909"/>
                </a:lnTo>
                <a:cubicBezTo>
                  <a:pt x="487152" y="472911"/>
                  <a:pt x="474529" y="469958"/>
                  <a:pt x="463712" y="464051"/>
                </a:cubicBezTo>
                <a:close/>
                <a:moveTo>
                  <a:pt x="5421926" y="428286"/>
                </a:moveTo>
                <a:lnTo>
                  <a:pt x="5470606" y="440100"/>
                </a:lnTo>
                <a:lnTo>
                  <a:pt x="5470606" y="460776"/>
                </a:lnTo>
                <a:lnTo>
                  <a:pt x="5440858" y="460775"/>
                </a:lnTo>
                <a:cubicBezTo>
                  <a:pt x="5428236" y="458806"/>
                  <a:pt x="5421926" y="451915"/>
                  <a:pt x="5421926" y="440099"/>
                </a:cubicBezTo>
                <a:close/>
                <a:moveTo>
                  <a:pt x="4972985" y="366259"/>
                </a:moveTo>
                <a:cubicBezTo>
                  <a:pt x="4962167" y="372163"/>
                  <a:pt x="4949544" y="375118"/>
                  <a:pt x="4935122" y="375118"/>
                </a:cubicBezTo>
                <a:lnTo>
                  <a:pt x="4935122" y="395794"/>
                </a:lnTo>
                <a:cubicBezTo>
                  <a:pt x="4998227" y="431237"/>
                  <a:pt x="5058627" y="448962"/>
                  <a:pt x="5116321" y="448962"/>
                </a:cubicBezTo>
                <a:lnTo>
                  <a:pt x="5116321" y="428284"/>
                </a:lnTo>
                <a:cubicBezTo>
                  <a:pt x="5033384" y="420408"/>
                  <a:pt x="4991916" y="406625"/>
                  <a:pt x="4991916" y="386934"/>
                </a:cubicBezTo>
                <a:cubicBezTo>
                  <a:pt x="4997326" y="386934"/>
                  <a:pt x="5000030" y="382993"/>
                  <a:pt x="5000030" y="375118"/>
                </a:cubicBezTo>
                <a:cubicBezTo>
                  <a:pt x="4982000" y="375118"/>
                  <a:pt x="4972985" y="372165"/>
                  <a:pt x="4972985" y="366259"/>
                </a:cubicBezTo>
                <a:close/>
                <a:moveTo>
                  <a:pt x="350125" y="357717"/>
                </a:moveTo>
                <a:lnTo>
                  <a:pt x="350125" y="381348"/>
                </a:lnTo>
                <a:lnTo>
                  <a:pt x="358239" y="381346"/>
                </a:lnTo>
                <a:cubicBezTo>
                  <a:pt x="370858" y="381348"/>
                  <a:pt x="377170" y="373470"/>
                  <a:pt x="377170" y="357717"/>
                </a:cubicBezTo>
                <a:close/>
                <a:moveTo>
                  <a:pt x="214901" y="357716"/>
                </a:moveTo>
                <a:lnTo>
                  <a:pt x="214901" y="369532"/>
                </a:lnTo>
                <a:lnTo>
                  <a:pt x="263582" y="381348"/>
                </a:lnTo>
                <a:lnTo>
                  <a:pt x="271694" y="381348"/>
                </a:lnTo>
                <a:lnTo>
                  <a:pt x="271693" y="357717"/>
                </a:lnTo>
                <a:close/>
                <a:moveTo>
                  <a:pt x="539437" y="295690"/>
                </a:moveTo>
                <a:cubicBezTo>
                  <a:pt x="431258" y="317351"/>
                  <a:pt x="364547" y="328180"/>
                  <a:pt x="339307" y="328180"/>
                </a:cubicBezTo>
                <a:lnTo>
                  <a:pt x="339307" y="337042"/>
                </a:lnTo>
                <a:lnTo>
                  <a:pt x="377170" y="337040"/>
                </a:lnTo>
                <a:lnTo>
                  <a:pt x="569187" y="307505"/>
                </a:lnTo>
                <a:lnTo>
                  <a:pt x="569187" y="295690"/>
                </a:lnTo>
                <a:close/>
                <a:moveTo>
                  <a:pt x="588118" y="275013"/>
                </a:moveTo>
                <a:lnTo>
                  <a:pt x="588118" y="295690"/>
                </a:lnTo>
                <a:lnTo>
                  <a:pt x="617866" y="295688"/>
                </a:lnTo>
                <a:lnTo>
                  <a:pt x="617866" y="275014"/>
                </a:lnTo>
                <a:close/>
                <a:moveTo>
                  <a:pt x="5165002" y="259923"/>
                </a:moveTo>
                <a:lnTo>
                  <a:pt x="5165001" y="283556"/>
                </a:lnTo>
                <a:lnTo>
                  <a:pt x="5173113" y="283554"/>
                </a:lnTo>
                <a:lnTo>
                  <a:pt x="5221796" y="271739"/>
                </a:lnTo>
                <a:lnTo>
                  <a:pt x="5221796" y="259925"/>
                </a:lnTo>
                <a:close/>
                <a:moveTo>
                  <a:pt x="5059527" y="259923"/>
                </a:moveTo>
                <a:cubicBezTo>
                  <a:pt x="5059527" y="275678"/>
                  <a:pt x="5065838" y="283556"/>
                  <a:pt x="5078457" y="283554"/>
                </a:cubicBezTo>
                <a:lnTo>
                  <a:pt x="5086572" y="283554"/>
                </a:lnTo>
                <a:lnTo>
                  <a:pt x="5086570" y="259925"/>
                </a:lnTo>
                <a:close/>
                <a:moveTo>
                  <a:pt x="4867511" y="197898"/>
                </a:moveTo>
                <a:lnTo>
                  <a:pt x="4867511" y="209712"/>
                </a:lnTo>
                <a:lnTo>
                  <a:pt x="5059527" y="239249"/>
                </a:lnTo>
                <a:lnTo>
                  <a:pt x="5097390" y="239249"/>
                </a:lnTo>
                <a:lnTo>
                  <a:pt x="5097390" y="230388"/>
                </a:lnTo>
                <a:cubicBezTo>
                  <a:pt x="5072148" y="230388"/>
                  <a:pt x="5005439" y="219558"/>
                  <a:pt x="4897260" y="197898"/>
                </a:cubicBezTo>
                <a:close/>
                <a:moveTo>
                  <a:pt x="4818829" y="177222"/>
                </a:moveTo>
                <a:lnTo>
                  <a:pt x="4818831" y="197896"/>
                </a:lnTo>
                <a:lnTo>
                  <a:pt x="4848579" y="197898"/>
                </a:lnTo>
                <a:lnTo>
                  <a:pt x="4848579" y="177222"/>
                </a:lnTo>
                <a:close/>
                <a:moveTo>
                  <a:pt x="4207619" y="0"/>
                </a:moveTo>
                <a:lnTo>
                  <a:pt x="4215734" y="20675"/>
                </a:lnTo>
                <a:lnTo>
                  <a:pt x="4332026" y="1"/>
                </a:lnTo>
                <a:cubicBezTo>
                  <a:pt x="4355465" y="13786"/>
                  <a:pt x="4380708" y="20677"/>
                  <a:pt x="4407751" y="20677"/>
                </a:cubicBezTo>
                <a:lnTo>
                  <a:pt x="4426682" y="11816"/>
                </a:lnTo>
                <a:lnTo>
                  <a:pt x="4445614" y="20677"/>
                </a:lnTo>
                <a:lnTo>
                  <a:pt x="4464545" y="11816"/>
                </a:lnTo>
                <a:cubicBezTo>
                  <a:pt x="4626814" y="31507"/>
                  <a:pt x="4713357" y="48243"/>
                  <a:pt x="4724174" y="62029"/>
                </a:cubicBezTo>
                <a:cubicBezTo>
                  <a:pt x="4734992" y="56121"/>
                  <a:pt x="4747613" y="53167"/>
                  <a:pt x="4762037" y="53167"/>
                </a:cubicBezTo>
                <a:lnTo>
                  <a:pt x="5097388" y="168361"/>
                </a:lnTo>
                <a:lnTo>
                  <a:pt x="5165002" y="189036"/>
                </a:lnTo>
                <a:lnTo>
                  <a:pt x="5165002" y="197898"/>
                </a:lnTo>
                <a:lnTo>
                  <a:pt x="5135250" y="197898"/>
                </a:lnTo>
                <a:cubicBezTo>
                  <a:pt x="5135250" y="209712"/>
                  <a:pt x="5147874" y="223497"/>
                  <a:pt x="5173114" y="239249"/>
                </a:cubicBezTo>
                <a:lnTo>
                  <a:pt x="5202865" y="239249"/>
                </a:lnTo>
                <a:cubicBezTo>
                  <a:pt x="5215484" y="237279"/>
                  <a:pt x="5221796" y="230386"/>
                  <a:pt x="5221796" y="218573"/>
                </a:cubicBezTo>
                <a:cubicBezTo>
                  <a:pt x="5266870" y="226450"/>
                  <a:pt x="5289408" y="237279"/>
                  <a:pt x="5289408" y="251064"/>
                </a:cubicBezTo>
                <a:cubicBezTo>
                  <a:pt x="5269574" y="251064"/>
                  <a:pt x="5259659" y="257955"/>
                  <a:pt x="5259659" y="271738"/>
                </a:cubicBezTo>
                <a:cubicBezTo>
                  <a:pt x="5310141" y="271739"/>
                  <a:pt x="5335384" y="282571"/>
                  <a:pt x="5335384" y="304231"/>
                </a:cubicBezTo>
                <a:lnTo>
                  <a:pt x="5335384" y="313091"/>
                </a:lnTo>
                <a:cubicBezTo>
                  <a:pt x="5272278" y="303246"/>
                  <a:pt x="5240728" y="293400"/>
                  <a:pt x="5240728" y="283556"/>
                </a:cubicBezTo>
                <a:cubicBezTo>
                  <a:pt x="5229908" y="289460"/>
                  <a:pt x="5217288" y="292415"/>
                  <a:pt x="5202865" y="292415"/>
                </a:cubicBezTo>
                <a:lnTo>
                  <a:pt x="5202865" y="304230"/>
                </a:lnTo>
                <a:lnTo>
                  <a:pt x="5259659" y="313091"/>
                </a:lnTo>
                <a:lnTo>
                  <a:pt x="5259659" y="324907"/>
                </a:lnTo>
                <a:lnTo>
                  <a:pt x="5248841" y="345583"/>
                </a:lnTo>
                <a:cubicBezTo>
                  <a:pt x="5337184" y="379056"/>
                  <a:pt x="5392176" y="395794"/>
                  <a:pt x="5413813" y="395794"/>
                </a:cubicBezTo>
                <a:lnTo>
                  <a:pt x="5413813" y="419423"/>
                </a:lnTo>
                <a:cubicBezTo>
                  <a:pt x="5406601" y="419425"/>
                  <a:pt x="5402996" y="415485"/>
                  <a:pt x="5402996" y="407610"/>
                </a:cubicBezTo>
                <a:lnTo>
                  <a:pt x="5384064" y="419425"/>
                </a:lnTo>
                <a:lnTo>
                  <a:pt x="5373246" y="419425"/>
                </a:lnTo>
                <a:cubicBezTo>
                  <a:pt x="5360625" y="415487"/>
                  <a:pt x="5354315" y="407610"/>
                  <a:pt x="5354315" y="395792"/>
                </a:cubicBezTo>
                <a:lnTo>
                  <a:pt x="5335384" y="407610"/>
                </a:lnTo>
                <a:cubicBezTo>
                  <a:pt x="5324566" y="399732"/>
                  <a:pt x="5311945" y="395794"/>
                  <a:pt x="5297520" y="395794"/>
                </a:cubicBezTo>
                <a:lnTo>
                  <a:pt x="5297522" y="407609"/>
                </a:lnTo>
                <a:cubicBezTo>
                  <a:pt x="5304733" y="421391"/>
                  <a:pt x="5308339" y="432222"/>
                  <a:pt x="5308339" y="440100"/>
                </a:cubicBezTo>
                <a:lnTo>
                  <a:pt x="5278590" y="440100"/>
                </a:lnTo>
                <a:cubicBezTo>
                  <a:pt x="5278590" y="420408"/>
                  <a:pt x="5259659" y="405640"/>
                  <a:pt x="5221796" y="395794"/>
                </a:cubicBezTo>
                <a:lnTo>
                  <a:pt x="5221796" y="407609"/>
                </a:lnTo>
                <a:cubicBezTo>
                  <a:pt x="5227204" y="419425"/>
                  <a:pt x="5229908" y="433207"/>
                  <a:pt x="5229908" y="448960"/>
                </a:cubicBezTo>
                <a:lnTo>
                  <a:pt x="5192046" y="448962"/>
                </a:lnTo>
                <a:lnTo>
                  <a:pt x="5165002" y="428286"/>
                </a:lnTo>
                <a:cubicBezTo>
                  <a:pt x="5165001" y="442069"/>
                  <a:pt x="5151480" y="448962"/>
                  <a:pt x="5124434" y="448960"/>
                </a:cubicBezTo>
                <a:lnTo>
                  <a:pt x="5124434" y="469637"/>
                </a:lnTo>
                <a:lnTo>
                  <a:pt x="5173114" y="469637"/>
                </a:lnTo>
                <a:cubicBezTo>
                  <a:pt x="5218190" y="489328"/>
                  <a:pt x="5240728" y="503111"/>
                  <a:pt x="5240728" y="510989"/>
                </a:cubicBezTo>
                <a:lnTo>
                  <a:pt x="5259659" y="502128"/>
                </a:lnTo>
                <a:lnTo>
                  <a:pt x="5278590" y="502128"/>
                </a:lnTo>
                <a:lnTo>
                  <a:pt x="5278590" y="522803"/>
                </a:lnTo>
                <a:lnTo>
                  <a:pt x="5248841" y="522803"/>
                </a:lnTo>
                <a:lnTo>
                  <a:pt x="5248841" y="531665"/>
                </a:lnTo>
                <a:cubicBezTo>
                  <a:pt x="5306534" y="553322"/>
                  <a:pt x="5345300" y="564155"/>
                  <a:pt x="5365132" y="564155"/>
                </a:cubicBezTo>
                <a:lnTo>
                  <a:pt x="5365132" y="584829"/>
                </a:lnTo>
                <a:cubicBezTo>
                  <a:pt x="5352512" y="584831"/>
                  <a:pt x="5346202" y="588769"/>
                  <a:pt x="5346202" y="596645"/>
                </a:cubicBezTo>
                <a:cubicBezTo>
                  <a:pt x="5295718" y="588767"/>
                  <a:pt x="5270476" y="577938"/>
                  <a:pt x="5270476" y="564153"/>
                </a:cubicBezTo>
                <a:lnTo>
                  <a:pt x="5248841" y="575969"/>
                </a:lnTo>
                <a:lnTo>
                  <a:pt x="5192046" y="564155"/>
                </a:lnTo>
                <a:cubicBezTo>
                  <a:pt x="5192044" y="572031"/>
                  <a:pt x="5189342" y="582859"/>
                  <a:pt x="5183934" y="596645"/>
                </a:cubicBezTo>
                <a:lnTo>
                  <a:pt x="5165002" y="584831"/>
                </a:lnTo>
                <a:lnTo>
                  <a:pt x="5154184" y="584831"/>
                </a:lnTo>
                <a:cubicBezTo>
                  <a:pt x="5109109" y="598614"/>
                  <a:pt x="5083868" y="605505"/>
                  <a:pt x="5078458" y="605507"/>
                </a:cubicBezTo>
                <a:lnTo>
                  <a:pt x="5059527" y="605507"/>
                </a:lnTo>
                <a:cubicBezTo>
                  <a:pt x="5054119" y="605507"/>
                  <a:pt x="5037891" y="588769"/>
                  <a:pt x="5010847" y="555292"/>
                </a:cubicBezTo>
                <a:cubicBezTo>
                  <a:pt x="4985606" y="569075"/>
                  <a:pt x="4966675" y="575969"/>
                  <a:pt x="4954053" y="575969"/>
                </a:cubicBezTo>
                <a:lnTo>
                  <a:pt x="4943236" y="555294"/>
                </a:lnTo>
                <a:lnTo>
                  <a:pt x="4924305" y="564155"/>
                </a:lnTo>
                <a:lnTo>
                  <a:pt x="4878328" y="564155"/>
                </a:lnTo>
                <a:lnTo>
                  <a:pt x="4835047" y="550649"/>
                </a:lnTo>
                <a:lnTo>
                  <a:pt x="4849211" y="566117"/>
                </a:lnTo>
                <a:cubicBezTo>
                  <a:pt x="4829378" y="566118"/>
                  <a:pt x="4819462" y="573010"/>
                  <a:pt x="4819462" y="586794"/>
                </a:cubicBezTo>
                <a:cubicBezTo>
                  <a:pt x="4869945" y="586794"/>
                  <a:pt x="4895187" y="597624"/>
                  <a:pt x="4895187" y="619284"/>
                </a:cubicBezTo>
                <a:lnTo>
                  <a:pt x="4895187" y="628146"/>
                </a:lnTo>
                <a:cubicBezTo>
                  <a:pt x="4832080" y="618301"/>
                  <a:pt x="4800531" y="608455"/>
                  <a:pt x="4800531" y="598609"/>
                </a:cubicBezTo>
                <a:cubicBezTo>
                  <a:pt x="4789712" y="604517"/>
                  <a:pt x="4777092" y="607468"/>
                  <a:pt x="4762668" y="607470"/>
                </a:cubicBezTo>
                <a:lnTo>
                  <a:pt x="4762668" y="619286"/>
                </a:lnTo>
                <a:lnTo>
                  <a:pt x="4819461" y="628146"/>
                </a:lnTo>
                <a:lnTo>
                  <a:pt x="4819461" y="639960"/>
                </a:lnTo>
                <a:lnTo>
                  <a:pt x="4808645" y="660638"/>
                </a:lnTo>
                <a:cubicBezTo>
                  <a:pt x="4896989" y="694111"/>
                  <a:pt x="4951981" y="710847"/>
                  <a:pt x="4973615" y="710849"/>
                </a:cubicBezTo>
                <a:lnTo>
                  <a:pt x="4973616" y="734479"/>
                </a:lnTo>
                <a:cubicBezTo>
                  <a:pt x="4966405" y="734478"/>
                  <a:pt x="4962799" y="730541"/>
                  <a:pt x="4962799" y="722665"/>
                </a:cubicBezTo>
                <a:lnTo>
                  <a:pt x="4943867" y="734479"/>
                </a:lnTo>
                <a:lnTo>
                  <a:pt x="4933050" y="734479"/>
                </a:lnTo>
                <a:cubicBezTo>
                  <a:pt x="4920427" y="730541"/>
                  <a:pt x="4914118" y="722665"/>
                  <a:pt x="4914117" y="710849"/>
                </a:cubicBezTo>
                <a:lnTo>
                  <a:pt x="4895187" y="722663"/>
                </a:lnTo>
                <a:cubicBezTo>
                  <a:pt x="4884370" y="714787"/>
                  <a:pt x="4871748" y="710849"/>
                  <a:pt x="4857325" y="710847"/>
                </a:cubicBezTo>
                <a:lnTo>
                  <a:pt x="4857325" y="722665"/>
                </a:lnTo>
                <a:cubicBezTo>
                  <a:pt x="4864536" y="736448"/>
                  <a:pt x="4868142" y="747277"/>
                  <a:pt x="4868142" y="755155"/>
                </a:cubicBezTo>
                <a:lnTo>
                  <a:pt x="4838393" y="755154"/>
                </a:lnTo>
                <a:cubicBezTo>
                  <a:pt x="4838393" y="735463"/>
                  <a:pt x="4819462" y="720695"/>
                  <a:pt x="4781600" y="710847"/>
                </a:cubicBezTo>
                <a:lnTo>
                  <a:pt x="4781600" y="722665"/>
                </a:lnTo>
                <a:cubicBezTo>
                  <a:pt x="4787008" y="734478"/>
                  <a:pt x="4789712" y="748260"/>
                  <a:pt x="4789712" y="764016"/>
                </a:cubicBezTo>
                <a:lnTo>
                  <a:pt x="4751849" y="764016"/>
                </a:lnTo>
                <a:lnTo>
                  <a:pt x="4724806" y="743341"/>
                </a:lnTo>
                <a:cubicBezTo>
                  <a:pt x="4724806" y="757122"/>
                  <a:pt x="4711283" y="764016"/>
                  <a:pt x="4684238" y="764016"/>
                </a:cubicBezTo>
                <a:lnTo>
                  <a:pt x="4684238" y="784692"/>
                </a:lnTo>
                <a:lnTo>
                  <a:pt x="4732918" y="784692"/>
                </a:lnTo>
                <a:cubicBezTo>
                  <a:pt x="4777994" y="804383"/>
                  <a:pt x="4800531" y="818164"/>
                  <a:pt x="4800531" y="826044"/>
                </a:cubicBezTo>
                <a:lnTo>
                  <a:pt x="4819462" y="817181"/>
                </a:lnTo>
                <a:lnTo>
                  <a:pt x="4838392" y="817183"/>
                </a:lnTo>
                <a:lnTo>
                  <a:pt x="4838393" y="837858"/>
                </a:lnTo>
                <a:lnTo>
                  <a:pt x="4808645" y="837858"/>
                </a:lnTo>
                <a:lnTo>
                  <a:pt x="4808645" y="846718"/>
                </a:lnTo>
                <a:cubicBezTo>
                  <a:pt x="4866339" y="868378"/>
                  <a:pt x="4905103" y="879210"/>
                  <a:pt x="4924936" y="879210"/>
                </a:cubicBezTo>
                <a:lnTo>
                  <a:pt x="4924936" y="899885"/>
                </a:lnTo>
                <a:cubicBezTo>
                  <a:pt x="4912315" y="899885"/>
                  <a:pt x="4906005" y="903824"/>
                  <a:pt x="4906005" y="911698"/>
                </a:cubicBezTo>
                <a:cubicBezTo>
                  <a:pt x="4855519" y="903824"/>
                  <a:pt x="4830280" y="892992"/>
                  <a:pt x="4830280" y="879210"/>
                </a:cubicBezTo>
                <a:lnTo>
                  <a:pt x="4808645" y="891024"/>
                </a:lnTo>
                <a:lnTo>
                  <a:pt x="4751849" y="879210"/>
                </a:lnTo>
                <a:lnTo>
                  <a:pt x="4744985" y="906704"/>
                </a:lnTo>
                <a:lnTo>
                  <a:pt x="4762091" y="909208"/>
                </a:lnTo>
                <a:cubicBezTo>
                  <a:pt x="4805362" y="917575"/>
                  <a:pt x="4829703" y="925206"/>
                  <a:pt x="4835111" y="932099"/>
                </a:cubicBezTo>
                <a:cubicBezTo>
                  <a:pt x="4845929" y="926191"/>
                  <a:pt x="4858550" y="923237"/>
                  <a:pt x="4872972" y="923236"/>
                </a:cubicBezTo>
                <a:lnTo>
                  <a:pt x="5208326" y="1038431"/>
                </a:lnTo>
                <a:lnTo>
                  <a:pt x="5275939" y="1059105"/>
                </a:lnTo>
                <a:lnTo>
                  <a:pt x="5275939" y="1067966"/>
                </a:lnTo>
                <a:lnTo>
                  <a:pt x="5246189" y="1067966"/>
                </a:lnTo>
                <a:cubicBezTo>
                  <a:pt x="5246189" y="1079782"/>
                  <a:pt x="5258808" y="1093565"/>
                  <a:pt x="5284052" y="1109318"/>
                </a:cubicBezTo>
                <a:lnTo>
                  <a:pt x="5313802" y="1109319"/>
                </a:lnTo>
                <a:cubicBezTo>
                  <a:pt x="5326422" y="1107348"/>
                  <a:pt x="5332733" y="1100458"/>
                  <a:pt x="5332733" y="1088644"/>
                </a:cubicBezTo>
                <a:cubicBezTo>
                  <a:pt x="5377807" y="1096520"/>
                  <a:pt x="5400344" y="1107349"/>
                  <a:pt x="5400344" y="1121134"/>
                </a:cubicBezTo>
                <a:cubicBezTo>
                  <a:pt x="5380512" y="1121132"/>
                  <a:pt x="5370596" y="1128025"/>
                  <a:pt x="5370596" y="1141810"/>
                </a:cubicBezTo>
                <a:cubicBezTo>
                  <a:pt x="5421078" y="1141810"/>
                  <a:pt x="5446320" y="1152641"/>
                  <a:pt x="5446320" y="1174300"/>
                </a:cubicBezTo>
                <a:lnTo>
                  <a:pt x="5446320" y="1183159"/>
                </a:lnTo>
                <a:cubicBezTo>
                  <a:pt x="5383216" y="1173315"/>
                  <a:pt x="5351664" y="1163470"/>
                  <a:pt x="5351664" y="1153626"/>
                </a:cubicBezTo>
                <a:cubicBezTo>
                  <a:pt x="5340845" y="1159532"/>
                  <a:pt x="5328225" y="1162485"/>
                  <a:pt x="5313802" y="1162485"/>
                </a:cubicBezTo>
                <a:lnTo>
                  <a:pt x="5313802" y="1174301"/>
                </a:lnTo>
                <a:lnTo>
                  <a:pt x="5370596" y="1183159"/>
                </a:lnTo>
                <a:lnTo>
                  <a:pt x="5370596" y="1194977"/>
                </a:lnTo>
                <a:lnTo>
                  <a:pt x="5359778" y="1215653"/>
                </a:lnTo>
                <a:cubicBezTo>
                  <a:pt x="5448122" y="1249127"/>
                  <a:pt x="5503114" y="1265862"/>
                  <a:pt x="5524750" y="1265864"/>
                </a:cubicBezTo>
                <a:lnTo>
                  <a:pt x="5524750" y="1289495"/>
                </a:lnTo>
                <a:cubicBezTo>
                  <a:pt x="5517538" y="1289495"/>
                  <a:pt x="5513932" y="1285557"/>
                  <a:pt x="5513932" y="1277680"/>
                </a:cubicBezTo>
                <a:lnTo>
                  <a:pt x="5494999" y="1289495"/>
                </a:lnTo>
                <a:lnTo>
                  <a:pt x="5484183" y="1289495"/>
                </a:lnTo>
                <a:cubicBezTo>
                  <a:pt x="5471562" y="1285555"/>
                  <a:pt x="5465252" y="1277680"/>
                  <a:pt x="5465252" y="1265864"/>
                </a:cubicBezTo>
                <a:lnTo>
                  <a:pt x="5446320" y="1277679"/>
                </a:lnTo>
                <a:cubicBezTo>
                  <a:pt x="5435503" y="1269801"/>
                  <a:pt x="5422882" y="1265862"/>
                  <a:pt x="5408458" y="1265864"/>
                </a:cubicBezTo>
                <a:lnTo>
                  <a:pt x="5408458" y="1277680"/>
                </a:lnTo>
                <a:cubicBezTo>
                  <a:pt x="5415670" y="1291463"/>
                  <a:pt x="5419276" y="1302293"/>
                  <a:pt x="5419276" y="1310169"/>
                </a:cubicBezTo>
                <a:lnTo>
                  <a:pt x="5389525" y="1310171"/>
                </a:lnTo>
                <a:cubicBezTo>
                  <a:pt x="5389526" y="1290478"/>
                  <a:pt x="5370596" y="1275710"/>
                  <a:pt x="5332733" y="1265864"/>
                </a:cubicBezTo>
                <a:lnTo>
                  <a:pt x="5332733" y="1277680"/>
                </a:lnTo>
                <a:cubicBezTo>
                  <a:pt x="5338141" y="1289495"/>
                  <a:pt x="5340845" y="1303277"/>
                  <a:pt x="5340845" y="1319032"/>
                </a:cubicBezTo>
                <a:lnTo>
                  <a:pt x="5302982" y="1319030"/>
                </a:lnTo>
                <a:lnTo>
                  <a:pt x="5275939" y="1298356"/>
                </a:lnTo>
                <a:cubicBezTo>
                  <a:pt x="5275939" y="1312139"/>
                  <a:pt x="5262416" y="1319032"/>
                  <a:pt x="5235371" y="1319032"/>
                </a:cubicBezTo>
                <a:lnTo>
                  <a:pt x="5235371" y="1339706"/>
                </a:lnTo>
                <a:lnTo>
                  <a:pt x="5284052" y="1339708"/>
                </a:lnTo>
                <a:cubicBezTo>
                  <a:pt x="5329127" y="1359397"/>
                  <a:pt x="5351664" y="1373179"/>
                  <a:pt x="5351664" y="1381059"/>
                </a:cubicBezTo>
                <a:lnTo>
                  <a:pt x="5370596" y="1372198"/>
                </a:lnTo>
                <a:lnTo>
                  <a:pt x="5389526" y="1372198"/>
                </a:lnTo>
                <a:lnTo>
                  <a:pt x="5389525" y="1392872"/>
                </a:lnTo>
                <a:lnTo>
                  <a:pt x="5359778" y="1392874"/>
                </a:lnTo>
                <a:lnTo>
                  <a:pt x="5359778" y="1401735"/>
                </a:lnTo>
                <a:cubicBezTo>
                  <a:pt x="5417470" y="1423394"/>
                  <a:pt x="5456236" y="1434225"/>
                  <a:pt x="5476070" y="1434225"/>
                </a:cubicBezTo>
                <a:lnTo>
                  <a:pt x="5476070" y="1454901"/>
                </a:lnTo>
                <a:cubicBezTo>
                  <a:pt x="5463448" y="1454901"/>
                  <a:pt x="5457138" y="1458839"/>
                  <a:pt x="5457138" y="1466715"/>
                </a:cubicBezTo>
                <a:cubicBezTo>
                  <a:pt x="5406654" y="1458839"/>
                  <a:pt x="5381413" y="1448008"/>
                  <a:pt x="5381413" y="1434225"/>
                </a:cubicBezTo>
                <a:lnTo>
                  <a:pt x="5359778" y="1446038"/>
                </a:lnTo>
                <a:lnTo>
                  <a:pt x="5302982" y="1434225"/>
                </a:lnTo>
                <a:cubicBezTo>
                  <a:pt x="5302981" y="1442101"/>
                  <a:pt x="5300278" y="1452931"/>
                  <a:pt x="5294870" y="1466715"/>
                </a:cubicBezTo>
                <a:lnTo>
                  <a:pt x="5275939" y="1454901"/>
                </a:lnTo>
                <a:lnTo>
                  <a:pt x="5265120" y="1454899"/>
                </a:lnTo>
                <a:cubicBezTo>
                  <a:pt x="5220046" y="1468682"/>
                  <a:pt x="5194804" y="1475577"/>
                  <a:pt x="5189395" y="1475577"/>
                </a:cubicBezTo>
                <a:lnTo>
                  <a:pt x="5170464" y="1475577"/>
                </a:lnTo>
                <a:cubicBezTo>
                  <a:pt x="5165056" y="1475575"/>
                  <a:pt x="5148827" y="1458839"/>
                  <a:pt x="5121784" y="1425364"/>
                </a:cubicBezTo>
                <a:cubicBezTo>
                  <a:pt x="5096542" y="1439147"/>
                  <a:pt x="5077611" y="1446040"/>
                  <a:pt x="5064990" y="1446040"/>
                </a:cubicBezTo>
                <a:lnTo>
                  <a:pt x="5054172" y="1425364"/>
                </a:lnTo>
                <a:lnTo>
                  <a:pt x="5035241" y="1434225"/>
                </a:lnTo>
                <a:lnTo>
                  <a:pt x="4989265" y="1434225"/>
                </a:lnTo>
                <a:cubicBezTo>
                  <a:pt x="4908132" y="1406655"/>
                  <a:pt x="4856745" y="1392874"/>
                  <a:pt x="4835111" y="1392874"/>
                </a:cubicBezTo>
                <a:cubicBezTo>
                  <a:pt x="4833307" y="1406656"/>
                  <a:pt x="4826997" y="1413548"/>
                  <a:pt x="4816180" y="1413548"/>
                </a:cubicBezTo>
                <a:cubicBezTo>
                  <a:pt x="4814376" y="1399765"/>
                  <a:pt x="4808066" y="1392872"/>
                  <a:pt x="4797248" y="1392872"/>
                </a:cubicBezTo>
                <a:lnTo>
                  <a:pt x="4616049" y="1413549"/>
                </a:lnTo>
                <a:lnTo>
                  <a:pt x="4616049" y="1401733"/>
                </a:lnTo>
                <a:lnTo>
                  <a:pt x="4594413" y="1413549"/>
                </a:lnTo>
                <a:cubicBezTo>
                  <a:pt x="4589005" y="1413549"/>
                  <a:pt x="4586301" y="1409611"/>
                  <a:pt x="4586301" y="1401735"/>
                </a:cubicBezTo>
                <a:lnTo>
                  <a:pt x="4510574" y="1425364"/>
                </a:lnTo>
                <a:cubicBezTo>
                  <a:pt x="4497954" y="1417488"/>
                  <a:pt x="4488037" y="1413548"/>
                  <a:pt x="4480825" y="1413549"/>
                </a:cubicBezTo>
                <a:lnTo>
                  <a:pt x="4442963" y="1425364"/>
                </a:lnTo>
                <a:cubicBezTo>
                  <a:pt x="4435749" y="1425362"/>
                  <a:pt x="4432145" y="1421426"/>
                  <a:pt x="4432145" y="1413549"/>
                </a:cubicBezTo>
                <a:lnTo>
                  <a:pt x="4367810" y="1423076"/>
                </a:lnTo>
                <a:lnTo>
                  <a:pt x="4537863" y="1481490"/>
                </a:lnTo>
                <a:lnTo>
                  <a:pt x="4605476" y="1502165"/>
                </a:lnTo>
                <a:lnTo>
                  <a:pt x="4605476" y="1511025"/>
                </a:lnTo>
                <a:lnTo>
                  <a:pt x="4575726" y="1511027"/>
                </a:lnTo>
                <a:cubicBezTo>
                  <a:pt x="4575726" y="1522841"/>
                  <a:pt x="4588347" y="1536624"/>
                  <a:pt x="4613588" y="1552377"/>
                </a:cubicBezTo>
                <a:lnTo>
                  <a:pt x="4643339" y="1552377"/>
                </a:lnTo>
                <a:cubicBezTo>
                  <a:pt x="4655959" y="1550408"/>
                  <a:pt x="4662270" y="1543517"/>
                  <a:pt x="4662270" y="1531702"/>
                </a:cubicBezTo>
                <a:cubicBezTo>
                  <a:pt x="4707344" y="1539579"/>
                  <a:pt x="4729881" y="1550408"/>
                  <a:pt x="4729880" y="1564193"/>
                </a:cubicBezTo>
                <a:cubicBezTo>
                  <a:pt x="4710048" y="1564191"/>
                  <a:pt x="4700133" y="1571084"/>
                  <a:pt x="4700133" y="1584868"/>
                </a:cubicBezTo>
                <a:cubicBezTo>
                  <a:pt x="4750613" y="1584867"/>
                  <a:pt x="4775858" y="1595700"/>
                  <a:pt x="4775858" y="1617360"/>
                </a:cubicBezTo>
                <a:lnTo>
                  <a:pt x="4775858" y="1626218"/>
                </a:lnTo>
                <a:cubicBezTo>
                  <a:pt x="4712752" y="1616374"/>
                  <a:pt x="4681201" y="1606529"/>
                  <a:pt x="4681201" y="1596685"/>
                </a:cubicBezTo>
                <a:cubicBezTo>
                  <a:pt x="4670382" y="1602591"/>
                  <a:pt x="4657762" y="1605544"/>
                  <a:pt x="4643339" y="1605544"/>
                </a:cubicBezTo>
                <a:lnTo>
                  <a:pt x="4643339" y="1617360"/>
                </a:lnTo>
                <a:lnTo>
                  <a:pt x="4700133" y="1626218"/>
                </a:lnTo>
                <a:lnTo>
                  <a:pt x="4700133" y="1638036"/>
                </a:lnTo>
                <a:lnTo>
                  <a:pt x="4689315" y="1658712"/>
                </a:lnTo>
                <a:cubicBezTo>
                  <a:pt x="4777660" y="1692185"/>
                  <a:pt x="4832651" y="1708923"/>
                  <a:pt x="4854287" y="1708923"/>
                </a:cubicBezTo>
                <a:lnTo>
                  <a:pt x="4854285" y="1732554"/>
                </a:lnTo>
                <a:cubicBezTo>
                  <a:pt x="4847075" y="1732554"/>
                  <a:pt x="4843469" y="1728616"/>
                  <a:pt x="4843469" y="1720739"/>
                </a:cubicBezTo>
                <a:lnTo>
                  <a:pt x="4824538" y="1732552"/>
                </a:lnTo>
                <a:lnTo>
                  <a:pt x="4813720" y="1732552"/>
                </a:lnTo>
                <a:cubicBezTo>
                  <a:pt x="4801099" y="1728614"/>
                  <a:pt x="4794789" y="1720738"/>
                  <a:pt x="4794789" y="1708923"/>
                </a:cubicBezTo>
                <a:lnTo>
                  <a:pt x="4775858" y="1720739"/>
                </a:lnTo>
                <a:cubicBezTo>
                  <a:pt x="4765040" y="1712860"/>
                  <a:pt x="4752417" y="1708921"/>
                  <a:pt x="4737995" y="1708923"/>
                </a:cubicBezTo>
                <a:lnTo>
                  <a:pt x="4737995" y="1720739"/>
                </a:lnTo>
                <a:cubicBezTo>
                  <a:pt x="4745207" y="1734522"/>
                  <a:pt x="4748813" y="1745350"/>
                  <a:pt x="4748811" y="1753228"/>
                </a:cubicBezTo>
                <a:lnTo>
                  <a:pt x="4719064" y="1753229"/>
                </a:lnTo>
                <a:cubicBezTo>
                  <a:pt x="4719064" y="1733535"/>
                  <a:pt x="4700131" y="1718769"/>
                  <a:pt x="4662270" y="1708923"/>
                </a:cubicBezTo>
                <a:lnTo>
                  <a:pt x="4662270" y="1720739"/>
                </a:lnTo>
                <a:cubicBezTo>
                  <a:pt x="4667678" y="1732554"/>
                  <a:pt x="4670382" y="1746336"/>
                  <a:pt x="4670381" y="1762091"/>
                </a:cubicBezTo>
                <a:lnTo>
                  <a:pt x="4632520" y="1762091"/>
                </a:lnTo>
                <a:lnTo>
                  <a:pt x="4605476" y="1741415"/>
                </a:lnTo>
                <a:cubicBezTo>
                  <a:pt x="4605476" y="1755198"/>
                  <a:pt x="4591952" y="1762091"/>
                  <a:pt x="4564908" y="1762091"/>
                </a:cubicBezTo>
                <a:lnTo>
                  <a:pt x="4564908" y="1782765"/>
                </a:lnTo>
                <a:lnTo>
                  <a:pt x="4613588" y="1782767"/>
                </a:lnTo>
                <a:cubicBezTo>
                  <a:pt x="4658664" y="1802456"/>
                  <a:pt x="4681201" y="1816240"/>
                  <a:pt x="4681201" y="1824118"/>
                </a:cubicBezTo>
                <a:lnTo>
                  <a:pt x="4700133" y="1815257"/>
                </a:lnTo>
                <a:lnTo>
                  <a:pt x="4719064" y="1815255"/>
                </a:lnTo>
                <a:lnTo>
                  <a:pt x="4719064" y="1835933"/>
                </a:lnTo>
                <a:lnTo>
                  <a:pt x="4689313" y="1835933"/>
                </a:lnTo>
                <a:lnTo>
                  <a:pt x="4689315" y="1844794"/>
                </a:lnTo>
                <a:cubicBezTo>
                  <a:pt x="4747009" y="1866451"/>
                  <a:pt x="4785773" y="1877284"/>
                  <a:pt x="4805605" y="1877284"/>
                </a:cubicBezTo>
                <a:lnTo>
                  <a:pt x="4805606" y="1897960"/>
                </a:lnTo>
                <a:cubicBezTo>
                  <a:pt x="4792985" y="1897960"/>
                  <a:pt x="4786675" y="1901898"/>
                  <a:pt x="4786675" y="1909774"/>
                </a:cubicBezTo>
                <a:cubicBezTo>
                  <a:pt x="4736191" y="1901898"/>
                  <a:pt x="4710950" y="1891067"/>
                  <a:pt x="4710949" y="1877284"/>
                </a:cubicBezTo>
                <a:lnTo>
                  <a:pt x="4689315" y="1889097"/>
                </a:lnTo>
                <a:lnTo>
                  <a:pt x="4632520" y="1877284"/>
                </a:lnTo>
                <a:cubicBezTo>
                  <a:pt x="4632520" y="1885160"/>
                  <a:pt x="4629816" y="1895990"/>
                  <a:pt x="4624408" y="1909774"/>
                </a:cubicBezTo>
                <a:lnTo>
                  <a:pt x="4605475" y="1897960"/>
                </a:lnTo>
                <a:lnTo>
                  <a:pt x="4594657" y="1897960"/>
                </a:lnTo>
                <a:cubicBezTo>
                  <a:pt x="4549583" y="1911741"/>
                  <a:pt x="4524342" y="1918636"/>
                  <a:pt x="4518932" y="1918636"/>
                </a:cubicBezTo>
                <a:lnTo>
                  <a:pt x="4499999" y="1918636"/>
                </a:lnTo>
                <a:cubicBezTo>
                  <a:pt x="4494593" y="1918634"/>
                  <a:pt x="4478366" y="1901898"/>
                  <a:pt x="4451321" y="1868423"/>
                </a:cubicBezTo>
                <a:cubicBezTo>
                  <a:pt x="4426080" y="1882206"/>
                  <a:pt x="4407147" y="1889099"/>
                  <a:pt x="4394527" y="1889099"/>
                </a:cubicBezTo>
                <a:lnTo>
                  <a:pt x="4383709" y="1868423"/>
                </a:lnTo>
                <a:lnTo>
                  <a:pt x="4364778" y="1877284"/>
                </a:lnTo>
                <a:lnTo>
                  <a:pt x="4318802" y="1877284"/>
                </a:lnTo>
                <a:cubicBezTo>
                  <a:pt x="4237669" y="1849715"/>
                  <a:pt x="4186283" y="1835933"/>
                  <a:pt x="4164646" y="1835933"/>
                </a:cubicBezTo>
                <a:cubicBezTo>
                  <a:pt x="4162844" y="1849715"/>
                  <a:pt x="4156534" y="1856607"/>
                  <a:pt x="4145717" y="1856607"/>
                </a:cubicBezTo>
                <a:cubicBezTo>
                  <a:pt x="4143913" y="1842824"/>
                  <a:pt x="4137603" y="1835931"/>
                  <a:pt x="4126785" y="1835931"/>
                </a:cubicBezTo>
                <a:lnTo>
                  <a:pt x="4126603" y="1835952"/>
                </a:lnTo>
                <a:lnTo>
                  <a:pt x="4122859" y="1862792"/>
                </a:lnTo>
                <a:lnTo>
                  <a:pt x="4149596" y="1867239"/>
                </a:lnTo>
                <a:cubicBezTo>
                  <a:pt x="4141532" y="1885815"/>
                  <a:pt x="4133938" y="1894511"/>
                  <a:pt x="4126808" y="1893324"/>
                </a:cubicBezTo>
                <a:cubicBezTo>
                  <a:pt x="4136027" y="1918762"/>
                  <a:pt x="4139414" y="1940238"/>
                  <a:pt x="4136970" y="1957759"/>
                </a:cubicBezTo>
                <a:lnTo>
                  <a:pt x="4128011" y="2022000"/>
                </a:lnTo>
                <a:cubicBezTo>
                  <a:pt x="4070500" y="2068203"/>
                  <a:pt x="3979591" y="2098891"/>
                  <a:pt x="3855280" y="2114061"/>
                </a:cubicBezTo>
                <a:cubicBezTo>
                  <a:pt x="3760577" y="2126191"/>
                  <a:pt x="3605270" y="2128240"/>
                  <a:pt x="3389362" y="2120205"/>
                </a:cubicBezTo>
                <a:lnTo>
                  <a:pt x="3384191" y="2098430"/>
                </a:lnTo>
                <a:lnTo>
                  <a:pt x="3266375" y="2099743"/>
                </a:lnTo>
                <a:lnTo>
                  <a:pt x="3212882" y="2075308"/>
                </a:lnTo>
                <a:lnTo>
                  <a:pt x="3116310" y="2107860"/>
                </a:lnTo>
                <a:cubicBezTo>
                  <a:pt x="3041253" y="2129628"/>
                  <a:pt x="2950939" y="2153005"/>
                  <a:pt x="2845374" y="2177992"/>
                </a:cubicBezTo>
                <a:lnTo>
                  <a:pt x="2835477" y="2158265"/>
                </a:lnTo>
                <a:lnTo>
                  <a:pt x="2721544" y="2191057"/>
                </a:lnTo>
                <a:cubicBezTo>
                  <a:pt x="2697001" y="2179798"/>
                  <a:pt x="2671269" y="2175590"/>
                  <a:pt x="2644351" y="2178432"/>
                </a:cubicBezTo>
                <a:lnTo>
                  <a:pt x="2626288" y="2189240"/>
                </a:lnTo>
                <a:lnTo>
                  <a:pt x="2606663" y="2182408"/>
                </a:lnTo>
                <a:lnTo>
                  <a:pt x="2588601" y="2193216"/>
                </a:lnTo>
                <a:cubicBezTo>
                  <a:pt x="2506975" y="2191937"/>
                  <a:pt x="2444258" y="2189404"/>
                  <a:pt x="2400450" y="2185620"/>
                </a:cubicBezTo>
                <a:lnTo>
                  <a:pt x="2338787" y="2173140"/>
                </a:lnTo>
                <a:lnTo>
                  <a:pt x="2254041" y="2200200"/>
                </a:lnTo>
                <a:lnTo>
                  <a:pt x="2234103" y="2194554"/>
                </a:lnTo>
                <a:lnTo>
                  <a:pt x="2216609" y="2206427"/>
                </a:lnTo>
                <a:lnTo>
                  <a:pt x="2196672" y="2200781"/>
                </a:lnTo>
                <a:cubicBezTo>
                  <a:pt x="2169936" y="2205229"/>
                  <a:pt x="2145933" y="2216193"/>
                  <a:pt x="2124662" y="2233677"/>
                </a:cubicBezTo>
                <a:lnTo>
                  <a:pt x="2006846" y="2232362"/>
                </a:lnTo>
                <a:lnTo>
                  <a:pt x="2001676" y="2254137"/>
                </a:lnTo>
                <a:cubicBezTo>
                  <a:pt x="1785767" y="2262171"/>
                  <a:pt x="1630459" y="2260123"/>
                  <a:pt x="1535757" y="2247995"/>
                </a:cubicBezTo>
                <a:cubicBezTo>
                  <a:pt x="1411446" y="2232823"/>
                  <a:pt x="1320537" y="2202135"/>
                  <a:pt x="1263026" y="2155932"/>
                </a:cubicBezTo>
                <a:lnTo>
                  <a:pt x="1254065" y="2091689"/>
                </a:lnTo>
                <a:cubicBezTo>
                  <a:pt x="1251622" y="2074171"/>
                  <a:pt x="1255010" y="2052694"/>
                  <a:pt x="1264227" y="2027258"/>
                </a:cubicBezTo>
                <a:cubicBezTo>
                  <a:pt x="1257099" y="2028443"/>
                  <a:pt x="1249504" y="2019748"/>
                  <a:pt x="1241439" y="2001171"/>
                </a:cubicBezTo>
                <a:lnTo>
                  <a:pt x="1268178" y="1996724"/>
                </a:lnTo>
                <a:lnTo>
                  <a:pt x="1262068" y="1952923"/>
                </a:lnTo>
                <a:lnTo>
                  <a:pt x="1261389" y="1951703"/>
                </a:lnTo>
                <a:lnTo>
                  <a:pt x="1162348" y="1982608"/>
                </a:lnTo>
                <a:lnTo>
                  <a:pt x="1116374" y="1982606"/>
                </a:lnTo>
                <a:lnTo>
                  <a:pt x="1097441" y="1973747"/>
                </a:lnTo>
                <a:lnTo>
                  <a:pt x="1086623" y="1994423"/>
                </a:lnTo>
                <a:cubicBezTo>
                  <a:pt x="1074002" y="1994423"/>
                  <a:pt x="1055071" y="1987529"/>
                  <a:pt x="1029830" y="1973745"/>
                </a:cubicBezTo>
                <a:cubicBezTo>
                  <a:pt x="1002786" y="2007222"/>
                  <a:pt x="986558" y="2023960"/>
                  <a:pt x="981149" y="2023960"/>
                </a:cubicBezTo>
                <a:lnTo>
                  <a:pt x="962218" y="2023960"/>
                </a:lnTo>
                <a:cubicBezTo>
                  <a:pt x="956810" y="2023960"/>
                  <a:pt x="931567" y="2017067"/>
                  <a:pt x="886493" y="2003284"/>
                </a:cubicBezTo>
                <a:lnTo>
                  <a:pt x="875674" y="2003284"/>
                </a:lnTo>
                <a:lnTo>
                  <a:pt x="856743" y="2015098"/>
                </a:lnTo>
                <a:cubicBezTo>
                  <a:pt x="851335" y="2001312"/>
                  <a:pt x="848631" y="1990484"/>
                  <a:pt x="848632" y="1982608"/>
                </a:cubicBezTo>
                <a:lnTo>
                  <a:pt x="791835" y="1994421"/>
                </a:lnTo>
                <a:lnTo>
                  <a:pt x="770200" y="1982608"/>
                </a:lnTo>
                <a:cubicBezTo>
                  <a:pt x="770202" y="1996391"/>
                  <a:pt x="744959" y="2007222"/>
                  <a:pt x="694475" y="2015098"/>
                </a:cubicBezTo>
                <a:cubicBezTo>
                  <a:pt x="694475" y="2007220"/>
                  <a:pt x="688167" y="2003282"/>
                  <a:pt x="675545" y="2003284"/>
                </a:cubicBezTo>
                <a:lnTo>
                  <a:pt x="675545" y="1982606"/>
                </a:lnTo>
                <a:cubicBezTo>
                  <a:pt x="695377" y="1982608"/>
                  <a:pt x="734142" y="1971777"/>
                  <a:pt x="791837" y="1950118"/>
                </a:cubicBezTo>
                <a:lnTo>
                  <a:pt x="791835" y="1941257"/>
                </a:lnTo>
                <a:lnTo>
                  <a:pt x="762087" y="1941257"/>
                </a:lnTo>
                <a:lnTo>
                  <a:pt x="762087" y="1920581"/>
                </a:lnTo>
                <a:lnTo>
                  <a:pt x="781018" y="1920581"/>
                </a:lnTo>
                <a:lnTo>
                  <a:pt x="799949" y="1929442"/>
                </a:lnTo>
                <a:cubicBezTo>
                  <a:pt x="799949" y="1921564"/>
                  <a:pt x="822486" y="1907781"/>
                  <a:pt x="867562" y="1888090"/>
                </a:cubicBezTo>
                <a:lnTo>
                  <a:pt x="916242" y="1888090"/>
                </a:lnTo>
                <a:lnTo>
                  <a:pt x="916242" y="1867415"/>
                </a:lnTo>
                <a:cubicBezTo>
                  <a:pt x="889197" y="1867415"/>
                  <a:pt x="875674" y="1860522"/>
                  <a:pt x="875674" y="1846737"/>
                </a:cubicBezTo>
                <a:lnTo>
                  <a:pt x="848631" y="1867413"/>
                </a:lnTo>
                <a:lnTo>
                  <a:pt x="810768" y="1867415"/>
                </a:lnTo>
                <a:cubicBezTo>
                  <a:pt x="810770" y="1851660"/>
                  <a:pt x="813472" y="1837878"/>
                  <a:pt x="818881" y="1826063"/>
                </a:cubicBezTo>
                <a:lnTo>
                  <a:pt x="818881" y="1814247"/>
                </a:lnTo>
                <a:cubicBezTo>
                  <a:pt x="781018" y="1824093"/>
                  <a:pt x="762088" y="1838861"/>
                  <a:pt x="762087" y="1858553"/>
                </a:cubicBezTo>
                <a:lnTo>
                  <a:pt x="732339" y="1858552"/>
                </a:lnTo>
                <a:cubicBezTo>
                  <a:pt x="732338" y="1850675"/>
                  <a:pt x="735945" y="1839846"/>
                  <a:pt x="743155" y="1826063"/>
                </a:cubicBezTo>
                <a:lnTo>
                  <a:pt x="743155" y="1814247"/>
                </a:lnTo>
                <a:cubicBezTo>
                  <a:pt x="728732" y="1814247"/>
                  <a:pt x="716110" y="1818185"/>
                  <a:pt x="705293" y="1826061"/>
                </a:cubicBezTo>
                <a:lnTo>
                  <a:pt x="686362" y="1814245"/>
                </a:lnTo>
                <a:cubicBezTo>
                  <a:pt x="686362" y="1826063"/>
                  <a:pt x="680052" y="1833939"/>
                  <a:pt x="667432" y="1837878"/>
                </a:cubicBezTo>
                <a:lnTo>
                  <a:pt x="656613" y="1837878"/>
                </a:lnTo>
                <a:lnTo>
                  <a:pt x="637681" y="1826063"/>
                </a:lnTo>
                <a:cubicBezTo>
                  <a:pt x="637681" y="1833938"/>
                  <a:pt x="634075" y="1837878"/>
                  <a:pt x="626864" y="1837876"/>
                </a:cubicBezTo>
                <a:lnTo>
                  <a:pt x="626864" y="1814247"/>
                </a:lnTo>
                <a:cubicBezTo>
                  <a:pt x="648500" y="1814247"/>
                  <a:pt x="703492" y="1797508"/>
                  <a:pt x="791837" y="1764036"/>
                </a:cubicBezTo>
                <a:lnTo>
                  <a:pt x="781018" y="1743360"/>
                </a:lnTo>
                <a:lnTo>
                  <a:pt x="781018" y="1731542"/>
                </a:lnTo>
                <a:lnTo>
                  <a:pt x="837812" y="1722684"/>
                </a:lnTo>
                <a:lnTo>
                  <a:pt x="837813" y="1710868"/>
                </a:lnTo>
                <a:lnTo>
                  <a:pt x="815823" y="1705723"/>
                </a:lnTo>
                <a:lnTo>
                  <a:pt x="779699" y="1714647"/>
                </a:lnTo>
                <a:lnTo>
                  <a:pt x="776285" y="1716775"/>
                </a:lnTo>
                <a:cubicBezTo>
                  <a:pt x="760509" y="1721698"/>
                  <a:pt x="736845" y="1726621"/>
                  <a:pt x="705293" y="1731542"/>
                </a:cubicBezTo>
                <a:lnTo>
                  <a:pt x="705293" y="1722683"/>
                </a:lnTo>
                <a:cubicBezTo>
                  <a:pt x="705294" y="1711853"/>
                  <a:pt x="711604" y="1703730"/>
                  <a:pt x="724224" y="1698316"/>
                </a:cubicBezTo>
                <a:lnTo>
                  <a:pt x="752664" y="1694248"/>
                </a:lnTo>
                <a:lnTo>
                  <a:pt x="752666" y="1684158"/>
                </a:lnTo>
                <a:lnTo>
                  <a:pt x="768204" y="1681286"/>
                </a:lnTo>
                <a:lnTo>
                  <a:pt x="751269" y="1669517"/>
                </a:lnTo>
                <a:cubicBezTo>
                  <a:pt x="751269" y="1655732"/>
                  <a:pt x="773808" y="1644903"/>
                  <a:pt x="818881" y="1637026"/>
                </a:cubicBezTo>
                <a:cubicBezTo>
                  <a:pt x="818881" y="1648841"/>
                  <a:pt x="825192" y="1655732"/>
                  <a:pt x="837812" y="1657702"/>
                </a:cubicBezTo>
                <a:lnTo>
                  <a:pt x="851040" y="1657702"/>
                </a:lnTo>
                <a:lnTo>
                  <a:pt x="868956" y="1651666"/>
                </a:lnTo>
                <a:lnTo>
                  <a:pt x="868956" y="1642805"/>
                </a:lnTo>
                <a:lnTo>
                  <a:pt x="839207" y="1642807"/>
                </a:lnTo>
                <a:lnTo>
                  <a:pt x="839207" y="1622131"/>
                </a:lnTo>
                <a:lnTo>
                  <a:pt x="858138" y="1622129"/>
                </a:lnTo>
                <a:lnTo>
                  <a:pt x="877069" y="1630992"/>
                </a:lnTo>
                <a:lnTo>
                  <a:pt x="892304" y="1616349"/>
                </a:lnTo>
                <a:lnTo>
                  <a:pt x="875674" y="1616351"/>
                </a:lnTo>
                <a:lnTo>
                  <a:pt x="875676" y="1607489"/>
                </a:lnTo>
                <a:lnTo>
                  <a:pt x="932026" y="1590258"/>
                </a:lnTo>
                <a:lnTo>
                  <a:pt x="911836" y="1579231"/>
                </a:lnTo>
                <a:lnTo>
                  <a:pt x="911836" y="1591047"/>
                </a:lnTo>
                <a:lnTo>
                  <a:pt x="730636" y="1570371"/>
                </a:lnTo>
                <a:cubicBezTo>
                  <a:pt x="719820" y="1570371"/>
                  <a:pt x="713510" y="1577262"/>
                  <a:pt x="711705" y="1591047"/>
                </a:cubicBezTo>
                <a:cubicBezTo>
                  <a:pt x="700887" y="1591047"/>
                  <a:pt x="694579" y="1584154"/>
                  <a:pt x="692775" y="1570371"/>
                </a:cubicBezTo>
                <a:lnTo>
                  <a:pt x="685153" y="1571809"/>
                </a:lnTo>
                <a:lnTo>
                  <a:pt x="676941" y="1580779"/>
                </a:lnTo>
                <a:lnTo>
                  <a:pt x="647190" y="1580778"/>
                </a:lnTo>
                <a:lnTo>
                  <a:pt x="647190" y="1578975"/>
                </a:lnTo>
                <a:lnTo>
                  <a:pt x="638009" y="1580708"/>
                </a:lnTo>
                <a:cubicBezTo>
                  <a:pt x="612316" y="1587600"/>
                  <a:pt x="579187" y="1597938"/>
                  <a:pt x="538619" y="1611723"/>
                </a:cubicBezTo>
                <a:lnTo>
                  <a:pt x="492643" y="1611723"/>
                </a:lnTo>
                <a:lnTo>
                  <a:pt x="473713" y="1602861"/>
                </a:lnTo>
                <a:lnTo>
                  <a:pt x="462896" y="1623535"/>
                </a:lnTo>
                <a:cubicBezTo>
                  <a:pt x="450273" y="1623535"/>
                  <a:pt x="431343" y="1616642"/>
                  <a:pt x="406102" y="1602861"/>
                </a:cubicBezTo>
                <a:cubicBezTo>
                  <a:pt x="379057" y="1636337"/>
                  <a:pt x="362828" y="1653074"/>
                  <a:pt x="357420" y="1653074"/>
                </a:cubicBezTo>
                <a:lnTo>
                  <a:pt x="338489" y="1653074"/>
                </a:lnTo>
                <a:cubicBezTo>
                  <a:pt x="333079" y="1653072"/>
                  <a:pt x="307840" y="1646179"/>
                  <a:pt x="262765" y="1632398"/>
                </a:cubicBezTo>
                <a:lnTo>
                  <a:pt x="251945" y="1632398"/>
                </a:lnTo>
                <a:lnTo>
                  <a:pt x="233013" y="1644213"/>
                </a:lnTo>
                <a:cubicBezTo>
                  <a:pt x="227605" y="1630428"/>
                  <a:pt x="224903" y="1619597"/>
                  <a:pt x="224903" y="1611723"/>
                </a:cubicBezTo>
                <a:lnTo>
                  <a:pt x="168106" y="1623537"/>
                </a:lnTo>
                <a:lnTo>
                  <a:pt x="146472" y="1611723"/>
                </a:lnTo>
                <a:cubicBezTo>
                  <a:pt x="146471" y="1625504"/>
                  <a:pt x="121231" y="1636335"/>
                  <a:pt x="70746" y="1644213"/>
                </a:cubicBezTo>
                <a:cubicBezTo>
                  <a:pt x="70747" y="1636337"/>
                  <a:pt x="64436" y="1632398"/>
                  <a:pt x="51815" y="1632398"/>
                </a:cubicBezTo>
                <a:lnTo>
                  <a:pt x="51816" y="1611723"/>
                </a:lnTo>
                <a:cubicBezTo>
                  <a:pt x="71648" y="1611723"/>
                  <a:pt x="110413" y="1600891"/>
                  <a:pt x="168106" y="1579232"/>
                </a:cubicBezTo>
                <a:lnTo>
                  <a:pt x="168106" y="1570371"/>
                </a:lnTo>
                <a:lnTo>
                  <a:pt x="138357" y="1570371"/>
                </a:lnTo>
                <a:lnTo>
                  <a:pt x="138357" y="1549694"/>
                </a:lnTo>
                <a:lnTo>
                  <a:pt x="157289" y="1549695"/>
                </a:lnTo>
                <a:lnTo>
                  <a:pt x="176221" y="1558557"/>
                </a:lnTo>
                <a:cubicBezTo>
                  <a:pt x="176220" y="1550679"/>
                  <a:pt x="198757" y="1536896"/>
                  <a:pt x="243833" y="1517205"/>
                </a:cubicBezTo>
                <a:lnTo>
                  <a:pt x="292514" y="1517205"/>
                </a:lnTo>
                <a:lnTo>
                  <a:pt x="292514" y="1496529"/>
                </a:lnTo>
                <a:cubicBezTo>
                  <a:pt x="265470" y="1496529"/>
                  <a:pt x="251946" y="1489636"/>
                  <a:pt x="251946" y="1475854"/>
                </a:cubicBezTo>
                <a:lnTo>
                  <a:pt x="224903" y="1496529"/>
                </a:lnTo>
                <a:lnTo>
                  <a:pt x="187039" y="1496528"/>
                </a:lnTo>
                <a:cubicBezTo>
                  <a:pt x="187039" y="1480775"/>
                  <a:pt x="189743" y="1466991"/>
                  <a:pt x="195153" y="1455178"/>
                </a:cubicBezTo>
                <a:lnTo>
                  <a:pt x="195153" y="1443362"/>
                </a:lnTo>
                <a:cubicBezTo>
                  <a:pt x="157289" y="1453206"/>
                  <a:pt x="138359" y="1467976"/>
                  <a:pt x="138357" y="1487668"/>
                </a:cubicBezTo>
                <a:lnTo>
                  <a:pt x="108610" y="1487668"/>
                </a:lnTo>
                <a:cubicBezTo>
                  <a:pt x="108610" y="1479790"/>
                  <a:pt x="112214" y="1468961"/>
                  <a:pt x="119426" y="1455176"/>
                </a:cubicBezTo>
                <a:lnTo>
                  <a:pt x="119426" y="1443362"/>
                </a:lnTo>
                <a:cubicBezTo>
                  <a:pt x="105004" y="1443362"/>
                  <a:pt x="92381" y="1447300"/>
                  <a:pt x="81565" y="1455178"/>
                </a:cubicBezTo>
                <a:lnTo>
                  <a:pt x="62634" y="1443362"/>
                </a:lnTo>
                <a:cubicBezTo>
                  <a:pt x="62632" y="1455178"/>
                  <a:pt x="56324" y="1463054"/>
                  <a:pt x="43701" y="1466992"/>
                </a:cubicBezTo>
                <a:lnTo>
                  <a:pt x="32883" y="1466992"/>
                </a:lnTo>
                <a:lnTo>
                  <a:pt x="13954" y="1455178"/>
                </a:lnTo>
                <a:cubicBezTo>
                  <a:pt x="13952" y="1463054"/>
                  <a:pt x="10348" y="1466992"/>
                  <a:pt x="3134" y="1466992"/>
                </a:cubicBezTo>
                <a:lnTo>
                  <a:pt x="3136" y="1443360"/>
                </a:lnTo>
                <a:cubicBezTo>
                  <a:pt x="24770" y="1443360"/>
                  <a:pt x="79761" y="1426624"/>
                  <a:pt x="168106" y="1393149"/>
                </a:cubicBezTo>
                <a:lnTo>
                  <a:pt x="157289" y="1372475"/>
                </a:lnTo>
                <a:lnTo>
                  <a:pt x="157290" y="1360659"/>
                </a:lnTo>
                <a:lnTo>
                  <a:pt x="214082" y="1351799"/>
                </a:lnTo>
                <a:lnTo>
                  <a:pt x="214082" y="1339983"/>
                </a:lnTo>
                <a:cubicBezTo>
                  <a:pt x="199660" y="1339981"/>
                  <a:pt x="187039" y="1337028"/>
                  <a:pt x="176220" y="1331123"/>
                </a:cubicBezTo>
                <a:cubicBezTo>
                  <a:pt x="176220" y="1340968"/>
                  <a:pt x="144670" y="1350814"/>
                  <a:pt x="81565" y="1360659"/>
                </a:cubicBezTo>
                <a:lnTo>
                  <a:pt x="81564" y="1351799"/>
                </a:lnTo>
                <a:cubicBezTo>
                  <a:pt x="81565" y="1330138"/>
                  <a:pt x="106808" y="1319305"/>
                  <a:pt x="157289" y="1319305"/>
                </a:cubicBezTo>
                <a:cubicBezTo>
                  <a:pt x="157290" y="1305523"/>
                  <a:pt x="147373" y="1298631"/>
                  <a:pt x="127540" y="1298631"/>
                </a:cubicBezTo>
                <a:cubicBezTo>
                  <a:pt x="127540" y="1284847"/>
                  <a:pt x="150077" y="1274017"/>
                  <a:pt x="195153" y="1266139"/>
                </a:cubicBezTo>
                <a:cubicBezTo>
                  <a:pt x="195153" y="1277956"/>
                  <a:pt x="201464" y="1284847"/>
                  <a:pt x="214084" y="1286815"/>
                </a:cubicBezTo>
                <a:lnTo>
                  <a:pt x="243833" y="1286817"/>
                </a:lnTo>
                <a:cubicBezTo>
                  <a:pt x="269074" y="1271064"/>
                  <a:pt x="281697" y="1257280"/>
                  <a:pt x="281697" y="1245464"/>
                </a:cubicBezTo>
                <a:lnTo>
                  <a:pt x="251945" y="1245464"/>
                </a:lnTo>
                <a:lnTo>
                  <a:pt x="251945" y="1236604"/>
                </a:lnTo>
                <a:lnTo>
                  <a:pt x="319559" y="1215928"/>
                </a:lnTo>
                <a:lnTo>
                  <a:pt x="615709" y="1114201"/>
                </a:lnTo>
                <a:lnTo>
                  <a:pt x="597733" y="1102982"/>
                </a:lnTo>
                <a:lnTo>
                  <a:pt x="597733" y="1082304"/>
                </a:lnTo>
                <a:cubicBezTo>
                  <a:pt x="617566" y="1082306"/>
                  <a:pt x="656330" y="1071475"/>
                  <a:pt x="714025" y="1049816"/>
                </a:cubicBezTo>
                <a:lnTo>
                  <a:pt x="714025" y="1040954"/>
                </a:lnTo>
                <a:lnTo>
                  <a:pt x="684274" y="1040954"/>
                </a:lnTo>
                <a:lnTo>
                  <a:pt x="684275" y="1020279"/>
                </a:lnTo>
                <a:lnTo>
                  <a:pt x="703207" y="1020279"/>
                </a:lnTo>
                <a:lnTo>
                  <a:pt x="722138" y="1029140"/>
                </a:lnTo>
                <a:cubicBezTo>
                  <a:pt x="722137" y="1021262"/>
                  <a:pt x="744674" y="1007479"/>
                  <a:pt x="789750" y="987788"/>
                </a:cubicBezTo>
                <a:lnTo>
                  <a:pt x="838429" y="987788"/>
                </a:lnTo>
                <a:lnTo>
                  <a:pt x="838431" y="967113"/>
                </a:lnTo>
                <a:cubicBezTo>
                  <a:pt x="811385" y="967113"/>
                  <a:pt x="797863" y="960220"/>
                  <a:pt x="797863" y="946435"/>
                </a:cubicBezTo>
                <a:lnTo>
                  <a:pt x="770820" y="967113"/>
                </a:lnTo>
                <a:lnTo>
                  <a:pt x="732956" y="967113"/>
                </a:lnTo>
                <a:cubicBezTo>
                  <a:pt x="732956" y="951357"/>
                  <a:pt x="735660" y="937576"/>
                  <a:pt x="741069" y="925761"/>
                </a:cubicBezTo>
                <a:lnTo>
                  <a:pt x="741069" y="913945"/>
                </a:lnTo>
                <a:cubicBezTo>
                  <a:pt x="703207" y="923791"/>
                  <a:pt x="684275" y="938559"/>
                  <a:pt x="684274" y="958251"/>
                </a:cubicBezTo>
                <a:lnTo>
                  <a:pt x="654526" y="958250"/>
                </a:lnTo>
                <a:cubicBezTo>
                  <a:pt x="654525" y="950373"/>
                  <a:pt x="658133" y="939542"/>
                  <a:pt x="665344" y="925761"/>
                </a:cubicBezTo>
                <a:lnTo>
                  <a:pt x="665343" y="913945"/>
                </a:lnTo>
                <a:cubicBezTo>
                  <a:pt x="650921" y="913945"/>
                  <a:pt x="638299" y="917882"/>
                  <a:pt x="627482" y="925760"/>
                </a:cubicBezTo>
                <a:lnTo>
                  <a:pt x="608550" y="913943"/>
                </a:lnTo>
                <a:cubicBezTo>
                  <a:pt x="608549" y="925761"/>
                  <a:pt x="602241" y="933637"/>
                  <a:pt x="589619" y="937576"/>
                </a:cubicBezTo>
                <a:lnTo>
                  <a:pt x="578801" y="937576"/>
                </a:lnTo>
                <a:lnTo>
                  <a:pt x="559870" y="925761"/>
                </a:lnTo>
                <a:cubicBezTo>
                  <a:pt x="559870" y="933636"/>
                  <a:pt x="556264" y="937576"/>
                  <a:pt x="549051" y="937574"/>
                </a:cubicBezTo>
                <a:lnTo>
                  <a:pt x="549053" y="913945"/>
                </a:lnTo>
                <a:cubicBezTo>
                  <a:pt x="570688" y="913945"/>
                  <a:pt x="625680" y="897206"/>
                  <a:pt x="714025" y="863734"/>
                </a:cubicBezTo>
                <a:lnTo>
                  <a:pt x="703207" y="843058"/>
                </a:lnTo>
                <a:lnTo>
                  <a:pt x="703207" y="831240"/>
                </a:lnTo>
                <a:lnTo>
                  <a:pt x="760001" y="822382"/>
                </a:lnTo>
                <a:lnTo>
                  <a:pt x="759999" y="819436"/>
                </a:lnTo>
                <a:lnTo>
                  <a:pt x="744227" y="814800"/>
                </a:lnTo>
                <a:lnTo>
                  <a:pt x="733410" y="814800"/>
                </a:lnTo>
                <a:lnTo>
                  <a:pt x="714478" y="826614"/>
                </a:lnTo>
                <a:lnTo>
                  <a:pt x="710128" y="809198"/>
                </a:lnTo>
                <a:lnTo>
                  <a:pt x="698474" y="816475"/>
                </a:lnTo>
                <a:cubicBezTo>
                  <a:pt x="682699" y="821397"/>
                  <a:pt x="659034" y="826319"/>
                  <a:pt x="627482" y="831240"/>
                </a:cubicBezTo>
                <a:lnTo>
                  <a:pt x="627480" y="822381"/>
                </a:lnTo>
                <a:lnTo>
                  <a:pt x="643030" y="802367"/>
                </a:lnTo>
                <a:lnTo>
                  <a:pt x="627934" y="794124"/>
                </a:lnTo>
                <a:cubicBezTo>
                  <a:pt x="627934" y="807906"/>
                  <a:pt x="602694" y="818738"/>
                  <a:pt x="552211" y="826614"/>
                </a:cubicBezTo>
                <a:cubicBezTo>
                  <a:pt x="552211" y="818736"/>
                  <a:pt x="545899" y="814798"/>
                  <a:pt x="533280" y="814798"/>
                </a:cubicBezTo>
                <a:lnTo>
                  <a:pt x="533278" y="794122"/>
                </a:lnTo>
                <a:cubicBezTo>
                  <a:pt x="553111" y="794122"/>
                  <a:pt x="591875" y="783293"/>
                  <a:pt x="649570" y="761634"/>
                </a:cubicBezTo>
                <a:lnTo>
                  <a:pt x="649570" y="752772"/>
                </a:lnTo>
                <a:lnTo>
                  <a:pt x="619822" y="752772"/>
                </a:lnTo>
                <a:lnTo>
                  <a:pt x="619822" y="732097"/>
                </a:lnTo>
                <a:lnTo>
                  <a:pt x="638753" y="732097"/>
                </a:lnTo>
                <a:lnTo>
                  <a:pt x="657683" y="740958"/>
                </a:lnTo>
                <a:cubicBezTo>
                  <a:pt x="657684" y="733080"/>
                  <a:pt x="680222" y="719297"/>
                  <a:pt x="725296" y="699606"/>
                </a:cubicBezTo>
                <a:lnTo>
                  <a:pt x="773976" y="699606"/>
                </a:lnTo>
                <a:lnTo>
                  <a:pt x="773978" y="678931"/>
                </a:lnTo>
                <a:cubicBezTo>
                  <a:pt x="746931" y="678931"/>
                  <a:pt x="733408" y="672037"/>
                  <a:pt x="733408" y="658253"/>
                </a:cubicBezTo>
                <a:lnTo>
                  <a:pt x="706365" y="678931"/>
                </a:lnTo>
                <a:lnTo>
                  <a:pt x="668504" y="678931"/>
                </a:lnTo>
                <a:cubicBezTo>
                  <a:pt x="668504" y="663174"/>
                  <a:pt x="671208" y="649393"/>
                  <a:pt x="676614" y="637579"/>
                </a:cubicBezTo>
                <a:lnTo>
                  <a:pt x="676616" y="627375"/>
                </a:lnTo>
                <a:lnTo>
                  <a:pt x="673890" y="627887"/>
                </a:lnTo>
                <a:lnTo>
                  <a:pt x="619822" y="670069"/>
                </a:lnTo>
                <a:lnTo>
                  <a:pt x="590072" y="670068"/>
                </a:lnTo>
                <a:lnTo>
                  <a:pt x="596766" y="649965"/>
                </a:lnTo>
                <a:lnTo>
                  <a:pt x="558369" y="661947"/>
                </a:lnTo>
                <a:lnTo>
                  <a:pt x="512391" y="661946"/>
                </a:lnTo>
                <a:lnTo>
                  <a:pt x="493461" y="653086"/>
                </a:lnTo>
                <a:lnTo>
                  <a:pt x="482644" y="673762"/>
                </a:lnTo>
                <a:lnTo>
                  <a:pt x="475488" y="671157"/>
                </a:lnTo>
                <a:lnTo>
                  <a:pt x="457553" y="690745"/>
                </a:lnTo>
                <a:lnTo>
                  <a:pt x="427805" y="690745"/>
                </a:lnTo>
                <a:lnTo>
                  <a:pt x="427804" y="670069"/>
                </a:lnTo>
                <a:lnTo>
                  <a:pt x="454623" y="663561"/>
                </a:lnTo>
                <a:lnTo>
                  <a:pt x="425850" y="653086"/>
                </a:lnTo>
                <a:cubicBezTo>
                  <a:pt x="398805" y="686560"/>
                  <a:pt x="382578" y="703299"/>
                  <a:pt x="377170" y="703297"/>
                </a:cubicBezTo>
                <a:lnTo>
                  <a:pt x="358239" y="703299"/>
                </a:lnTo>
                <a:cubicBezTo>
                  <a:pt x="352829" y="703299"/>
                  <a:pt x="327588" y="696406"/>
                  <a:pt x="282514" y="682622"/>
                </a:cubicBezTo>
                <a:lnTo>
                  <a:pt x="271694" y="682622"/>
                </a:lnTo>
                <a:lnTo>
                  <a:pt x="252763" y="694438"/>
                </a:lnTo>
                <a:cubicBezTo>
                  <a:pt x="247355" y="680653"/>
                  <a:pt x="244651" y="669824"/>
                  <a:pt x="244651" y="661947"/>
                </a:cubicBezTo>
                <a:lnTo>
                  <a:pt x="187856" y="673762"/>
                </a:lnTo>
                <a:lnTo>
                  <a:pt x="166220" y="661946"/>
                </a:lnTo>
                <a:cubicBezTo>
                  <a:pt x="166219" y="675730"/>
                  <a:pt x="140979" y="686561"/>
                  <a:pt x="90495" y="694438"/>
                </a:cubicBezTo>
                <a:cubicBezTo>
                  <a:pt x="90495" y="686561"/>
                  <a:pt x="84185" y="682623"/>
                  <a:pt x="71564" y="682623"/>
                </a:cubicBezTo>
                <a:lnTo>
                  <a:pt x="71564" y="661947"/>
                </a:lnTo>
                <a:cubicBezTo>
                  <a:pt x="91397" y="661947"/>
                  <a:pt x="130162" y="651116"/>
                  <a:pt x="187854" y="629457"/>
                </a:cubicBezTo>
                <a:lnTo>
                  <a:pt x="187856" y="620596"/>
                </a:lnTo>
                <a:lnTo>
                  <a:pt x="158107" y="620596"/>
                </a:lnTo>
                <a:lnTo>
                  <a:pt x="158107" y="599920"/>
                </a:lnTo>
                <a:lnTo>
                  <a:pt x="177038" y="599920"/>
                </a:lnTo>
                <a:lnTo>
                  <a:pt x="195969" y="608780"/>
                </a:lnTo>
                <a:cubicBezTo>
                  <a:pt x="195969" y="600903"/>
                  <a:pt x="218506" y="587121"/>
                  <a:pt x="263582" y="567428"/>
                </a:cubicBezTo>
                <a:lnTo>
                  <a:pt x="312262" y="567430"/>
                </a:lnTo>
                <a:lnTo>
                  <a:pt x="312262" y="546754"/>
                </a:lnTo>
                <a:cubicBezTo>
                  <a:pt x="285217" y="546754"/>
                  <a:pt x="271694" y="539859"/>
                  <a:pt x="271694" y="526078"/>
                </a:cubicBezTo>
                <a:lnTo>
                  <a:pt x="244651" y="546752"/>
                </a:lnTo>
                <a:lnTo>
                  <a:pt x="206789" y="546754"/>
                </a:lnTo>
                <a:cubicBezTo>
                  <a:pt x="206789" y="531000"/>
                  <a:pt x="209493" y="517217"/>
                  <a:pt x="214901" y="505403"/>
                </a:cubicBezTo>
                <a:lnTo>
                  <a:pt x="214901" y="493586"/>
                </a:lnTo>
                <a:cubicBezTo>
                  <a:pt x="177038" y="503433"/>
                  <a:pt x="158107" y="518200"/>
                  <a:pt x="158107" y="537891"/>
                </a:cubicBezTo>
                <a:lnTo>
                  <a:pt x="128358" y="537893"/>
                </a:lnTo>
                <a:cubicBezTo>
                  <a:pt x="128358" y="530013"/>
                  <a:pt x="131962" y="519185"/>
                  <a:pt x="139176" y="505403"/>
                </a:cubicBezTo>
                <a:lnTo>
                  <a:pt x="139176" y="493586"/>
                </a:lnTo>
                <a:cubicBezTo>
                  <a:pt x="124752" y="493586"/>
                  <a:pt x="112131" y="497523"/>
                  <a:pt x="101313" y="505403"/>
                </a:cubicBezTo>
                <a:lnTo>
                  <a:pt x="82382" y="493586"/>
                </a:lnTo>
                <a:cubicBezTo>
                  <a:pt x="82382" y="505403"/>
                  <a:pt x="76072" y="513279"/>
                  <a:pt x="63451" y="517215"/>
                </a:cubicBezTo>
                <a:lnTo>
                  <a:pt x="52633" y="517215"/>
                </a:lnTo>
                <a:lnTo>
                  <a:pt x="33702" y="505401"/>
                </a:lnTo>
                <a:cubicBezTo>
                  <a:pt x="33702" y="513277"/>
                  <a:pt x="30096" y="517217"/>
                  <a:pt x="22884" y="517217"/>
                </a:cubicBezTo>
                <a:lnTo>
                  <a:pt x="22884" y="493586"/>
                </a:lnTo>
                <a:cubicBezTo>
                  <a:pt x="44518" y="493586"/>
                  <a:pt x="99511" y="476847"/>
                  <a:pt x="187856" y="443375"/>
                </a:cubicBezTo>
                <a:lnTo>
                  <a:pt x="177038" y="422700"/>
                </a:lnTo>
                <a:lnTo>
                  <a:pt x="177038" y="410883"/>
                </a:lnTo>
                <a:lnTo>
                  <a:pt x="233832" y="402024"/>
                </a:lnTo>
                <a:lnTo>
                  <a:pt x="233832" y="390208"/>
                </a:lnTo>
                <a:cubicBezTo>
                  <a:pt x="219408" y="390208"/>
                  <a:pt x="206789" y="387254"/>
                  <a:pt x="195968" y="381348"/>
                </a:cubicBezTo>
                <a:cubicBezTo>
                  <a:pt x="195968" y="391193"/>
                  <a:pt x="164418" y="401039"/>
                  <a:pt x="101313" y="410883"/>
                </a:cubicBezTo>
                <a:lnTo>
                  <a:pt x="101313" y="402024"/>
                </a:lnTo>
                <a:cubicBezTo>
                  <a:pt x="101313" y="380363"/>
                  <a:pt x="126556" y="369532"/>
                  <a:pt x="177037" y="369532"/>
                </a:cubicBezTo>
                <a:cubicBezTo>
                  <a:pt x="177038" y="355746"/>
                  <a:pt x="167122" y="348854"/>
                  <a:pt x="147289" y="348856"/>
                </a:cubicBezTo>
                <a:cubicBezTo>
                  <a:pt x="147289" y="335070"/>
                  <a:pt x="169826" y="324241"/>
                  <a:pt x="214901" y="316366"/>
                </a:cubicBezTo>
                <a:cubicBezTo>
                  <a:pt x="214901" y="328179"/>
                  <a:pt x="221212" y="335072"/>
                  <a:pt x="233832" y="337042"/>
                </a:cubicBezTo>
                <a:lnTo>
                  <a:pt x="263582" y="337042"/>
                </a:lnTo>
                <a:cubicBezTo>
                  <a:pt x="288822" y="321289"/>
                  <a:pt x="301445" y="307505"/>
                  <a:pt x="301445" y="295690"/>
                </a:cubicBezTo>
                <a:lnTo>
                  <a:pt x="271694" y="295690"/>
                </a:lnTo>
                <a:lnTo>
                  <a:pt x="271693" y="286829"/>
                </a:lnTo>
                <a:lnTo>
                  <a:pt x="339307" y="266151"/>
                </a:lnTo>
                <a:lnTo>
                  <a:pt x="674660" y="150960"/>
                </a:lnTo>
                <a:cubicBezTo>
                  <a:pt x="689084" y="150960"/>
                  <a:pt x="701705" y="153913"/>
                  <a:pt x="712523" y="159821"/>
                </a:cubicBezTo>
                <a:cubicBezTo>
                  <a:pt x="723341" y="146037"/>
                  <a:pt x="809883" y="129299"/>
                  <a:pt x="972152" y="109608"/>
                </a:cubicBezTo>
                <a:lnTo>
                  <a:pt x="991082" y="118468"/>
                </a:lnTo>
                <a:lnTo>
                  <a:pt x="1010013" y="109608"/>
                </a:lnTo>
                <a:lnTo>
                  <a:pt x="1028946" y="118470"/>
                </a:lnTo>
                <a:cubicBezTo>
                  <a:pt x="1055989" y="118470"/>
                  <a:pt x="1081232" y="111576"/>
                  <a:pt x="1104671" y="97794"/>
                </a:cubicBezTo>
                <a:lnTo>
                  <a:pt x="1220963" y="118470"/>
                </a:lnTo>
                <a:lnTo>
                  <a:pt x="1229076" y="97794"/>
                </a:lnTo>
                <a:lnTo>
                  <a:pt x="1391320" y="122114"/>
                </a:lnTo>
                <a:lnTo>
                  <a:pt x="1488024" y="84296"/>
                </a:lnTo>
                <a:cubicBezTo>
                  <a:pt x="1579973" y="56729"/>
                  <a:pt x="1733227" y="29160"/>
                  <a:pt x="1947781" y="1593"/>
                </a:cubicBezTo>
                <a:lnTo>
                  <a:pt x="1955896" y="22269"/>
                </a:lnTo>
                <a:lnTo>
                  <a:pt x="2072187" y="1592"/>
                </a:lnTo>
                <a:cubicBezTo>
                  <a:pt x="2095625" y="15378"/>
                  <a:pt x="2120869" y="22269"/>
                  <a:pt x="2147911" y="22267"/>
                </a:cubicBezTo>
                <a:lnTo>
                  <a:pt x="2166844" y="13406"/>
                </a:lnTo>
                <a:lnTo>
                  <a:pt x="2185773" y="22269"/>
                </a:lnTo>
                <a:lnTo>
                  <a:pt x="2204705" y="13408"/>
                </a:lnTo>
                <a:cubicBezTo>
                  <a:pt x="2366974" y="33097"/>
                  <a:pt x="2453517" y="49834"/>
                  <a:pt x="2464334" y="63619"/>
                </a:cubicBezTo>
                <a:cubicBezTo>
                  <a:pt x="2475152" y="57712"/>
                  <a:pt x="2487773" y="54759"/>
                  <a:pt x="2502197" y="54759"/>
                </a:cubicBezTo>
                <a:lnTo>
                  <a:pt x="2536769" y="66635"/>
                </a:lnTo>
                <a:lnTo>
                  <a:pt x="2670047" y="47122"/>
                </a:lnTo>
                <a:lnTo>
                  <a:pt x="2688978" y="55983"/>
                </a:lnTo>
                <a:lnTo>
                  <a:pt x="2707910" y="47122"/>
                </a:lnTo>
                <a:lnTo>
                  <a:pt x="2726839" y="55981"/>
                </a:lnTo>
                <a:cubicBezTo>
                  <a:pt x="2753884" y="55983"/>
                  <a:pt x="2779127" y="49092"/>
                  <a:pt x="2802566" y="35307"/>
                </a:cubicBezTo>
                <a:lnTo>
                  <a:pt x="2918858" y="55983"/>
                </a:lnTo>
                <a:lnTo>
                  <a:pt x="2926970" y="35307"/>
                </a:lnTo>
                <a:cubicBezTo>
                  <a:pt x="3141523" y="62874"/>
                  <a:pt x="3294779" y="90443"/>
                  <a:pt x="3386729" y="118010"/>
                </a:cubicBezTo>
                <a:cubicBezTo>
                  <a:pt x="3447129" y="135731"/>
                  <a:pt x="3498741" y="155914"/>
                  <a:pt x="3541561" y="178560"/>
                </a:cubicBezTo>
                <a:lnTo>
                  <a:pt x="3543367" y="179893"/>
                </a:lnTo>
                <a:lnTo>
                  <a:pt x="3593031" y="143254"/>
                </a:lnTo>
                <a:cubicBezTo>
                  <a:pt x="3635851" y="120609"/>
                  <a:pt x="3687463" y="100427"/>
                  <a:pt x="3747863" y="82704"/>
                </a:cubicBezTo>
                <a:cubicBezTo>
                  <a:pt x="3839813" y="55136"/>
                  <a:pt x="3993067" y="27568"/>
                  <a:pt x="4207619" y="0"/>
                </a:cubicBezTo>
                <a:close/>
              </a:path>
            </a:pathLst>
          </a:custGeom>
          <a:effectLst>
            <a:outerShdw blurRad="50800" dist="38100" dir="13500000" algn="br" rotWithShape="0">
              <a:prstClr val="black">
                <a:alpha val="40000"/>
              </a:prstClr>
            </a:outerShdw>
          </a:effectLst>
        </p:spPr>
      </p:pic>
      <p:sp>
        <p:nvSpPr>
          <p:cNvPr id="92" name="TextBox 91"/>
          <p:cNvSpPr txBox="1"/>
          <p:nvPr/>
        </p:nvSpPr>
        <p:spPr>
          <a:xfrm>
            <a:off x="7543800" y="370862"/>
            <a:ext cx="4462925" cy="1446550"/>
          </a:xfrm>
          <a:prstGeom prst="rect">
            <a:avLst/>
          </a:prstGeom>
          <a:noFill/>
        </p:spPr>
        <p:txBody>
          <a:bodyPr wrap="square" rtlCol="0">
            <a:spAutoFit/>
          </a:bodyPr>
          <a:lstStyle/>
          <a:p>
            <a:r>
              <a:rPr lang="en-US" sz="4400" dirty="0" smtClean="0">
                <a:latin typeface="Estrangelo Edessa" panose="03080600000000000000" pitchFamily="66" charset="0"/>
                <a:cs typeface="Estrangelo Edessa" panose="03080600000000000000" pitchFamily="66" charset="0"/>
              </a:rPr>
              <a:t>RESEARCH FRAMEWORK</a:t>
            </a:r>
            <a:endParaRPr lang="id-ID" sz="4400" dirty="0">
              <a:latin typeface="Estrangelo Edessa" panose="03080600000000000000" pitchFamily="66" charset="0"/>
              <a:cs typeface="Estrangelo Edessa" panose="03080600000000000000" pitchFamily="66" charset="0"/>
            </a:endParaRPr>
          </a:p>
        </p:txBody>
      </p:sp>
      <p:sp>
        <p:nvSpPr>
          <p:cNvPr id="6" name="TextBox 5"/>
          <p:cNvSpPr txBox="1"/>
          <p:nvPr/>
        </p:nvSpPr>
        <p:spPr>
          <a:xfrm>
            <a:off x="2440945" y="943364"/>
            <a:ext cx="2535058" cy="707886"/>
          </a:xfrm>
          <a:prstGeom prst="rect">
            <a:avLst/>
          </a:prstGeom>
          <a:noFill/>
        </p:spPr>
        <p:txBody>
          <a:bodyPr wrap="square" rtlCol="0">
            <a:spAutoFit/>
          </a:bodyPr>
          <a:lstStyle/>
          <a:p>
            <a:pPr marL="0" lvl="1" algn="ctr"/>
            <a:r>
              <a:rPr lang="en-US" sz="2000" dirty="0" smtClean="0">
                <a:latin typeface="Estrangelo Edessa" panose="03080600000000000000" pitchFamily="66" charset="0"/>
                <a:cs typeface="Estrangelo Edessa" panose="03080600000000000000" pitchFamily="66" charset="0"/>
              </a:rPr>
              <a:t>Indonesia GDP </a:t>
            </a:r>
            <a:r>
              <a:rPr lang="en-US" sz="2000" dirty="0">
                <a:latin typeface="Estrangelo Edessa" panose="03080600000000000000" pitchFamily="66" charset="0"/>
                <a:cs typeface="Estrangelo Edessa" panose="03080600000000000000" pitchFamily="66" charset="0"/>
              </a:rPr>
              <a:t>per capita</a:t>
            </a:r>
            <a:endParaRPr lang="id-ID" sz="2000" dirty="0">
              <a:latin typeface="Estrangelo Edessa" panose="03080600000000000000" pitchFamily="66" charset="0"/>
              <a:cs typeface="Estrangelo Edessa" panose="03080600000000000000" pitchFamily="66" charset="0"/>
            </a:endParaRPr>
          </a:p>
        </p:txBody>
      </p:sp>
      <p:sp>
        <p:nvSpPr>
          <p:cNvPr id="7" name="TextBox 6"/>
          <p:cNvSpPr txBox="1"/>
          <p:nvPr/>
        </p:nvSpPr>
        <p:spPr>
          <a:xfrm>
            <a:off x="452801" y="2110901"/>
            <a:ext cx="3309761" cy="707886"/>
          </a:xfrm>
          <a:prstGeom prst="rect">
            <a:avLst/>
          </a:prstGeom>
          <a:noFill/>
        </p:spPr>
        <p:txBody>
          <a:bodyPr wrap="square" rtlCol="0">
            <a:spAutoFit/>
          </a:bodyPr>
          <a:lstStyle/>
          <a:p>
            <a:pPr marL="0" lvl="1" algn="ctr"/>
            <a:r>
              <a:rPr lang="en-US" sz="2000" dirty="0" smtClean="0">
                <a:latin typeface="Estrangelo Edessa" panose="03080600000000000000" pitchFamily="66" charset="0"/>
                <a:cs typeface="Estrangelo Edessa" panose="03080600000000000000" pitchFamily="66" charset="0"/>
              </a:rPr>
              <a:t>Foreigner</a:t>
            </a:r>
            <a:r>
              <a:rPr lang="en-US" sz="2000" dirty="0">
                <a:latin typeface="Estrangelo Edessa" panose="03080600000000000000" pitchFamily="66" charset="0"/>
                <a:cs typeface="Estrangelo Edessa" panose="03080600000000000000" pitchFamily="66" charset="0"/>
              </a:rPr>
              <a:t> </a:t>
            </a:r>
            <a:r>
              <a:rPr lang="en-US" sz="2000" dirty="0" smtClean="0">
                <a:latin typeface="Estrangelo Edessa" panose="03080600000000000000" pitchFamily="66" charset="0"/>
                <a:cs typeface="Estrangelo Edessa" panose="03080600000000000000" pitchFamily="66" charset="0"/>
              </a:rPr>
              <a:t>countries’ GDP per capita</a:t>
            </a:r>
            <a:endParaRPr lang="id-ID" sz="2000" dirty="0">
              <a:latin typeface="Estrangelo Edessa" panose="03080600000000000000" pitchFamily="66" charset="0"/>
              <a:cs typeface="Estrangelo Edessa" panose="03080600000000000000" pitchFamily="66" charset="0"/>
            </a:endParaRPr>
          </a:p>
        </p:txBody>
      </p:sp>
      <p:sp>
        <p:nvSpPr>
          <p:cNvPr id="8" name="TextBox 7"/>
          <p:cNvSpPr txBox="1"/>
          <p:nvPr/>
        </p:nvSpPr>
        <p:spPr>
          <a:xfrm>
            <a:off x="1519518" y="3360557"/>
            <a:ext cx="1266799" cy="400110"/>
          </a:xfrm>
          <a:prstGeom prst="rect">
            <a:avLst/>
          </a:prstGeom>
          <a:noFill/>
        </p:spPr>
        <p:txBody>
          <a:bodyPr wrap="square" rtlCol="0">
            <a:spAutoFit/>
          </a:bodyPr>
          <a:lstStyle/>
          <a:p>
            <a:pPr marL="0" lvl="1" algn="ctr"/>
            <a:r>
              <a:rPr lang="en-US" sz="2000" dirty="0" smtClean="0">
                <a:latin typeface="Estrangelo Edessa" panose="03080600000000000000" pitchFamily="66" charset="0"/>
                <a:cs typeface="Estrangelo Edessa" panose="03080600000000000000" pitchFamily="66" charset="0"/>
              </a:rPr>
              <a:t>Distance</a:t>
            </a:r>
            <a:endParaRPr lang="id-ID" sz="2000" dirty="0">
              <a:latin typeface="Estrangelo Edessa" panose="03080600000000000000" pitchFamily="66" charset="0"/>
              <a:cs typeface="Estrangelo Edessa" panose="03080600000000000000" pitchFamily="66" charset="0"/>
            </a:endParaRPr>
          </a:p>
        </p:txBody>
      </p:sp>
      <p:sp>
        <p:nvSpPr>
          <p:cNvPr id="9" name="TextBox 8"/>
          <p:cNvSpPr txBox="1"/>
          <p:nvPr/>
        </p:nvSpPr>
        <p:spPr>
          <a:xfrm>
            <a:off x="-63850" y="4610213"/>
            <a:ext cx="3826412" cy="400110"/>
          </a:xfrm>
          <a:prstGeom prst="rect">
            <a:avLst/>
          </a:prstGeom>
          <a:noFill/>
        </p:spPr>
        <p:txBody>
          <a:bodyPr wrap="square" rtlCol="0">
            <a:spAutoFit/>
          </a:bodyPr>
          <a:lstStyle/>
          <a:p>
            <a:pPr marL="0" lvl="1" algn="ctr"/>
            <a:r>
              <a:rPr lang="en-US" sz="2000" dirty="0" smtClean="0">
                <a:latin typeface="Estrangelo Edessa" panose="03080600000000000000" pitchFamily="66" charset="0"/>
                <a:cs typeface="Estrangelo Edessa" panose="03080600000000000000" pitchFamily="66" charset="0"/>
              </a:rPr>
              <a:t>Domestic Exchange Rate</a:t>
            </a:r>
            <a:endParaRPr lang="id-ID" sz="2000" dirty="0">
              <a:latin typeface="Estrangelo Edessa" panose="03080600000000000000" pitchFamily="66" charset="0"/>
              <a:cs typeface="Estrangelo Edessa" panose="03080600000000000000" pitchFamily="66" charset="0"/>
            </a:endParaRPr>
          </a:p>
        </p:txBody>
      </p:sp>
      <p:sp>
        <p:nvSpPr>
          <p:cNvPr id="10" name="TextBox 9"/>
          <p:cNvSpPr txBox="1"/>
          <p:nvPr/>
        </p:nvSpPr>
        <p:spPr>
          <a:xfrm>
            <a:off x="1371055" y="5780866"/>
            <a:ext cx="3562044" cy="400110"/>
          </a:xfrm>
          <a:prstGeom prst="rect">
            <a:avLst/>
          </a:prstGeom>
          <a:noFill/>
        </p:spPr>
        <p:txBody>
          <a:bodyPr wrap="square" rtlCol="0">
            <a:spAutoFit/>
          </a:bodyPr>
          <a:lstStyle/>
          <a:p>
            <a:pPr marL="0" lvl="1" algn="ctr"/>
            <a:r>
              <a:rPr lang="en-US" sz="2000" dirty="0" smtClean="0">
                <a:latin typeface="Estrangelo Edessa" panose="03080600000000000000" pitchFamily="66" charset="0"/>
                <a:cs typeface="Estrangelo Edessa" panose="03080600000000000000" pitchFamily="66" charset="0"/>
              </a:rPr>
              <a:t>Foreigner Countries’ Population</a:t>
            </a:r>
            <a:endParaRPr lang="id-ID" sz="2000" dirty="0">
              <a:latin typeface="Estrangelo Edessa" panose="03080600000000000000" pitchFamily="66" charset="0"/>
              <a:cs typeface="Estrangelo Edessa" panose="03080600000000000000" pitchFamily="66" charset="0"/>
            </a:endParaRPr>
          </a:p>
        </p:txBody>
      </p:sp>
      <p:grpSp>
        <p:nvGrpSpPr>
          <p:cNvPr id="18" name="Group 17"/>
          <p:cNvGrpSpPr/>
          <p:nvPr/>
        </p:nvGrpSpPr>
        <p:grpSpPr>
          <a:xfrm>
            <a:off x="5086389" y="2669682"/>
            <a:ext cx="2229725" cy="1781860"/>
            <a:chOff x="5769814" y="2669682"/>
            <a:chExt cx="2229725" cy="1781860"/>
          </a:xfrm>
        </p:grpSpPr>
        <p:sp>
          <p:nvSpPr>
            <p:cNvPr id="23" name="Flowchart: Preparation 22"/>
            <p:cNvSpPr/>
            <p:nvPr/>
          </p:nvSpPr>
          <p:spPr>
            <a:xfrm>
              <a:off x="5769814" y="2669682"/>
              <a:ext cx="2229725" cy="1781860"/>
            </a:xfrm>
            <a:prstGeom prst="flowChartPreparation">
              <a:avLst/>
            </a:prstGeom>
            <a:gradFill flip="none" rotWithShape="1">
              <a:gsLst>
                <a:gs pos="53000">
                  <a:srgbClr val="6D9165"/>
                </a:gs>
                <a:gs pos="0">
                  <a:srgbClr val="96B975"/>
                </a:gs>
                <a:gs pos="100000">
                  <a:srgbClr val="3E6453"/>
                </a:gs>
              </a:gsLst>
              <a:lin ang="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TextBox 23"/>
            <p:cNvSpPr txBox="1"/>
            <p:nvPr/>
          </p:nvSpPr>
          <p:spPr>
            <a:xfrm>
              <a:off x="5803384" y="3114191"/>
              <a:ext cx="2162583" cy="1200329"/>
            </a:xfrm>
            <a:prstGeom prst="rect">
              <a:avLst/>
            </a:prstGeom>
            <a:noFill/>
          </p:spPr>
          <p:txBody>
            <a:bodyPr wrap="square" rtlCol="0">
              <a:spAutoFit/>
            </a:bodyPr>
            <a:lstStyle/>
            <a:p>
              <a:pPr marL="0" lvl="1" algn="ctr"/>
              <a:r>
                <a:rPr lang="en-US" sz="2400" dirty="0" smtClean="0">
                  <a:solidFill>
                    <a:schemeClr val="bg1"/>
                  </a:solidFill>
                  <a:latin typeface="Estrangelo Edessa" panose="03080600000000000000" pitchFamily="66" charset="0"/>
                  <a:cs typeface="Estrangelo Edessa" panose="03080600000000000000" pitchFamily="66" charset="0"/>
                </a:rPr>
                <a:t>Total Number of Foreign Tourists</a:t>
              </a:r>
              <a:endParaRPr lang="id-ID" sz="2400" dirty="0">
                <a:solidFill>
                  <a:schemeClr val="bg1"/>
                </a:solidFill>
                <a:latin typeface="Estrangelo Edessa" panose="03080600000000000000" pitchFamily="66" charset="0"/>
                <a:cs typeface="Estrangelo Edessa" panose="03080600000000000000" pitchFamily="66" charset="0"/>
              </a:endParaRPr>
            </a:p>
          </p:txBody>
        </p:sp>
      </p:grpSp>
      <p:sp>
        <p:nvSpPr>
          <p:cNvPr id="25" name="Oval 24"/>
          <p:cNvSpPr/>
          <p:nvPr/>
        </p:nvSpPr>
        <p:spPr>
          <a:xfrm>
            <a:off x="4978249" y="781577"/>
            <a:ext cx="731521" cy="717452"/>
          </a:xfrm>
          <a:prstGeom prst="ellipse">
            <a:avLst/>
          </a:prstGeom>
          <a:solidFill>
            <a:srgbClr val="BCD6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a:latin typeface="Estrangelo Edessa" panose="03080600000000000000" pitchFamily="66" charset="0"/>
                <a:cs typeface="Estrangelo Edessa" panose="03080600000000000000" pitchFamily="66" charset="0"/>
              </a:rPr>
              <a:t>(+)</a:t>
            </a:r>
            <a:endParaRPr lang="id-ID" sz="2400" dirty="0"/>
          </a:p>
        </p:txBody>
      </p:sp>
      <p:sp>
        <p:nvSpPr>
          <p:cNvPr id="28" name="Oval 27"/>
          <p:cNvSpPr/>
          <p:nvPr/>
        </p:nvSpPr>
        <p:spPr>
          <a:xfrm>
            <a:off x="2786317" y="3201886"/>
            <a:ext cx="731521" cy="717452"/>
          </a:xfrm>
          <a:prstGeom prst="ellipse">
            <a:avLst/>
          </a:prstGeom>
          <a:solidFill>
            <a:srgbClr val="7D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a:latin typeface="Estrangelo Edessa" panose="03080600000000000000" pitchFamily="66" charset="0"/>
                <a:cs typeface="Estrangelo Edessa" panose="03080600000000000000" pitchFamily="66" charset="0"/>
              </a:rPr>
              <a:t>(–)</a:t>
            </a:r>
            <a:endParaRPr lang="id-ID" sz="2400" dirty="0"/>
          </a:p>
        </p:txBody>
      </p:sp>
      <p:sp>
        <p:nvSpPr>
          <p:cNvPr id="29" name="Oval 28"/>
          <p:cNvSpPr/>
          <p:nvPr/>
        </p:nvSpPr>
        <p:spPr>
          <a:xfrm>
            <a:off x="3678442" y="1952230"/>
            <a:ext cx="731521" cy="717452"/>
          </a:xfrm>
          <a:prstGeom prst="ellipse">
            <a:avLst/>
          </a:prstGeom>
          <a:solidFill>
            <a:srgbClr val="91BC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a:latin typeface="Estrangelo Edessa" panose="03080600000000000000" pitchFamily="66" charset="0"/>
                <a:cs typeface="Estrangelo Edessa" panose="03080600000000000000" pitchFamily="66" charset="0"/>
              </a:rPr>
              <a:t>(+)</a:t>
            </a:r>
            <a:endParaRPr lang="id-ID" sz="2400" dirty="0"/>
          </a:p>
        </p:txBody>
      </p:sp>
      <p:sp>
        <p:nvSpPr>
          <p:cNvPr id="30" name="Oval 29"/>
          <p:cNvSpPr/>
          <p:nvPr/>
        </p:nvSpPr>
        <p:spPr>
          <a:xfrm>
            <a:off x="3678442" y="4451542"/>
            <a:ext cx="731521" cy="717452"/>
          </a:xfrm>
          <a:prstGeom prst="ellipse">
            <a:avLst/>
          </a:prstGeom>
          <a:solidFill>
            <a:srgbClr val="5C9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a:latin typeface="Estrangelo Edessa" panose="03080600000000000000" pitchFamily="66" charset="0"/>
                <a:cs typeface="Estrangelo Edessa" panose="03080600000000000000" pitchFamily="66" charset="0"/>
              </a:rPr>
              <a:t>(–)</a:t>
            </a:r>
            <a:endParaRPr lang="id-ID" sz="2400" dirty="0"/>
          </a:p>
        </p:txBody>
      </p:sp>
      <p:sp>
        <p:nvSpPr>
          <p:cNvPr id="33" name="Oval 32"/>
          <p:cNvSpPr/>
          <p:nvPr/>
        </p:nvSpPr>
        <p:spPr>
          <a:xfrm>
            <a:off x="4976003" y="5622195"/>
            <a:ext cx="731521" cy="717452"/>
          </a:xfrm>
          <a:prstGeom prst="ellipse">
            <a:avLst/>
          </a:prstGeom>
          <a:solidFill>
            <a:srgbClr val="3E64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a:latin typeface="Estrangelo Edessa" panose="03080600000000000000" pitchFamily="66" charset="0"/>
                <a:cs typeface="Estrangelo Edessa" panose="03080600000000000000" pitchFamily="66" charset="0"/>
              </a:rPr>
              <a:t>(+)</a:t>
            </a:r>
            <a:endParaRPr lang="id-ID" sz="2400" dirty="0"/>
          </a:p>
        </p:txBody>
      </p:sp>
      <p:sp>
        <p:nvSpPr>
          <p:cNvPr id="17" name="TextBox 16"/>
          <p:cNvSpPr txBox="1"/>
          <p:nvPr/>
        </p:nvSpPr>
        <p:spPr>
          <a:xfrm>
            <a:off x="209482" y="105784"/>
            <a:ext cx="4462925" cy="769441"/>
          </a:xfrm>
          <a:prstGeom prst="rect">
            <a:avLst/>
          </a:prstGeom>
          <a:noFill/>
        </p:spPr>
        <p:txBody>
          <a:bodyPr wrap="square" rtlCol="0">
            <a:spAutoFit/>
          </a:bodyPr>
          <a:lstStyle/>
          <a:p>
            <a:r>
              <a:rPr lang="en-US" sz="4400" dirty="0" smtClean="0">
                <a:latin typeface="Estrangelo Edessa" panose="03080600000000000000" pitchFamily="66" charset="0"/>
                <a:cs typeface="Estrangelo Edessa" panose="03080600000000000000" pitchFamily="66" charset="0"/>
              </a:rPr>
              <a:t>HYPOTHESIS</a:t>
            </a:r>
            <a:endParaRPr lang="id-ID" sz="4400" dirty="0">
              <a:latin typeface="Estrangelo Edessa" panose="03080600000000000000" pitchFamily="66" charset="0"/>
              <a:cs typeface="Estrangelo Edessa" panose="03080600000000000000" pitchFamily="66" charset="0"/>
            </a:endParaRPr>
          </a:p>
        </p:txBody>
      </p:sp>
    </p:spTree>
    <p:extLst>
      <p:ext uri="{BB962C8B-B14F-4D97-AF65-F5344CB8AC3E}">
        <p14:creationId xmlns:p14="http://schemas.microsoft.com/office/powerpoint/2010/main" val="2839964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barn(outVertical)">
                                      <p:cBhvr>
                                        <p:cTn id="7" dur="500"/>
                                        <p:tgtEl>
                                          <p:spTgt spid="92"/>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wipe(right)">
                                      <p:cBhvr>
                                        <p:cTn id="11" dur="500"/>
                                        <p:tgtEl>
                                          <p:spTgt spid="91"/>
                                        </p:tgtEl>
                                      </p:cBhvr>
                                    </p:animEffect>
                                  </p:childTnLst>
                                </p:cTn>
                              </p:par>
                            </p:childTnLst>
                          </p:cTn>
                        </p:par>
                        <p:par>
                          <p:cTn id="12" fill="hold">
                            <p:stCondLst>
                              <p:cond delay="1000"/>
                            </p:stCondLst>
                            <p:childTnLst>
                              <p:par>
                                <p:cTn id="13" presetID="12" presetClass="entr" presetSubtype="2"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left)">
                                      <p:cBhvr>
                                        <p:cTn id="16" dur="500"/>
                                        <p:tgtEl>
                                          <p:spTgt spid="18"/>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Effect transition="in" filter="fade">
                                      <p:cBhvr>
                                        <p:cTn id="22" dur="500"/>
                                        <p:tgtEl>
                                          <p:spTgt spid="25"/>
                                        </p:tgtEl>
                                      </p:cBhvr>
                                    </p:animEffect>
                                  </p:childTnLst>
                                </p:cTn>
                              </p:par>
                            </p:childTnLst>
                          </p:cTn>
                        </p:par>
                        <p:par>
                          <p:cTn id="23" fill="hold">
                            <p:stCondLst>
                              <p:cond delay="2000"/>
                            </p:stCondLst>
                            <p:childTnLst>
                              <p:par>
                                <p:cTn id="24" presetID="22" presetClass="entr" presetSubtype="2"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right)">
                                      <p:cBhvr>
                                        <p:cTn id="26" dur="500"/>
                                        <p:tgtEl>
                                          <p:spTgt spid="6"/>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childTnLst>
                          </p:cTn>
                        </p:par>
                        <p:par>
                          <p:cTn id="43" fill="hold">
                            <p:stCondLst>
                              <p:cond delay="4000"/>
                            </p:stCondLst>
                            <p:childTnLst>
                              <p:par>
                                <p:cTn id="44" presetID="22" presetClass="entr" presetSubtype="2"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right)">
                                      <p:cBhvr>
                                        <p:cTn id="46" dur="500"/>
                                        <p:tgtEl>
                                          <p:spTgt spid="8"/>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par>
                          <p:cTn id="53" fill="hold">
                            <p:stCondLst>
                              <p:cond delay="5000"/>
                            </p:stCondLst>
                            <p:childTnLst>
                              <p:par>
                                <p:cTn id="54" presetID="22" presetClass="entr" presetSubtype="2"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right)">
                                      <p:cBhvr>
                                        <p:cTn id="56" dur="500"/>
                                        <p:tgtEl>
                                          <p:spTgt spid="9"/>
                                        </p:tgtEl>
                                      </p:cBhvr>
                                    </p:animEffect>
                                  </p:childTnLst>
                                </p:cTn>
                              </p:par>
                            </p:childTnLst>
                          </p:cTn>
                        </p:par>
                        <p:par>
                          <p:cTn id="57" fill="hold">
                            <p:stCondLst>
                              <p:cond delay="5500"/>
                            </p:stCondLst>
                            <p:childTnLst>
                              <p:par>
                                <p:cTn id="58" presetID="53" presetClass="entr" presetSubtype="16"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childTnLst>
                          </p:cTn>
                        </p:par>
                        <p:par>
                          <p:cTn id="63" fill="hold">
                            <p:stCondLst>
                              <p:cond delay="6000"/>
                            </p:stCondLst>
                            <p:childTnLst>
                              <p:par>
                                <p:cTn id="64" presetID="22" presetClass="entr" presetSubtype="2"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right)">
                                      <p:cBhvr>
                                        <p:cTn id="66" dur="500"/>
                                        <p:tgtEl>
                                          <p:spTgt spid="10"/>
                                        </p:tgtEl>
                                      </p:cBhvr>
                                    </p:animEffect>
                                  </p:childTnLst>
                                </p:cTn>
                              </p:par>
                            </p:childTnLst>
                          </p:cTn>
                        </p:par>
                        <p:par>
                          <p:cTn id="67" fill="hold">
                            <p:stCondLst>
                              <p:cond delay="6500"/>
                            </p:stCondLst>
                            <p:childTnLst>
                              <p:par>
                                <p:cTn id="68" presetID="16" presetClass="entr" presetSubtype="37"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barn(outVertical)">
                                      <p:cBhvr>
                                        <p:cTn id="7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6" grpId="0"/>
      <p:bldP spid="7" grpId="0"/>
      <p:bldP spid="8" grpId="0"/>
      <p:bldP spid="9" grpId="0"/>
      <p:bldP spid="10" grpId="0"/>
      <p:bldP spid="25" grpId="0" animBg="1"/>
      <p:bldP spid="28" grpId="0" animBg="1"/>
      <p:bldP spid="29" grpId="0" animBg="1"/>
      <p:bldP spid="30" grpId="0" animBg="1"/>
      <p:bldP spid="33"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395784" y="0"/>
            <a:ext cx="11796216" cy="6509983"/>
            <a:chOff x="395784" y="0"/>
            <a:chExt cx="11796216" cy="6509983"/>
          </a:xfrm>
        </p:grpSpPr>
        <p:sp>
          <p:nvSpPr>
            <p:cNvPr id="12" name="Rectangle 11"/>
            <p:cNvSpPr/>
            <p:nvPr/>
          </p:nvSpPr>
          <p:spPr>
            <a:xfrm>
              <a:off x="11818097" y="0"/>
              <a:ext cx="373903" cy="368491"/>
            </a:xfrm>
            <a:prstGeom prst="rect">
              <a:avLst/>
            </a:prstGeom>
            <a:solidFill>
              <a:srgbClr val="A27E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395784" y="368491"/>
              <a:ext cx="11422313" cy="61414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TextBox 6"/>
          <p:cNvSpPr txBox="1"/>
          <p:nvPr/>
        </p:nvSpPr>
        <p:spPr>
          <a:xfrm>
            <a:off x="652060" y="742414"/>
            <a:ext cx="4999874" cy="707886"/>
          </a:xfrm>
          <a:prstGeom prst="rect">
            <a:avLst/>
          </a:prstGeom>
          <a:noFill/>
        </p:spPr>
        <p:txBody>
          <a:bodyPr wrap="square" rtlCol="0">
            <a:spAutoFit/>
          </a:bodyPr>
          <a:lstStyle/>
          <a:p>
            <a:r>
              <a:rPr lang="en-US" sz="4000" dirty="0" smtClean="0">
                <a:latin typeface="Estrangelo Edessa" panose="03080600000000000000" pitchFamily="66" charset="0"/>
                <a:cs typeface="Estrangelo Edessa" panose="03080600000000000000" pitchFamily="66" charset="0"/>
              </a:rPr>
              <a:t>REGRESSION RESULT</a:t>
            </a:r>
            <a:endParaRPr lang="id-ID" sz="4000" dirty="0">
              <a:latin typeface="Estrangelo Edessa" panose="03080600000000000000" pitchFamily="66" charset="0"/>
              <a:cs typeface="Estrangelo Edessa" panose="03080600000000000000" pitchFamily="66" charset="0"/>
            </a:endParaRPr>
          </a:p>
        </p:txBody>
      </p:sp>
      <p:sp>
        <p:nvSpPr>
          <p:cNvPr id="9" name="TextBox 8"/>
          <p:cNvSpPr txBox="1"/>
          <p:nvPr/>
        </p:nvSpPr>
        <p:spPr>
          <a:xfrm>
            <a:off x="2772169" y="3439237"/>
            <a:ext cx="7469111" cy="2862322"/>
          </a:xfrm>
          <a:prstGeom prst="rect">
            <a:avLst/>
          </a:prstGeom>
          <a:noFill/>
        </p:spPr>
        <p:txBody>
          <a:bodyPr wrap="square" rtlCol="0">
            <a:spAutoFit/>
          </a:bodyPr>
          <a:lstStyle/>
          <a:p>
            <a:r>
              <a:rPr lang="id-ID" dirty="0" smtClean="0">
                <a:latin typeface="Estrangelo Edessa" panose="03080600000000000000" pitchFamily="66" charset="0"/>
                <a:cs typeface="Estrangelo Edessa" panose="03080600000000000000" pitchFamily="66" charset="0"/>
              </a:rPr>
              <a:t>Y		= </a:t>
            </a:r>
            <a:r>
              <a:rPr lang="id-ID" dirty="0">
                <a:latin typeface="Estrangelo Edessa" panose="03080600000000000000" pitchFamily="66" charset="0"/>
                <a:cs typeface="Estrangelo Edessa" panose="03080600000000000000" pitchFamily="66" charset="0"/>
              </a:rPr>
              <a:t>Total </a:t>
            </a:r>
            <a:r>
              <a:rPr lang="en-US" dirty="0" smtClean="0">
                <a:latin typeface="Estrangelo Edessa" panose="03080600000000000000" pitchFamily="66" charset="0"/>
                <a:cs typeface="Estrangelo Edessa" panose="03080600000000000000" pitchFamily="66" charset="0"/>
              </a:rPr>
              <a:t>Number of Foreign Tourists  </a:t>
            </a:r>
            <a:r>
              <a:rPr lang="id-ID" dirty="0" smtClean="0">
                <a:latin typeface="Estrangelo Edessa" panose="03080600000000000000" pitchFamily="66" charset="0"/>
                <a:cs typeface="Estrangelo Edessa" panose="03080600000000000000" pitchFamily="66" charset="0"/>
              </a:rPr>
              <a:t>(</a:t>
            </a:r>
            <a:r>
              <a:rPr lang="en-US" dirty="0" smtClean="0">
                <a:latin typeface="Estrangelo Edessa" panose="03080600000000000000" pitchFamily="66" charset="0"/>
                <a:cs typeface="Estrangelo Edessa" panose="03080600000000000000" pitchFamily="66" charset="0"/>
              </a:rPr>
              <a:t>People</a:t>
            </a:r>
            <a:r>
              <a:rPr lang="id-ID" dirty="0" smtClean="0">
                <a:latin typeface="Estrangelo Edessa" panose="03080600000000000000" pitchFamily="66" charset="0"/>
                <a:cs typeface="Estrangelo Edessa" panose="03080600000000000000" pitchFamily="66" charset="0"/>
              </a:rPr>
              <a:t>)</a:t>
            </a:r>
          </a:p>
          <a:p>
            <a:r>
              <a:rPr lang="el-GR" dirty="0" smtClean="0">
                <a:cs typeface="Estrangelo Edessa" panose="03080600000000000000" pitchFamily="66" charset="0"/>
              </a:rPr>
              <a:t>α</a:t>
            </a:r>
            <a:r>
              <a:rPr lang="id-ID" dirty="0">
                <a:latin typeface="Estrangelo Edessa" panose="03080600000000000000" pitchFamily="66" charset="0"/>
                <a:cs typeface="Estrangelo Edessa" panose="03080600000000000000" pitchFamily="66" charset="0"/>
              </a:rPr>
              <a:t>	</a:t>
            </a:r>
            <a:r>
              <a:rPr lang="id-ID" dirty="0" smtClean="0">
                <a:latin typeface="Estrangelo Edessa" panose="03080600000000000000" pitchFamily="66" charset="0"/>
                <a:cs typeface="Estrangelo Edessa" panose="03080600000000000000" pitchFamily="66" charset="0"/>
              </a:rPr>
              <a:t>	= </a:t>
            </a:r>
            <a:r>
              <a:rPr lang="en-US" dirty="0" smtClean="0">
                <a:latin typeface="Estrangelo Edessa" panose="03080600000000000000" pitchFamily="66" charset="0"/>
                <a:cs typeface="Estrangelo Edessa" panose="03080600000000000000" pitchFamily="66" charset="0"/>
              </a:rPr>
              <a:t>Constant</a:t>
            </a:r>
            <a:endParaRPr lang="id-ID" dirty="0" smtClean="0">
              <a:latin typeface="Estrangelo Edessa" panose="03080600000000000000" pitchFamily="66" charset="0"/>
              <a:cs typeface="Estrangelo Edessa" panose="03080600000000000000" pitchFamily="66" charset="0"/>
            </a:endParaRPr>
          </a:p>
          <a:p>
            <a:r>
              <a:rPr lang="en-US" dirty="0" smtClean="0">
                <a:latin typeface="Estrangelo Edessa" panose="03080600000000000000" pitchFamily="66" charset="0"/>
                <a:cs typeface="Estrangelo Edessa" panose="03080600000000000000" pitchFamily="66" charset="0"/>
              </a:rPr>
              <a:t>GDP per cap Indo</a:t>
            </a:r>
            <a:r>
              <a:rPr lang="id-ID" dirty="0" smtClean="0">
                <a:latin typeface="Estrangelo Edessa" panose="03080600000000000000" pitchFamily="66" charset="0"/>
                <a:cs typeface="Estrangelo Edessa" panose="03080600000000000000" pitchFamily="66" charset="0"/>
              </a:rPr>
              <a:t>	= </a:t>
            </a:r>
            <a:r>
              <a:rPr lang="en-US" dirty="0">
                <a:latin typeface="Estrangelo Edessa" panose="03080600000000000000" pitchFamily="66" charset="0"/>
                <a:cs typeface="Estrangelo Edessa" panose="03080600000000000000" pitchFamily="66" charset="0"/>
              </a:rPr>
              <a:t>I</a:t>
            </a:r>
            <a:r>
              <a:rPr lang="en-US" dirty="0" smtClean="0">
                <a:latin typeface="Estrangelo Edessa" panose="03080600000000000000" pitchFamily="66" charset="0"/>
                <a:cs typeface="Estrangelo Edessa" panose="03080600000000000000" pitchFamily="66" charset="0"/>
              </a:rPr>
              <a:t>ndonesia GDP</a:t>
            </a:r>
            <a:r>
              <a:rPr lang="id-ID" dirty="0" smtClean="0">
                <a:latin typeface="Estrangelo Edessa" panose="03080600000000000000" pitchFamily="66" charset="0"/>
                <a:cs typeface="Estrangelo Edessa" panose="03080600000000000000" pitchFamily="66" charset="0"/>
              </a:rPr>
              <a:t> </a:t>
            </a:r>
            <a:r>
              <a:rPr lang="en-US" dirty="0" smtClean="0">
                <a:latin typeface="Estrangelo Edessa" panose="03080600000000000000" pitchFamily="66" charset="0"/>
                <a:cs typeface="Estrangelo Edessa" panose="03080600000000000000" pitchFamily="66" charset="0"/>
              </a:rPr>
              <a:t>per capita </a:t>
            </a:r>
            <a:r>
              <a:rPr lang="id-ID" dirty="0" smtClean="0">
                <a:latin typeface="Estrangelo Edessa" panose="03080600000000000000" pitchFamily="66" charset="0"/>
                <a:cs typeface="Estrangelo Edessa" panose="03080600000000000000" pitchFamily="66" charset="0"/>
              </a:rPr>
              <a:t>(</a:t>
            </a:r>
            <a:r>
              <a:rPr lang="en-US" dirty="0" smtClean="0">
                <a:latin typeface="Estrangelo Edessa" panose="03080600000000000000" pitchFamily="66" charset="0"/>
                <a:cs typeface="Estrangelo Edessa" panose="03080600000000000000" pitchFamily="66" charset="0"/>
              </a:rPr>
              <a:t>Million</a:t>
            </a:r>
            <a:r>
              <a:rPr lang="id-ID" dirty="0" smtClean="0">
                <a:latin typeface="Estrangelo Edessa" panose="03080600000000000000" pitchFamily="66" charset="0"/>
                <a:cs typeface="Estrangelo Edessa" panose="03080600000000000000" pitchFamily="66" charset="0"/>
              </a:rPr>
              <a:t> </a:t>
            </a:r>
            <a:r>
              <a:rPr lang="en-US" dirty="0" smtClean="0">
                <a:latin typeface="Estrangelo Edessa" panose="03080600000000000000" pitchFamily="66" charset="0"/>
                <a:cs typeface="Estrangelo Edessa" panose="03080600000000000000" pitchFamily="66" charset="0"/>
              </a:rPr>
              <a:t>$</a:t>
            </a:r>
            <a:r>
              <a:rPr lang="id-ID" dirty="0" smtClean="0">
                <a:latin typeface="Estrangelo Edessa" panose="03080600000000000000" pitchFamily="66" charset="0"/>
                <a:cs typeface="Estrangelo Edessa" panose="03080600000000000000" pitchFamily="66" charset="0"/>
              </a:rPr>
              <a:t>US)</a:t>
            </a:r>
          </a:p>
          <a:p>
            <a:r>
              <a:rPr lang="en-US" dirty="0" smtClean="0">
                <a:latin typeface="Estrangelo Edessa" panose="03080600000000000000" pitchFamily="66" charset="0"/>
                <a:cs typeface="Estrangelo Edessa" panose="03080600000000000000" pitchFamily="66" charset="0"/>
              </a:rPr>
              <a:t>GDP per cap Foreign</a:t>
            </a:r>
            <a:r>
              <a:rPr lang="id-ID" dirty="0" smtClean="0">
                <a:latin typeface="Estrangelo Edessa" panose="03080600000000000000" pitchFamily="66" charset="0"/>
                <a:cs typeface="Estrangelo Edessa" panose="03080600000000000000" pitchFamily="66" charset="0"/>
              </a:rPr>
              <a:t>= </a:t>
            </a:r>
            <a:r>
              <a:rPr lang="en-US" dirty="0" smtClean="0">
                <a:latin typeface="Estrangelo Edessa" panose="03080600000000000000" pitchFamily="66" charset="0"/>
                <a:cs typeface="Estrangelo Edessa" panose="03080600000000000000" pitchFamily="66" charset="0"/>
              </a:rPr>
              <a:t>Foreign Countries GDP </a:t>
            </a:r>
            <a:r>
              <a:rPr lang="id-ID" dirty="0" smtClean="0">
                <a:latin typeface="Estrangelo Edessa" panose="03080600000000000000" pitchFamily="66" charset="0"/>
                <a:cs typeface="Estrangelo Edessa" panose="03080600000000000000" pitchFamily="66" charset="0"/>
              </a:rPr>
              <a:t>(</a:t>
            </a:r>
            <a:r>
              <a:rPr lang="en-US" dirty="0" smtClean="0">
                <a:latin typeface="Estrangelo Edessa" panose="03080600000000000000" pitchFamily="66" charset="0"/>
                <a:cs typeface="Estrangelo Edessa" panose="03080600000000000000" pitchFamily="66" charset="0"/>
              </a:rPr>
              <a:t>Million</a:t>
            </a:r>
            <a:r>
              <a:rPr lang="id-ID" dirty="0" smtClean="0">
                <a:latin typeface="Estrangelo Edessa" panose="03080600000000000000" pitchFamily="66" charset="0"/>
                <a:cs typeface="Estrangelo Edessa" panose="03080600000000000000" pitchFamily="66" charset="0"/>
              </a:rPr>
              <a:t> </a:t>
            </a:r>
            <a:r>
              <a:rPr lang="en-US" dirty="0" smtClean="0">
                <a:latin typeface="Estrangelo Edessa" panose="03080600000000000000" pitchFamily="66" charset="0"/>
                <a:cs typeface="Estrangelo Edessa" panose="03080600000000000000" pitchFamily="66" charset="0"/>
              </a:rPr>
              <a:t>$</a:t>
            </a:r>
            <a:r>
              <a:rPr lang="id-ID" dirty="0" smtClean="0">
                <a:latin typeface="Estrangelo Edessa" panose="03080600000000000000" pitchFamily="66" charset="0"/>
                <a:cs typeface="Estrangelo Edessa" panose="03080600000000000000" pitchFamily="66" charset="0"/>
              </a:rPr>
              <a:t>US)</a:t>
            </a:r>
          </a:p>
          <a:p>
            <a:r>
              <a:rPr lang="id-ID" dirty="0" smtClean="0">
                <a:latin typeface="Estrangelo Edessa" panose="03080600000000000000" pitchFamily="66" charset="0"/>
                <a:cs typeface="Estrangelo Edessa" panose="03080600000000000000" pitchFamily="66" charset="0"/>
              </a:rPr>
              <a:t>Jarak		= </a:t>
            </a:r>
            <a:r>
              <a:rPr lang="en-US" dirty="0" smtClean="0">
                <a:latin typeface="Estrangelo Edessa" panose="03080600000000000000" pitchFamily="66" charset="0"/>
                <a:cs typeface="Estrangelo Edessa" panose="03080600000000000000" pitchFamily="66" charset="0"/>
              </a:rPr>
              <a:t>Distance</a:t>
            </a:r>
            <a:r>
              <a:rPr lang="id-ID" dirty="0" smtClean="0">
                <a:latin typeface="Estrangelo Edessa" panose="03080600000000000000" pitchFamily="66" charset="0"/>
                <a:cs typeface="Estrangelo Edessa" panose="03080600000000000000" pitchFamily="66" charset="0"/>
              </a:rPr>
              <a:t> </a:t>
            </a:r>
            <a:r>
              <a:rPr lang="id-ID" dirty="0">
                <a:latin typeface="Estrangelo Edessa" panose="03080600000000000000" pitchFamily="66" charset="0"/>
                <a:cs typeface="Estrangelo Edessa" panose="03080600000000000000" pitchFamily="66" charset="0"/>
              </a:rPr>
              <a:t>(Km</a:t>
            </a:r>
            <a:r>
              <a:rPr lang="id-ID" dirty="0" smtClean="0">
                <a:latin typeface="Estrangelo Edessa" panose="03080600000000000000" pitchFamily="66" charset="0"/>
                <a:cs typeface="Estrangelo Edessa" panose="03080600000000000000" pitchFamily="66" charset="0"/>
              </a:rPr>
              <a:t>)</a:t>
            </a:r>
          </a:p>
          <a:p>
            <a:r>
              <a:rPr lang="id-ID" dirty="0" smtClean="0">
                <a:latin typeface="Estrangelo Edessa" panose="03080600000000000000" pitchFamily="66" charset="0"/>
                <a:cs typeface="Estrangelo Edessa" panose="03080600000000000000" pitchFamily="66" charset="0"/>
              </a:rPr>
              <a:t>Pop</a:t>
            </a:r>
            <a:r>
              <a:rPr lang="en-US" dirty="0" smtClean="0">
                <a:latin typeface="Estrangelo Edessa" panose="03080600000000000000" pitchFamily="66" charset="0"/>
                <a:cs typeface="Estrangelo Edessa" panose="03080600000000000000" pitchFamily="66" charset="0"/>
              </a:rPr>
              <a:t> foreign</a:t>
            </a:r>
            <a:r>
              <a:rPr lang="id-ID" dirty="0" smtClean="0">
                <a:latin typeface="Estrangelo Edessa" panose="03080600000000000000" pitchFamily="66" charset="0"/>
                <a:cs typeface="Estrangelo Edessa" panose="03080600000000000000" pitchFamily="66" charset="0"/>
              </a:rPr>
              <a:t>	= Popu</a:t>
            </a:r>
            <a:r>
              <a:rPr lang="en-US" dirty="0" err="1" smtClean="0">
                <a:latin typeface="Estrangelo Edessa" panose="03080600000000000000" pitchFamily="66" charset="0"/>
                <a:cs typeface="Estrangelo Edessa" panose="03080600000000000000" pitchFamily="66" charset="0"/>
              </a:rPr>
              <a:t>lation</a:t>
            </a:r>
            <a:r>
              <a:rPr lang="en-US" dirty="0" smtClean="0">
                <a:latin typeface="Estrangelo Edessa" panose="03080600000000000000" pitchFamily="66" charset="0"/>
                <a:cs typeface="Estrangelo Edessa" panose="03080600000000000000" pitchFamily="66" charset="0"/>
              </a:rPr>
              <a:t> of </a:t>
            </a:r>
            <a:r>
              <a:rPr lang="en-US" dirty="0">
                <a:latin typeface="Estrangelo Edessa" panose="03080600000000000000" pitchFamily="66" charset="0"/>
                <a:cs typeface="Estrangelo Edessa" panose="03080600000000000000" pitchFamily="66" charset="0"/>
              </a:rPr>
              <a:t>F</a:t>
            </a:r>
            <a:r>
              <a:rPr lang="en-US" dirty="0" smtClean="0">
                <a:latin typeface="Estrangelo Edessa" panose="03080600000000000000" pitchFamily="66" charset="0"/>
                <a:cs typeface="Estrangelo Edessa" panose="03080600000000000000" pitchFamily="66" charset="0"/>
              </a:rPr>
              <a:t>oreign </a:t>
            </a:r>
            <a:r>
              <a:rPr lang="en-US" dirty="0">
                <a:latin typeface="Estrangelo Edessa" panose="03080600000000000000" pitchFamily="66" charset="0"/>
                <a:cs typeface="Estrangelo Edessa" panose="03080600000000000000" pitchFamily="66" charset="0"/>
              </a:rPr>
              <a:t>C</a:t>
            </a:r>
            <a:r>
              <a:rPr lang="en-US" dirty="0" smtClean="0">
                <a:latin typeface="Estrangelo Edessa" panose="03080600000000000000" pitchFamily="66" charset="0"/>
                <a:cs typeface="Estrangelo Edessa" panose="03080600000000000000" pitchFamily="66" charset="0"/>
              </a:rPr>
              <a:t>ountries </a:t>
            </a:r>
            <a:r>
              <a:rPr lang="id-ID" dirty="0" smtClean="0">
                <a:latin typeface="Estrangelo Edessa" panose="03080600000000000000" pitchFamily="66" charset="0"/>
                <a:cs typeface="Estrangelo Edessa" panose="03080600000000000000" pitchFamily="66" charset="0"/>
              </a:rPr>
              <a:t>(</a:t>
            </a:r>
            <a:r>
              <a:rPr lang="en-US" dirty="0" smtClean="0">
                <a:latin typeface="Estrangelo Edessa" panose="03080600000000000000" pitchFamily="66" charset="0"/>
                <a:cs typeface="Estrangelo Edessa" panose="03080600000000000000" pitchFamily="66" charset="0"/>
              </a:rPr>
              <a:t>People</a:t>
            </a:r>
            <a:r>
              <a:rPr lang="id-ID" dirty="0" smtClean="0">
                <a:latin typeface="Estrangelo Edessa" panose="03080600000000000000" pitchFamily="66" charset="0"/>
                <a:cs typeface="Estrangelo Edessa" panose="03080600000000000000" pitchFamily="66" charset="0"/>
              </a:rPr>
              <a:t>)</a:t>
            </a:r>
          </a:p>
          <a:p>
            <a:r>
              <a:rPr lang="en-US" dirty="0" err="1" smtClean="0">
                <a:latin typeface="Estrangelo Edessa" panose="03080600000000000000" pitchFamily="66" charset="0"/>
                <a:cs typeface="Estrangelo Edessa" panose="03080600000000000000" pitchFamily="66" charset="0"/>
              </a:rPr>
              <a:t>Exrate</a:t>
            </a:r>
            <a:r>
              <a:rPr lang="en-US" dirty="0" smtClean="0">
                <a:latin typeface="Estrangelo Edessa" panose="03080600000000000000" pitchFamily="66" charset="0"/>
                <a:cs typeface="Estrangelo Edessa" panose="03080600000000000000" pitchFamily="66" charset="0"/>
              </a:rPr>
              <a:t>	</a:t>
            </a:r>
            <a:r>
              <a:rPr lang="id-ID" dirty="0" smtClean="0">
                <a:latin typeface="Estrangelo Edessa" panose="03080600000000000000" pitchFamily="66" charset="0"/>
                <a:cs typeface="Estrangelo Edessa" panose="03080600000000000000" pitchFamily="66" charset="0"/>
              </a:rPr>
              <a:t>	= </a:t>
            </a:r>
            <a:r>
              <a:rPr lang="en-US" dirty="0" smtClean="0">
                <a:latin typeface="Estrangelo Edessa" panose="03080600000000000000" pitchFamily="66" charset="0"/>
                <a:cs typeface="Estrangelo Edessa" panose="03080600000000000000" pitchFamily="66" charset="0"/>
              </a:rPr>
              <a:t>Domestic (Indonesia) Exchange Rate </a:t>
            </a:r>
            <a:r>
              <a:rPr lang="id-ID" dirty="0" smtClean="0">
                <a:latin typeface="Estrangelo Edessa" panose="03080600000000000000" pitchFamily="66" charset="0"/>
                <a:cs typeface="Estrangelo Edessa" panose="03080600000000000000" pitchFamily="66" charset="0"/>
              </a:rPr>
              <a:t>(</a:t>
            </a:r>
            <a:r>
              <a:rPr lang="en-US" dirty="0" smtClean="0">
                <a:latin typeface="Estrangelo Edessa" panose="03080600000000000000" pitchFamily="66" charset="0"/>
                <a:cs typeface="Estrangelo Edessa" panose="03080600000000000000" pitchFamily="66" charset="0"/>
              </a:rPr>
              <a:t>IDR/$US</a:t>
            </a:r>
            <a:r>
              <a:rPr lang="id-ID" dirty="0" smtClean="0">
                <a:latin typeface="Estrangelo Edessa" panose="03080600000000000000" pitchFamily="66" charset="0"/>
                <a:cs typeface="Estrangelo Edessa" panose="03080600000000000000" pitchFamily="66" charset="0"/>
              </a:rPr>
              <a:t>)</a:t>
            </a:r>
          </a:p>
          <a:p>
            <a:r>
              <a:rPr lang="id-ID" dirty="0">
                <a:latin typeface="Estrangelo Edessa" panose="03080600000000000000" pitchFamily="66" charset="0"/>
                <a:cs typeface="Estrangelo Edessa" panose="03080600000000000000" pitchFamily="66" charset="0"/>
              </a:rPr>
              <a:t>e</a:t>
            </a:r>
            <a:r>
              <a:rPr lang="id-ID" dirty="0" smtClean="0">
                <a:latin typeface="Estrangelo Edessa" panose="03080600000000000000" pitchFamily="66" charset="0"/>
                <a:cs typeface="Estrangelo Edessa" panose="03080600000000000000" pitchFamily="66" charset="0"/>
              </a:rPr>
              <a:t>		= </a:t>
            </a:r>
            <a:r>
              <a:rPr lang="id-ID" dirty="0">
                <a:latin typeface="Estrangelo Edessa" panose="03080600000000000000" pitchFamily="66" charset="0"/>
                <a:cs typeface="Estrangelo Edessa" panose="03080600000000000000" pitchFamily="66" charset="0"/>
              </a:rPr>
              <a:t>Error </a:t>
            </a:r>
            <a:r>
              <a:rPr lang="id-ID" dirty="0" smtClean="0">
                <a:latin typeface="Estrangelo Edessa" panose="03080600000000000000" pitchFamily="66" charset="0"/>
                <a:cs typeface="Estrangelo Edessa" panose="03080600000000000000" pitchFamily="66" charset="0"/>
              </a:rPr>
              <a:t>Term</a:t>
            </a:r>
          </a:p>
          <a:p>
            <a:r>
              <a:rPr lang="id-ID" dirty="0" smtClean="0">
                <a:latin typeface="Estrangelo Edessa" panose="03080600000000000000" pitchFamily="66" charset="0"/>
                <a:cs typeface="Estrangelo Edessa" panose="03080600000000000000" pitchFamily="66" charset="0"/>
              </a:rPr>
              <a:t>t		= </a:t>
            </a:r>
            <a:r>
              <a:rPr lang="en-US" dirty="0" smtClean="0">
                <a:latin typeface="Estrangelo Edessa" panose="03080600000000000000" pitchFamily="66" charset="0"/>
                <a:cs typeface="Estrangelo Edessa" panose="03080600000000000000" pitchFamily="66" charset="0"/>
              </a:rPr>
              <a:t>Time</a:t>
            </a:r>
            <a:endParaRPr lang="id-ID" dirty="0" smtClean="0">
              <a:latin typeface="Estrangelo Edessa" panose="03080600000000000000" pitchFamily="66" charset="0"/>
              <a:cs typeface="Estrangelo Edessa" panose="03080600000000000000" pitchFamily="66" charset="0"/>
            </a:endParaRPr>
          </a:p>
          <a:p>
            <a:r>
              <a:rPr lang="en-US" dirty="0" err="1">
                <a:latin typeface="Estrangelo Edessa" panose="03080600000000000000" pitchFamily="66" charset="0"/>
                <a:cs typeface="Estrangelo Edessa" panose="03080600000000000000" pitchFamily="66" charset="0"/>
              </a:rPr>
              <a:t>i</a:t>
            </a:r>
            <a:r>
              <a:rPr lang="en-US" dirty="0" err="1" smtClean="0">
                <a:latin typeface="Estrangelo Edessa" panose="03080600000000000000" pitchFamily="66" charset="0"/>
                <a:cs typeface="Estrangelo Edessa" panose="03080600000000000000" pitchFamily="66" charset="0"/>
              </a:rPr>
              <a:t>,j</a:t>
            </a:r>
            <a:r>
              <a:rPr lang="id-ID" dirty="0" smtClean="0">
                <a:latin typeface="Estrangelo Edessa" panose="03080600000000000000" pitchFamily="66" charset="0"/>
                <a:cs typeface="Estrangelo Edessa" panose="03080600000000000000" pitchFamily="66" charset="0"/>
              </a:rPr>
              <a:t>		= </a:t>
            </a:r>
            <a:r>
              <a:rPr lang="en-US" dirty="0" smtClean="0">
                <a:latin typeface="Estrangelo Edessa" panose="03080600000000000000" pitchFamily="66" charset="0"/>
                <a:cs typeface="Estrangelo Edessa" panose="03080600000000000000" pitchFamily="66" charset="0"/>
              </a:rPr>
              <a:t>Country</a:t>
            </a:r>
            <a:endParaRPr lang="id-ID" dirty="0">
              <a:latin typeface="Estrangelo Edessa" panose="03080600000000000000" pitchFamily="66" charset="0"/>
              <a:cs typeface="Estrangelo Edessa" panose="03080600000000000000" pitchFamily="66" charset="0"/>
            </a:endParaRPr>
          </a:p>
        </p:txBody>
      </p:sp>
      <p:grpSp>
        <p:nvGrpSpPr>
          <p:cNvPr id="14" name="Group 13"/>
          <p:cNvGrpSpPr/>
          <p:nvPr/>
        </p:nvGrpSpPr>
        <p:grpSpPr>
          <a:xfrm>
            <a:off x="1028503" y="1818791"/>
            <a:ext cx="10156874" cy="1247966"/>
            <a:chOff x="1139483" y="1818791"/>
            <a:chExt cx="10156874" cy="1247966"/>
          </a:xfrm>
        </p:grpSpPr>
        <p:sp>
          <p:nvSpPr>
            <p:cNvPr id="8" name="TextBox 7"/>
            <p:cNvSpPr txBox="1"/>
            <p:nvPr/>
          </p:nvSpPr>
          <p:spPr>
            <a:xfrm>
              <a:off x="1422813" y="2090825"/>
              <a:ext cx="9604869" cy="707886"/>
            </a:xfrm>
            <a:prstGeom prst="rect">
              <a:avLst/>
            </a:prstGeom>
            <a:noFill/>
            <a:ln>
              <a:noFill/>
            </a:ln>
            <a:effectLst>
              <a:outerShdw blurRad="50800" dist="38100" dir="16200000" rotWithShape="0">
                <a:prstClr val="black">
                  <a:alpha val="40000"/>
                </a:prstClr>
              </a:outerShdw>
            </a:effectLst>
          </p:spPr>
          <p:txBody>
            <a:bodyPr wrap="square" rtlCol="0">
              <a:spAutoFit/>
            </a:bodyPr>
            <a:lstStyle/>
            <a:p>
              <a:pPr algn="ctr"/>
              <a:r>
                <a:rPr lang="id-ID" sz="2000" i="1" dirty="0" smtClean="0">
                  <a:latin typeface="Cambria Math" panose="02040503050406030204" pitchFamily="18" charset="0"/>
                  <a:ea typeface="Calibri" panose="020F0502020204030204" pitchFamily="34" charset="0"/>
                  <a:cs typeface="Times New Roman" panose="02020603050405020304" pitchFamily="18" charset="0"/>
                </a:rPr>
                <a:t>l</a:t>
              </a:r>
              <a:r>
                <a:rPr lang="en-US" sz="2000" i="1" dirty="0" err="1" smtClean="0">
                  <a:latin typeface="Cambria Math" panose="02040503050406030204" pitchFamily="18" charset="0"/>
                  <a:ea typeface="Calibri" panose="020F0502020204030204" pitchFamily="34" charset="0"/>
                  <a:cs typeface="Times New Roman" panose="02020603050405020304" pitchFamily="18" charset="0"/>
                </a:rPr>
                <a:t>nTotForeigner</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it</a:t>
              </a:r>
              <a:r>
                <a:rPr lang="id-ID" sz="2000" i="1" dirty="0">
                  <a:latin typeface="Cambria Math" panose="02040503050406030204" pitchFamily="18" charset="0"/>
                  <a:ea typeface="Calibri" panose="020F0502020204030204" pitchFamily="34" charset="0"/>
                  <a:cs typeface="Times New Roman" panose="02020603050405020304" pitchFamily="18" charset="0"/>
                </a:rPr>
                <a:t>= a +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b</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1</a:t>
              </a:r>
              <a:r>
                <a:rPr lang="en-US" sz="2000" i="1" baseline="-25000" dirty="0" smtClean="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l</a:t>
              </a:r>
              <a:r>
                <a:rPr lang="en-US" sz="2000" i="1" dirty="0" smtClean="0">
                  <a:latin typeface="Cambria Math" panose="02040503050406030204" pitchFamily="18" charset="0"/>
                  <a:ea typeface="Calibri" panose="020F0502020204030204" pitchFamily="34" charset="0"/>
                  <a:cs typeface="Times New Roman" panose="02020603050405020304" pitchFamily="18" charset="0"/>
                </a:rPr>
                <a:t>n GDP (Foreigner)</a:t>
              </a:r>
              <a:r>
                <a:rPr lang="en-US" sz="2000" i="1" baseline="-25000" dirty="0" err="1" smtClean="0">
                  <a:latin typeface="Cambria Math" panose="02040503050406030204" pitchFamily="18" charset="0"/>
                  <a:ea typeface="Calibri" panose="020F0502020204030204" pitchFamily="34" charset="0"/>
                  <a:cs typeface="Times New Roman" panose="02020603050405020304" pitchFamily="18" charset="0"/>
                </a:rPr>
                <a:t>i</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t </a:t>
              </a:r>
              <a:r>
                <a:rPr lang="id-ID" sz="2000" i="1" dirty="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b</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2</a:t>
              </a:r>
              <a:r>
                <a:rPr lang="en-US" sz="2000" i="1" baseline="-25000" dirty="0" smtClean="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l</a:t>
              </a:r>
              <a:r>
                <a:rPr lang="en-US" sz="2000" i="1" dirty="0" smtClean="0">
                  <a:latin typeface="Cambria Math" panose="02040503050406030204" pitchFamily="18" charset="0"/>
                  <a:ea typeface="Calibri" panose="020F0502020204030204" pitchFamily="34" charset="0"/>
                  <a:cs typeface="Times New Roman" panose="02020603050405020304" pitchFamily="18" charset="0"/>
                </a:rPr>
                <a:t>n GDP(Indo)</a:t>
              </a:r>
              <a:r>
                <a:rPr lang="en-US" sz="2000" i="1" baseline="-25000" dirty="0" smtClean="0">
                  <a:latin typeface="Cambria Math" panose="02040503050406030204" pitchFamily="18" charset="0"/>
                  <a:ea typeface="Calibri" panose="020F0502020204030204" pitchFamily="34" charset="0"/>
                  <a:cs typeface="Times New Roman" panose="02020603050405020304" pitchFamily="18" charset="0"/>
                </a:rPr>
                <a:t>j</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t </a:t>
              </a:r>
              <a:r>
                <a:rPr lang="id-ID" sz="2000" i="1" dirty="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b</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3</a:t>
              </a:r>
              <a:r>
                <a:rPr lang="en-US" sz="2000" i="1" baseline="-25000" dirty="0" smtClean="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l</a:t>
              </a:r>
              <a:r>
                <a:rPr lang="en-US" sz="2000" i="1" dirty="0" smtClean="0">
                  <a:latin typeface="Cambria Math" panose="02040503050406030204" pitchFamily="18" charset="0"/>
                  <a:ea typeface="Calibri" panose="020F0502020204030204" pitchFamily="34" charset="0"/>
                  <a:cs typeface="Times New Roman" panose="02020603050405020304" pitchFamily="18" charset="0"/>
                </a:rPr>
                <a:t>n </a:t>
              </a:r>
              <a:r>
                <a:rPr lang="en-US" sz="2000" i="1" dirty="0" err="1" smtClean="0">
                  <a:latin typeface="Cambria Math" panose="02040503050406030204" pitchFamily="18" charset="0"/>
                  <a:ea typeface="Calibri" panose="020F0502020204030204" pitchFamily="34" charset="0"/>
                  <a:cs typeface="Times New Roman" panose="02020603050405020304" pitchFamily="18" charset="0"/>
                </a:rPr>
                <a:t>Distance</a:t>
              </a:r>
              <a:r>
                <a:rPr lang="en-US" sz="2000" i="1" baseline="-25000" dirty="0" err="1" smtClean="0">
                  <a:latin typeface="Cambria Math" panose="02040503050406030204" pitchFamily="18" charset="0"/>
                  <a:ea typeface="Calibri" panose="020F0502020204030204" pitchFamily="34" charset="0"/>
                  <a:cs typeface="Times New Roman" panose="02020603050405020304" pitchFamily="18" charset="0"/>
                </a:rPr>
                <a:t>ij</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t </a:t>
              </a:r>
              <a:r>
                <a:rPr lang="id-ID" sz="2000" i="1" dirty="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b</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4</a:t>
              </a:r>
              <a:r>
                <a:rPr lang="en-US" sz="2000" i="1" baseline="-25000" dirty="0" smtClean="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l</a:t>
              </a:r>
              <a:r>
                <a:rPr lang="en-US" sz="2000" i="1" dirty="0" smtClean="0">
                  <a:latin typeface="Cambria Math" panose="02040503050406030204" pitchFamily="18" charset="0"/>
                  <a:ea typeface="Calibri" panose="020F0502020204030204" pitchFamily="34" charset="0"/>
                  <a:cs typeface="Times New Roman" panose="02020603050405020304" pitchFamily="18" charset="0"/>
                </a:rPr>
                <a:t>n </a:t>
              </a:r>
              <a:r>
                <a:rPr lang="en-US" sz="2000" i="1" dirty="0" err="1" smtClean="0">
                  <a:latin typeface="Cambria Math" panose="02040503050406030204" pitchFamily="18" charset="0"/>
                  <a:ea typeface="Calibri" panose="020F0502020204030204" pitchFamily="34" charset="0"/>
                  <a:cs typeface="Times New Roman" panose="02020603050405020304" pitchFamily="18" charset="0"/>
                </a:rPr>
                <a:t>Exrate</a:t>
              </a:r>
              <a:r>
                <a:rPr lang="en-US" sz="2000" i="1" dirty="0" smtClean="0">
                  <a:latin typeface="Cambria Math" panose="02040503050406030204" pitchFamily="18" charset="0"/>
                  <a:ea typeface="Calibri" panose="020F0502020204030204" pitchFamily="34" charset="0"/>
                  <a:cs typeface="Times New Roman" panose="02020603050405020304" pitchFamily="18" charset="0"/>
                </a:rPr>
                <a:t>(domestic)</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it </a:t>
              </a:r>
              <a:r>
                <a:rPr lang="id-ID" sz="2000" i="1" dirty="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b</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5</a:t>
              </a:r>
              <a:r>
                <a:rPr lang="en-US" sz="2000" i="1" baseline="-25000" dirty="0" smtClean="0">
                  <a:latin typeface="Cambria Math" panose="02040503050406030204" pitchFamily="18" charset="0"/>
                  <a:ea typeface="Calibri" panose="020F0502020204030204" pitchFamily="34" charset="0"/>
                  <a:cs typeface="Times New Roman" panose="02020603050405020304" pitchFamily="18" charset="0"/>
                </a:rPr>
                <a:t> </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l</a:t>
              </a:r>
              <a:r>
                <a:rPr lang="en-US" sz="2000" i="1" dirty="0" smtClean="0">
                  <a:latin typeface="Cambria Math" panose="02040503050406030204" pitchFamily="18" charset="0"/>
                  <a:ea typeface="Calibri" panose="020F0502020204030204" pitchFamily="34" charset="0"/>
                  <a:cs typeface="Times New Roman" panose="02020603050405020304" pitchFamily="18" charset="0"/>
                </a:rPr>
                <a:t>n Population (foreigner)</a:t>
              </a:r>
              <a:r>
                <a:rPr lang="en-US" sz="2000" i="1" baseline="-25000" dirty="0" smtClean="0">
                  <a:latin typeface="Cambria Math" panose="02040503050406030204" pitchFamily="18" charset="0"/>
                  <a:ea typeface="Calibri" panose="020F0502020204030204" pitchFamily="34" charset="0"/>
                  <a:cs typeface="Times New Roman" panose="02020603050405020304" pitchFamily="18" charset="0"/>
                </a:rPr>
                <a:t>j</a:t>
              </a:r>
              <a:r>
                <a:rPr lang="id-ID" sz="2000" i="1" baseline="-25000" dirty="0" smtClean="0">
                  <a:latin typeface="Cambria Math" panose="02040503050406030204" pitchFamily="18" charset="0"/>
                  <a:ea typeface="Calibri" panose="020F0502020204030204" pitchFamily="34" charset="0"/>
                  <a:cs typeface="Times New Roman" panose="02020603050405020304" pitchFamily="18" charset="0"/>
                </a:rPr>
                <a:t>t </a:t>
              </a:r>
              <a:r>
                <a:rPr lang="id-ID" sz="2000" i="1" dirty="0">
                  <a:latin typeface="Cambria Math" panose="02040503050406030204" pitchFamily="18" charset="0"/>
                  <a:ea typeface="Calibri" panose="020F0502020204030204" pitchFamily="34" charset="0"/>
                  <a:cs typeface="Times New Roman" panose="02020603050405020304" pitchFamily="18" charset="0"/>
                </a:rPr>
                <a:t>+</a:t>
              </a:r>
              <a:r>
                <a:rPr lang="id-ID" sz="2000" i="1" dirty="0" smtClean="0">
                  <a:latin typeface="Cambria Math" panose="02040503050406030204" pitchFamily="18" charset="0"/>
                  <a:ea typeface="Calibri" panose="020F0502020204030204" pitchFamily="34" charset="0"/>
                  <a:cs typeface="Times New Roman" panose="02020603050405020304" pitchFamily="18" charset="0"/>
                </a:rPr>
                <a:t>eit</a:t>
              </a:r>
              <a:endParaRPr lang="id-ID" sz="2000" i="1" dirty="0">
                <a:latin typeface="Cambria Math" panose="02040503050406030204" pitchFamily="18" charset="0"/>
                <a:ea typeface="Calibri" panose="020F0502020204030204" pitchFamily="34" charset="0"/>
                <a:cs typeface="Times New Roman" panose="02020603050405020304" pitchFamily="18" charset="0"/>
              </a:endParaRPr>
            </a:p>
          </p:txBody>
        </p:sp>
        <p:sp>
          <p:nvSpPr>
            <p:cNvPr id="13" name="Rectangle 12"/>
            <p:cNvSpPr/>
            <p:nvPr/>
          </p:nvSpPr>
          <p:spPr>
            <a:xfrm>
              <a:off x="1139483" y="1818791"/>
              <a:ext cx="10156874" cy="1247966"/>
            </a:xfrm>
            <a:prstGeom prst="rect">
              <a:avLst/>
            </a:prstGeom>
            <a:noFill/>
            <a:ln>
              <a:solidFill>
                <a:srgbClr val="A27E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944068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down)">
                                      <p:cBhvr>
                                        <p:cTn id="8" dur="500"/>
                                        <p:tgtEl>
                                          <p:spTgt spid="7"/>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up)">
                                      <p:cBhvr>
                                        <p:cTn id="18" dur="500"/>
                                        <p:tgtEl>
                                          <p:spTgt spid="9">
                                            <p:txEl>
                                              <p:pRg st="0" end="0"/>
                                            </p:txEl>
                                          </p:spTgt>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9">
                                            <p:txEl>
                                              <p:pRg st="1" end="1"/>
                                            </p:txEl>
                                          </p:spTgt>
                                        </p:tgtEl>
                                        <p:attrNameLst>
                                          <p:attrName>style.visibility</p:attrName>
                                        </p:attrNameLst>
                                      </p:cBhvr>
                                      <p:to>
                                        <p:strVal val="visible"/>
                                      </p:to>
                                    </p:set>
                                    <p:animEffect transition="in" filter="wipe(up)">
                                      <p:cBhvr>
                                        <p:cTn id="22" dur="500"/>
                                        <p:tgtEl>
                                          <p:spTgt spid="9">
                                            <p:txEl>
                                              <p:pRg st="1" end="1"/>
                                            </p:txEl>
                                          </p:spTgt>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9">
                                            <p:txEl>
                                              <p:pRg st="2" end="2"/>
                                            </p:txEl>
                                          </p:spTgt>
                                        </p:tgtEl>
                                        <p:attrNameLst>
                                          <p:attrName>style.visibility</p:attrName>
                                        </p:attrNameLst>
                                      </p:cBhvr>
                                      <p:to>
                                        <p:strVal val="visible"/>
                                      </p:to>
                                    </p:set>
                                    <p:animEffect transition="in" filter="wipe(up)">
                                      <p:cBhvr>
                                        <p:cTn id="26" dur="500"/>
                                        <p:tgtEl>
                                          <p:spTgt spid="9">
                                            <p:txEl>
                                              <p:pRg st="2" end="2"/>
                                            </p:txEl>
                                          </p:spTgt>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9">
                                            <p:txEl>
                                              <p:pRg st="3" end="3"/>
                                            </p:txEl>
                                          </p:spTgt>
                                        </p:tgtEl>
                                        <p:attrNameLst>
                                          <p:attrName>style.visibility</p:attrName>
                                        </p:attrNameLst>
                                      </p:cBhvr>
                                      <p:to>
                                        <p:strVal val="visible"/>
                                      </p:to>
                                    </p:set>
                                    <p:animEffect transition="in" filter="wipe(up)">
                                      <p:cBhvr>
                                        <p:cTn id="30" dur="500"/>
                                        <p:tgtEl>
                                          <p:spTgt spid="9">
                                            <p:txEl>
                                              <p:pRg st="3" end="3"/>
                                            </p:txEl>
                                          </p:spTgt>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9">
                                            <p:txEl>
                                              <p:pRg st="4" end="4"/>
                                            </p:txEl>
                                          </p:spTgt>
                                        </p:tgtEl>
                                        <p:attrNameLst>
                                          <p:attrName>style.visibility</p:attrName>
                                        </p:attrNameLst>
                                      </p:cBhvr>
                                      <p:to>
                                        <p:strVal val="visible"/>
                                      </p:to>
                                    </p:set>
                                    <p:animEffect transition="in" filter="wipe(up)">
                                      <p:cBhvr>
                                        <p:cTn id="34" dur="500"/>
                                        <p:tgtEl>
                                          <p:spTgt spid="9">
                                            <p:txEl>
                                              <p:pRg st="4" end="4"/>
                                            </p:txEl>
                                          </p:spTgt>
                                        </p:tgtEl>
                                      </p:cBhvr>
                                    </p:animEffect>
                                  </p:childTnLst>
                                </p:cTn>
                              </p:par>
                            </p:childTnLst>
                          </p:cTn>
                        </p:par>
                        <p:par>
                          <p:cTn id="35" fill="hold">
                            <p:stCondLst>
                              <p:cond delay="3500"/>
                            </p:stCondLst>
                            <p:childTnLst>
                              <p:par>
                                <p:cTn id="36" presetID="22" presetClass="entr" presetSubtype="1" fill="hold" grpId="0" nodeType="afterEffect">
                                  <p:stCondLst>
                                    <p:cond delay="0"/>
                                  </p:stCondLst>
                                  <p:childTnLst>
                                    <p:set>
                                      <p:cBhvr>
                                        <p:cTn id="37" dur="1" fill="hold">
                                          <p:stCondLst>
                                            <p:cond delay="0"/>
                                          </p:stCondLst>
                                        </p:cTn>
                                        <p:tgtEl>
                                          <p:spTgt spid="9">
                                            <p:txEl>
                                              <p:pRg st="5" end="5"/>
                                            </p:txEl>
                                          </p:spTgt>
                                        </p:tgtEl>
                                        <p:attrNameLst>
                                          <p:attrName>style.visibility</p:attrName>
                                        </p:attrNameLst>
                                      </p:cBhvr>
                                      <p:to>
                                        <p:strVal val="visible"/>
                                      </p:to>
                                    </p:set>
                                    <p:animEffect transition="in" filter="wipe(up)">
                                      <p:cBhvr>
                                        <p:cTn id="38" dur="500"/>
                                        <p:tgtEl>
                                          <p:spTgt spid="9">
                                            <p:txEl>
                                              <p:pRg st="5" end="5"/>
                                            </p:txEl>
                                          </p:spTgt>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9">
                                            <p:txEl>
                                              <p:pRg st="6" end="6"/>
                                            </p:txEl>
                                          </p:spTgt>
                                        </p:tgtEl>
                                        <p:attrNameLst>
                                          <p:attrName>style.visibility</p:attrName>
                                        </p:attrNameLst>
                                      </p:cBhvr>
                                      <p:to>
                                        <p:strVal val="visible"/>
                                      </p:to>
                                    </p:set>
                                    <p:animEffect transition="in" filter="wipe(up)">
                                      <p:cBhvr>
                                        <p:cTn id="42" dur="500"/>
                                        <p:tgtEl>
                                          <p:spTgt spid="9">
                                            <p:txEl>
                                              <p:pRg st="6" end="6"/>
                                            </p:txEl>
                                          </p:spTgt>
                                        </p:tgtEl>
                                      </p:cBhvr>
                                    </p:animEffect>
                                  </p:childTnLst>
                                </p:cTn>
                              </p:par>
                            </p:childTnLst>
                          </p:cTn>
                        </p:par>
                        <p:par>
                          <p:cTn id="43" fill="hold">
                            <p:stCondLst>
                              <p:cond delay="4500"/>
                            </p:stCondLst>
                            <p:childTnLst>
                              <p:par>
                                <p:cTn id="44" presetID="22" presetClass="entr" presetSubtype="1" fill="hold" grpId="0" nodeType="afterEffect">
                                  <p:stCondLst>
                                    <p:cond delay="0"/>
                                  </p:stCondLst>
                                  <p:childTnLst>
                                    <p:set>
                                      <p:cBhvr>
                                        <p:cTn id="45" dur="1" fill="hold">
                                          <p:stCondLst>
                                            <p:cond delay="0"/>
                                          </p:stCondLst>
                                        </p:cTn>
                                        <p:tgtEl>
                                          <p:spTgt spid="9">
                                            <p:txEl>
                                              <p:pRg st="7" end="7"/>
                                            </p:txEl>
                                          </p:spTgt>
                                        </p:tgtEl>
                                        <p:attrNameLst>
                                          <p:attrName>style.visibility</p:attrName>
                                        </p:attrNameLst>
                                      </p:cBhvr>
                                      <p:to>
                                        <p:strVal val="visible"/>
                                      </p:to>
                                    </p:set>
                                    <p:animEffect transition="in" filter="wipe(up)">
                                      <p:cBhvr>
                                        <p:cTn id="46" dur="500"/>
                                        <p:tgtEl>
                                          <p:spTgt spid="9">
                                            <p:txEl>
                                              <p:pRg st="7" end="7"/>
                                            </p:txEl>
                                          </p:spTgt>
                                        </p:tgtEl>
                                      </p:cBhvr>
                                    </p:animEffect>
                                  </p:childTnLst>
                                </p:cTn>
                              </p:par>
                            </p:childTnLst>
                          </p:cTn>
                        </p:par>
                        <p:par>
                          <p:cTn id="47" fill="hold">
                            <p:stCondLst>
                              <p:cond delay="5000"/>
                            </p:stCondLst>
                            <p:childTnLst>
                              <p:par>
                                <p:cTn id="48" presetID="22" presetClass="entr" presetSubtype="1" fill="hold" grpId="0" nodeType="afterEffect">
                                  <p:stCondLst>
                                    <p:cond delay="0"/>
                                  </p:stCondLst>
                                  <p:childTnLst>
                                    <p:set>
                                      <p:cBhvr>
                                        <p:cTn id="49" dur="1" fill="hold">
                                          <p:stCondLst>
                                            <p:cond delay="0"/>
                                          </p:stCondLst>
                                        </p:cTn>
                                        <p:tgtEl>
                                          <p:spTgt spid="9">
                                            <p:txEl>
                                              <p:pRg st="8" end="8"/>
                                            </p:txEl>
                                          </p:spTgt>
                                        </p:tgtEl>
                                        <p:attrNameLst>
                                          <p:attrName>style.visibility</p:attrName>
                                        </p:attrNameLst>
                                      </p:cBhvr>
                                      <p:to>
                                        <p:strVal val="visible"/>
                                      </p:to>
                                    </p:set>
                                    <p:animEffect transition="in" filter="wipe(up)">
                                      <p:cBhvr>
                                        <p:cTn id="50" dur="500"/>
                                        <p:tgtEl>
                                          <p:spTgt spid="9">
                                            <p:txEl>
                                              <p:pRg st="8" end="8"/>
                                            </p:txEl>
                                          </p:spTgt>
                                        </p:tgtEl>
                                      </p:cBhvr>
                                    </p:animEffect>
                                  </p:childTnLst>
                                </p:cTn>
                              </p:par>
                            </p:childTnLst>
                          </p:cTn>
                        </p:par>
                        <p:par>
                          <p:cTn id="51" fill="hold">
                            <p:stCondLst>
                              <p:cond delay="5500"/>
                            </p:stCondLst>
                            <p:childTnLst>
                              <p:par>
                                <p:cTn id="52" presetID="22" presetClass="entr" presetSubtype="1" fill="hold" grpId="0" nodeType="afterEffect">
                                  <p:stCondLst>
                                    <p:cond delay="0"/>
                                  </p:stCondLst>
                                  <p:childTnLst>
                                    <p:set>
                                      <p:cBhvr>
                                        <p:cTn id="53" dur="1" fill="hold">
                                          <p:stCondLst>
                                            <p:cond delay="0"/>
                                          </p:stCondLst>
                                        </p:cTn>
                                        <p:tgtEl>
                                          <p:spTgt spid="9">
                                            <p:txEl>
                                              <p:pRg st="9" end="9"/>
                                            </p:txEl>
                                          </p:spTgt>
                                        </p:tgtEl>
                                        <p:attrNameLst>
                                          <p:attrName>style.visibility</p:attrName>
                                        </p:attrNameLst>
                                      </p:cBhvr>
                                      <p:to>
                                        <p:strVal val="visible"/>
                                      </p:to>
                                    </p:set>
                                    <p:animEffect transition="in" filter="wipe(up)">
                                      <p:cBhvr>
                                        <p:cTn id="54" dur="500"/>
                                        <p:tgtEl>
                                          <p:spTgt spid="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95784" y="0"/>
            <a:ext cx="11796216" cy="6509983"/>
            <a:chOff x="395784" y="0"/>
            <a:chExt cx="11796216" cy="6509983"/>
          </a:xfrm>
        </p:grpSpPr>
        <p:sp>
          <p:nvSpPr>
            <p:cNvPr id="10" name="Rectangle 9"/>
            <p:cNvSpPr/>
            <p:nvPr/>
          </p:nvSpPr>
          <p:spPr>
            <a:xfrm>
              <a:off x="11818097" y="0"/>
              <a:ext cx="373903" cy="368491"/>
            </a:xfrm>
            <a:prstGeom prst="rect">
              <a:avLst/>
            </a:prstGeom>
            <a:solidFill>
              <a:srgbClr val="A27E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a:off x="395784" y="368491"/>
              <a:ext cx="11422313" cy="61414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8" name="TextBox 17"/>
          <p:cNvSpPr txBox="1"/>
          <p:nvPr/>
        </p:nvSpPr>
        <p:spPr>
          <a:xfrm>
            <a:off x="554180" y="531591"/>
            <a:ext cx="6196244" cy="707886"/>
          </a:xfrm>
          <a:prstGeom prst="rect">
            <a:avLst/>
          </a:prstGeom>
          <a:noFill/>
        </p:spPr>
        <p:txBody>
          <a:bodyPr wrap="square" rtlCol="0">
            <a:spAutoFit/>
          </a:bodyPr>
          <a:lstStyle/>
          <a:p>
            <a:r>
              <a:rPr lang="en-US" sz="4000" dirty="0" smtClean="0">
                <a:latin typeface="Estrangelo Edessa" panose="03080600000000000000" pitchFamily="66" charset="0"/>
                <a:cs typeface="Estrangelo Edessa" panose="03080600000000000000" pitchFamily="66" charset="0"/>
              </a:rPr>
              <a:t>CLASSICAL ASSUMPTIONS</a:t>
            </a:r>
            <a:endParaRPr lang="id-ID" sz="4000" dirty="0">
              <a:latin typeface="Estrangelo Edessa" panose="03080600000000000000" pitchFamily="66" charset="0"/>
              <a:cs typeface="Estrangelo Edessa" panose="03080600000000000000" pitchFamily="66" charset="0"/>
            </a:endParaRPr>
          </a:p>
        </p:txBody>
      </p:sp>
      <p:graphicFrame>
        <p:nvGraphicFramePr>
          <p:cNvPr id="19" name="Table 18"/>
          <p:cNvGraphicFramePr>
            <a:graphicFrameLocks noGrp="1"/>
          </p:cNvGraphicFramePr>
          <p:nvPr>
            <p:extLst>
              <p:ext uri="{D42A27DB-BD31-4B8C-83A1-F6EECF244321}">
                <p14:modId xmlns:p14="http://schemas.microsoft.com/office/powerpoint/2010/main" val="2288249780"/>
              </p:ext>
            </p:extLst>
          </p:nvPr>
        </p:nvGraphicFramePr>
        <p:xfrm>
          <a:off x="886195" y="1736368"/>
          <a:ext cx="4863442" cy="3657600"/>
        </p:xfrm>
        <a:graphic>
          <a:graphicData uri="http://schemas.openxmlformats.org/drawingml/2006/table">
            <a:tbl>
              <a:tblPr firstRow="1" bandRow="1">
                <a:tableStyleId>{7DF18680-E054-41AD-8BC1-D1AEF772440D}</a:tableStyleId>
              </a:tblPr>
              <a:tblGrid>
                <a:gridCol w="2431721"/>
                <a:gridCol w="2431721"/>
              </a:tblGrid>
              <a:tr h="290931">
                <a:tc>
                  <a:txBody>
                    <a:bodyPr/>
                    <a:lstStyle/>
                    <a:p>
                      <a:pPr algn="ctr"/>
                      <a:r>
                        <a:rPr lang="id-ID" dirty="0" smtClean="0">
                          <a:latin typeface="Estrangelo Edessa" panose="03080600000000000000" pitchFamily="66" charset="0"/>
                          <a:cs typeface="Estrangelo Edessa" panose="03080600000000000000" pitchFamily="66" charset="0"/>
                        </a:rPr>
                        <a:t>VARIABEL</a:t>
                      </a:r>
                      <a:endParaRPr lang="id-ID" dirty="0">
                        <a:latin typeface="Estrangelo Edessa" panose="03080600000000000000" pitchFamily="66" charset="0"/>
                        <a:cs typeface="Estrangelo Edessa" panose="03080600000000000000" pitchFamily="66" charset="0"/>
                      </a:endParaRPr>
                    </a:p>
                  </a:txBody>
                  <a:tcPr anchor="ctr"/>
                </a:tc>
                <a:tc>
                  <a:txBody>
                    <a:bodyPr/>
                    <a:lstStyle/>
                    <a:p>
                      <a:pPr algn="ctr"/>
                      <a:r>
                        <a:rPr lang="id-ID" dirty="0" smtClean="0">
                          <a:latin typeface="Estrangelo Edessa" panose="03080600000000000000" pitchFamily="66" charset="0"/>
                          <a:cs typeface="Estrangelo Edessa" panose="03080600000000000000" pitchFamily="66" charset="0"/>
                        </a:rPr>
                        <a:t>VIF</a:t>
                      </a:r>
                      <a:endParaRPr lang="id-ID" dirty="0">
                        <a:latin typeface="Estrangelo Edessa" panose="03080600000000000000" pitchFamily="66" charset="0"/>
                        <a:cs typeface="Estrangelo Edessa" panose="03080600000000000000" pitchFamily="66" charset="0"/>
                      </a:endParaRPr>
                    </a:p>
                  </a:txBody>
                  <a:tcPr anchor="ctr"/>
                </a:tc>
              </a:tr>
              <a:tr h="381847">
                <a:tc>
                  <a:txBody>
                    <a:bodyPr/>
                    <a:lstStyle/>
                    <a:p>
                      <a:pPr algn="ctr"/>
                      <a:r>
                        <a:rPr lang="en-US" sz="1800" kern="1200" dirty="0" smtClean="0">
                          <a:effectLst/>
                          <a:latin typeface="Estrangelo Edessa" panose="03080600000000000000" pitchFamily="66" charset="0"/>
                          <a:cs typeface="Estrangelo Edessa" panose="03080600000000000000" pitchFamily="66" charset="0"/>
                        </a:rPr>
                        <a:t>ln</a:t>
                      </a:r>
                      <a:r>
                        <a:rPr lang="id-ID" sz="1800" kern="1200" dirty="0" smtClean="0">
                          <a:effectLst/>
                          <a:latin typeface="Estrangelo Edessa" panose="03080600000000000000" pitchFamily="66" charset="0"/>
                          <a:cs typeface="Estrangelo Edessa" panose="03080600000000000000" pitchFamily="66" charset="0"/>
                        </a:rPr>
                        <a:t> Pop </a:t>
                      </a:r>
                      <a:r>
                        <a:rPr lang="en-US" sz="1800" kern="1200" dirty="0" smtClean="0">
                          <a:effectLst/>
                          <a:latin typeface="Estrangelo Edessa" panose="03080600000000000000" pitchFamily="66" charset="0"/>
                          <a:cs typeface="Estrangelo Edessa" panose="03080600000000000000" pitchFamily="66" charset="0"/>
                        </a:rPr>
                        <a:t>Foreigner</a:t>
                      </a:r>
                      <a:endParaRPr lang="id-ID" dirty="0">
                        <a:latin typeface="Estrangelo Edessa" panose="03080600000000000000" pitchFamily="66" charset="0"/>
                        <a:cs typeface="Estrangelo Edessa" panose="03080600000000000000" pitchFamily="66" charset="0"/>
                      </a:endParaRPr>
                    </a:p>
                  </a:txBody>
                  <a:tcPr anchor="ctr"/>
                </a:tc>
                <a:tc>
                  <a:txBody>
                    <a:bodyPr/>
                    <a:lstStyle/>
                    <a:p>
                      <a:pPr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5,08</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r>
              <a:tr h="381847">
                <a:tc>
                  <a:txBody>
                    <a:bodyPr/>
                    <a:lstStyle/>
                    <a:p>
                      <a:pPr algn="ctr"/>
                      <a:r>
                        <a:rPr lang="en-US" sz="1800" kern="1200" dirty="0" smtClean="0">
                          <a:effectLst/>
                          <a:latin typeface="Estrangelo Edessa" panose="03080600000000000000" pitchFamily="66" charset="0"/>
                          <a:cs typeface="Estrangelo Edessa" panose="03080600000000000000" pitchFamily="66" charset="0"/>
                        </a:rPr>
                        <a:t>ln</a:t>
                      </a:r>
                      <a:r>
                        <a:rPr lang="id-ID" sz="1800" kern="1200" dirty="0" smtClean="0">
                          <a:effectLst/>
                          <a:latin typeface="Estrangelo Edessa" panose="03080600000000000000" pitchFamily="66" charset="0"/>
                          <a:cs typeface="Estrangelo Edessa" panose="03080600000000000000" pitchFamily="66" charset="0"/>
                        </a:rPr>
                        <a:t> </a:t>
                      </a:r>
                      <a:r>
                        <a:rPr lang="en-US" sz="1800" kern="1200" dirty="0" smtClean="0">
                          <a:effectLst/>
                          <a:latin typeface="Estrangelo Edessa" panose="03080600000000000000" pitchFamily="66" charset="0"/>
                          <a:cs typeface="Estrangelo Edessa" panose="03080600000000000000" pitchFamily="66" charset="0"/>
                        </a:rPr>
                        <a:t>Distance</a:t>
                      </a:r>
                      <a:endParaRPr lang="id-ID" dirty="0">
                        <a:latin typeface="Estrangelo Edessa" panose="03080600000000000000" pitchFamily="66" charset="0"/>
                        <a:cs typeface="Estrangelo Edessa" panose="03080600000000000000" pitchFamily="66" charset="0"/>
                      </a:endParaRPr>
                    </a:p>
                  </a:txBody>
                  <a:tcPr anchor="ctr"/>
                </a:tc>
                <a:tc>
                  <a:txBody>
                    <a:bodyPr/>
                    <a:lstStyle/>
                    <a:p>
                      <a:pPr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4,62</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r>
              <a:tr h="381847">
                <a:tc>
                  <a:txBody>
                    <a:bodyPr/>
                    <a:lstStyle/>
                    <a:p>
                      <a:pPr algn="ctr"/>
                      <a:r>
                        <a:rPr lang="en-US" sz="1800" kern="1200" dirty="0" smtClean="0">
                          <a:effectLst/>
                          <a:latin typeface="Estrangelo Edessa" panose="03080600000000000000" pitchFamily="66" charset="0"/>
                          <a:cs typeface="Estrangelo Edessa" panose="03080600000000000000" pitchFamily="66" charset="0"/>
                        </a:rPr>
                        <a:t>ln</a:t>
                      </a:r>
                      <a:r>
                        <a:rPr lang="id-ID" sz="1800" kern="1200" dirty="0" smtClean="0">
                          <a:effectLst/>
                          <a:latin typeface="Estrangelo Edessa" panose="03080600000000000000" pitchFamily="66" charset="0"/>
                          <a:cs typeface="Estrangelo Edessa" panose="03080600000000000000" pitchFamily="66" charset="0"/>
                        </a:rPr>
                        <a:t> </a:t>
                      </a:r>
                      <a:r>
                        <a:rPr lang="en-US" sz="1800" kern="1200" dirty="0" smtClean="0">
                          <a:effectLst/>
                          <a:latin typeface="Estrangelo Edessa" panose="03080600000000000000" pitchFamily="66" charset="0"/>
                          <a:cs typeface="Estrangelo Edessa" panose="03080600000000000000" pitchFamily="66" charset="0"/>
                        </a:rPr>
                        <a:t>GDP cap Foreigner</a:t>
                      </a:r>
                      <a:endParaRPr lang="id-ID" dirty="0">
                        <a:latin typeface="Estrangelo Edessa" panose="03080600000000000000" pitchFamily="66" charset="0"/>
                        <a:cs typeface="Estrangelo Edessa" panose="03080600000000000000" pitchFamily="66" charset="0"/>
                      </a:endParaRPr>
                    </a:p>
                  </a:txBody>
                  <a:tcPr anchor="ctr"/>
                </a:tc>
                <a:tc>
                  <a:txBody>
                    <a:bodyPr/>
                    <a:lstStyle/>
                    <a:p>
                      <a:pPr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4,07</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r>
              <a:tr h="509129">
                <a:tc>
                  <a:txBody>
                    <a:bodyPr/>
                    <a:lstStyle/>
                    <a:p>
                      <a:pPr algn="ctr"/>
                      <a:r>
                        <a:rPr lang="en-US" sz="1800" kern="1200" dirty="0" smtClean="0">
                          <a:effectLst/>
                          <a:latin typeface="Estrangelo Edessa" panose="03080600000000000000" pitchFamily="66" charset="0"/>
                          <a:cs typeface="Estrangelo Edessa" panose="03080600000000000000" pitchFamily="66" charset="0"/>
                        </a:rPr>
                        <a:t>ln</a:t>
                      </a:r>
                      <a:r>
                        <a:rPr lang="id-ID" sz="1800" kern="1200" dirty="0" smtClean="0">
                          <a:effectLst/>
                          <a:latin typeface="Estrangelo Edessa" panose="03080600000000000000" pitchFamily="66" charset="0"/>
                          <a:cs typeface="Estrangelo Edessa" panose="03080600000000000000" pitchFamily="66" charset="0"/>
                        </a:rPr>
                        <a:t> </a:t>
                      </a:r>
                      <a:r>
                        <a:rPr lang="en-US" sz="1800" kern="1200" dirty="0" err="1" smtClean="0">
                          <a:effectLst/>
                          <a:latin typeface="Estrangelo Edessa" panose="03080600000000000000" pitchFamily="66" charset="0"/>
                          <a:cs typeface="Estrangelo Edessa" panose="03080600000000000000" pitchFamily="66" charset="0"/>
                        </a:rPr>
                        <a:t>Exrate</a:t>
                      </a:r>
                      <a:r>
                        <a:rPr lang="en-US" sz="1800" kern="1200" dirty="0" smtClean="0">
                          <a:effectLst/>
                          <a:latin typeface="Estrangelo Edessa" panose="03080600000000000000" pitchFamily="66" charset="0"/>
                          <a:cs typeface="Estrangelo Edessa" panose="03080600000000000000" pitchFamily="66" charset="0"/>
                        </a:rPr>
                        <a:t> Indonesia</a:t>
                      </a:r>
                      <a:endParaRPr lang="id-ID" dirty="0">
                        <a:latin typeface="Estrangelo Edessa" panose="03080600000000000000" pitchFamily="66" charset="0"/>
                        <a:cs typeface="Estrangelo Edessa" panose="03080600000000000000" pitchFamily="66" charset="0"/>
                      </a:endParaRPr>
                    </a:p>
                  </a:txBody>
                  <a:tcPr anchor="ctr"/>
                </a:tc>
                <a:tc>
                  <a:txBody>
                    <a:bodyPr/>
                    <a:lstStyle/>
                    <a:p>
                      <a:pPr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1,18</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r>
              <a:tr h="509129">
                <a:tc>
                  <a:txBody>
                    <a:bodyPr/>
                    <a:lstStyle/>
                    <a:p>
                      <a:pPr algn="ctr"/>
                      <a:r>
                        <a:rPr lang="en-US" sz="1800" kern="1200" dirty="0" smtClean="0">
                          <a:effectLst/>
                          <a:latin typeface="Estrangelo Edessa" panose="03080600000000000000" pitchFamily="66" charset="0"/>
                          <a:cs typeface="Estrangelo Edessa" panose="03080600000000000000" pitchFamily="66" charset="0"/>
                        </a:rPr>
                        <a:t>ln</a:t>
                      </a:r>
                      <a:r>
                        <a:rPr lang="id-ID" sz="1800" kern="1200" dirty="0" smtClean="0">
                          <a:effectLst/>
                          <a:latin typeface="Estrangelo Edessa" panose="03080600000000000000" pitchFamily="66" charset="0"/>
                          <a:cs typeface="Estrangelo Edessa" panose="03080600000000000000" pitchFamily="66" charset="0"/>
                        </a:rPr>
                        <a:t> </a:t>
                      </a:r>
                      <a:r>
                        <a:rPr lang="en-US" sz="1800" kern="1200" dirty="0" smtClean="0">
                          <a:effectLst/>
                          <a:latin typeface="Estrangelo Edessa" panose="03080600000000000000" pitchFamily="66" charset="0"/>
                          <a:cs typeface="Estrangelo Edessa" panose="03080600000000000000" pitchFamily="66" charset="0"/>
                        </a:rPr>
                        <a:t>GDP cap</a:t>
                      </a:r>
                      <a:r>
                        <a:rPr lang="id-ID" sz="1800" kern="1200" dirty="0" smtClean="0">
                          <a:effectLst/>
                          <a:latin typeface="Estrangelo Edessa" panose="03080600000000000000" pitchFamily="66" charset="0"/>
                          <a:cs typeface="Estrangelo Edessa" panose="03080600000000000000" pitchFamily="66" charset="0"/>
                        </a:rPr>
                        <a:t> Indonesia</a:t>
                      </a:r>
                      <a:endParaRPr lang="id-ID" dirty="0">
                        <a:latin typeface="Estrangelo Edessa" panose="03080600000000000000" pitchFamily="66" charset="0"/>
                        <a:cs typeface="Estrangelo Edessa" panose="03080600000000000000" pitchFamily="66" charset="0"/>
                      </a:endParaRPr>
                    </a:p>
                  </a:txBody>
                  <a:tcPr anchor="ctr"/>
                </a:tc>
                <a:tc>
                  <a:txBody>
                    <a:bodyPr/>
                    <a:lstStyle/>
                    <a:p>
                      <a:pPr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1,03</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r>
              <a:tr h="381847">
                <a:tc>
                  <a:txBody>
                    <a:bodyPr/>
                    <a:lstStyle/>
                    <a:p>
                      <a:pPr algn="ctr"/>
                      <a:r>
                        <a:rPr lang="id-ID" sz="1800" kern="1200" dirty="0" smtClean="0">
                          <a:effectLst/>
                          <a:latin typeface="Estrangelo Edessa" panose="03080600000000000000" pitchFamily="66" charset="0"/>
                          <a:cs typeface="Estrangelo Edessa" panose="03080600000000000000" pitchFamily="66" charset="0"/>
                        </a:rPr>
                        <a:t>Mean VIF</a:t>
                      </a:r>
                      <a:endParaRPr lang="id-ID" dirty="0">
                        <a:latin typeface="Estrangelo Edessa" panose="03080600000000000000" pitchFamily="66" charset="0"/>
                        <a:cs typeface="Estrangelo Edessa" panose="03080600000000000000" pitchFamily="66" charset="0"/>
                      </a:endParaRPr>
                    </a:p>
                  </a:txBody>
                  <a:tcPr anchor="ctr"/>
                </a:tc>
                <a:tc>
                  <a:txBody>
                    <a:bodyPr/>
                    <a:lstStyle/>
                    <a:p>
                      <a:pPr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3.20</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1345401104"/>
              </p:ext>
            </p:extLst>
          </p:nvPr>
        </p:nvGraphicFramePr>
        <p:xfrm>
          <a:off x="6400799" y="1983348"/>
          <a:ext cx="4959928" cy="1097280"/>
        </p:xfrm>
        <a:graphic>
          <a:graphicData uri="http://schemas.openxmlformats.org/drawingml/2006/table">
            <a:tbl>
              <a:tblPr firstRow="1" bandRow="1">
                <a:tableStyleId>{5C22544A-7EE6-4342-B048-85BDC9FD1C3A}</a:tableStyleId>
              </a:tblPr>
              <a:tblGrid>
                <a:gridCol w="2479964"/>
                <a:gridCol w="2479964"/>
              </a:tblGrid>
              <a:tr h="468000">
                <a:tc>
                  <a:txBody>
                    <a:bodyPr/>
                    <a:lstStyle/>
                    <a:p>
                      <a:pPr marL="457200"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Chi</a:t>
                      </a:r>
                      <a:r>
                        <a:rPr lang="id-ID" sz="1800" baseline="30000" dirty="0">
                          <a:effectLst/>
                          <a:latin typeface="Estrangelo Edessa" panose="03080600000000000000" pitchFamily="66" charset="0"/>
                          <a:cs typeface="Estrangelo Edessa" panose="03080600000000000000" pitchFamily="66" charset="0"/>
                        </a:rPr>
                        <a:t>2</a:t>
                      </a:r>
                      <a:r>
                        <a:rPr lang="id-ID" sz="1800" dirty="0">
                          <a:effectLst/>
                          <a:latin typeface="Estrangelo Edessa" panose="03080600000000000000" pitchFamily="66" charset="0"/>
                          <a:cs typeface="Estrangelo Edessa" panose="03080600000000000000" pitchFamily="66" charset="0"/>
                        </a:rPr>
                        <a:t>(1)</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c>
                  <a:txBody>
                    <a:bodyPr/>
                    <a:lstStyle/>
                    <a:p>
                      <a:pPr marL="457200"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1.36</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r>
              <a:tr h="468000">
                <a:tc>
                  <a:txBody>
                    <a:bodyPr/>
                    <a:lstStyle/>
                    <a:p>
                      <a:pPr marL="457200"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Pro &gt; chi</a:t>
                      </a:r>
                      <a:r>
                        <a:rPr lang="id-ID" sz="1800" baseline="30000" dirty="0">
                          <a:effectLst/>
                          <a:latin typeface="Estrangelo Edessa" panose="03080600000000000000" pitchFamily="66" charset="0"/>
                          <a:cs typeface="Estrangelo Edessa" panose="03080600000000000000" pitchFamily="66" charset="0"/>
                        </a:rPr>
                        <a:t>2</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c>
                  <a:txBody>
                    <a:bodyPr/>
                    <a:lstStyle/>
                    <a:p>
                      <a:pPr marL="457200" algn="ctr">
                        <a:lnSpc>
                          <a:spcPct val="200000"/>
                        </a:lnSpc>
                        <a:spcAft>
                          <a:spcPts val="0"/>
                        </a:spcAft>
                      </a:pPr>
                      <a:r>
                        <a:rPr lang="id-ID" sz="1800" dirty="0">
                          <a:effectLst/>
                          <a:latin typeface="Estrangelo Edessa" panose="03080600000000000000" pitchFamily="66" charset="0"/>
                          <a:cs typeface="Estrangelo Edessa" panose="03080600000000000000" pitchFamily="66" charset="0"/>
                        </a:rPr>
                        <a:t>0,2441</a:t>
                      </a:r>
                      <a:endParaRPr lang="id-ID" sz="18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r>
            </a:tbl>
          </a:graphicData>
        </a:graphic>
      </p:graphicFrame>
      <p:sp>
        <p:nvSpPr>
          <p:cNvPr id="21" name="TextBox 20"/>
          <p:cNvSpPr txBox="1"/>
          <p:nvPr/>
        </p:nvSpPr>
        <p:spPr>
          <a:xfrm>
            <a:off x="2235200" y="1248227"/>
            <a:ext cx="2847788" cy="400110"/>
          </a:xfrm>
          <a:prstGeom prst="rect">
            <a:avLst/>
          </a:prstGeom>
          <a:noFill/>
        </p:spPr>
        <p:txBody>
          <a:bodyPr wrap="square" rtlCol="0">
            <a:spAutoFit/>
          </a:bodyPr>
          <a:lstStyle/>
          <a:p>
            <a:r>
              <a:rPr lang="id-ID" sz="2000" dirty="0" smtClean="0">
                <a:latin typeface="Estrangelo Edessa" panose="03080600000000000000" pitchFamily="66" charset="0"/>
                <a:cs typeface="Estrangelo Edessa" panose="03080600000000000000" pitchFamily="66" charset="0"/>
              </a:rPr>
              <a:t>Multi</a:t>
            </a:r>
            <a:r>
              <a:rPr lang="en-US" sz="2000" dirty="0" smtClean="0">
                <a:latin typeface="Estrangelo Edessa" panose="03080600000000000000" pitchFamily="66" charset="0"/>
                <a:cs typeface="Estrangelo Edessa" panose="03080600000000000000" pitchFamily="66" charset="0"/>
              </a:rPr>
              <a:t>c</a:t>
            </a:r>
            <a:r>
              <a:rPr lang="id-ID" sz="2000" dirty="0" smtClean="0">
                <a:latin typeface="Estrangelo Edessa" panose="03080600000000000000" pitchFamily="66" charset="0"/>
                <a:cs typeface="Estrangelo Edessa" panose="03080600000000000000" pitchFamily="66" charset="0"/>
              </a:rPr>
              <a:t>ol</a:t>
            </a:r>
            <a:r>
              <a:rPr lang="en-US" sz="2000" dirty="0" smtClean="0">
                <a:latin typeface="Estrangelo Edessa" panose="03080600000000000000" pitchFamily="66" charset="0"/>
                <a:cs typeface="Estrangelo Edessa" panose="03080600000000000000" pitchFamily="66" charset="0"/>
              </a:rPr>
              <a:t>l</a:t>
            </a:r>
            <a:r>
              <a:rPr lang="id-ID" sz="2000" dirty="0" smtClean="0">
                <a:latin typeface="Estrangelo Edessa" panose="03080600000000000000" pitchFamily="66" charset="0"/>
                <a:cs typeface="Estrangelo Edessa" panose="03080600000000000000" pitchFamily="66" charset="0"/>
              </a:rPr>
              <a:t>inearit</a:t>
            </a:r>
            <a:r>
              <a:rPr lang="en-US" sz="2000" dirty="0" smtClean="0">
                <a:latin typeface="Estrangelo Edessa" panose="03080600000000000000" pitchFamily="66" charset="0"/>
                <a:cs typeface="Estrangelo Edessa" panose="03080600000000000000" pitchFamily="66" charset="0"/>
              </a:rPr>
              <a:t>y Test</a:t>
            </a:r>
            <a:endParaRPr lang="id-ID" sz="2000" dirty="0">
              <a:latin typeface="Estrangelo Edessa" panose="03080600000000000000" pitchFamily="66" charset="0"/>
              <a:cs typeface="Estrangelo Edessa" panose="03080600000000000000" pitchFamily="66" charset="0"/>
            </a:endParaRPr>
          </a:p>
        </p:txBody>
      </p:sp>
      <p:sp>
        <p:nvSpPr>
          <p:cNvPr id="22" name="TextBox 21"/>
          <p:cNvSpPr txBox="1"/>
          <p:nvPr/>
        </p:nvSpPr>
        <p:spPr>
          <a:xfrm>
            <a:off x="903567" y="5364973"/>
            <a:ext cx="5317124" cy="923330"/>
          </a:xfrm>
          <a:prstGeom prst="rect">
            <a:avLst/>
          </a:prstGeom>
          <a:noFill/>
        </p:spPr>
        <p:txBody>
          <a:bodyPr wrap="square" rtlCol="0">
            <a:spAutoFit/>
          </a:bodyPr>
          <a:lstStyle/>
          <a:p>
            <a:pPr marL="0" lvl="8" algn="just"/>
            <a:r>
              <a:rPr lang="en-US" dirty="0" smtClean="0">
                <a:latin typeface="Estrangelo Edessa" panose="03080600000000000000" pitchFamily="66" charset="0"/>
                <a:cs typeface="Estrangelo Edessa" panose="03080600000000000000" pitchFamily="66" charset="0"/>
              </a:rPr>
              <a:t>There is no multicollinearity problem, since the value of</a:t>
            </a:r>
            <a:r>
              <a:rPr lang="id-ID" dirty="0" smtClean="0">
                <a:latin typeface="Estrangelo Edessa" panose="03080600000000000000" pitchFamily="66" charset="0"/>
                <a:cs typeface="Estrangelo Edessa" panose="03080600000000000000" pitchFamily="66" charset="0"/>
              </a:rPr>
              <a:t> Mean VIF </a:t>
            </a:r>
            <a:r>
              <a:rPr lang="en-US" dirty="0" smtClean="0">
                <a:latin typeface="Estrangelo Edessa" panose="03080600000000000000" pitchFamily="66" charset="0"/>
                <a:cs typeface="Estrangelo Edessa" panose="03080600000000000000" pitchFamily="66" charset="0"/>
              </a:rPr>
              <a:t>and</a:t>
            </a:r>
            <a:r>
              <a:rPr lang="id-ID" dirty="0" smtClean="0">
                <a:latin typeface="Estrangelo Edessa" panose="03080600000000000000" pitchFamily="66" charset="0"/>
                <a:cs typeface="Estrangelo Edessa" panose="03080600000000000000" pitchFamily="66" charset="0"/>
              </a:rPr>
              <a:t> VIF</a:t>
            </a:r>
            <a:r>
              <a:rPr lang="en-US" dirty="0" smtClean="0">
                <a:latin typeface="Estrangelo Edessa" panose="03080600000000000000" pitchFamily="66" charset="0"/>
                <a:cs typeface="Estrangelo Edessa" panose="03080600000000000000" pitchFamily="66" charset="0"/>
              </a:rPr>
              <a:t> value</a:t>
            </a:r>
            <a:r>
              <a:rPr lang="id-ID" dirty="0" smtClean="0">
                <a:latin typeface="Estrangelo Edessa" panose="03080600000000000000" pitchFamily="66" charset="0"/>
                <a:cs typeface="Estrangelo Edessa" panose="03080600000000000000" pitchFamily="66" charset="0"/>
              </a:rPr>
              <a:t> </a:t>
            </a:r>
            <a:r>
              <a:rPr lang="en-US" dirty="0" smtClean="0">
                <a:latin typeface="Estrangelo Edessa" panose="03080600000000000000" pitchFamily="66" charset="0"/>
                <a:cs typeface="Estrangelo Edessa" panose="03080600000000000000" pitchFamily="66" charset="0"/>
              </a:rPr>
              <a:t>of variable respectively is under </a:t>
            </a:r>
            <a:r>
              <a:rPr lang="id-ID" dirty="0" smtClean="0">
                <a:latin typeface="Estrangelo Edessa" panose="03080600000000000000" pitchFamily="66" charset="0"/>
                <a:cs typeface="Estrangelo Edessa" panose="03080600000000000000" pitchFamily="66" charset="0"/>
              </a:rPr>
              <a:t>10</a:t>
            </a:r>
            <a:endParaRPr lang="id-ID" dirty="0">
              <a:latin typeface="Estrangelo Edessa" panose="03080600000000000000" pitchFamily="66" charset="0"/>
              <a:cs typeface="Estrangelo Edessa" panose="03080600000000000000" pitchFamily="66" charset="0"/>
            </a:endParaRPr>
          </a:p>
        </p:txBody>
      </p:sp>
      <p:sp>
        <p:nvSpPr>
          <p:cNvPr id="23" name="TextBox 22"/>
          <p:cNvSpPr txBox="1"/>
          <p:nvPr/>
        </p:nvSpPr>
        <p:spPr>
          <a:xfrm>
            <a:off x="7460343" y="1248227"/>
            <a:ext cx="2569029" cy="400110"/>
          </a:xfrm>
          <a:prstGeom prst="rect">
            <a:avLst/>
          </a:prstGeom>
          <a:noFill/>
        </p:spPr>
        <p:txBody>
          <a:bodyPr wrap="square" rtlCol="0">
            <a:spAutoFit/>
          </a:bodyPr>
          <a:lstStyle/>
          <a:p>
            <a:pPr algn="ctr"/>
            <a:r>
              <a:rPr lang="id-ID" sz="2000" dirty="0" smtClean="0">
                <a:latin typeface="Estrangelo Edessa" panose="03080600000000000000" pitchFamily="66" charset="0"/>
                <a:cs typeface="Estrangelo Edessa" panose="03080600000000000000" pitchFamily="66" charset="0"/>
              </a:rPr>
              <a:t>Heteros</a:t>
            </a:r>
            <a:r>
              <a:rPr lang="en-US" sz="2000" dirty="0" smtClean="0">
                <a:latin typeface="Estrangelo Edessa" panose="03080600000000000000" pitchFamily="66" charset="0"/>
                <a:cs typeface="Estrangelo Edessa" panose="03080600000000000000" pitchFamily="66" charset="0"/>
              </a:rPr>
              <a:t>c</a:t>
            </a:r>
            <a:r>
              <a:rPr lang="id-ID" sz="2000" dirty="0" smtClean="0">
                <a:latin typeface="Estrangelo Edessa" panose="03080600000000000000" pitchFamily="66" charset="0"/>
                <a:cs typeface="Estrangelo Edessa" panose="03080600000000000000" pitchFamily="66" charset="0"/>
              </a:rPr>
              <a:t>edasti</a:t>
            </a:r>
            <a:r>
              <a:rPr lang="en-US" sz="2000" dirty="0" smtClean="0">
                <a:latin typeface="Estrangelo Edessa" panose="03080600000000000000" pitchFamily="66" charset="0"/>
                <a:cs typeface="Estrangelo Edessa" panose="03080600000000000000" pitchFamily="66" charset="0"/>
              </a:rPr>
              <a:t>c</a:t>
            </a:r>
            <a:r>
              <a:rPr lang="id-ID" sz="2000" dirty="0" smtClean="0">
                <a:latin typeface="Estrangelo Edessa" panose="03080600000000000000" pitchFamily="66" charset="0"/>
                <a:cs typeface="Estrangelo Edessa" panose="03080600000000000000" pitchFamily="66" charset="0"/>
              </a:rPr>
              <a:t>it</a:t>
            </a:r>
            <a:r>
              <a:rPr lang="en-US" sz="2000" dirty="0" smtClean="0">
                <a:latin typeface="Estrangelo Edessa" panose="03080600000000000000" pitchFamily="66" charset="0"/>
                <a:cs typeface="Estrangelo Edessa" panose="03080600000000000000" pitchFamily="66" charset="0"/>
              </a:rPr>
              <a:t>y Test</a:t>
            </a:r>
            <a:endParaRPr lang="id-ID" sz="2000" dirty="0">
              <a:latin typeface="Estrangelo Edessa" panose="03080600000000000000" pitchFamily="66" charset="0"/>
              <a:cs typeface="Estrangelo Edessa" panose="03080600000000000000" pitchFamily="66" charset="0"/>
            </a:endParaRPr>
          </a:p>
        </p:txBody>
      </p:sp>
      <p:sp>
        <p:nvSpPr>
          <p:cNvPr id="24" name="TextBox 23"/>
          <p:cNvSpPr txBox="1"/>
          <p:nvPr/>
        </p:nvSpPr>
        <p:spPr>
          <a:xfrm>
            <a:off x="6428509" y="3238549"/>
            <a:ext cx="4932218" cy="923330"/>
          </a:xfrm>
          <a:prstGeom prst="rect">
            <a:avLst/>
          </a:prstGeom>
          <a:noFill/>
        </p:spPr>
        <p:txBody>
          <a:bodyPr wrap="square" rtlCol="0">
            <a:spAutoFit/>
          </a:bodyPr>
          <a:lstStyle/>
          <a:p>
            <a:pPr marL="0" lvl="8" algn="just"/>
            <a:r>
              <a:rPr lang="en-US" dirty="0" smtClean="0">
                <a:latin typeface="Estrangelo Edessa" panose="03080600000000000000" pitchFamily="66" charset="0"/>
                <a:cs typeface="Estrangelo Edessa" panose="03080600000000000000" pitchFamily="66" charset="0"/>
              </a:rPr>
              <a:t>Based on heteroscedasticity test </a:t>
            </a:r>
            <a:r>
              <a:rPr lang="id-ID" dirty="0" smtClean="0">
                <a:latin typeface="Estrangelo Edessa" panose="03080600000000000000" pitchFamily="66" charset="0"/>
                <a:cs typeface="Estrangelo Edessa" panose="03080600000000000000" pitchFamily="66" charset="0"/>
              </a:rPr>
              <a:t>probabili</a:t>
            </a:r>
            <a:r>
              <a:rPr lang="en-US" dirty="0" smtClean="0">
                <a:latin typeface="Estrangelo Edessa" panose="03080600000000000000" pitchFamily="66" charset="0"/>
                <a:cs typeface="Estrangelo Edessa" panose="03080600000000000000" pitchFamily="66" charset="0"/>
              </a:rPr>
              <a:t>ty</a:t>
            </a:r>
            <a:r>
              <a:rPr lang="id-ID" dirty="0" smtClean="0">
                <a:latin typeface="Estrangelo Edessa" panose="03080600000000000000" pitchFamily="66" charset="0"/>
                <a:cs typeface="Estrangelo Edessa" panose="03080600000000000000" pitchFamily="66" charset="0"/>
              </a:rPr>
              <a:t> </a:t>
            </a:r>
            <a:r>
              <a:rPr lang="en-US" dirty="0" smtClean="0">
                <a:latin typeface="Estrangelo Edessa" panose="03080600000000000000" pitchFamily="66" charset="0"/>
                <a:cs typeface="Estrangelo Edessa" panose="03080600000000000000" pitchFamily="66" charset="0"/>
              </a:rPr>
              <a:t>of </a:t>
            </a:r>
            <a:r>
              <a:rPr lang="en-US" dirty="0">
                <a:latin typeface="Estrangelo Edessa" panose="03080600000000000000" pitchFamily="66" charset="0"/>
                <a:cs typeface="Estrangelo Edessa" panose="03080600000000000000" pitchFamily="66" charset="0"/>
              </a:rPr>
              <a:t>C</a:t>
            </a:r>
            <a:r>
              <a:rPr lang="id-ID" dirty="0" smtClean="0">
                <a:latin typeface="Estrangelo Edessa" panose="03080600000000000000" pitchFamily="66" charset="0"/>
                <a:cs typeface="Estrangelo Edessa" panose="03080600000000000000" pitchFamily="66" charset="0"/>
              </a:rPr>
              <a:t>hi2 </a:t>
            </a:r>
            <a:r>
              <a:rPr lang="en-US" dirty="0" smtClean="0">
                <a:latin typeface="Estrangelo Edessa" panose="03080600000000000000" pitchFamily="66" charset="0"/>
                <a:cs typeface="Estrangelo Edessa" panose="03080600000000000000" pitchFamily="66" charset="0"/>
              </a:rPr>
              <a:t>at about</a:t>
            </a:r>
            <a:r>
              <a:rPr lang="id-ID" dirty="0" smtClean="0">
                <a:latin typeface="Estrangelo Edessa" panose="03080600000000000000" pitchFamily="66" charset="0"/>
                <a:cs typeface="Estrangelo Edessa" panose="03080600000000000000" pitchFamily="66" charset="0"/>
              </a:rPr>
              <a:t> </a:t>
            </a:r>
            <a:r>
              <a:rPr lang="id-ID" dirty="0">
                <a:latin typeface="Estrangelo Edessa" panose="03080600000000000000" pitchFamily="66" charset="0"/>
                <a:cs typeface="Estrangelo Edessa" panose="03080600000000000000" pitchFamily="66" charset="0"/>
              </a:rPr>
              <a:t>0,2441 </a:t>
            </a:r>
            <a:r>
              <a:rPr lang="en-US" dirty="0" smtClean="0">
                <a:latin typeface="Estrangelo Edessa" panose="03080600000000000000" pitchFamily="66" charset="0"/>
                <a:cs typeface="Estrangelo Edessa" panose="03080600000000000000" pitchFamily="66" charset="0"/>
              </a:rPr>
              <a:t>or more than </a:t>
            </a:r>
            <a:r>
              <a:rPr lang="id-ID" dirty="0" smtClean="0">
                <a:latin typeface="Estrangelo Edessa" panose="03080600000000000000" pitchFamily="66" charset="0"/>
                <a:cs typeface="Estrangelo Edessa" panose="03080600000000000000" pitchFamily="66" charset="0"/>
              </a:rPr>
              <a:t>0</a:t>
            </a:r>
            <a:r>
              <a:rPr lang="en-US" dirty="0" smtClean="0">
                <a:latin typeface="Estrangelo Edessa" panose="03080600000000000000" pitchFamily="66" charset="0"/>
                <a:cs typeface="Estrangelo Edessa" panose="03080600000000000000" pitchFamily="66" charset="0"/>
              </a:rPr>
              <a:t>.</a:t>
            </a:r>
            <a:r>
              <a:rPr lang="id-ID" dirty="0" smtClean="0">
                <a:latin typeface="Estrangelo Edessa" panose="03080600000000000000" pitchFamily="66" charset="0"/>
                <a:cs typeface="Estrangelo Edessa" panose="03080600000000000000" pitchFamily="66" charset="0"/>
              </a:rPr>
              <a:t>05</a:t>
            </a:r>
            <a:r>
              <a:rPr lang="en-US" dirty="0" smtClean="0">
                <a:latin typeface="Estrangelo Edessa" panose="03080600000000000000" pitchFamily="66" charset="0"/>
                <a:cs typeface="Estrangelo Edessa" panose="03080600000000000000" pitchFamily="66" charset="0"/>
              </a:rPr>
              <a:t> (&gt; 0.05), therefore this model is free from heteroscedasticity</a:t>
            </a:r>
            <a:endParaRPr lang="id-ID" dirty="0">
              <a:latin typeface="Estrangelo Edessa" panose="03080600000000000000" pitchFamily="66" charset="0"/>
              <a:cs typeface="Estrangelo Edessa" panose="03080600000000000000" pitchFamily="66" charset="0"/>
            </a:endParaRPr>
          </a:p>
        </p:txBody>
      </p:sp>
    </p:spTree>
    <p:extLst>
      <p:ext uri="{BB962C8B-B14F-4D97-AF65-F5344CB8AC3E}">
        <p14:creationId xmlns:p14="http://schemas.microsoft.com/office/powerpoint/2010/main" val="37675101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down)">
                                      <p:cBhvr>
                                        <p:cTn id="8" dur="500"/>
                                        <p:tgtEl>
                                          <p:spTgt spid="18"/>
                                        </p:tgtEl>
                                      </p:cBhvr>
                                    </p:animEffect>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500"/>
                                        <p:tgtEl>
                                          <p:spTgt spid="22"/>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up)">
                                      <p:cBhvr>
                                        <p:cTn id="3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395784" y="0"/>
            <a:ext cx="11796216" cy="6509983"/>
            <a:chOff x="395784" y="0"/>
            <a:chExt cx="11796216" cy="6509983"/>
          </a:xfrm>
        </p:grpSpPr>
        <p:sp>
          <p:nvSpPr>
            <p:cNvPr id="12" name="Rectangle 11"/>
            <p:cNvSpPr/>
            <p:nvPr/>
          </p:nvSpPr>
          <p:spPr>
            <a:xfrm>
              <a:off x="11818097" y="0"/>
              <a:ext cx="373903" cy="368491"/>
            </a:xfrm>
            <a:prstGeom prst="rect">
              <a:avLst/>
            </a:prstGeom>
            <a:solidFill>
              <a:srgbClr val="A27E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395784" y="368491"/>
              <a:ext cx="11422313" cy="61414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TextBox 3"/>
          <p:cNvSpPr txBox="1"/>
          <p:nvPr/>
        </p:nvSpPr>
        <p:spPr>
          <a:xfrm>
            <a:off x="609600" y="606817"/>
            <a:ext cx="5508812" cy="707886"/>
          </a:xfrm>
          <a:prstGeom prst="rect">
            <a:avLst/>
          </a:prstGeom>
          <a:noFill/>
        </p:spPr>
        <p:txBody>
          <a:bodyPr wrap="square" rtlCol="0">
            <a:spAutoFit/>
          </a:bodyPr>
          <a:lstStyle/>
          <a:p>
            <a:r>
              <a:rPr lang="en-US" sz="4000" dirty="0" smtClean="0"/>
              <a:t>MODEL PREFERENCE</a:t>
            </a:r>
            <a:endParaRPr lang="id-ID" sz="4000" dirty="0">
              <a:latin typeface="Estrangelo Edessa" panose="03080600000000000000" pitchFamily="66" charset="0"/>
              <a:cs typeface="Estrangelo Edessa" panose="03080600000000000000" pitchFamily="66" charset="0"/>
            </a:endParaRPr>
          </a:p>
        </p:txBody>
      </p:sp>
      <p:sp>
        <p:nvSpPr>
          <p:cNvPr id="8" name="TextBox 7"/>
          <p:cNvSpPr txBox="1"/>
          <p:nvPr/>
        </p:nvSpPr>
        <p:spPr>
          <a:xfrm>
            <a:off x="3427398" y="1865960"/>
            <a:ext cx="1999767" cy="400110"/>
          </a:xfrm>
          <a:prstGeom prst="rect">
            <a:avLst/>
          </a:prstGeom>
          <a:noFill/>
        </p:spPr>
        <p:txBody>
          <a:bodyPr wrap="square" rtlCol="0">
            <a:spAutoFit/>
          </a:bodyPr>
          <a:lstStyle/>
          <a:p>
            <a:r>
              <a:rPr lang="id-ID" sz="2000" dirty="0" smtClean="0"/>
              <a:t>Hausman</a:t>
            </a:r>
            <a:r>
              <a:rPr lang="en-US" sz="2000" dirty="0" smtClean="0"/>
              <a:t> Test</a:t>
            </a:r>
            <a:endParaRPr lang="id-ID" sz="2000" dirty="0"/>
          </a:p>
        </p:txBody>
      </p:sp>
      <p:sp>
        <p:nvSpPr>
          <p:cNvPr id="9" name="TextBox 8"/>
          <p:cNvSpPr txBox="1"/>
          <p:nvPr/>
        </p:nvSpPr>
        <p:spPr>
          <a:xfrm>
            <a:off x="6282791" y="4481615"/>
            <a:ext cx="5175088" cy="1200329"/>
          </a:xfrm>
          <a:prstGeom prst="rect">
            <a:avLst/>
          </a:prstGeom>
          <a:noFill/>
        </p:spPr>
        <p:txBody>
          <a:bodyPr wrap="square" rtlCol="0">
            <a:spAutoFit/>
          </a:bodyPr>
          <a:lstStyle/>
          <a:p>
            <a:pPr algn="ctr"/>
            <a:r>
              <a:rPr lang="en-US" dirty="0" smtClean="0">
                <a:latin typeface="Estrangelo Edessa" panose="03080600000000000000" pitchFamily="66" charset="0"/>
                <a:cs typeface="Estrangelo Edessa" panose="03080600000000000000" pitchFamily="66" charset="0"/>
              </a:rPr>
              <a:t>We only use fixed effect and random effect model</a:t>
            </a:r>
          </a:p>
          <a:p>
            <a:pPr algn="ctr"/>
            <a:r>
              <a:rPr lang="id-ID" dirty="0" smtClean="0">
                <a:latin typeface="Estrangelo Edessa" panose="03080600000000000000" pitchFamily="66" charset="0"/>
                <a:cs typeface="Estrangelo Edessa" panose="03080600000000000000" pitchFamily="66" charset="0"/>
              </a:rPr>
              <a:t>Hausman</a:t>
            </a:r>
            <a:r>
              <a:rPr lang="en-US" dirty="0" smtClean="0">
                <a:latin typeface="Estrangelo Edessa" panose="03080600000000000000" pitchFamily="66" charset="0"/>
                <a:cs typeface="Estrangelo Edessa" panose="03080600000000000000" pitchFamily="66" charset="0"/>
              </a:rPr>
              <a:t> test result</a:t>
            </a:r>
            <a:r>
              <a:rPr lang="id-ID" dirty="0" smtClean="0">
                <a:latin typeface="Estrangelo Edessa" panose="03080600000000000000" pitchFamily="66" charset="0"/>
                <a:cs typeface="Estrangelo Edessa" panose="03080600000000000000" pitchFamily="66" charset="0"/>
              </a:rPr>
              <a:t> :</a:t>
            </a:r>
          </a:p>
          <a:p>
            <a:pPr algn="ctr"/>
            <a:r>
              <a:rPr lang="en-US" dirty="0" smtClean="0">
                <a:latin typeface="Estrangelo Edessa" panose="03080600000000000000" pitchFamily="66" charset="0"/>
                <a:cs typeface="Estrangelo Edessa" panose="03080600000000000000" pitchFamily="66" charset="0"/>
              </a:rPr>
              <a:t>Probability value of </a:t>
            </a:r>
            <a:r>
              <a:rPr lang="id-ID" dirty="0" smtClean="0">
                <a:latin typeface="Estrangelo Edessa" panose="03080600000000000000" pitchFamily="66" charset="0"/>
                <a:ea typeface="Calibri" panose="020F0502020204030204" pitchFamily="34" charset="0"/>
                <a:cs typeface="Estrangelo Edessa" panose="03080600000000000000" pitchFamily="66" charset="0"/>
              </a:rPr>
              <a:t>Chi</a:t>
            </a:r>
            <a:r>
              <a:rPr lang="id-ID" baseline="30000" dirty="0" smtClean="0">
                <a:latin typeface="Estrangelo Edessa" panose="03080600000000000000" pitchFamily="66" charset="0"/>
                <a:ea typeface="Calibri" panose="020F0502020204030204" pitchFamily="34" charset="0"/>
                <a:cs typeface="Estrangelo Edessa" panose="03080600000000000000" pitchFamily="66" charset="0"/>
              </a:rPr>
              <a:t>2 </a:t>
            </a:r>
            <a:r>
              <a:rPr lang="id-ID" dirty="0" smtClean="0">
                <a:latin typeface="Estrangelo Edessa" panose="03080600000000000000" pitchFamily="66" charset="0"/>
                <a:cs typeface="Estrangelo Edessa" panose="03080600000000000000" pitchFamily="66" charset="0"/>
              </a:rPr>
              <a:t> </a:t>
            </a:r>
            <a:r>
              <a:rPr lang="en-US" dirty="0" smtClean="0">
                <a:latin typeface="Estrangelo Edessa" panose="03080600000000000000" pitchFamily="66" charset="0"/>
                <a:cs typeface="Estrangelo Edessa" panose="03080600000000000000" pitchFamily="66" charset="0"/>
              </a:rPr>
              <a:t>at about </a:t>
            </a:r>
            <a:r>
              <a:rPr lang="id-ID" dirty="0" smtClean="0">
                <a:latin typeface="Estrangelo Edessa" panose="03080600000000000000" pitchFamily="66" charset="0"/>
                <a:cs typeface="Estrangelo Edessa" panose="03080600000000000000" pitchFamily="66" charset="0"/>
              </a:rPr>
              <a:t>0,0622 </a:t>
            </a:r>
            <a:r>
              <a:rPr lang="en-US" dirty="0" smtClean="0">
                <a:latin typeface="Estrangelo Edessa" panose="03080600000000000000" pitchFamily="66" charset="0"/>
                <a:cs typeface="Estrangelo Edessa" panose="03080600000000000000" pitchFamily="66" charset="0"/>
              </a:rPr>
              <a:t>or &gt; </a:t>
            </a:r>
            <a:r>
              <a:rPr lang="id-ID" dirty="0" smtClean="0">
                <a:latin typeface="Estrangelo Edessa" panose="03080600000000000000" pitchFamily="66" charset="0"/>
                <a:cs typeface="Estrangelo Edessa" panose="03080600000000000000" pitchFamily="66" charset="0"/>
              </a:rPr>
              <a:t>0,05 </a:t>
            </a:r>
            <a:r>
              <a:rPr lang="en-US" dirty="0" smtClean="0">
                <a:latin typeface="Estrangelo Edessa" panose="03080600000000000000" pitchFamily="66" charset="0"/>
                <a:cs typeface="Estrangelo Edessa" panose="03080600000000000000" pitchFamily="66" charset="0"/>
              </a:rPr>
              <a:t>so we choose </a:t>
            </a:r>
            <a:r>
              <a:rPr lang="id-ID" i="1" dirty="0" smtClean="0">
                <a:latin typeface="Estrangelo Edessa" panose="03080600000000000000" pitchFamily="66" charset="0"/>
                <a:cs typeface="Estrangelo Edessa" panose="03080600000000000000" pitchFamily="66" charset="0"/>
              </a:rPr>
              <a:t>random </a:t>
            </a:r>
            <a:r>
              <a:rPr lang="id-ID" i="1" dirty="0">
                <a:latin typeface="Estrangelo Edessa" panose="03080600000000000000" pitchFamily="66" charset="0"/>
                <a:cs typeface="Estrangelo Edessa" panose="03080600000000000000" pitchFamily="66" charset="0"/>
              </a:rPr>
              <a:t>effect</a:t>
            </a:r>
          </a:p>
        </p:txBody>
      </p:sp>
      <p:graphicFrame>
        <p:nvGraphicFramePr>
          <p:cNvPr id="10" name="Table 9"/>
          <p:cNvGraphicFramePr>
            <a:graphicFrameLocks noGrp="1"/>
          </p:cNvGraphicFramePr>
          <p:nvPr>
            <p:extLst>
              <p:ext uri="{D42A27DB-BD31-4B8C-83A1-F6EECF244321}">
                <p14:modId xmlns:p14="http://schemas.microsoft.com/office/powerpoint/2010/main" val="1493178475"/>
              </p:ext>
            </p:extLst>
          </p:nvPr>
        </p:nvGraphicFramePr>
        <p:xfrm>
          <a:off x="2210011" y="2450315"/>
          <a:ext cx="4434542" cy="1219200"/>
        </p:xfrm>
        <a:graphic>
          <a:graphicData uri="http://schemas.openxmlformats.org/drawingml/2006/table">
            <a:tbl>
              <a:tblPr firstRow="1" bandRow="1">
                <a:tableStyleId>{5C22544A-7EE6-4342-B048-85BDC9FD1C3A}</a:tableStyleId>
              </a:tblPr>
              <a:tblGrid>
                <a:gridCol w="2217271"/>
                <a:gridCol w="2217271"/>
              </a:tblGrid>
              <a:tr h="386479">
                <a:tc>
                  <a:txBody>
                    <a:bodyPr/>
                    <a:lstStyle/>
                    <a:p>
                      <a:pPr marL="457200" algn="ctr">
                        <a:lnSpc>
                          <a:spcPct val="200000"/>
                        </a:lnSpc>
                        <a:spcAft>
                          <a:spcPts val="0"/>
                        </a:spcAft>
                      </a:pPr>
                      <a:r>
                        <a:rPr lang="id-ID" sz="2000" dirty="0">
                          <a:effectLst/>
                          <a:latin typeface="Estrangelo Edessa" panose="03080600000000000000" pitchFamily="66" charset="0"/>
                          <a:ea typeface="Calibri" panose="020F0502020204030204" pitchFamily="34" charset="0"/>
                          <a:cs typeface="Estrangelo Edessa" panose="03080600000000000000" pitchFamily="66" charset="0"/>
                        </a:rPr>
                        <a:t>Chi</a:t>
                      </a:r>
                      <a:r>
                        <a:rPr lang="id-ID" sz="2000" baseline="30000" dirty="0">
                          <a:effectLst/>
                          <a:latin typeface="Estrangelo Edessa" panose="03080600000000000000" pitchFamily="66" charset="0"/>
                          <a:ea typeface="Calibri" panose="020F0502020204030204" pitchFamily="34" charset="0"/>
                          <a:cs typeface="Estrangelo Edessa" panose="03080600000000000000" pitchFamily="66" charset="0"/>
                        </a:rPr>
                        <a:t>2</a:t>
                      </a:r>
                      <a:r>
                        <a:rPr lang="id-ID" sz="2000" dirty="0">
                          <a:effectLst/>
                          <a:latin typeface="Estrangelo Edessa" panose="03080600000000000000" pitchFamily="66" charset="0"/>
                          <a:ea typeface="Calibri" panose="020F0502020204030204" pitchFamily="34" charset="0"/>
                          <a:cs typeface="Estrangelo Edessa" panose="03080600000000000000" pitchFamily="66" charset="0"/>
                        </a:rPr>
                        <a:t> (4)</a:t>
                      </a:r>
                    </a:p>
                  </a:txBody>
                  <a:tcPr marL="68580" marR="68580" marT="0" marB="0" anchor="ctr">
                    <a:solidFill>
                      <a:srgbClr val="568C74"/>
                    </a:solidFill>
                  </a:tcPr>
                </a:tc>
                <a:tc>
                  <a:txBody>
                    <a:bodyPr/>
                    <a:lstStyle/>
                    <a:p>
                      <a:pPr marL="457200" algn="ctr">
                        <a:lnSpc>
                          <a:spcPct val="200000"/>
                        </a:lnSpc>
                        <a:spcAft>
                          <a:spcPts val="0"/>
                        </a:spcAft>
                      </a:pPr>
                      <a:r>
                        <a:rPr lang="id-ID" sz="2000" dirty="0">
                          <a:effectLst/>
                          <a:latin typeface="Estrangelo Edessa" panose="03080600000000000000" pitchFamily="66" charset="0"/>
                          <a:ea typeface="Calibri" panose="020F0502020204030204" pitchFamily="34" charset="0"/>
                          <a:cs typeface="Estrangelo Edessa" panose="03080600000000000000" pitchFamily="66" charset="0"/>
                        </a:rPr>
                        <a:t>8.96</a:t>
                      </a:r>
                    </a:p>
                  </a:txBody>
                  <a:tcPr marL="68580" marR="68580" marT="0" marB="0" anchor="ctr">
                    <a:solidFill>
                      <a:srgbClr val="568C74"/>
                    </a:solidFill>
                  </a:tcPr>
                </a:tc>
              </a:tr>
              <a:tr h="386479">
                <a:tc>
                  <a:txBody>
                    <a:bodyPr/>
                    <a:lstStyle/>
                    <a:p>
                      <a:pPr marL="457200" algn="ctr">
                        <a:lnSpc>
                          <a:spcPct val="200000"/>
                        </a:lnSpc>
                        <a:spcAft>
                          <a:spcPts val="0"/>
                        </a:spcAft>
                      </a:pPr>
                      <a:r>
                        <a:rPr lang="id-ID" sz="2000" dirty="0">
                          <a:effectLst/>
                          <a:latin typeface="Estrangelo Edessa" panose="03080600000000000000" pitchFamily="66" charset="0"/>
                          <a:ea typeface="Calibri" panose="020F0502020204030204" pitchFamily="34" charset="0"/>
                          <a:cs typeface="Estrangelo Edessa" panose="03080600000000000000" pitchFamily="66" charset="0"/>
                        </a:rPr>
                        <a:t>Prob &gt; chi</a:t>
                      </a:r>
                      <a:r>
                        <a:rPr lang="id-ID" sz="2000" baseline="30000" dirty="0">
                          <a:effectLst/>
                          <a:latin typeface="Estrangelo Edessa" panose="03080600000000000000" pitchFamily="66" charset="0"/>
                          <a:ea typeface="Calibri" panose="020F0502020204030204" pitchFamily="34" charset="0"/>
                          <a:cs typeface="Estrangelo Edessa" panose="03080600000000000000" pitchFamily="66" charset="0"/>
                        </a:rPr>
                        <a:t>2</a:t>
                      </a:r>
                      <a:endParaRPr lang="id-ID" sz="2000" dirty="0">
                        <a:effectLst/>
                        <a:latin typeface="Estrangelo Edessa" panose="03080600000000000000" pitchFamily="66" charset="0"/>
                        <a:ea typeface="Calibri" panose="020F0502020204030204" pitchFamily="34" charset="0"/>
                        <a:cs typeface="Estrangelo Edessa" panose="03080600000000000000" pitchFamily="66" charset="0"/>
                      </a:endParaRPr>
                    </a:p>
                  </a:txBody>
                  <a:tcPr marL="68580" marR="68580" marT="0" marB="0" anchor="ctr"/>
                </a:tc>
                <a:tc>
                  <a:txBody>
                    <a:bodyPr/>
                    <a:lstStyle/>
                    <a:p>
                      <a:pPr marL="457200" algn="ctr">
                        <a:lnSpc>
                          <a:spcPct val="200000"/>
                        </a:lnSpc>
                        <a:spcAft>
                          <a:spcPts val="0"/>
                        </a:spcAft>
                      </a:pPr>
                      <a:r>
                        <a:rPr lang="id-ID" sz="2000" dirty="0">
                          <a:effectLst/>
                          <a:latin typeface="Estrangelo Edessa" panose="03080600000000000000" pitchFamily="66" charset="0"/>
                          <a:ea typeface="Calibri" panose="020F0502020204030204" pitchFamily="34" charset="0"/>
                          <a:cs typeface="Estrangelo Edessa" panose="03080600000000000000" pitchFamily="66" charset="0"/>
                        </a:rPr>
                        <a:t>0,0622</a:t>
                      </a:r>
                    </a:p>
                  </a:txBody>
                  <a:tcPr marL="68580" marR="68580" marT="0" marB="0" anchor="ctr"/>
                </a:tc>
              </a:tr>
            </a:tbl>
          </a:graphicData>
        </a:graphic>
      </p:graphicFrame>
    </p:spTree>
    <p:extLst>
      <p:ext uri="{BB962C8B-B14F-4D97-AF65-F5344CB8AC3E}">
        <p14:creationId xmlns:p14="http://schemas.microsoft.com/office/powerpoint/2010/main" val="39597434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down)">
                                      <p:cBhvr>
                                        <p:cTn id="8" dur="500"/>
                                        <p:tgtEl>
                                          <p:spTgt spid="4"/>
                                        </p:tgtEl>
                                      </p:cBhvr>
                                    </p:animEffect>
                                  </p:childTnLst>
                                </p:cTn>
                              </p:par>
                              <p:par>
                                <p:cTn id="9" presetID="2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par>
                                <p:cTn id="12" presetID="53" presetClass="entr" presetSubtype="16"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95784" y="368491"/>
            <a:ext cx="11422313" cy="6141492"/>
            <a:chOff x="395784" y="368491"/>
            <a:chExt cx="11422313" cy="6141492"/>
          </a:xfrm>
        </p:grpSpPr>
        <p:sp>
          <p:nvSpPr>
            <p:cNvPr id="6" name="Rectangle 5"/>
            <p:cNvSpPr/>
            <p:nvPr/>
          </p:nvSpPr>
          <p:spPr>
            <a:xfrm>
              <a:off x="395784" y="368491"/>
              <a:ext cx="11422313" cy="6141492"/>
            </a:xfrm>
            <a:prstGeom prst="rect">
              <a:avLst/>
            </a:prstGeom>
            <a:solidFill>
              <a:srgbClr val="96B975"/>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a:off x="798287" y="798286"/>
              <a:ext cx="10595428" cy="5268685"/>
            </a:xfrm>
            <a:prstGeom prst="rect">
              <a:avLst/>
            </a:prstGeom>
            <a:solidFill>
              <a:schemeClr val="bg1"/>
            </a:solidFill>
            <a:ln w="28575">
              <a:solidFill>
                <a:srgbClr val="3E6453"/>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TextBox 9"/>
          <p:cNvSpPr txBox="1"/>
          <p:nvPr/>
        </p:nvSpPr>
        <p:spPr>
          <a:xfrm>
            <a:off x="2333226" y="1096625"/>
            <a:ext cx="8384080" cy="707886"/>
          </a:xfrm>
          <a:prstGeom prst="rect">
            <a:avLst/>
          </a:prstGeom>
          <a:noFill/>
        </p:spPr>
        <p:txBody>
          <a:bodyPr wrap="square" rtlCol="0">
            <a:spAutoFit/>
          </a:bodyPr>
          <a:lstStyle/>
          <a:p>
            <a:r>
              <a:rPr lang="en-US" sz="4000" dirty="0" smtClean="0">
                <a:solidFill>
                  <a:sysClr val="windowText" lastClr="000000"/>
                </a:solidFill>
                <a:latin typeface="Estrangelo Edessa" panose="03080600000000000000" pitchFamily="66" charset="0"/>
                <a:cs typeface="Estrangelo Edessa" panose="03080600000000000000" pitchFamily="66" charset="0"/>
              </a:rPr>
              <a:t>Estimation Result: Random Effect Model</a:t>
            </a:r>
            <a:endParaRPr lang="id-ID" sz="4000" dirty="0">
              <a:solidFill>
                <a:sysClr val="windowText" lastClr="000000"/>
              </a:solidFill>
              <a:latin typeface="Estrangelo Edessa" panose="03080600000000000000" pitchFamily="66" charset="0"/>
              <a:cs typeface="Estrangelo Edessa" panose="03080600000000000000" pitchFamily="66" charset="0"/>
            </a:endParaRPr>
          </a:p>
        </p:txBody>
      </p:sp>
      <p:sp>
        <p:nvSpPr>
          <p:cNvPr id="11" name="TextBox 10"/>
          <p:cNvSpPr txBox="1"/>
          <p:nvPr/>
        </p:nvSpPr>
        <p:spPr>
          <a:xfrm>
            <a:off x="3186044" y="2276107"/>
            <a:ext cx="7880885" cy="3662541"/>
          </a:xfrm>
          <a:prstGeom prst="rect">
            <a:avLst/>
          </a:prstGeom>
          <a:noFill/>
        </p:spPr>
        <p:txBody>
          <a:bodyPr wrap="square" rtlCol="0">
            <a:spAutoFit/>
          </a:bodyPr>
          <a:lstStyle/>
          <a:p>
            <a:pPr algn="just"/>
            <a:r>
              <a:rPr lang="en-US" sz="2400" dirty="0" smtClean="0">
                <a:latin typeface="Times New Roman" panose="02020603050405020304" pitchFamily="18" charset="0"/>
                <a:ea typeface="Calibri" panose="020F0502020204030204" pitchFamily="34" charset="0"/>
                <a:cs typeface="Times New Roman" panose="02020603050405020304" pitchFamily="18" charset="0"/>
              </a:rPr>
              <a:t>Ln </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tot</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foreign</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 =	-1,126 + 	1,217 l</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n</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2400" dirty="0" err="1" smtClean="0">
                <a:latin typeface="Times New Roman" panose="02020603050405020304" pitchFamily="18" charset="0"/>
                <a:ea typeface="Calibri" panose="020F0502020204030204" pitchFamily="34" charset="0"/>
                <a:cs typeface="Times New Roman" panose="02020603050405020304" pitchFamily="18" charset="0"/>
              </a:rPr>
              <a:t>GDPcap</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rPr>
              <a:t>I</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ndo</a:t>
            </a:r>
            <a:r>
              <a:rPr lang="id-ID" sz="2400" dirty="0">
                <a:latin typeface="Times New Roman" panose="02020603050405020304" pitchFamily="18" charset="0"/>
                <a:ea typeface="Calibri" panose="020F0502020204030204" pitchFamily="34" charset="0"/>
                <a:cs typeface="Times New Roman" panose="02020603050405020304" pitchFamily="18" charset="0"/>
              </a:rPr>
              <a:t>) </a:t>
            </a:r>
            <a:endParaRPr lang="id-ID" sz="24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r>
              <a:rPr lang="id-ID" sz="2000" dirty="0">
                <a:latin typeface="Times New Roman" panose="02020603050405020304" pitchFamily="18" charset="0"/>
                <a:cs typeface="Times New Roman" panose="02020603050405020304" pitchFamily="18" charset="0"/>
              </a:rPr>
              <a:t>Robust </a:t>
            </a:r>
            <a:r>
              <a:rPr lang="id-ID" sz="2000" dirty="0" smtClean="0">
                <a:latin typeface="Times New Roman" panose="02020603050405020304" pitchFamily="18" charset="0"/>
                <a:cs typeface="Times New Roman" panose="02020603050405020304" pitchFamily="18" charset="0"/>
              </a:rPr>
              <a:t>s.e</a:t>
            </a:r>
            <a:r>
              <a:rPr lang="id-ID" sz="2000" dirty="0">
                <a:latin typeface="Times New Roman" panose="02020603050405020304" pitchFamily="18" charset="0"/>
                <a:cs typeface="Times New Roman" panose="02020603050405020304" pitchFamily="18" charset="0"/>
              </a:rPr>
              <a:t>	</a:t>
            </a:r>
            <a:r>
              <a:rPr lang="id-ID" sz="2000" dirty="0" smtClean="0">
                <a:latin typeface="Times New Roman" panose="02020603050405020304" pitchFamily="18" charset="0"/>
                <a:cs typeface="Times New Roman" panose="02020603050405020304" pitchFamily="18" charset="0"/>
              </a:rPr>
              <a:t>	2,866</a:t>
            </a:r>
            <a:r>
              <a:rPr lang="id-ID" sz="2000" dirty="0">
                <a:latin typeface="Times New Roman" panose="02020603050405020304" pitchFamily="18" charset="0"/>
                <a:cs typeface="Times New Roman" panose="02020603050405020304" pitchFamily="18" charset="0"/>
              </a:rPr>
              <a:t>	</a:t>
            </a:r>
            <a:r>
              <a:rPr lang="id-ID" sz="2000" dirty="0" smtClean="0">
                <a:latin typeface="Times New Roman" panose="02020603050405020304" pitchFamily="18" charset="0"/>
                <a:cs typeface="Times New Roman" panose="02020603050405020304" pitchFamily="18" charset="0"/>
              </a:rPr>
              <a:t>		0,231		</a:t>
            </a:r>
          </a:p>
          <a:p>
            <a:pPr algn="just"/>
            <a:r>
              <a:rPr lang="id-ID" sz="2000" dirty="0" smtClean="0">
                <a:latin typeface="Times New Roman" panose="02020603050405020304" pitchFamily="18" charset="0"/>
                <a:cs typeface="Times New Roman" panose="02020603050405020304" pitchFamily="18" charset="0"/>
              </a:rPr>
              <a:t>p-value</a:t>
            </a:r>
            <a:r>
              <a:rPr lang="id-ID" sz="2000" dirty="0">
                <a:latin typeface="Times New Roman" panose="02020603050405020304" pitchFamily="18" charset="0"/>
                <a:cs typeface="Times New Roman" panose="02020603050405020304" pitchFamily="18" charset="0"/>
              </a:rPr>
              <a:t>	</a:t>
            </a:r>
            <a:r>
              <a:rPr lang="id-ID" sz="2000" dirty="0" smtClean="0">
                <a:latin typeface="Times New Roman" panose="02020603050405020304" pitchFamily="18" charset="0"/>
                <a:cs typeface="Times New Roman" panose="02020603050405020304" pitchFamily="18" charset="0"/>
              </a:rPr>
              <a:t>		0,694</a:t>
            </a:r>
            <a:r>
              <a:rPr lang="id-ID" sz="2000" dirty="0">
                <a:latin typeface="Times New Roman" panose="02020603050405020304" pitchFamily="18" charset="0"/>
                <a:cs typeface="Times New Roman" panose="02020603050405020304" pitchFamily="18" charset="0"/>
              </a:rPr>
              <a:t>	</a:t>
            </a:r>
            <a:r>
              <a:rPr lang="id-ID" sz="2000" dirty="0" smtClean="0">
                <a:latin typeface="Times New Roman" panose="02020603050405020304" pitchFamily="18" charset="0"/>
                <a:cs typeface="Times New Roman" panose="02020603050405020304" pitchFamily="18" charset="0"/>
              </a:rPr>
              <a:t>		0,000</a:t>
            </a:r>
            <a:endParaRPr lang="id-ID" sz="2000" dirty="0">
              <a:latin typeface="Times New Roman" panose="02020603050405020304" pitchFamily="18" charset="0"/>
              <a:ea typeface="Calibri" panose="020F0502020204030204" pitchFamily="34" charset="0"/>
              <a:cs typeface="Times New Roman" panose="02020603050405020304" pitchFamily="18" charset="0"/>
            </a:endParaRPr>
          </a:p>
          <a:p>
            <a:pPr algn="just"/>
            <a:r>
              <a:rPr lang="id-ID" sz="2400" dirty="0" smtClean="0">
                <a:latin typeface="Times New Roman" panose="02020603050405020304" pitchFamily="18" charset="0"/>
                <a:ea typeface="Calibri" panose="020F0502020204030204" pitchFamily="34" charset="0"/>
                <a:cs typeface="Times New Roman" panose="02020603050405020304" pitchFamily="18" charset="0"/>
              </a:rPr>
              <a:t>		+0,939l</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n</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2400" dirty="0" err="1" smtClean="0">
                <a:latin typeface="Times New Roman" panose="02020603050405020304" pitchFamily="18" charset="0"/>
                <a:ea typeface="Calibri" panose="020F0502020204030204" pitchFamily="34" charset="0"/>
                <a:cs typeface="Times New Roman" panose="02020603050405020304" pitchFamily="18" charset="0"/>
              </a:rPr>
              <a:t>GDPcap</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Foreign</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 1,622l</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n</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2400" dirty="0" err="1" smtClean="0">
                <a:latin typeface="Times New Roman" panose="02020603050405020304" pitchFamily="18" charset="0"/>
                <a:ea typeface="Calibri" panose="020F0502020204030204" pitchFamily="34" charset="0"/>
                <a:cs typeface="Times New Roman" panose="02020603050405020304" pitchFamily="18" charset="0"/>
              </a:rPr>
              <a:t>Dist</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 </a:t>
            </a:r>
          </a:p>
          <a:p>
            <a:pPr algn="just"/>
            <a:r>
              <a:rPr lang="id-ID" sz="2000" dirty="0">
                <a:latin typeface="Times New Roman" panose="02020603050405020304" pitchFamily="18" charset="0"/>
                <a:cs typeface="Times New Roman" panose="02020603050405020304" pitchFamily="18" charset="0"/>
              </a:rPr>
              <a:t>Robust </a:t>
            </a:r>
            <a:r>
              <a:rPr lang="id-ID" sz="2000" dirty="0" smtClean="0">
                <a:latin typeface="Times New Roman" panose="02020603050405020304" pitchFamily="18" charset="0"/>
                <a:cs typeface="Times New Roman" panose="02020603050405020304" pitchFamily="18" charset="0"/>
              </a:rPr>
              <a:t>s.e		0,245			0,355</a:t>
            </a:r>
            <a:r>
              <a:rPr lang="id-ID" sz="2000" dirty="0">
                <a:latin typeface="Times New Roman" panose="02020603050405020304" pitchFamily="18" charset="0"/>
                <a:cs typeface="Times New Roman" panose="02020603050405020304" pitchFamily="18" charset="0"/>
              </a:rPr>
              <a:t>		</a:t>
            </a:r>
          </a:p>
          <a:p>
            <a:pPr algn="just"/>
            <a:r>
              <a:rPr lang="id-ID" sz="2000" dirty="0" smtClean="0">
                <a:latin typeface="Times New Roman" panose="02020603050405020304" pitchFamily="18" charset="0"/>
                <a:cs typeface="Times New Roman" panose="02020603050405020304" pitchFamily="18" charset="0"/>
              </a:rPr>
              <a:t>p-value			0,000			0,000</a:t>
            </a:r>
            <a:endParaRPr lang="id-ID" sz="20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r>
              <a:rPr lang="id-ID" sz="2400" dirty="0" smtClean="0">
                <a:latin typeface="Times New Roman" panose="02020603050405020304" pitchFamily="18" charset="0"/>
                <a:ea typeface="Calibri" panose="020F0502020204030204" pitchFamily="34" charset="0"/>
                <a:cs typeface="Times New Roman" panose="02020603050405020304" pitchFamily="18" charset="0"/>
              </a:rPr>
              <a:t>– 0.141 log(</a:t>
            </a:r>
            <a:r>
              <a:rPr lang="en-US" sz="2400" dirty="0" err="1" smtClean="0">
                <a:latin typeface="Times New Roman" panose="02020603050405020304" pitchFamily="18" charset="0"/>
                <a:ea typeface="Calibri" panose="020F0502020204030204" pitchFamily="34" charset="0"/>
                <a:cs typeface="Times New Roman" panose="02020603050405020304" pitchFamily="18" charset="0"/>
              </a:rPr>
              <a:t>Exrate</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Indo</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id-ID" sz="2400" dirty="0">
                <a:latin typeface="Times New Roman" panose="02020603050405020304" pitchFamily="18" charset="0"/>
                <a:ea typeface="Calibri" panose="020F0502020204030204" pitchFamily="34" charset="0"/>
                <a:cs typeface="Times New Roman" panose="02020603050405020304" pitchFamily="18" charset="0"/>
              </a:rPr>
              <a:t>+ 0,469 </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log(P</a:t>
            </a:r>
            <a:r>
              <a:rPr lang="en-US" sz="2400" dirty="0" err="1" smtClean="0">
                <a:latin typeface="Times New Roman" panose="02020603050405020304" pitchFamily="18" charset="0"/>
                <a:ea typeface="Calibri" panose="020F0502020204030204" pitchFamily="34" charset="0"/>
                <a:cs typeface="Times New Roman" panose="02020603050405020304" pitchFamily="18" charset="0"/>
              </a:rPr>
              <a:t>opForeign</a:t>
            </a:r>
            <a:r>
              <a:rPr lang="id-ID" sz="2400" dirty="0" smtClean="0">
                <a:latin typeface="Times New Roman" panose="02020603050405020304" pitchFamily="18" charset="0"/>
                <a:ea typeface="Calibri" panose="020F0502020204030204" pitchFamily="34" charset="0"/>
                <a:cs typeface="Times New Roman" panose="02020603050405020304" pitchFamily="18" charset="0"/>
              </a:rPr>
              <a:t>)</a:t>
            </a:r>
          </a:p>
          <a:p>
            <a:pPr algn="just"/>
            <a:r>
              <a:rPr lang="id-ID" sz="2000" dirty="0">
                <a:latin typeface="Times New Roman" panose="02020603050405020304" pitchFamily="18" charset="0"/>
                <a:cs typeface="Times New Roman" panose="02020603050405020304" pitchFamily="18" charset="0"/>
              </a:rPr>
              <a:t>Robust s.e		</a:t>
            </a:r>
            <a:r>
              <a:rPr lang="id-ID" sz="2000" dirty="0" smtClean="0">
                <a:latin typeface="Times New Roman" panose="02020603050405020304" pitchFamily="18" charset="0"/>
                <a:cs typeface="Times New Roman" panose="02020603050405020304" pitchFamily="18" charset="0"/>
              </a:rPr>
              <a:t>0,073</a:t>
            </a:r>
            <a:r>
              <a:rPr lang="id-ID" sz="2000" dirty="0">
                <a:latin typeface="Times New Roman" panose="02020603050405020304" pitchFamily="18" charset="0"/>
                <a:cs typeface="Times New Roman" panose="02020603050405020304" pitchFamily="18" charset="0"/>
              </a:rPr>
              <a:t>			</a:t>
            </a:r>
            <a:r>
              <a:rPr lang="id-ID" sz="2000" dirty="0" smtClean="0">
                <a:latin typeface="Times New Roman" panose="02020603050405020304" pitchFamily="18" charset="0"/>
                <a:cs typeface="Times New Roman" panose="02020603050405020304" pitchFamily="18" charset="0"/>
              </a:rPr>
              <a:t>0,181</a:t>
            </a:r>
            <a:r>
              <a:rPr lang="id-ID" sz="2000" dirty="0">
                <a:latin typeface="Times New Roman" panose="02020603050405020304" pitchFamily="18" charset="0"/>
                <a:cs typeface="Times New Roman" panose="02020603050405020304" pitchFamily="18" charset="0"/>
              </a:rPr>
              <a:t>		</a:t>
            </a:r>
          </a:p>
          <a:p>
            <a:pPr algn="just"/>
            <a:r>
              <a:rPr lang="id-ID" sz="2000" dirty="0" smtClean="0">
                <a:latin typeface="Times New Roman" panose="02020603050405020304" pitchFamily="18" charset="0"/>
                <a:cs typeface="Times New Roman" panose="02020603050405020304" pitchFamily="18" charset="0"/>
              </a:rPr>
              <a:t>p-value			0,053			0,010</a:t>
            </a:r>
            <a:r>
              <a:rPr lang="id-ID" sz="2000" dirty="0">
                <a:latin typeface="Times New Roman" panose="02020603050405020304" pitchFamily="18" charset="0"/>
                <a:cs typeface="Times New Roman" panose="02020603050405020304" pitchFamily="18" charset="0"/>
              </a:rPr>
              <a:t>	</a:t>
            </a:r>
            <a:endParaRPr lang="id-ID" sz="2000" dirty="0" smtClean="0">
              <a:latin typeface="Times New Roman" panose="02020603050405020304" pitchFamily="18" charset="0"/>
              <a:cs typeface="Times New Roman" panose="02020603050405020304" pitchFamily="18" charset="0"/>
            </a:endParaRPr>
          </a:p>
          <a:p>
            <a:pPr algn="just"/>
            <a:endParaRPr lang="id-ID" sz="2000" dirty="0">
              <a:latin typeface="Times New Roman" panose="02020603050405020304" pitchFamily="18" charset="0"/>
              <a:ea typeface="Calibri" panose="020F0502020204030204" pitchFamily="34" charset="0"/>
              <a:cs typeface="Times New Roman" panose="02020603050405020304" pitchFamily="18" charset="0"/>
            </a:endParaRPr>
          </a:p>
          <a:p>
            <a:pPr algn="just"/>
            <a:r>
              <a:rPr lang="id-ID" sz="2000" dirty="0">
                <a:latin typeface="Times New Roman" panose="02020603050405020304" pitchFamily="18" charset="0"/>
                <a:cs typeface="Times New Roman" panose="02020603050405020304" pitchFamily="18" charset="0"/>
              </a:rPr>
              <a:t>R</a:t>
            </a:r>
            <a:r>
              <a:rPr lang="id-ID" sz="2000" baseline="30000" dirty="0">
                <a:latin typeface="Times New Roman" panose="02020603050405020304" pitchFamily="18" charset="0"/>
                <a:cs typeface="Times New Roman" panose="02020603050405020304" pitchFamily="18" charset="0"/>
              </a:rPr>
              <a:t>2</a:t>
            </a:r>
            <a:r>
              <a:rPr lang="id-ID" sz="2000" dirty="0">
                <a:latin typeface="Times New Roman" panose="02020603050405020304" pitchFamily="18" charset="0"/>
                <a:cs typeface="Times New Roman" panose="02020603050405020304" pitchFamily="18" charset="0"/>
              </a:rPr>
              <a:t> = </a:t>
            </a:r>
            <a:r>
              <a:rPr lang="id-ID" sz="2000" dirty="0" smtClean="0">
                <a:latin typeface="Times New Roman" panose="02020603050405020304" pitchFamily="18" charset="0"/>
                <a:cs typeface="Times New Roman" panose="02020603050405020304" pitchFamily="18" charset="0"/>
              </a:rPr>
              <a:t>0,5901</a:t>
            </a:r>
            <a:r>
              <a:rPr lang="id-ID" sz="2000" dirty="0">
                <a:latin typeface="Times New Roman" panose="02020603050405020304" pitchFamily="18" charset="0"/>
                <a:cs typeface="Times New Roman" panose="02020603050405020304" pitchFamily="18" charset="0"/>
              </a:rPr>
              <a:t>	F-stat = </a:t>
            </a:r>
            <a:r>
              <a:rPr lang="id-ID" sz="2000" dirty="0" smtClean="0">
                <a:latin typeface="Times New Roman" panose="02020603050405020304" pitchFamily="18" charset="0"/>
                <a:cs typeface="Times New Roman" panose="02020603050405020304" pitchFamily="18" charset="0"/>
              </a:rPr>
              <a:t>215,87 </a:t>
            </a:r>
            <a:r>
              <a:rPr lang="id-ID" sz="2000" dirty="0">
                <a:latin typeface="Times New Roman" panose="02020603050405020304" pitchFamily="18" charset="0"/>
                <a:cs typeface="Times New Roman" panose="02020603050405020304" pitchFamily="18" charset="0"/>
              </a:rPr>
              <a:t>		Prob(F-stat) = 0,0000 </a:t>
            </a:r>
            <a:endParaRPr lang="id-ID" sz="20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6" name="Picture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927847" y="3105046"/>
            <a:ext cx="1855694" cy="1798907"/>
          </a:xfrm>
          <a:prstGeom prst="rect">
            <a:avLst/>
          </a:prstGeom>
        </p:spPr>
      </p:pic>
    </p:spTree>
    <p:extLst>
      <p:ext uri="{BB962C8B-B14F-4D97-AF65-F5344CB8AC3E}">
        <p14:creationId xmlns:p14="http://schemas.microsoft.com/office/powerpoint/2010/main" val="27185823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750"/>
                                        <p:tgtEl>
                                          <p:spTgt spid="16"/>
                                        </p:tgtEl>
                                      </p:cBhvr>
                                    </p:animEffect>
                                  </p:childTnLst>
                                </p:cTn>
                              </p:par>
                            </p:childTnLst>
                          </p:cTn>
                        </p:par>
                        <p:par>
                          <p:cTn id="14" fill="hold">
                            <p:stCondLst>
                              <p:cond delay="175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grpSp>
        <p:nvGrpSpPr>
          <p:cNvPr id="4" name="Group 3"/>
          <p:cNvGrpSpPr/>
          <p:nvPr/>
        </p:nvGrpSpPr>
        <p:grpSpPr>
          <a:xfrm>
            <a:off x="4818531" y="2057400"/>
            <a:ext cx="2818879" cy="2861930"/>
            <a:chOff x="130782" y="1543200"/>
            <a:chExt cx="2818879" cy="2861930"/>
          </a:xfrm>
        </p:grpSpPr>
        <p:pic>
          <p:nvPicPr>
            <p:cNvPr id="5" name="Picture 4"/>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8056" b="82870" l="10000" r="89900">
                          <a14:foregroundMark x1="45200" y1="8056" x2="45200" y2="8056"/>
                          <a14:foregroundMark x1="55000" y1="18426" x2="55000" y2="18426"/>
                          <a14:foregroundMark x1="73100" y1="71944" x2="73100" y2="71944"/>
                          <a14:foregroundMark x1="68800" y1="73981" x2="68800" y2="73981"/>
                          <a14:backgroundMark x1="50200" y1="10463" x2="50200" y2="10463"/>
                        </a14:backgroundRemoval>
                      </a14:imgEffect>
                    </a14:imgLayer>
                  </a14:imgProps>
                </a:ext>
                <a:ext uri="{28A0092B-C50C-407E-A947-70E740481C1C}">
                  <a14:useLocalDpi xmlns:a14="http://schemas.microsoft.com/office/drawing/2010/main" val="0"/>
                </a:ext>
              </a:extLst>
            </a:blip>
            <a:srcRect l="17491" t="5655" r="17709" b="18181"/>
            <a:stretch/>
          </p:blipFill>
          <p:spPr>
            <a:xfrm>
              <a:off x="130782" y="1543200"/>
              <a:ext cx="2254624" cy="2861930"/>
            </a:xfrm>
            <a:prstGeom prst="rect">
              <a:avLst/>
            </a:prstGeom>
          </p:spPr>
        </p:pic>
        <p:sp>
          <p:nvSpPr>
            <p:cNvPr id="6" name="TextBox 5"/>
            <p:cNvSpPr txBox="1"/>
            <p:nvPr/>
          </p:nvSpPr>
          <p:spPr>
            <a:xfrm>
              <a:off x="258144" y="3089957"/>
              <a:ext cx="2691517" cy="646331"/>
            </a:xfrm>
            <a:prstGeom prst="rect">
              <a:avLst/>
            </a:prstGeom>
            <a:noFill/>
          </p:spPr>
          <p:txBody>
            <a:bodyPr wrap="square" rtlCol="0">
              <a:spAutoFit/>
            </a:bodyPr>
            <a:lstStyle/>
            <a:p>
              <a:r>
                <a:rPr lang="en-US" sz="3600" b="1" dirty="0" smtClean="0">
                  <a:latin typeface="Estrangelo Edessa" panose="03080600000000000000" pitchFamily="66" charset="0"/>
                  <a:cs typeface="Estrangelo Edessa" panose="03080600000000000000" pitchFamily="66" charset="0"/>
                </a:rPr>
                <a:t>Conclusion</a:t>
              </a:r>
              <a:endParaRPr lang="id-ID" sz="3600" b="1" dirty="0">
                <a:latin typeface="Estrangelo Edessa" panose="03080600000000000000" pitchFamily="66" charset="0"/>
                <a:cs typeface="Estrangelo Edessa" panose="03080600000000000000" pitchFamily="66" charset="0"/>
              </a:endParaRPr>
            </a:p>
          </p:txBody>
        </p:sp>
      </p:grpSp>
    </p:spTree>
    <p:extLst>
      <p:ext uri="{BB962C8B-B14F-4D97-AF65-F5344CB8AC3E}">
        <p14:creationId xmlns:p14="http://schemas.microsoft.com/office/powerpoint/2010/main" val="27176945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4"/>
            <a:ext cx="10766612" cy="4655857"/>
          </a:xfrm>
        </p:spPr>
        <p:txBody>
          <a:bodyPr>
            <a:normAutofit fontScale="92500" lnSpcReduction="10000"/>
          </a:bodyPr>
          <a:lstStyle/>
          <a:p>
            <a:pPr algn="just"/>
            <a:r>
              <a:rPr lang="sk-SK" sz="2000" dirty="0"/>
              <a:t>Determinants of the number of foreign tourists to Indonesia from 2009 to 2016, can be concluded as follows, Both Gross Domestic Product per capita (GDP per capita) of Indonesia and foreign countries have positive and significant effect on the number of foreign tourists demand to visit Indonesia. This explains that the greater the GDP per capita of Indonesia, the greater the number of foreign tourists to Indonesia and in the same time, the greater the GDP per capita of foreign countries, the greater the number of foreign tourists to Indonesia. This situation </a:t>
            </a:r>
            <a:r>
              <a:rPr lang="sk-SK" sz="2000" dirty="0" smtClean="0"/>
              <a:t>indicates</a:t>
            </a:r>
            <a:r>
              <a:rPr lang="en-US" sz="2000"/>
              <a:t> </a:t>
            </a:r>
            <a:r>
              <a:rPr lang="en-US" sz="2000" smtClean="0"/>
              <a:t>that,</a:t>
            </a:r>
            <a:r>
              <a:rPr lang="sk-SK" sz="2000" smtClean="0"/>
              <a:t> </a:t>
            </a:r>
            <a:r>
              <a:rPr lang="sk-SK" sz="2000" dirty="0"/>
              <a:t>the larger market of tourism sector in foreign countries. Therefore, this a large potential for foreigners to travel to Indonesia. </a:t>
            </a:r>
            <a:endParaRPr lang="en-US" sz="2000" dirty="0" smtClean="0"/>
          </a:p>
          <a:p>
            <a:pPr algn="just"/>
            <a:r>
              <a:rPr lang="sk-SK" sz="2000" dirty="0" smtClean="0"/>
              <a:t>Distance </a:t>
            </a:r>
            <a:r>
              <a:rPr lang="sk-SK" sz="2000" dirty="0"/>
              <a:t>between Indonesia and foreign countries has a negative and significant effect on the demand for foreign tourism. This means that, the further the distance a country will be, the fewer the number of foreign tourists visiting Indonesia, this is because transportation cost will also become more expensive with the further distance. </a:t>
            </a:r>
            <a:endParaRPr lang="en-US" sz="2000" dirty="0" smtClean="0"/>
          </a:p>
          <a:p>
            <a:pPr algn="just"/>
            <a:r>
              <a:rPr lang="sk-SK" sz="2000" dirty="0" smtClean="0"/>
              <a:t>Domestic </a:t>
            </a:r>
            <a:r>
              <a:rPr lang="sk-SK" sz="2000" dirty="0"/>
              <a:t>exchange rates of Indonesia has a negative and significant effect on the number of foreign tourists to Indonesia, this </a:t>
            </a:r>
            <a:r>
              <a:rPr lang="en-US" sz="2000" dirty="0" smtClean="0"/>
              <a:t>means</a:t>
            </a:r>
            <a:r>
              <a:rPr lang="sk-SK" sz="2000" dirty="0" smtClean="0"/>
              <a:t> </a:t>
            </a:r>
            <a:r>
              <a:rPr lang="sk-SK" sz="2000" dirty="0"/>
              <a:t>that, when the exchange rate of the Indonesia currency weakens, the higher the number of foreign tourists to Indonesia and vice versa. </a:t>
            </a:r>
            <a:endParaRPr lang="en-US" sz="2000" dirty="0" smtClean="0"/>
          </a:p>
          <a:p>
            <a:pPr algn="just"/>
            <a:r>
              <a:rPr lang="sk-SK" sz="2000" dirty="0" smtClean="0"/>
              <a:t>Population </a:t>
            </a:r>
            <a:r>
              <a:rPr lang="sk-SK" sz="2000" dirty="0"/>
              <a:t>of foreign countries have positive and significant effect on demand for foreign tourism. This reveals that, the more population of foreign countries, the greater chance the number of foreign tourists are visiting Indonesia.</a:t>
            </a:r>
            <a:endParaRPr lang="en-US" sz="2000" dirty="0"/>
          </a:p>
          <a:p>
            <a:endParaRPr lang="en-US" dirty="0"/>
          </a:p>
        </p:txBody>
      </p:sp>
    </p:spTree>
    <p:extLst>
      <p:ext uri="{BB962C8B-B14F-4D97-AF65-F5344CB8AC3E}">
        <p14:creationId xmlns:p14="http://schemas.microsoft.com/office/powerpoint/2010/main" val="26181036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95775" y="368491"/>
            <a:ext cx="11422321" cy="6141492"/>
            <a:chOff x="395775" y="368491"/>
            <a:chExt cx="11422321" cy="6141492"/>
          </a:xfrm>
        </p:grpSpPr>
        <p:sp>
          <p:nvSpPr>
            <p:cNvPr id="7" name="Rectangle 6"/>
            <p:cNvSpPr/>
            <p:nvPr/>
          </p:nvSpPr>
          <p:spPr>
            <a:xfrm>
              <a:off x="395775" y="368491"/>
              <a:ext cx="11422321" cy="6141492"/>
            </a:xfrm>
            <a:prstGeom prst="rect">
              <a:avLst/>
            </a:prstGeom>
            <a:solidFill>
              <a:srgbClr val="91B5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pic>
          <p:nvPicPr>
            <p:cNvPr id="4" name="Picture 3"/>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9846" b="89917" l="8300" r="92100">
                          <a14:foregroundMark x1="8300" y1="82206" x2="8300" y2="82206"/>
                          <a14:foregroundMark x1="92100" y1="82088" x2="92100" y2="82088"/>
                          <a14:foregroundMark x1="23100" y1="56228" x2="23100" y2="56228"/>
                          <a14:foregroundMark x1="24300" y1="58837" x2="24300" y2="58837"/>
                          <a14:foregroundMark x1="23000" y1="62752" x2="23000" y2="62752"/>
                          <a14:foregroundMark x1="24300" y1="66311" x2="24300" y2="66311"/>
                          <a14:foregroundMark x1="24500" y1="62989" x2="24500" y2="62989"/>
                          <a14:foregroundMark x1="25600" y1="58244" x2="25600" y2="58244"/>
                          <a14:foregroundMark x1="24300" y1="54330" x2="24300" y2="54330"/>
                          <a14:foregroundMark x1="25600" y1="52076" x2="25600" y2="52076"/>
                          <a14:foregroundMark x1="25200" y1="65006" x2="25200" y2="65006"/>
                          <a14:foregroundMark x1="26100" y1="61684" x2="26100" y2="61684"/>
                          <a14:foregroundMark x1="25700" y1="55397" x2="25700" y2="55397"/>
                          <a14:foregroundMark x1="26800" y1="52550" x2="26800" y2="52550"/>
                          <a14:backgroundMark x1="29500" y1="73903" x2="29500" y2="73903"/>
                        </a14:backgroundRemoval>
                      </a14:imgEffect>
                    </a14:imgLayer>
                  </a14:imgProps>
                </a:ext>
                <a:ext uri="{28A0092B-C50C-407E-A947-70E740481C1C}">
                  <a14:useLocalDpi xmlns:a14="http://schemas.microsoft.com/office/drawing/2010/main"/>
                </a:ext>
              </a:extLst>
            </a:blip>
            <a:srcRect l="5847" t="17436" r="6308" b="13231"/>
            <a:stretch/>
          </p:blipFill>
          <p:spPr>
            <a:xfrm>
              <a:off x="8481440" y="4280954"/>
              <a:ext cx="3278325" cy="2181248"/>
            </a:xfrm>
            <a:prstGeom prst="rect">
              <a:avLst/>
            </a:prstGeom>
          </p:spPr>
        </p:pic>
      </p:grpSp>
      <p:pic>
        <p:nvPicPr>
          <p:cNvPr id="11" name="Picture 10"/>
          <p:cNvPicPr>
            <a:picLocks noChangeAspect="1"/>
          </p:cNvPicPr>
          <p:nvPr/>
        </p:nvPicPr>
        <p:blipFill rotWithShape="1">
          <a:blip r:embed="rId4">
            <a:extLst>
              <a:ext uri="{BEBA8EAE-BF5A-486C-A8C5-ECC9F3942E4B}">
                <a14:imgProps xmlns:a14="http://schemas.microsoft.com/office/drawing/2010/main">
                  <a14:imgLayer r:embed="rId5">
                    <a14:imgEffect>
                      <a14:backgroundRemoval t="8660" b="89917" l="9100" r="90000">
                        <a14:foregroundMark x1="9100" y1="17675" x2="9100" y2="17675"/>
                        <a14:foregroundMark x1="49400" y1="20996" x2="49400" y2="20996"/>
                        <a14:foregroundMark x1="40200" y1="8660" x2="40200" y2="8660"/>
                        <a14:foregroundMark x1="51400" y1="44840" x2="51400" y2="44840"/>
                        <a14:backgroundMark x1="41300" y1="63227" x2="41300" y2="63227"/>
                        <a14:backgroundMark x1="26000" y1="71767" x2="26000" y2="71767"/>
                        <a14:backgroundMark x1="27100" y1="82088" x2="27100" y2="82088"/>
                        <a14:backgroundMark x1="62200" y1="81969" x2="62200" y2="81969"/>
                        <a14:backgroundMark x1="80300" y1="81495" x2="80300" y2="81495"/>
                        <a14:backgroundMark x1="79200" y1="84816" x2="79200" y2="84816"/>
                        <a14:backgroundMark x1="16400" y1="81020" x2="16400" y2="81020"/>
                        <a14:backgroundMark x1="13000" y1="80783" x2="13000" y2="80783"/>
                        <a14:backgroundMark x1="21800" y1="82444" x2="21800" y2="82444"/>
                        <a14:backgroundMark x1="22600" y1="80664" x2="22600" y2="80664"/>
                        <a14:backgroundMark x1="34800" y1="83630" x2="34800" y2="83630"/>
                        <a14:backgroundMark x1="40200" y1="82681" x2="40200" y2="82681"/>
                        <a14:backgroundMark x1="45800" y1="82325" x2="45800" y2="82325"/>
                        <a14:backgroundMark x1="50600" y1="82325" x2="50600" y2="82325"/>
                        <a14:backgroundMark x1="50600" y1="85172" x2="50600" y2="85172"/>
                        <a14:backgroundMark x1="61900" y1="56346" x2="61900" y2="56346"/>
                        <a14:backgroundMark x1="38200" y1="56584" x2="38200" y2="56584"/>
                        <a14:backgroundMark x1="38400" y1="70700" x2="38400" y2="70700"/>
                        <a14:backgroundMark x1="41200" y1="73428" x2="41200" y2="73428"/>
                        <a14:backgroundMark x1="43300" y1="74259" x2="43300" y2="74259"/>
                        <a14:backgroundMark x1="61000" y1="74970" x2="61000" y2="74970"/>
                        <a14:backgroundMark x1="62500" y1="70581" x2="62500" y2="70581"/>
                        <a14:backgroundMark x1="61700" y1="66192" x2="61700" y2="66192"/>
                        <a14:backgroundMark x1="60300" y1="64294" x2="60300" y2="64294"/>
                        <a14:backgroundMark x1="70900" y1="67023" x2="70900" y2="67023"/>
                        <a14:backgroundMark x1="75200" y1="67972" x2="75200" y2="67972"/>
                        <a14:backgroundMark x1="78500" y1="72242" x2="78500" y2="72242"/>
                        <a14:backgroundMark x1="80600" y1="65718" x2="80600" y2="65718"/>
                        <a14:backgroundMark x1="64800" y1="31673" x2="64800" y2="31673"/>
                        <a14:backgroundMark x1="83700" y1="41044" x2="83700" y2="41044"/>
                        <a14:backgroundMark x1="84800" y1="48517" x2="84800" y2="48517"/>
                        <a14:backgroundMark x1="46600" y1="61329" x2="46600" y2="61329"/>
                        <a14:backgroundMark x1="44300" y1="58956" x2="44300" y2="58956"/>
                        <a14:backgroundMark x1="45300" y1="55516" x2="45300" y2="55516"/>
                        <a14:backgroundMark x1="52500" y1="70937" x2="52500" y2="70937"/>
                        <a14:backgroundMark x1="54900" y1="66548" x2="54900" y2="66548"/>
                        <a14:backgroundMark x1="53500" y1="78410" x2="53500" y2="78410"/>
                      </a14:backgroundRemoval>
                    </a14:imgEffect>
                  </a14:imgLayer>
                </a14:imgProps>
              </a:ext>
              <a:ext uri="{28A0092B-C50C-407E-A947-70E740481C1C}">
                <a14:useLocalDpi xmlns:a14="http://schemas.microsoft.com/office/drawing/2010/main" val="0"/>
              </a:ext>
            </a:extLst>
          </a:blip>
          <a:srcRect l="6653" t="6975" r="45842" b="51174"/>
          <a:stretch/>
        </p:blipFill>
        <p:spPr>
          <a:xfrm>
            <a:off x="537029" y="549802"/>
            <a:ext cx="9811656" cy="4878541"/>
          </a:xfrm>
          <a:prstGeom prst="rect">
            <a:avLst/>
          </a:prstGeom>
        </p:spPr>
      </p:pic>
      <p:sp>
        <p:nvSpPr>
          <p:cNvPr id="14" name="Chevron 2">
            <a:extLst>
              <a:ext uri="{FF2B5EF4-FFF2-40B4-BE49-F238E27FC236}">
                <a16:creationId xmlns="" xmlns:a16="http://schemas.microsoft.com/office/drawing/2014/main" id="{3DFC469F-D429-4C8B-990B-95D32A3B57BD}"/>
              </a:ext>
            </a:extLst>
          </p:cNvPr>
          <p:cNvSpPr/>
          <p:nvPr/>
        </p:nvSpPr>
        <p:spPr>
          <a:xfrm rot="5400000">
            <a:off x="1487867" y="2554613"/>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rgbClr val="D6E6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5" name="Chevron 2">
            <a:extLst>
              <a:ext uri="{FF2B5EF4-FFF2-40B4-BE49-F238E27FC236}">
                <a16:creationId xmlns="" xmlns:a16="http://schemas.microsoft.com/office/drawing/2014/main" id="{3DFC469F-D429-4C8B-990B-95D32A3B57BD}"/>
              </a:ext>
            </a:extLst>
          </p:cNvPr>
          <p:cNvSpPr/>
          <p:nvPr/>
        </p:nvSpPr>
        <p:spPr>
          <a:xfrm rot="5400000">
            <a:off x="1487867" y="3835401"/>
            <a:ext cx="383816" cy="37897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rgbClr val="D6E6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6" name="TextBox 15"/>
          <p:cNvSpPr txBox="1"/>
          <p:nvPr/>
        </p:nvSpPr>
        <p:spPr>
          <a:xfrm>
            <a:off x="1962177" y="877662"/>
            <a:ext cx="6586737" cy="923330"/>
          </a:xfrm>
          <a:prstGeom prst="rect">
            <a:avLst/>
          </a:prstGeom>
          <a:noFill/>
        </p:spPr>
        <p:txBody>
          <a:bodyPr wrap="square" rtlCol="0">
            <a:spAutoFit/>
          </a:bodyPr>
          <a:lstStyle/>
          <a:p>
            <a:pPr lvl="0" algn="just"/>
            <a:endParaRPr lang="en-US" dirty="0" smtClean="0"/>
          </a:p>
          <a:p>
            <a:pPr lvl="0" algn="just"/>
            <a:r>
              <a:rPr lang="sk-SK" dirty="0">
                <a:solidFill>
                  <a:schemeClr val="bg1"/>
                </a:solidFill>
                <a:latin typeface="Estrangelo Edessa" panose="03080600000000000000" pitchFamily="66" charset="0"/>
                <a:cs typeface="Estrangelo Edessa" panose="03080600000000000000" pitchFamily="66" charset="0"/>
              </a:rPr>
              <a:t>Based on the conclusions, we can provide some policy recommendation</a:t>
            </a:r>
            <a:r>
              <a:rPr lang="en-US" dirty="0">
                <a:solidFill>
                  <a:schemeClr val="bg1"/>
                </a:solidFill>
                <a:latin typeface="Estrangelo Edessa" panose="03080600000000000000" pitchFamily="66" charset="0"/>
                <a:cs typeface="Estrangelo Edessa" panose="03080600000000000000" pitchFamily="66" charset="0"/>
              </a:rPr>
              <a:t>:</a:t>
            </a:r>
            <a:endParaRPr lang="id-ID" dirty="0">
              <a:solidFill>
                <a:schemeClr val="bg1"/>
              </a:solidFill>
              <a:latin typeface="Estrangelo Edessa" panose="03080600000000000000" pitchFamily="66" charset="0"/>
              <a:cs typeface="Estrangelo Edessa" panose="03080600000000000000" pitchFamily="66" charset="0"/>
            </a:endParaRPr>
          </a:p>
        </p:txBody>
      </p:sp>
      <p:sp>
        <p:nvSpPr>
          <p:cNvPr id="17" name="TextBox 16"/>
          <p:cNvSpPr txBox="1"/>
          <p:nvPr/>
        </p:nvSpPr>
        <p:spPr>
          <a:xfrm>
            <a:off x="1962177" y="2143935"/>
            <a:ext cx="6586737" cy="1200329"/>
          </a:xfrm>
          <a:prstGeom prst="rect">
            <a:avLst/>
          </a:prstGeom>
          <a:noFill/>
        </p:spPr>
        <p:txBody>
          <a:bodyPr wrap="square" rtlCol="0">
            <a:spAutoFit/>
          </a:bodyPr>
          <a:lstStyle/>
          <a:p>
            <a:pPr lvl="0" algn="just"/>
            <a:r>
              <a:rPr lang="en-US" dirty="0">
                <a:solidFill>
                  <a:schemeClr val="bg1"/>
                </a:solidFill>
                <a:latin typeface="Estrangelo Edessa" panose="03080600000000000000" pitchFamily="66" charset="0"/>
                <a:cs typeface="Estrangelo Edessa" panose="03080600000000000000" pitchFamily="66" charset="0"/>
              </a:rPr>
              <a:t>T</a:t>
            </a:r>
            <a:r>
              <a:rPr lang="sk-SK" dirty="0">
                <a:solidFill>
                  <a:schemeClr val="bg1"/>
                </a:solidFill>
                <a:latin typeface="Estrangelo Edessa" panose="03080600000000000000" pitchFamily="66" charset="0"/>
                <a:cs typeface="Estrangelo Edessa" panose="03080600000000000000" pitchFamily="66" charset="0"/>
              </a:rPr>
              <a:t>his research is expected to be a material improvement and consideration for the government in improving and maintaining the stability of Indonesia's income to maintain the number of foreign tourists to visit Indonesia. </a:t>
            </a:r>
            <a:endParaRPr lang="id-ID" dirty="0">
              <a:solidFill>
                <a:schemeClr val="bg1"/>
              </a:solidFill>
              <a:latin typeface="Estrangelo Edessa" panose="03080600000000000000" pitchFamily="66" charset="0"/>
              <a:cs typeface="Estrangelo Edessa" panose="03080600000000000000" pitchFamily="66" charset="0"/>
            </a:endParaRPr>
          </a:p>
        </p:txBody>
      </p:sp>
      <p:sp>
        <p:nvSpPr>
          <p:cNvPr id="18" name="TextBox 17"/>
          <p:cNvSpPr txBox="1"/>
          <p:nvPr/>
        </p:nvSpPr>
        <p:spPr>
          <a:xfrm>
            <a:off x="1962177" y="3424723"/>
            <a:ext cx="6586737" cy="923330"/>
          </a:xfrm>
          <a:prstGeom prst="rect">
            <a:avLst/>
          </a:prstGeom>
          <a:noFill/>
        </p:spPr>
        <p:txBody>
          <a:bodyPr wrap="square" rtlCol="0">
            <a:spAutoFit/>
          </a:bodyPr>
          <a:lstStyle/>
          <a:p>
            <a:r>
              <a:rPr lang="en-US" dirty="0">
                <a:solidFill>
                  <a:schemeClr val="bg1"/>
                </a:solidFill>
                <a:latin typeface="Estrangelo Edessa" panose="03080600000000000000" pitchFamily="66" charset="0"/>
                <a:cs typeface="Estrangelo Edessa" panose="03080600000000000000" pitchFamily="66" charset="0"/>
              </a:rPr>
              <a:t>T</a:t>
            </a:r>
            <a:r>
              <a:rPr lang="sk-SK" dirty="0" smtClean="0">
                <a:solidFill>
                  <a:schemeClr val="bg1"/>
                </a:solidFill>
                <a:latin typeface="Estrangelo Edessa" panose="03080600000000000000" pitchFamily="66" charset="0"/>
                <a:cs typeface="Estrangelo Edessa" panose="03080600000000000000" pitchFamily="66" charset="0"/>
              </a:rPr>
              <a:t>he </a:t>
            </a:r>
            <a:r>
              <a:rPr lang="sk-SK" dirty="0">
                <a:solidFill>
                  <a:schemeClr val="bg1"/>
                </a:solidFill>
                <a:latin typeface="Estrangelo Edessa" panose="03080600000000000000" pitchFamily="66" charset="0"/>
                <a:cs typeface="Estrangelo Edessa" panose="03080600000000000000" pitchFamily="66" charset="0"/>
              </a:rPr>
              <a:t>government is expected to increase cooperation in the expansion of international airline routes to reduce distance constraints in order to increase the number of tourists from various countries.</a:t>
            </a:r>
            <a:endParaRPr lang="en-US" dirty="0">
              <a:solidFill>
                <a:schemeClr val="bg1"/>
              </a:solidFill>
              <a:latin typeface="Estrangelo Edessa" panose="03080600000000000000" pitchFamily="66" charset="0"/>
              <a:cs typeface="Estrangelo Edessa" panose="03080600000000000000" pitchFamily="66" charset="0"/>
            </a:endParaRPr>
          </a:p>
        </p:txBody>
      </p:sp>
      <p:sp>
        <p:nvSpPr>
          <p:cNvPr id="19" name="TextBox 18"/>
          <p:cNvSpPr txBox="1"/>
          <p:nvPr/>
        </p:nvSpPr>
        <p:spPr>
          <a:xfrm rot="16200000">
            <a:off x="-1800378" y="2593674"/>
            <a:ext cx="5158253" cy="707886"/>
          </a:xfrm>
          <a:prstGeom prst="rect">
            <a:avLst/>
          </a:prstGeom>
          <a:noFill/>
        </p:spPr>
        <p:txBody>
          <a:bodyPr wrap="square" rtlCol="0">
            <a:spAutoFit/>
          </a:bodyPr>
          <a:lstStyle/>
          <a:p>
            <a:pPr algn="ctr"/>
            <a:r>
              <a:rPr lang="en-US" sz="4000" dirty="0" smtClean="0">
                <a:solidFill>
                  <a:schemeClr val="bg1"/>
                </a:solidFill>
                <a:latin typeface="Estrangelo Edessa" panose="03080600000000000000" pitchFamily="66" charset="0"/>
                <a:cs typeface="Estrangelo Edessa" panose="03080600000000000000" pitchFamily="66" charset="0"/>
              </a:rPr>
              <a:t>RECOMMENDATION</a:t>
            </a:r>
            <a:endParaRPr lang="id-ID" sz="4000" dirty="0">
              <a:solidFill>
                <a:schemeClr val="bg1"/>
              </a:solidFill>
              <a:latin typeface="Estrangelo Edessa" panose="03080600000000000000" pitchFamily="66" charset="0"/>
              <a:cs typeface="Estrangelo Edessa" panose="03080600000000000000" pitchFamily="66" charset="0"/>
            </a:endParaRPr>
          </a:p>
        </p:txBody>
      </p:sp>
    </p:spTree>
    <p:extLst>
      <p:ext uri="{BB962C8B-B14F-4D97-AF65-F5344CB8AC3E}">
        <p14:creationId xmlns:p14="http://schemas.microsoft.com/office/powerpoint/2010/main" val="1403356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b="1" dirty="0"/>
              <a:t>References</a:t>
            </a:r>
            <a:r>
              <a:rPr lang="en-US" dirty="0"/>
              <a:t/>
            </a:r>
            <a:br>
              <a:rPr lang="en-US" dirty="0"/>
            </a:br>
            <a:endParaRPr lang="en-US" dirty="0"/>
          </a:p>
        </p:txBody>
      </p:sp>
      <p:sp>
        <p:nvSpPr>
          <p:cNvPr id="3" name="Content Placeholder 2"/>
          <p:cNvSpPr>
            <a:spLocks noGrp="1"/>
          </p:cNvSpPr>
          <p:nvPr>
            <p:ph idx="1"/>
          </p:nvPr>
        </p:nvSpPr>
        <p:spPr/>
        <p:txBody>
          <a:bodyPr>
            <a:noAutofit/>
          </a:bodyPr>
          <a:lstStyle/>
          <a:p>
            <a:pPr>
              <a:lnSpc>
                <a:spcPct val="70000"/>
              </a:lnSpc>
            </a:pPr>
            <a:r>
              <a:rPr lang="sk-SK" sz="2000" dirty="0"/>
              <a:t>Anderson, J.E., 2016. The Gravity Model of Economic Interaction. Boston College and NBER.</a:t>
            </a:r>
            <a:endParaRPr lang="en-US" sz="2000" dirty="0"/>
          </a:p>
          <a:p>
            <a:pPr>
              <a:lnSpc>
                <a:spcPct val="70000"/>
              </a:lnSpc>
            </a:pPr>
            <a:r>
              <a:rPr lang="sk-SK" sz="2000" dirty="0"/>
              <a:t>Baltagi, B., 2008. Econometric Analysis of Panel Data. John Wiley &amp; Sons.</a:t>
            </a:r>
            <a:endParaRPr lang="en-US" sz="2000" dirty="0"/>
          </a:p>
          <a:p>
            <a:pPr>
              <a:lnSpc>
                <a:spcPct val="70000"/>
              </a:lnSpc>
            </a:pPr>
            <a:r>
              <a:rPr lang="sk-SK" sz="2000" dirty="0"/>
              <a:t>Blake, A. and Cortes-Jiménez, I., 2007. The Drivers of Tourism Demand in the UK. A Report Prepared by Christel DeHaan Tourism and Travel Research Institute-University of Nottingham for the Department of Culture, Media and Sport. London: UK Parliament.</a:t>
            </a:r>
            <a:endParaRPr lang="en-US" sz="2000" dirty="0"/>
          </a:p>
          <a:p>
            <a:pPr>
              <a:lnSpc>
                <a:spcPct val="70000"/>
              </a:lnSpc>
            </a:pPr>
            <a:r>
              <a:rPr lang="sk-SK" sz="2000" dirty="0"/>
              <a:t>Deluna Jr, R. and Jeon, N., 2014. Determinants of International Tourism Demand for The Philippines: an Augmented Gravity Model Approach.</a:t>
            </a:r>
            <a:endParaRPr lang="en-US" sz="2000" dirty="0"/>
          </a:p>
          <a:p>
            <a:pPr>
              <a:lnSpc>
                <a:spcPct val="70000"/>
              </a:lnSpc>
            </a:pPr>
            <a:r>
              <a:rPr lang="sk-SK" sz="2000" dirty="0"/>
              <a:t>den Butter, F.A.G., Chasapopoulos, P. and Mihaylov, E.S., 2014. Demand for Tourism in Greece: A Panel Data Analysis Using the Gravity Model.</a:t>
            </a:r>
            <a:endParaRPr lang="en-US" sz="2000" dirty="0"/>
          </a:p>
          <a:p>
            <a:pPr>
              <a:lnSpc>
                <a:spcPct val="70000"/>
              </a:lnSpc>
            </a:pPr>
            <a:r>
              <a:rPr lang="sk-SK" sz="2000" dirty="0"/>
              <a:t>Eilat, Y. and Einav*, L., 2004. Determinants of International Tourism: A Three Dimensional Panel Data Analysis. Applied Economics, 36(12), pp.1315-1327.</a:t>
            </a:r>
            <a:endParaRPr lang="en-US" sz="2000" dirty="0"/>
          </a:p>
          <a:p>
            <a:pPr>
              <a:lnSpc>
                <a:spcPct val="70000"/>
              </a:lnSpc>
            </a:pPr>
            <a:r>
              <a:rPr lang="sk-SK" sz="2000" dirty="0"/>
              <a:t>Fang Bao, Y. and Mckercher, B., 2008. The Effect of Distance on Tourism in Hong Kong: A Comparison of Short Haul and Long Haul Visitors. Asia Pacific Journal of Tourism Research, 13(2), pp.101-111.</a:t>
            </a:r>
            <a:endParaRPr lang="en-US" sz="2000" dirty="0"/>
          </a:p>
        </p:txBody>
      </p:sp>
    </p:spTree>
    <p:extLst>
      <p:ext uri="{BB962C8B-B14F-4D97-AF65-F5344CB8AC3E}">
        <p14:creationId xmlns:p14="http://schemas.microsoft.com/office/powerpoint/2010/main" val="35038527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sk-SK" sz="2000" dirty="0"/>
              <a:t>Garin-Munoz, T. and Amaral, T.P., 2000. An Econometric Model for International Tourism Flows to </a:t>
            </a:r>
            <a:r>
              <a:rPr lang="en-US" sz="2000" dirty="0" smtClean="0"/>
              <a:t>            </a:t>
            </a:r>
            <a:r>
              <a:rPr lang="sk-SK" sz="2000" dirty="0" smtClean="0"/>
              <a:t>Spain. </a:t>
            </a:r>
            <a:r>
              <a:rPr lang="sk-SK" sz="2000" i="1" dirty="0" smtClean="0"/>
              <a:t>Applied Economics Letters</a:t>
            </a:r>
            <a:r>
              <a:rPr lang="sk-SK" sz="2000" dirty="0" smtClean="0"/>
              <a:t>, </a:t>
            </a:r>
            <a:r>
              <a:rPr lang="sk-SK" sz="2000" i="1" dirty="0" smtClean="0"/>
              <a:t>7</a:t>
            </a:r>
            <a:r>
              <a:rPr lang="sk-SK" sz="2000" dirty="0" smtClean="0"/>
              <a:t>(8), pp.525-529.</a:t>
            </a:r>
            <a:endParaRPr lang="en-US" sz="2000" dirty="0"/>
          </a:p>
          <a:p>
            <a:r>
              <a:rPr lang="sk-SK" sz="2000" dirty="0"/>
              <a:t>Ghani, G.M., 2016. Tourist Arrivals to Malaysia From Muslim Countries. </a:t>
            </a:r>
            <a:r>
              <a:rPr lang="sk-SK" sz="2000" i="1" dirty="0"/>
              <a:t>Tourism Management Perspectives</a:t>
            </a:r>
            <a:r>
              <a:rPr lang="sk-SK" sz="2000" dirty="0"/>
              <a:t>, </a:t>
            </a:r>
            <a:r>
              <a:rPr lang="sk-SK" sz="2000" i="1" dirty="0"/>
              <a:t>20</a:t>
            </a:r>
            <a:r>
              <a:rPr lang="sk-SK" sz="2000" dirty="0"/>
              <a:t>, pp.1-9.</a:t>
            </a:r>
            <a:endParaRPr lang="en-US" sz="2000" dirty="0"/>
          </a:p>
          <a:p>
            <a:r>
              <a:rPr lang="sk-SK" sz="2000" dirty="0"/>
              <a:t>Gil-Pareja, S., Llorca-Vivero, R. and Martínez-Serrano, J.A., 2007. The Impact of Embassies and Consulates on Tourism. </a:t>
            </a:r>
            <a:r>
              <a:rPr lang="sk-SK" sz="2000" i="1" dirty="0"/>
              <a:t>Tourism Management</a:t>
            </a:r>
            <a:r>
              <a:rPr lang="sk-SK" sz="2000" dirty="0"/>
              <a:t>, </a:t>
            </a:r>
            <a:r>
              <a:rPr lang="sk-SK" sz="2000" i="1" dirty="0"/>
              <a:t>28</a:t>
            </a:r>
            <a:r>
              <a:rPr lang="sk-SK" sz="2000" dirty="0"/>
              <a:t>(2), pp.355-360.</a:t>
            </a:r>
            <a:endParaRPr lang="en-US" sz="2000" dirty="0"/>
          </a:p>
          <a:p>
            <a:r>
              <a:rPr lang="sk-SK" sz="2000" dirty="0"/>
              <a:t>Hanafiah, M.H.M. and Harun, M.F.M., 2010. Tourism Demand in Malaysia: A Cross-Sectional Pool Time-Series Analysis. </a:t>
            </a:r>
            <a:r>
              <a:rPr lang="sk-SK" sz="2000" i="1" dirty="0"/>
              <a:t>International Journal of Trade, Economics and Finance</a:t>
            </a:r>
            <a:r>
              <a:rPr lang="sk-SK" sz="2000" dirty="0"/>
              <a:t>, </a:t>
            </a:r>
            <a:r>
              <a:rPr lang="sk-SK" sz="2000" i="1" dirty="0"/>
              <a:t>1</a:t>
            </a:r>
            <a:r>
              <a:rPr lang="sk-SK" sz="2000" dirty="0"/>
              <a:t>(1), pp.80-83.</a:t>
            </a:r>
            <a:endParaRPr lang="en-US" sz="2000" dirty="0"/>
          </a:p>
          <a:p>
            <a:r>
              <a:rPr lang="sk-SK" sz="2000" dirty="0"/>
              <a:t>Hansen, W.G., 1959. How Accessibility Shapes Land use. </a:t>
            </a:r>
            <a:r>
              <a:rPr lang="sk-SK" sz="2000" i="1" dirty="0"/>
              <a:t>Journal of The American Institute of planners</a:t>
            </a:r>
            <a:r>
              <a:rPr lang="sk-SK" sz="2000" dirty="0"/>
              <a:t>, </a:t>
            </a:r>
            <a:r>
              <a:rPr lang="sk-SK" sz="2000" i="1" dirty="0"/>
              <a:t>25</a:t>
            </a:r>
            <a:r>
              <a:rPr lang="sk-SK" sz="2000" dirty="0"/>
              <a:t>(2), pp.73-76.</a:t>
            </a:r>
            <a:endParaRPr lang="en-US" sz="2000" dirty="0"/>
          </a:p>
          <a:p>
            <a:r>
              <a:rPr lang="sk-SK" sz="2000" dirty="0"/>
              <a:t>Kimura, F., &amp; Lee, H. H. (2006). The Gravity Equation in International Trade in Services. </a:t>
            </a:r>
            <a:r>
              <a:rPr lang="sk-SK" sz="2000" i="1" dirty="0"/>
              <a:t>Review of World Economics</a:t>
            </a:r>
            <a:r>
              <a:rPr lang="sk-SK" sz="2000" dirty="0"/>
              <a:t>, </a:t>
            </a:r>
            <a:r>
              <a:rPr lang="sk-SK" sz="2000" i="1" dirty="0"/>
              <a:t>142</a:t>
            </a:r>
            <a:r>
              <a:rPr lang="sk-SK" sz="2000" dirty="0"/>
              <a:t>(1), 92-121.</a:t>
            </a:r>
            <a:endParaRPr lang="en-US" sz="2000" dirty="0"/>
          </a:p>
        </p:txBody>
      </p:sp>
    </p:spTree>
    <p:extLst>
      <p:ext uri="{BB962C8B-B14F-4D97-AF65-F5344CB8AC3E}">
        <p14:creationId xmlns:p14="http://schemas.microsoft.com/office/powerpoint/2010/main" val="3364319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0943" y="365125"/>
            <a:ext cx="9575627" cy="1187903"/>
          </a:xfrm>
          <a:effectLst>
            <a:outerShdw blurRad="76200" dir="18900000" sy="23000" kx="-1200000" algn="bl" rotWithShape="0">
              <a:prstClr val="black">
                <a:alpha val="20000"/>
              </a:prstClr>
            </a:outerShdw>
          </a:effectLst>
        </p:spPr>
        <p:txBody>
          <a:bodyPr>
            <a:noAutofit/>
          </a:bodyPr>
          <a:lstStyle/>
          <a:p>
            <a:pPr algn="ctr"/>
            <a:r>
              <a:rPr lang="en-US" sz="3200" b="1" dirty="0" smtClean="0">
                <a:latin typeface="Estrangelo Edessa" panose="03080600000000000000" pitchFamily="66" charset="0"/>
                <a:cs typeface="Estrangelo Edessa" panose="03080600000000000000" pitchFamily="66" charset="0"/>
              </a:rPr>
              <a:t>FOREIGN TOURISM TOTAL NUMBER OF VISIT TO INDONESIA, </a:t>
            </a:r>
            <a:r>
              <a:rPr lang="id-ID" sz="3200" b="1" dirty="0" smtClean="0">
                <a:latin typeface="Estrangelo Edessa" panose="03080600000000000000" pitchFamily="66" charset="0"/>
                <a:cs typeface="Estrangelo Edessa" panose="03080600000000000000" pitchFamily="66" charset="0"/>
              </a:rPr>
              <a:t>2009-2016</a:t>
            </a:r>
            <a:endParaRPr lang="id-ID" sz="3200" b="1" dirty="0">
              <a:latin typeface="Estrangelo Edessa" panose="03080600000000000000" pitchFamily="66" charset="0"/>
              <a:cs typeface="Estrangelo Edessa" panose="03080600000000000000" pitchFamily="66"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85196892"/>
              </p:ext>
            </p:extLst>
          </p:nvPr>
        </p:nvGraphicFramePr>
        <p:xfrm>
          <a:off x="2252734" y="1790688"/>
          <a:ext cx="9496706" cy="4694183"/>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p:cNvGrpSpPr/>
          <p:nvPr/>
        </p:nvGrpSpPr>
        <p:grpSpPr>
          <a:xfrm>
            <a:off x="438603" y="4722509"/>
            <a:ext cx="1773995" cy="2135491"/>
            <a:chOff x="438603" y="4722509"/>
            <a:chExt cx="1773995" cy="2135491"/>
          </a:xfrm>
        </p:grpSpPr>
        <p:sp>
          <p:nvSpPr>
            <p:cNvPr id="10" name="Rectangle 9"/>
            <p:cNvSpPr/>
            <p:nvPr/>
          </p:nvSpPr>
          <p:spPr>
            <a:xfrm rot="2691631">
              <a:off x="449036" y="5639754"/>
              <a:ext cx="197192" cy="1218246"/>
            </a:xfrm>
            <a:prstGeom prst="rect">
              <a:avLst/>
            </a:prstGeom>
            <a:solidFill>
              <a:srgbClr val="6CA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rot="8096762">
              <a:off x="976459" y="5716237"/>
              <a:ext cx="205430" cy="698453"/>
            </a:xfrm>
            <a:prstGeom prst="rect">
              <a:avLst/>
            </a:prstGeom>
            <a:solidFill>
              <a:srgbClr val="6CA48B"/>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Down Arrow 12"/>
            <p:cNvSpPr/>
            <p:nvPr/>
          </p:nvSpPr>
          <p:spPr>
            <a:xfrm rot="13504156">
              <a:off x="1415074" y="5293037"/>
              <a:ext cx="403197" cy="1191851"/>
            </a:xfrm>
            <a:prstGeom prst="downArrow">
              <a:avLst>
                <a:gd name="adj1" fmla="val 50015"/>
                <a:gd name="adj2" fmla="val 50000"/>
              </a:avLst>
            </a:prstGeom>
            <a:solidFill>
              <a:srgbClr val="6CA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p:cNvSpPr/>
            <p:nvPr/>
          </p:nvSpPr>
          <p:spPr>
            <a:xfrm rot="2691631">
              <a:off x="443820" y="5186752"/>
              <a:ext cx="197192" cy="1218246"/>
            </a:xfrm>
            <a:prstGeom prst="rect">
              <a:avLst/>
            </a:prstGeom>
            <a:solidFill>
              <a:srgbClr val="81B1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p:cNvSpPr/>
            <p:nvPr/>
          </p:nvSpPr>
          <p:spPr>
            <a:xfrm rot="8096762">
              <a:off x="971243" y="5263235"/>
              <a:ext cx="205430" cy="698453"/>
            </a:xfrm>
            <a:prstGeom prst="rect">
              <a:avLst/>
            </a:prstGeom>
            <a:solidFill>
              <a:srgbClr val="81B19B"/>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Down Arrow 17"/>
            <p:cNvSpPr/>
            <p:nvPr/>
          </p:nvSpPr>
          <p:spPr>
            <a:xfrm rot="13504156">
              <a:off x="1409858" y="4840035"/>
              <a:ext cx="403197" cy="1191851"/>
            </a:xfrm>
            <a:prstGeom prst="downArrow">
              <a:avLst>
                <a:gd name="adj1" fmla="val 50015"/>
                <a:gd name="adj2" fmla="val 50000"/>
              </a:avLst>
            </a:prstGeom>
            <a:solidFill>
              <a:srgbClr val="81B1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p:cNvSpPr/>
            <p:nvPr/>
          </p:nvSpPr>
          <p:spPr>
            <a:xfrm rot="2691631">
              <a:off x="438603" y="4722509"/>
              <a:ext cx="197192" cy="1218246"/>
            </a:xfrm>
            <a:prstGeom prst="rect">
              <a:avLst/>
            </a:prstGeom>
            <a:solidFill>
              <a:srgbClr val="97B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ectangle 19"/>
            <p:cNvSpPr/>
            <p:nvPr/>
          </p:nvSpPr>
          <p:spPr>
            <a:xfrm rot="8096762">
              <a:off x="966026" y="4798992"/>
              <a:ext cx="205430" cy="698453"/>
            </a:xfrm>
            <a:prstGeom prst="rect">
              <a:avLst/>
            </a:prstGeom>
            <a:solidFill>
              <a:srgbClr val="97BFAB"/>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Down Arrow 20"/>
            <p:cNvSpPr/>
            <p:nvPr/>
          </p:nvSpPr>
          <p:spPr>
            <a:xfrm rot="13504156">
              <a:off x="1404641" y="4375792"/>
              <a:ext cx="403197" cy="1191851"/>
            </a:xfrm>
            <a:prstGeom prst="downArrow">
              <a:avLst>
                <a:gd name="adj1" fmla="val 50015"/>
                <a:gd name="adj2" fmla="val 50000"/>
              </a:avLst>
            </a:prstGeom>
            <a:solidFill>
              <a:srgbClr val="97B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782118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5" dur="500"/>
                                        <p:tgtEl>
                                          <p:spTgt spid="6">
                                            <p:graphicEl>
                                              <a:chart seriesIdx="-3" categoryIdx="-3" bldStep="gridLegend"/>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
                                            <p:graphicEl>
                                              <a:chart seriesIdx="0" categoryIdx="0" bldStep="ptInCategory"/>
                                            </p:graphicEl>
                                          </p:spTgt>
                                        </p:tgtEl>
                                        <p:attrNameLst>
                                          <p:attrName>style.visibility</p:attrName>
                                        </p:attrNameLst>
                                      </p:cBhvr>
                                      <p:to>
                                        <p:strVal val="visible"/>
                                      </p:to>
                                    </p:set>
                                    <p:animEffect transition="in" filter="wipe(down)">
                                      <p:cBhvr>
                                        <p:cTn id="19" dur="500"/>
                                        <p:tgtEl>
                                          <p:spTgt spid="6">
                                            <p:graphicEl>
                                              <a:chart seriesIdx="0" categoryIdx="0" bldStep="ptInCategory"/>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graphicEl>
                                              <a:chart seriesIdx="0" categoryIdx="1" bldStep="ptInCategory"/>
                                            </p:graphicEl>
                                          </p:spTgt>
                                        </p:tgtEl>
                                        <p:attrNameLst>
                                          <p:attrName>style.visibility</p:attrName>
                                        </p:attrNameLst>
                                      </p:cBhvr>
                                      <p:to>
                                        <p:strVal val="visible"/>
                                      </p:to>
                                    </p:set>
                                    <p:animEffect transition="in" filter="wipe(down)">
                                      <p:cBhvr>
                                        <p:cTn id="23" dur="500"/>
                                        <p:tgtEl>
                                          <p:spTgt spid="6">
                                            <p:graphicEl>
                                              <a:chart seriesIdx="0" categoryIdx="1" bldStep="ptInCategory"/>
                                            </p:graphic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6">
                                            <p:graphicEl>
                                              <a:chart seriesIdx="0" categoryIdx="2" bldStep="ptInCategory"/>
                                            </p:graphicEl>
                                          </p:spTgt>
                                        </p:tgtEl>
                                        <p:attrNameLst>
                                          <p:attrName>style.visibility</p:attrName>
                                        </p:attrNameLst>
                                      </p:cBhvr>
                                      <p:to>
                                        <p:strVal val="visible"/>
                                      </p:to>
                                    </p:set>
                                    <p:animEffect transition="in" filter="wipe(down)">
                                      <p:cBhvr>
                                        <p:cTn id="27" dur="500"/>
                                        <p:tgtEl>
                                          <p:spTgt spid="6">
                                            <p:graphicEl>
                                              <a:chart seriesIdx="0" categoryIdx="2" bldStep="ptInCategory"/>
                                            </p:graphic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6">
                                            <p:graphicEl>
                                              <a:chart seriesIdx="0" categoryIdx="3" bldStep="ptInCategory"/>
                                            </p:graphicEl>
                                          </p:spTgt>
                                        </p:tgtEl>
                                        <p:attrNameLst>
                                          <p:attrName>style.visibility</p:attrName>
                                        </p:attrNameLst>
                                      </p:cBhvr>
                                      <p:to>
                                        <p:strVal val="visible"/>
                                      </p:to>
                                    </p:set>
                                    <p:animEffect transition="in" filter="wipe(down)">
                                      <p:cBhvr>
                                        <p:cTn id="31" dur="500"/>
                                        <p:tgtEl>
                                          <p:spTgt spid="6">
                                            <p:graphicEl>
                                              <a:chart seriesIdx="0" categoryIdx="3" bldStep="ptInCategory"/>
                                            </p:graphic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6">
                                            <p:graphicEl>
                                              <a:chart seriesIdx="0" categoryIdx="4" bldStep="ptInCategory"/>
                                            </p:graphicEl>
                                          </p:spTgt>
                                        </p:tgtEl>
                                        <p:attrNameLst>
                                          <p:attrName>style.visibility</p:attrName>
                                        </p:attrNameLst>
                                      </p:cBhvr>
                                      <p:to>
                                        <p:strVal val="visible"/>
                                      </p:to>
                                    </p:set>
                                    <p:animEffect transition="in" filter="wipe(down)">
                                      <p:cBhvr>
                                        <p:cTn id="35" dur="500"/>
                                        <p:tgtEl>
                                          <p:spTgt spid="6">
                                            <p:graphicEl>
                                              <a:chart seriesIdx="0" categoryIdx="4" bldStep="ptInCategory"/>
                                            </p:graphicEl>
                                          </p:spTgt>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6">
                                            <p:graphicEl>
                                              <a:chart seriesIdx="0" categoryIdx="5" bldStep="ptInCategory"/>
                                            </p:graphicEl>
                                          </p:spTgt>
                                        </p:tgtEl>
                                        <p:attrNameLst>
                                          <p:attrName>style.visibility</p:attrName>
                                        </p:attrNameLst>
                                      </p:cBhvr>
                                      <p:to>
                                        <p:strVal val="visible"/>
                                      </p:to>
                                    </p:set>
                                    <p:animEffect transition="in" filter="wipe(down)">
                                      <p:cBhvr>
                                        <p:cTn id="39" dur="500"/>
                                        <p:tgtEl>
                                          <p:spTgt spid="6">
                                            <p:graphicEl>
                                              <a:chart seriesIdx="0" categoryIdx="5" bldStep="ptInCategory"/>
                                            </p:graphic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6">
                                            <p:graphicEl>
                                              <a:chart seriesIdx="0" categoryIdx="6" bldStep="ptInCategory"/>
                                            </p:graphicEl>
                                          </p:spTgt>
                                        </p:tgtEl>
                                        <p:attrNameLst>
                                          <p:attrName>style.visibility</p:attrName>
                                        </p:attrNameLst>
                                      </p:cBhvr>
                                      <p:to>
                                        <p:strVal val="visible"/>
                                      </p:to>
                                    </p:set>
                                    <p:animEffect transition="in" filter="wipe(down)">
                                      <p:cBhvr>
                                        <p:cTn id="43" dur="500"/>
                                        <p:tgtEl>
                                          <p:spTgt spid="6">
                                            <p:graphicEl>
                                              <a:chart seriesIdx="0" categoryIdx="6" bldStep="ptInCategory"/>
                                            </p:graphic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
                                            <p:graphicEl>
                                              <a:chart seriesIdx="0" categoryIdx="7" bldStep="ptInCategory"/>
                                            </p:graphicEl>
                                          </p:spTgt>
                                        </p:tgtEl>
                                        <p:attrNameLst>
                                          <p:attrName>style.visibility</p:attrName>
                                        </p:attrNameLst>
                                      </p:cBhvr>
                                      <p:to>
                                        <p:strVal val="visible"/>
                                      </p:to>
                                    </p:set>
                                    <p:animEffect transition="in" filter="wipe(down)">
                                      <p:cBhvr>
                                        <p:cTn id="47" dur="500"/>
                                        <p:tgtEl>
                                          <p:spTgt spid="6">
                                            <p:graphicEl>
                                              <a:chart seriesIdx="0" categoryIdx="7" bldStep="ptIn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Chart bld="categoryEl"/>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sk-SK" dirty="0"/>
              <a:t>Kosnan, S.S.A., Ismail, N.W. and Kaliappan, S.R., 2013. Determinants of International Tourism in Malaysia: Evidence From Gravity Model. </a:t>
            </a:r>
            <a:r>
              <a:rPr lang="sk-SK" i="1" dirty="0"/>
              <a:t>Jurnal Ekonomi Malaysia</a:t>
            </a:r>
            <a:r>
              <a:rPr lang="sk-SK" dirty="0"/>
              <a:t>, </a:t>
            </a:r>
            <a:r>
              <a:rPr lang="sk-SK" i="1" dirty="0"/>
              <a:t>47</a:t>
            </a:r>
            <a:r>
              <a:rPr lang="sk-SK" dirty="0"/>
              <a:t>(1), pp.131-138.</a:t>
            </a:r>
            <a:endParaRPr lang="en-US" dirty="0"/>
          </a:p>
          <a:p>
            <a:r>
              <a:rPr lang="sk-SK" dirty="0"/>
              <a:t>Leitão, N.C., 2015. Portuguese Tourism Demand: a Dynamic Panel Data Analysis. </a:t>
            </a:r>
            <a:r>
              <a:rPr lang="sk-SK" i="1" dirty="0"/>
              <a:t>International Journal of Economics and Financial Issues</a:t>
            </a:r>
            <a:r>
              <a:rPr lang="sk-SK" dirty="0"/>
              <a:t>, </a:t>
            </a:r>
            <a:r>
              <a:rPr lang="sk-SK" i="1" dirty="0"/>
              <a:t>5</a:t>
            </a:r>
            <a:r>
              <a:rPr lang="sk-SK" dirty="0"/>
              <a:t>(3), pp.673-677.</a:t>
            </a:r>
            <a:endParaRPr lang="en-US" dirty="0"/>
          </a:p>
          <a:p>
            <a:r>
              <a:rPr lang="sk-SK" dirty="0"/>
              <a:t>Mariyono, J., 2017. Determinants of Demand for Foreign Tourism in Indonesia. </a:t>
            </a:r>
            <a:r>
              <a:rPr lang="sk-SK" i="1" dirty="0"/>
              <a:t>Jurnal Ekonomi Pembangunan: Kajian Masalah Ekonomi dan Pembangunan</a:t>
            </a:r>
            <a:r>
              <a:rPr lang="sk-SK" dirty="0"/>
              <a:t>, </a:t>
            </a:r>
            <a:r>
              <a:rPr lang="sk-SK" i="1" dirty="0"/>
              <a:t>18</a:t>
            </a:r>
            <a:r>
              <a:rPr lang="sk-SK" dirty="0"/>
              <a:t>(1), pp.82-92.</a:t>
            </a:r>
            <a:endParaRPr lang="en-US" dirty="0"/>
          </a:p>
          <a:p>
            <a:r>
              <a:rPr lang="sk-SK" dirty="0"/>
              <a:t>Mohebi, M. and Khalid, A.R., 2010. Revenue Determinants in Tourism Market. </a:t>
            </a:r>
            <a:r>
              <a:rPr lang="sk-SK" i="1" dirty="0"/>
              <a:t>American Journal of Applied Sciences</a:t>
            </a:r>
            <a:r>
              <a:rPr lang="sk-SK" dirty="0"/>
              <a:t>, </a:t>
            </a:r>
            <a:r>
              <a:rPr lang="sk-SK" i="1" dirty="0"/>
              <a:t>7</a:t>
            </a:r>
            <a:r>
              <a:rPr lang="sk-SK" dirty="0"/>
              <a:t>(12), pp.1593-1598.</a:t>
            </a:r>
            <a:endParaRPr lang="en-US" dirty="0"/>
          </a:p>
          <a:p>
            <a:r>
              <a:rPr lang="sk-SK" dirty="0"/>
              <a:t>Montgomery, D.C., Peck, E.A. and Vining, G.G., 2012. </a:t>
            </a:r>
            <a:r>
              <a:rPr lang="sk-SK" i="1" dirty="0"/>
              <a:t>Introduction to Linear Regression Analysis</a:t>
            </a:r>
            <a:r>
              <a:rPr lang="sk-SK" dirty="0"/>
              <a:t> (Vol. 821). John Wiley &amp; Sons.</a:t>
            </a:r>
            <a:endParaRPr lang="en-US" dirty="0"/>
          </a:p>
          <a:p>
            <a:r>
              <a:rPr lang="sk-SK" dirty="0"/>
              <a:t>Othman, M.H., Mohamad, N., Ghani, G.M. and Ariffin, M.I., Malaysia’s Tourism Demand: A Gravity Model Approach. </a:t>
            </a:r>
            <a:r>
              <a:rPr lang="sk-SK" i="1" dirty="0"/>
              <a:t>Journal of Bussines and Social Develpoment,</a:t>
            </a:r>
            <a:r>
              <a:rPr lang="sk-SK" dirty="0"/>
              <a:t> 6(1), pp.39-50.</a:t>
            </a:r>
            <a:endParaRPr lang="en-US" dirty="0"/>
          </a:p>
          <a:p>
            <a:r>
              <a:rPr lang="sk-SK" dirty="0"/>
              <a:t>Pratomo, D.S., 2012. Permintaan Pariwisata Indonesia: Studi Kasus Wisatawan Malaysia. </a:t>
            </a:r>
            <a:r>
              <a:rPr lang="sk-SK" i="1" dirty="0"/>
              <a:t>Journal of Indonesian Applied Economics</a:t>
            </a:r>
            <a:r>
              <a:rPr lang="sk-SK" dirty="0"/>
              <a:t>, </a:t>
            </a:r>
            <a:r>
              <a:rPr lang="sk-SK" i="1" dirty="0"/>
              <a:t>3</a:t>
            </a:r>
            <a:r>
              <a:rPr lang="sk-SK" dirty="0"/>
              <a:t>(2).</a:t>
            </a:r>
            <a:endParaRPr lang="en-US" dirty="0"/>
          </a:p>
          <a:p>
            <a:pPr marL="0" indent="0">
              <a:buNone/>
            </a:pPr>
            <a:endParaRPr lang="en-US" dirty="0" smtClean="0"/>
          </a:p>
          <a:p>
            <a:pPr marL="0" indent="0">
              <a:buNone/>
            </a:pPr>
            <a:endParaRPr lang="en-US" dirty="0"/>
          </a:p>
          <a:p>
            <a:endParaRPr lang="en-US" dirty="0"/>
          </a:p>
        </p:txBody>
      </p:sp>
    </p:spTree>
    <p:extLst>
      <p:ext uri="{BB962C8B-B14F-4D97-AF65-F5344CB8AC3E}">
        <p14:creationId xmlns:p14="http://schemas.microsoft.com/office/powerpoint/2010/main" val="10935674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32500" lnSpcReduction="20000"/>
          </a:bodyPr>
          <a:lstStyle/>
          <a:p>
            <a:r>
              <a:rPr lang="sk-SK" sz="6200" dirty="0"/>
              <a:t>Salman, A.K., 2003. Estimating Tourist Demand Through Cointegration Analysis: Swedish Data. </a:t>
            </a:r>
            <a:r>
              <a:rPr lang="sk-SK" sz="6200" i="1" dirty="0"/>
              <a:t>Current Issues in Tourism</a:t>
            </a:r>
            <a:r>
              <a:rPr lang="sk-SK" sz="6200" dirty="0"/>
              <a:t>, </a:t>
            </a:r>
            <a:r>
              <a:rPr lang="sk-SK" sz="6200" i="1" dirty="0"/>
              <a:t>6</a:t>
            </a:r>
            <a:r>
              <a:rPr lang="sk-SK" sz="6200" dirty="0"/>
              <a:t>(4), pp.323-339.</a:t>
            </a:r>
            <a:endParaRPr lang="en-US" sz="6200" dirty="0"/>
          </a:p>
          <a:p>
            <a:r>
              <a:rPr lang="sk-SK" sz="6200" dirty="0"/>
              <a:t>Santeramo, F.G. and Morelli, M., 2015. </a:t>
            </a:r>
            <a:r>
              <a:rPr lang="sk-SK" sz="6200" i="1" dirty="0"/>
              <a:t>Enhancing the Foreign Demand for Agritourism</a:t>
            </a:r>
            <a:r>
              <a:rPr lang="sk-SK" sz="6200" dirty="0"/>
              <a:t> (No. 171-2016-2090, p. 33).</a:t>
            </a:r>
            <a:endParaRPr lang="en-US" sz="6200" dirty="0"/>
          </a:p>
          <a:p>
            <a:r>
              <a:rPr lang="sk-SK" sz="6200" dirty="0"/>
              <a:t>Selimi, N., Sadiku, M. and Sadiku, L., 2017. The Impact of Tourism on Economic Growth in the Western Balkan Countries: An Empirical Analysis. </a:t>
            </a:r>
            <a:r>
              <a:rPr lang="sk-SK" sz="6200" i="1" dirty="0"/>
              <a:t>International Journal of Business and Economic Sciences Applied Research, </a:t>
            </a:r>
            <a:r>
              <a:rPr lang="sk-SK" sz="6200" dirty="0"/>
              <a:t>10(2), pp. 19-25.</a:t>
            </a:r>
            <a:endParaRPr lang="en-US" sz="6200" dirty="0"/>
          </a:p>
          <a:p>
            <a:r>
              <a:rPr lang="sk-SK" sz="6200" dirty="0"/>
              <a:t>Sharpley, R., 2003. Tourism, Modernisation and Development on The Island of Cyprus: Challenges and Policy Responses. </a:t>
            </a:r>
            <a:r>
              <a:rPr lang="sk-SK" sz="6200" i="1" dirty="0"/>
              <a:t>Journal of Sustainable Tourism</a:t>
            </a:r>
            <a:r>
              <a:rPr lang="sk-SK" sz="6200" dirty="0"/>
              <a:t>, </a:t>
            </a:r>
            <a:r>
              <a:rPr lang="sk-SK" sz="6200" i="1" dirty="0"/>
              <a:t>11</a:t>
            </a:r>
            <a:r>
              <a:rPr lang="sk-SK" sz="6200" dirty="0"/>
              <a:t>(2-3), pp.246-265.</a:t>
            </a:r>
            <a:endParaRPr lang="en-US" sz="6200" dirty="0"/>
          </a:p>
          <a:p>
            <a:r>
              <a:rPr lang="sk-SK" sz="6200" dirty="0"/>
              <a:t>Sheldon, P.J. and Var, T., 1985. Tourism Forecasting: a Review of Empirical Research. </a:t>
            </a:r>
            <a:r>
              <a:rPr lang="sk-SK" sz="6200" i="1" dirty="0"/>
              <a:t>Journal of Forecasting</a:t>
            </a:r>
            <a:r>
              <a:rPr lang="sk-SK" sz="6200" dirty="0"/>
              <a:t>, </a:t>
            </a:r>
            <a:r>
              <a:rPr lang="sk-SK" sz="6200" i="1" dirty="0"/>
              <a:t>4</a:t>
            </a:r>
            <a:r>
              <a:rPr lang="sk-SK" sz="6200" dirty="0"/>
              <a:t>(2), pp.183-195.</a:t>
            </a:r>
            <a:endParaRPr lang="en-US" sz="6200" dirty="0"/>
          </a:p>
          <a:p>
            <a:r>
              <a:rPr lang="sk-SK" sz="6200" dirty="0"/>
              <a:t>Tinbergen, J.J., 1962. Shaping the World Economy; Suggestions For an International Economic Policy.</a:t>
            </a:r>
            <a:endParaRPr lang="en-US" sz="6200" dirty="0"/>
          </a:p>
          <a:p>
            <a:endParaRPr lang="en-US" dirty="0"/>
          </a:p>
        </p:txBody>
      </p:sp>
    </p:spTree>
    <p:extLst>
      <p:ext uri="{BB962C8B-B14F-4D97-AF65-F5344CB8AC3E}">
        <p14:creationId xmlns:p14="http://schemas.microsoft.com/office/powerpoint/2010/main" val="9589029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creen Clipping"/>
          <p:cNvPicPr>
            <a:picLocks noChangeAspect="1"/>
          </p:cNvPicPr>
          <p:nvPr/>
        </p:nvPicPr>
        <p:blipFill rotWithShape="1">
          <a:blip r:embed="rId2">
            <a:extLst>
              <a:ext uri="{28A0092B-C50C-407E-A947-70E740481C1C}">
                <a14:useLocalDpi xmlns:a14="http://schemas.microsoft.com/office/drawing/2010/main" val="0"/>
              </a:ext>
            </a:extLst>
          </a:blip>
          <a:srcRect r="2644"/>
          <a:stretch/>
        </p:blipFill>
        <p:spPr>
          <a:xfrm>
            <a:off x="2602605" y="3141021"/>
            <a:ext cx="7005849" cy="1679643"/>
          </a:xfrm>
          <a:prstGeom prst="rect">
            <a:avLst/>
          </a:prstGeom>
        </p:spPr>
      </p:pic>
      <p:sp>
        <p:nvSpPr>
          <p:cNvPr id="8" name="TextBox 7"/>
          <p:cNvSpPr txBox="1"/>
          <p:nvPr/>
        </p:nvSpPr>
        <p:spPr>
          <a:xfrm>
            <a:off x="4051757" y="2334159"/>
            <a:ext cx="4107543" cy="1323439"/>
          </a:xfrm>
          <a:prstGeom prst="rect">
            <a:avLst/>
          </a:prstGeom>
          <a:noFill/>
        </p:spPr>
        <p:txBody>
          <a:bodyPr wrap="square" rtlCol="0">
            <a:spAutoFit/>
          </a:bodyPr>
          <a:lstStyle/>
          <a:p>
            <a:r>
              <a:rPr lang="id-ID" sz="8000" dirty="0" smtClean="0">
                <a:solidFill>
                  <a:srgbClr val="94BDAA"/>
                </a:solidFill>
                <a:latin typeface="Brush Script MT" panose="03060802040406070304" pitchFamily="66" charset="0"/>
              </a:rPr>
              <a:t>Thank You</a:t>
            </a:r>
            <a:endParaRPr lang="id-ID" sz="8000" dirty="0">
              <a:solidFill>
                <a:srgbClr val="94BDAA"/>
              </a:solidFill>
              <a:latin typeface="Brush Script MT" panose="03060802040406070304" pitchFamily="66" charset="0"/>
            </a:endParaRPr>
          </a:p>
        </p:txBody>
      </p:sp>
      <p:sp>
        <p:nvSpPr>
          <p:cNvPr id="9" name="TextBox 8"/>
          <p:cNvSpPr txBox="1"/>
          <p:nvPr/>
        </p:nvSpPr>
        <p:spPr>
          <a:xfrm>
            <a:off x="9216572" y="6255432"/>
            <a:ext cx="2975428" cy="461665"/>
          </a:xfrm>
          <a:prstGeom prst="rect">
            <a:avLst/>
          </a:prstGeom>
          <a:noFill/>
        </p:spPr>
        <p:txBody>
          <a:bodyPr wrap="square" rtlCol="0">
            <a:spAutoFit/>
          </a:bodyPr>
          <a:lstStyle/>
          <a:p>
            <a:r>
              <a:rPr lang="id-ID" sz="2400" dirty="0">
                <a:solidFill>
                  <a:srgbClr val="3E6453"/>
                </a:solidFill>
                <a:latin typeface="Baskerville Old Face" panose="02020602080505020303" pitchFamily="18" charset="0"/>
              </a:rPr>
              <a:t>nuvimbar@gmail.com</a:t>
            </a:r>
          </a:p>
        </p:txBody>
      </p:sp>
    </p:spTree>
    <p:extLst>
      <p:ext uri="{BB962C8B-B14F-4D97-AF65-F5344CB8AC3E}">
        <p14:creationId xmlns:p14="http://schemas.microsoft.com/office/powerpoint/2010/main" val="22743837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250"/>
                            </p:stCondLst>
                            <p:childTnLst>
                              <p:par>
                                <p:cTn id="13" presetID="1" presetClass="entr" presetSubtype="0" fill="hold" grpId="0" nodeType="afterEffect">
                                  <p:stCondLst>
                                    <p:cond delay="25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xmlns="" id="{604FAA8D-295C-491E-8774-3D2392121D6A}"/>
              </a:ext>
            </a:extLst>
          </p:cNvPr>
          <p:cNvGrpSpPr/>
          <p:nvPr/>
        </p:nvGrpSpPr>
        <p:grpSpPr>
          <a:xfrm>
            <a:off x="0" y="0"/>
            <a:ext cx="12075886" cy="6749143"/>
            <a:chOff x="1333500" y="189498"/>
            <a:chExt cx="9573898" cy="6479003"/>
          </a:xfrm>
        </p:grpSpPr>
        <p:sp>
          <p:nvSpPr>
            <p:cNvPr id="11" name="Rectangle 10">
              <a:extLst>
                <a:ext uri="{FF2B5EF4-FFF2-40B4-BE49-F238E27FC236}">
                  <a16:creationId xmlns:a16="http://schemas.microsoft.com/office/drawing/2014/main" xmlns="" id="{6F84A049-0479-45BC-BE94-87013E2E2027}"/>
                </a:ext>
              </a:extLst>
            </p:cNvPr>
            <p:cNvSpPr/>
            <p:nvPr/>
          </p:nvSpPr>
          <p:spPr>
            <a:xfrm>
              <a:off x="1333500" y="189498"/>
              <a:ext cx="9573898" cy="645979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11" descr="A close up of a map&#10;&#10;Description generated with high confidence">
              <a:extLst>
                <a:ext uri="{FF2B5EF4-FFF2-40B4-BE49-F238E27FC236}">
                  <a16:creationId xmlns:a16="http://schemas.microsoft.com/office/drawing/2014/main" xmlns="" id="{3FFBFBCB-FAB1-4159-BD98-E222043D8E0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508" r="1"/>
            <a:stretch/>
          </p:blipFill>
          <p:spPr>
            <a:xfrm>
              <a:off x="1333500" y="189498"/>
              <a:ext cx="9573898" cy="6479003"/>
            </a:xfrm>
            <a:prstGeom prst="rect">
              <a:avLst/>
            </a:prstGeom>
          </p:spPr>
        </p:pic>
      </p:grpSp>
      <p:pic>
        <p:nvPicPr>
          <p:cNvPr id="22" name="Picture 21"/>
          <p:cNvPicPr>
            <a:picLocks noChangeAspect="1"/>
          </p:cNvPicPr>
          <p:nvPr/>
        </p:nvPicPr>
        <p:blipFill>
          <a:blip r:embed="rId3" cstate="print">
            <a:extLst>
              <a:ext uri="{BEBA8EAE-BF5A-486C-A8C5-ECC9F3942E4B}">
                <a14:imgProps xmlns:a14="http://schemas.microsoft.com/office/drawing/2010/main">
                  <a14:imgLayer r:embed="rId4">
                    <a14:imgEffect>
                      <a14:backgroundRemoval t="17456" b="81361" l="28107" r="71302"/>
                    </a14:imgEffect>
                  </a14:imgLayer>
                </a14:imgProps>
              </a:ext>
              <a:ext uri="{28A0092B-C50C-407E-A947-70E740481C1C}">
                <a14:useLocalDpi xmlns:a14="http://schemas.microsoft.com/office/drawing/2010/main" val="0"/>
              </a:ext>
            </a:extLst>
          </a:blip>
          <a:stretch>
            <a:fillRect/>
          </a:stretch>
        </p:blipFill>
        <p:spPr>
          <a:xfrm>
            <a:off x="8503558" y="3320090"/>
            <a:ext cx="726166" cy="726166"/>
          </a:xfrm>
          <a:prstGeom prst="rect">
            <a:avLst/>
          </a:prstGeom>
        </p:spPr>
      </p:pic>
      <p:sp>
        <p:nvSpPr>
          <p:cNvPr id="25" name="TextBox 24">
            <a:extLst>
              <a:ext uri="{FF2B5EF4-FFF2-40B4-BE49-F238E27FC236}">
                <a16:creationId xmlns:a16="http://schemas.microsoft.com/office/drawing/2014/main" xmlns="" id="{B95CCACD-302E-45EB-A430-2C43DC388F09}"/>
              </a:ext>
            </a:extLst>
          </p:cNvPr>
          <p:cNvSpPr txBox="1"/>
          <p:nvPr/>
        </p:nvSpPr>
        <p:spPr>
          <a:xfrm>
            <a:off x="10290971" y="3211494"/>
            <a:ext cx="926791" cy="646331"/>
          </a:xfrm>
          <a:prstGeom prst="rect">
            <a:avLst/>
          </a:prstGeom>
          <a:noFill/>
        </p:spPr>
        <p:txBody>
          <a:bodyPr wrap="square" rtlCol="0" anchor="ctr">
            <a:spAutoFit/>
          </a:bodyPr>
          <a:lstStyle/>
          <a:p>
            <a:pPr algn="ctr"/>
            <a:r>
              <a:rPr lang="id-ID" altLang="ko-KR" sz="3600" b="1" dirty="0">
                <a:solidFill>
                  <a:srgbClr val="C00000"/>
                </a:solidFill>
                <a:cs typeface="Arial" pitchFamily="34" charset="0"/>
              </a:rPr>
              <a:t>2</a:t>
            </a:r>
            <a:r>
              <a:rPr lang="en-US" altLang="ko-KR" sz="3600" b="1" dirty="0" smtClean="0">
                <a:solidFill>
                  <a:srgbClr val="C00000"/>
                </a:solidFill>
                <a:cs typeface="Arial" pitchFamily="34" charset="0"/>
              </a:rPr>
              <a:t>4</a:t>
            </a:r>
            <a:r>
              <a:rPr lang="en-US" altLang="ko-KR" sz="2400" b="1" dirty="0">
                <a:solidFill>
                  <a:srgbClr val="C00000"/>
                </a:solidFill>
                <a:cs typeface="Arial" pitchFamily="34" charset="0"/>
              </a:rPr>
              <a:t>%</a:t>
            </a:r>
            <a:endParaRPr lang="ko-KR" altLang="en-US" sz="2400" b="1" dirty="0">
              <a:solidFill>
                <a:srgbClr val="C00000"/>
              </a:solidFill>
              <a:cs typeface="Arial" pitchFamily="34" charset="0"/>
            </a:endParaRPr>
          </a:p>
        </p:txBody>
      </p:sp>
      <p:pic>
        <p:nvPicPr>
          <p:cNvPr id="26" name="Picture 25"/>
          <p:cNvPicPr>
            <a:picLocks noChangeAspect="1"/>
          </p:cNvPicPr>
          <p:nvPr/>
        </p:nvPicPr>
        <p:blipFill>
          <a:blip r:embed="rId3" cstate="print">
            <a:extLst>
              <a:ext uri="{BEBA8EAE-BF5A-486C-A8C5-ECC9F3942E4B}">
                <a14:imgProps xmlns:a14="http://schemas.microsoft.com/office/drawing/2010/main">
                  <a14:imgLayer r:embed="rId4">
                    <a14:imgEffect>
                      <a14:backgroundRemoval t="17456" b="81361" l="28107" r="71302"/>
                    </a14:imgEffect>
                  </a14:imgLayer>
                </a14:imgProps>
              </a:ext>
              <a:ext uri="{28A0092B-C50C-407E-A947-70E740481C1C}">
                <a14:useLocalDpi xmlns:a14="http://schemas.microsoft.com/office/drawing/2010/main" val="0"/>
              </a:ext>
            </a:extLst>
          </a:blip>
          <a:stretch>
            <a:fillRect/>
          </a:stretch>
        </p:blipFill>
        <p:spPr>
          <a:xfrm>
            <a:off x="8411344" y="3203399"/>
            <a:ext cx="726166" cy="726166"/>
          </a:xfrm>
          <a:prstGeom prst="rect">
            <a:avLst/>
          </a:prstGeom>
        </p:spPr>
      </p:pic>
      <p:pic>
        <p:nvPicPr>
          <p:cNvPr id="29" name="Picture 28"/>
          <p:cNvPicPr>
            <a:picLocks noChangeAspect="1"/>
          </p:cNvPicPr>
          <p:nvPr/>
        </p:nvPicPr>
        <p:blipFill>
          <a:blip r:embed="rId3" cstate="print">
            <a:extLst>
              <a:ext uri="{BEBA8EAE-BF5A-486C-A8C5-ECC9F3942E4B}">
                <a14:imgProps xmlns:a14="http://schemas.microsoft.com/office/drawing/2010/main">
                  <a14:imgLayer r:embed="rId4">
                    <a14:imgEffect>
                      <a14:backgroundRemoval t="17456" b="81361" l="28107" r="71302"/>
                    </a14:imgEffect>
                  </a14:imgLayer>
                </a14:imgProps>
              </a:ext>
              <a:ext uri="{28A0092B-C50C-407E-A947-70E740481C1C}">
                <a14:useLocalDpi xmlns:a14="http://schemas.microsoft.com/office/drawing/2010/main" val="0"/>
              </a:ext>
            </a:extLst>
          </a:blip>
          <a:stretch>
            <a:fillRect/>
          </a:stretch>
        </p:blipFill>
        <p:spPr>
          <a:xfrm>
            <a:off x="9564805" y="4667105"/>
            <a:ext cx="726166" cy="726166"/>
          </a:xfrm>
          <a:prstGeom prst="rect">
            <a:avLst/>
          </a:prstGeom>
        </p:spPr>
      </p:pic>
      <p:sp>
        <p:nvSpPr>
          <p:cNvPr id="13" name="TextBox 12">
            <a:extLst>
              <a:ext uri="{FF2B5EF4-FFF2-40B4-BE49-F238E27FC236}">
                <a16:creationId xmlns:a16="http://schemas.microsoft.com/office/drawing/2014/main" xmlns="" id="{B95CCACD-302E-45EB-A430-2C43DC388F09}"/>
              </a:ext>
            </a:extLst>
          </p:cNvPr>
          <p:cNvSpPr txBox="1"/>
          <p:nvPr/>
        </p:nvSpPr>
        <p:spPr>
          <a:xfrm>
            <a:off x="11037767" y="2557068"/>
            <a:ext cx="926791" cy="646331"/>
          </a:xfrm>
          <a:prstGeom prst="rect">
            <a:avLst/>
          </a:prstGeom>
          <a:noFill/>
        </p:spPr>
        <p:txBody>
          <a:bodyPr wrap="square" rtlCol="0" anchor="ctr">
            <a:spAutoFit/>
          </a:bodyPr>
          <a:lstStyle/>
          <a:p>
            <a:pPr algn="ctr"/>
            <a:r>
              <a:rPr lang="id-ID" altLang="ko-KR" sz="3600" b="1" dirty="0" smtClean="0">
                <a:solidFill>
                  <a:srgbClr val="C00000"/>
                </a:solidFill>
                <a:cs typeface="Arial" pitchFamily="34" charset="0"/>
              </a:rPr>
              <a:t>2</a:t>
            </a:r>
            <a:r>
              <a:rPr lang="id-ID" altLang="ko-KR" sz="3600" b="1" dirty="0">
                <a:solidFill>
                  <a:srgbClr val="C00000"/>
                </a:solidFill>
                <a:cs typeface="Arial" pitchFamily="34" charset="0"/>
              </a:rPr>
              <a:t>2</a:t>
            </a:r>
            <a:r>
              <a:rPr lang="en-US" altLang="ko-KR" sz="2400" b="1" dirty="0" smtClean="0">
                <a:solidFill>
                  <a:srgbClr val="C00000"/>
                </a:solidFill>
                <a:cs typeface="Arial" pitchFamily="34" charset="0"/>
              </a:rPr>
              <a:t>%</a:t>
            </a:r>
            <a:endParaRPr lang="ko-KR" altLang="en-US" sz="2400" b="1" dirty="0">
              <a:solidFill>
                <a:srgbClr val="C00000"/>
              </a:solidFill>
              <a:cs typeface="Arial" pitchFamily="34" charset="0"/>
            </a:endParaRPr>
          </a:p>
        </p:txBody>
      </p:sp>
      <p:pic>
        <p:nvPicPr>
          <p:cNvPr id="24" name="Picture 23" descr="A close up of a logo&#10;&#10;Description automatically generated">
            <a:extLst>
              <a:ext uri="{FF2B5EF4-FFF2-40B4-BE49-F238E27FC236}">
                <a16:creationId xmlns:a16="http://schemas.microsoft.com/office/drawing/2014/main" xmlns="" id="{A220233A-D292-4E11-B48B-631BD6BFFF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01214" y="2974166"/>
            <a:ext cx="2400000" cy="1800000"/>
          </a:xfrm>
          <a:prstGeom prst="rect">
            <a:avLst/>
          </a:prstGeom>
          <a:effectLst>
            <a:outerShdw blurRad="50800" dist="38100" dir="10800000" algn="r" rotWithShape="0">
              <a:prstClr val="black">
                <a:alpha val="40000"/>
              </a:prstClr>
            </a:outerShdw>
          </a:effectLst>
        </p:spPr>
      </p:pic>
      <p:pic>
        <p:nvPicPr>
          <p:cNvPr id="28" name="Picture 27"/>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10000" b="90000" l="7200" r="90700">
                        <a14:foregroundMark x1="7200" y1="26923" x2="7200" y2="26923"/>
                        <a14:foregroundMark x1="9800" y1="34103" x2="9800" y2="34103"/>
                        <a14:foregroundMark x1="90700" y1="35256" x2="90700" y2="35256"/>
                        <a14:foregroundMark x1="90000" y1="42436" x2="90000" y2="42436"/>
                        <a14:foregroundMark x1="31600" y1="52564" x2="31600" y2="52564"/>
                        <a14:foregroundMark x1="9700" y1="24615" x2="9700" y2="24615"/>
                        <a14:foregroundMark x1="33500" y1="54615" x2="33500" y2="54615"/>
                        <a14:foregroundMark x1="44000" y1="61538" x2="44000" y2="61538"/>
                        <a14:backgroundMark x1="40800" y1="29872" x2="40800" y2="29872"/>
                        <a14:backgroundMark x1="49900" y1="31795" x2="49900" y2="31795"/>
                        <a14:backgroundMark x1="15200" y1="29744" x2="15200" y2="29744"/>
                        <a14:backgroundMark x1="14900" y1="30897" x2="14900" y2="30897"/>
                        <a14:backgroundMark x1="14900" y1="31795" x2="14900" y2="31795"/>
                        <a14:backgroundMark x1="14100" y1="31026" x2="14100" y2="31026"/>
                        <a14:backgroundMark x1="18200" y1="30769" x2="18200" y2="30769"/>
                        <a14:backgroundMark x1="13200" y1="27436" x2="13200" y2="27436"/>
                        <a14:backgroundMark x1="10000" y1="34744" x2="10000" y2="34744"/>
                        <a14:backgroundMark x1="12200" y1="43333" x2="12200" y2="43333"/>
                        <a14:backgroundMark x1="10400" y1="24872" x2="10400" y2="24872"/>
                        <a14:backgroundMark x1="85200" y1="43590" x2="85200" y2="43590"/>
                      </a14:backgroundRemoval>
                    </a14:imgEffect>
                  </a14:imgLayer>
                </a14:imgProps>
              </a:ext>
              <a:ext uri="{28A0092B-C50C-407E-A947-70E740481C1C}">
                <a14:useLocalDpi xmlns:a14="http://schemas.microsoft.com/office/drawing/2010/main"/>
              </a:ext>
            </a:extLst>
          </a:blip>
          <a:srcRect l="6290" t="20595" r="4449" b="30361"/>
          <a:stretch/>
        </p:blipFill>
        <p:spPr>
          <a:xfrm>
            <a:off x="7690591" y="2486147"/>
            <a:ext cx="3347176" cy="1434504"/>
          </a:xfrm>
          <a:prstGeom prst="rect">
            <a:avLst/>
          </a:prstGeom>
          <a:effectLst>
            <a:outerShdw blurRad="50800" dist="38100" dir="10800000" algn="r" rotWithShape="0">
              <a:prstClr val="black">
                <a:alpha val="40000"/>
              </a:prstClr>
            </a:outerShdw>
          </a:effectLst>
        </p:spPr>
      </p:pic>
      <p:pic>
        <p:nvPicPr>
          <p:cNvPr id="3" name="Picture 2"/>
          <p:cNvPicPr>
            <a:picLocks noChangeAspect="1"/>
          </p:cNvPicPr>
          <p:nvPr/>
        </p:nvPicPr>
        <p:blipFill rotWithShape="1">
          <a:blip r:embed="rId8" cstate="screen">
            <a:extLst>
              <a:ext uri="{BEBA8EAE-BF5A-486C-A8C5-ECC9F3942E4B}">
                <a14:imgProps xmlns:a14="http://schemas.microsoft.com/office/drawing/2010/main">
                  <a14:imgLayer r:embed="rId9">
                    <a14:imgEffect>
                      <a14:backgroundRemoval t="9375" b="89286" l="4911" r="96875">
                        <a14:foregroundMark x1="12054" y1="45982" x2="12054" y2="45982"/>
                        <a14:foregroundMark x1="4911" y1="50000" x2="4911" y2="50000"/>
                        <a14:foregroundMark x1="93750" y1="62054" x2="93750" y2="62054"/>
                        <a14:foregroundMark x1="96875" y1="57143" x2="96875" y2="57143"/>
                        <a14:foregroundMark x1="22321" y1="44643" x2="22321" y2="44643"/>
                        <a14:foregroundMark x1="16071" y1="49554" x2="16071" y2="49554"/>
                        <a14:foregroundMark x1="19643" y1="46875" x2="19643" y2="46875"/>
                        <a14:foregroundMark x1="17857" y1="44196" x2="17857" y2="44196"/>
                        <a14:foregroundMark x1="29464" y1="45089" x2="29464" y2="45089"/>
                        <a14:foregroundMark x1="29911" y1="45536" x2="29911" y2="45536"/>
                        <a14:foregroundMark x1="30357" y1="47321" x2="30357" y2="47321"/>
                        <a14:foregroundMark x1="25000" y1="47321" x2="25000" y2="47321"/>
                        <a14:foregroundMark x1="20536" y1="50446" x2="20536" y2="50446"/>
                        <a14:foregroundMark x1="23661" y1="62946" x2="23661" y2="62946"/>
                        <a14:foregroundMark x1="25893" y1="63839" x2="25893" y2="63839"/>
                        <a14:foregroundMark x1="28571" y1="65179" x2="28571" y2="65179"/>
                        <a14:foregroundMark x1="26339" y1="68304" x2="26339" y2="68304"/>
                        <a14:foregroundMark x1="59821" y1="58482" x2="59821" y2="58482"/>
                        <a14:foregroundMark x1="62054" y1="58482" x2="62054" y2="58482"/>
                        <a14:foregroundMark x1="75000" y1="42411" x2="75000" y2="42411"/>
                        <a14:foregroundMark x1="78125" y1="41071" x2="78125" y2="41071"/>
                        <a14:foregroundMark x1="75000" y1="81250" x2="75000" y2="81250"/>
                        <a14:foregroundMark x1="77679" y1="78125" x2="77679" y2="78125"/>
                        <a14:foregroundMark x1="88393" y1="54464" x2="88393" y2="54464"/>
                        <a14:foregroundMark x1="90625" y1="54464" x2="90625" y2="54464"/>
                        <a14:foregroundMark x1="48214" y1="49554" x2="48214" y2="49554"/>
                        <a14:foregroundMark x1="37946" y1="49554" x2="37946" y2="49554"/>
                        <a14:foregroundMark x1="37946" y1="45536" x2="37946" y2="45536"/>
                        <a14:foregroundMark x1="38393" y1="44196" x2="38393" y2="44196"/>
                        <a14:foregroundMark x1="52679" y1="51786" x2="52679" y2="51786"/>
                        <a14:foregroundMark x1="45536" y1="47321" x2="45536" y2="47321"/>
                        <a14:foregroundMark x1="42857" y1="45982" x2="42857" y2="45982"/>
                        <a14:foregroundMark x1="47768" y1="44196" x2="47768" y2="44196"/>
                        <a14:foregroundMark x1="50446" y1="43750" x2="50446" y2="43750"/>
                        <a14:foregroundMark x1="50000" y1="46875" x2="50000" y2="46875"/>
                        <a14:foregroundMark x1="38839" y1="35714" x2="38839" y2="35714"/>
                        <a14:foregroundMark x1="39732" y1="35714" x2="39732" y2="35714"/>
                        <a14:foregroundMark x1="54911" y1="28571" x2="54911" y2="28571"/>
                        <a14:foregroundMark x1="52679" y1="26339" x2="52679" y2="26339"/>
                        <a14:foregroundMark x1="50893" y1="27679" x2="50893" y2="27679"/>
                        <a14:foregroundMark x1="47321" y1="29911" x2="47321" y2="29911"/>
                        <a14:foregroundMark x1="52232" y1="30804" x2="52232" y2="30804"/>
                        <a14:foregroundMark x1="49107" y1="32143" x2="49107" y2="32143"/>
                        <a14:foregroundMark x1="45536" y1="35268" x2="45536" y2="35268"/>
                        <a14:foregroundMark x1="49554" y1="36161" x2="49554" y2="36161"/>
                        <a14:foregroundMark x1="30357" y1="32143" x2="30357" y2="32143"/>
                        <a14:foregroundMark x1="30357" y1="29018" x2="30357" y2="29018"/>
                        <a14:foregroundMark x1="29911" y1="34821" x2="29911" y2="34821"/>
                        <a14:foregroundMark x1="28571" y1="35714" x2="28571" y2="35714"/>
                        <a14:foregroundMark x1="26786" y1="34821" x2="26786" y2="34821"/>
                        <a14:foregroundMark x1="25446" y1="34375" x2="25446" y2="34375"/>
                        <a14:foregroundMark x1="25000" y1="32589" x2="25000" y2="32589"/>
                        <a14:foregroundMark x1="23661" y1="33036" x2="23661" y2="33036"/>
                        <a14:foregroundMark x1="23661" y1="31696" x2="23661" y2="31696"/>
                        <a14:foregroundMark x1="23214" y1="36161" x2="23214" y2="36161"/>
                        <a14:foregroundMark x1="21875" y1="35714" x2="21875" y2="35714"/>
                        <a14:foregroundMark x1="20982" y1="35714" x2="20982" y2="35714"/>
                        <a14:foregroundMark x1="21875" y1="32589" x2="21875" y2="32589"/>
                      </a14:backgroundRemoval>
                    </a14:imgEffect>
                  </a14:imgLayer>
                </a14:imgProps>
              </a:ext>
              <a:ext uri="{28A0092B-C50C-407E-A947-70E740481C1C}">
                <a14:useLocalDpi xmlns:a14="http://schemas.microsoft.com/office/drawing/2010/main"/>
              </a:ext>
            </a:extLst>
          </a:blip>
          <a:srcRect t="10267" b="8929"/>
          <a:stretch/>
        </p:blipFill>
        <p:spPr>
          <a:xfrm>
            <a:off x="8614676" y="4161025"/>
            <a:ext cx="2626423" cy="2122245"/>
          </a:xfrm>
          <a:prstGeom prst="rect">
            <a:avLst/>
          </a:prstGeom>
          <a:effectLst>
            <a:outerShdw blurRad="50800" dist="38100" dir="10800000" algn="r" rotWithShape="0">
              <a:prstClr val="black">
                <a:alpha val="40000"/>
              </a:prstClr>
            </a:outerShdw>
          </a:effectLst>
        </p:spPr>
      </p:pic>
      <p:pic>
        <p:nvPicPr>
          <p:cNvPr id="15" name="Picture 14"/>
          <p:cNvPicPr>
            <a:picLocks noChangeAspect="1"/>
          </p:cNvPicPr>
          <p:nvPr/>
        </p:nvPicPr>
        <p:blipFill>
          <a:blip r:embed="rId3" cstate="print">
            <a:extLst>
              <a:ext uri="{BEBA8EAE-BF5A-486C-A8C5-ECC9F3942E4B}">
                <a14:imgProps xmlns:a14="http://schemas.microsoft.com/office/drawing/2010/main">
                  <a14:imgLayer r:embed="rId4">
                    <a14:imgEffect>
                      <a14:backgroundRemoval t="17456" b="81361" l="28107" r="71302"/>
                    </a14:imgEffect>
                  </a14:imgLayer>
                </a14:imgProps>
              </a:ext>
              <a:ext uri="{28A0092B-C50C-407E-A947-70E740481C1C}">
                <a14:useLocalDpi xmlns:a14="http://schemas.microsoft.com/office/drawing/2010/main" val="0"/>
              </a:ext>
            </a:extLst>
          </a:blip>
          <a:stretch>
            <a:fillRect/>
          </a:stretch>
        </p:blipFill>
        <p:spPr>
          <a:xfrm>
            <a:off x="8411344" y="1615166"/>
            <a:ext cx="726166" cy="726166"/>
          </a:xfrm>
          <a:prstGeom prst="rect">
            <a:avLst/>
          </a:prstGeom>
        </p:spPr>
      </p:pic>
      <p:sp>
        <p:nvSpPr>
          <p:cNvPr id="16" name="TextBox 15">
            <a:extLst>
              <a:ext uri="{FF2B5EF4-FFF2-40B4-BE49-F238E27FC236}">
                <a16:creationId xmlns:a16="http://schemas.microsoft.com/office/drawing/2014/main" xmlns="" id="{B95CCACD-302E-45EB-A430-2C43DC388F09}"/>
              </a:ext>
            </a:extLst>
          </p:cNvPr>
          <p:cNvSpPr txBox="1"/>
          <p:nvPr/>
        </p:nvSpPr>
        <p:spPr>
          <a:xfrm>
            <a:off x="11205194" y="5009405"/>
            <a:ext cx="926791" cy="646331"/>
          </a:xfrm>
          <a:prstGeom prst="rect">
            <a:avLst/>
          </a:prstGeom>
          <a:noFill/>
        </p:spPr>
        <p:txBody>
          <a:bodyPr wrap="square" rtlCol="0" anchor="ctr">
            <a:spAutoFit/>
          </a:bodyPr>
          <a:lstStyle/>
          <a:p>
            <a:pPr algn="ctr"/>
            <a:r>
              <a:rPr lang="id-ID" altLang="ko-KR" sz="3600" b="1" dirty="0" smtClean="0">
                <a:solidFill>
                  <a:srgbClr val="C00000"/>
                </a:solidFill>
                <a:cs typeface="Arial" pitchFamily="34" charset="0"/>
              </a:rPr>
              <a:t>17</a:t>
            </a:r>
            <a:r>
              <a:rPr lang="en-US" altLang="ko-KR" sz="2400" b="1" dirty="0" smtClean="0">
                <a:solidFill>
                  <a:srgbClr val="C00000"/>
                </a:solidFill>
                <a:cs typeface="Arial" pitchFamily="34" charset="0"/>
              </a:rPr>
              <a:t>%</a:t>
            </a:r>
            <a:endParaRPr lang="ko-KR" altLang="en-US" sz="2400" b="1" dirty="0">
              <a:solidFill>
                <a:srgbClr val="C00000"/>
              </a:solidFill>
              <a:cs typeface="Arial" pitchFamily="34" charset="0"/>
            </a:endParaRPr>
          </a:p>
        </p:txBody>
      </p:sp>
      <p:pic>
        <p:nvPicPr>
          <p:cNvPr id="17" name="Picture 16"/>
          <p:cNvPicPr>
            <a:picLocks noChangeAspect="1"/>
          </p:cNvPicPr>
          <p:nvPr/>
        </p:nvPicPr>
        <p:blipFill>
          <a:blip r:embed="rId3" cstate="print">
            <a:extLst>
              <a:ext uri="{BEBA8EAE-BF5A-486C-A8C5-ECC9F3942E4B}">
                <a14:imgProps xmlns:a14="http://schemas.microsoft.com/office/drawing/2010/main">
                  <a14:imgLayer r:embed="rId4">
                    <a14:imgEffect>
                      <a14:backgroundRemoval t="17456" b="81361" l="28107" r="71302"/>
                    </a14:imgEffect>
                  </a14:imgLayer>
                </a14:imgProps>
              </a:ext>
              <a:ext uri="{28A0092B-C50C-407E-A947-70E740481C1C}">
                <a14:useLocalDpi xmlns:a14="http://schemas.microsoft.com/office/drawing/2010/main" val="0"/>
              </a:ext>
            </a:extLst>
          </a:blip>
          <a:stretch>
            <a:fillRect/>
          </a:stretch>
        </p:blipFill>
        <p:spPr>
          <a:xfrm>
            <a:off x="9517449" y="1616180"/>
            <a:ext cx="726166" cy="726166"/>
          </a:xfrm>
          <a:prstGeom prst="rect">
            <a:avLst/>
          </a:prstGeom>
        </p:spPr>
      </p:pic>
      <p:sp>
        <p:nvSpPr>
          <p:cNvPr id="18" name="TextBox 17">
            <a:extLst>
              <a:ext uri="{FF2B5EF4-FFF2-40B4-BE49-F238E27FC236}">
                <a16:creationId xmlns:a16="http://schemas.microsoft.com/office/drawing/2014/main" xmlns="" id="{B95CCACD-302E-45EB-A430-2C43DC388F09}"/>
              </a:ext>
            </a:extLst>
          </p:cNvPr>
          <p:cNvSpPr txBox="1"/>
          <p:nvPr/>
        </p:nvSpPr>
        <p:spPr>
          <a:xfrm>
            <a:off x="10704990" y="1563780"/>
            <a:ext cx="926791" cy="646331"/>
          </a:xfrm>
          <a:prstGeom prst="rect">
            <a:avLst/>
          </a:prstGeom>
          <a:noFill/>
        </p:spPr>
        <p:txBody>
          <a:bodyPr wrap="square" rtlCol="0" anchor="ctr">
            <a:spAutoFit/>
          </a:bodyPr>
          <a:lstStyle/>
          <a:p>
            <a:pPr algn="ctr"/>
            <a:r>
              <a:rPr lang="id-ID" altLang="ko-KR" sz="3600" b="1" dirty="0" smtClean="0">
                <a:solidFill>
                  <a:srgbClr val="C00000"/>
                </a:solidFill>
                <a:cs typeface="Arial" pitchFamily="34" charset="0"/>
              </a:rPr>
              <a:t>15</a:t>
            </a:r>
            <a:r>
              <a:rPr lang="en-US" altLang="ko-KR" sz="2400" b="1" dirty="0" smtClean="0">
                <a:solidFill>
                  <a:srgbClr val="C00000"/>
                </a:solidFill>
                <a:cs typeface="Arial" pitchFamily="34" charset="0"/>
              </a:rPr>
              <a:t>%</a:t>
            </a:r>
            <a:endParaRPr lang="ko-KR" altLang="en-US" sz="2400" b="1" dirty="0">
              <a:solidFill>
                <a:srgbClr val="C00000"/>
              </a:solidFill>
              <a:cs typeface="Arial" pitchFamily="34" charset="0"/>
            </a:endParaRPr>
          </a:p>
        </p:txBody>
      </p:sp>
      <p:pic>
        <p:nvPicPr>
          <p:cNvPr id="19" name="Picture 18"/>
          <p:cNvPicPr>
            <a:picLocks noChangeAspect="1"/>
          </p:cNvPicPr>
          <p:nvPr/>
        </p:nvPicPr>
        <p:blipFill>
          <a:blip r:embed="rId3" cstate="print">
            <a:extLst>
              <a:ext uri="{BEBA8EAE-BF5A-486C-A8C5-ECC9F3942E4B}">
                <a14:imgProps xmlns:a14="http://schemas.microsoft.com/office/drawing/2010/main">
                  <a14:imgLayer r:embed="rId4">
                    <a14:imgEffect>
                      <a14:backgroundRemoval t="17456" b="81361" l="28107" r="71302"/>
                    </a14:imgEffect>
                  </a14:imgLayer>
                </a14:imgProps>
              </a:ext>
              <a:ext uri="{28A0092B-C50C-407E-A947-70E740481C1C}">
                <a14:useLocalDpi xmlns:a14="http://schemas.microsoft.com/office/drawing/2010/main" val="0"/>
              </a:ext>
            </a:extLst>
          </a:blip>
          <a:stretch>
            <a:fillRect/>
          </a:stretch>
        </p:blipFill>
        <p:spPr>
          <a:xfrm>
            <a:off x="4646438" y="819293"/>
            <a:ext cx="726166" cy="726166"/>
          </a:xfrm>
          <a:prstGeom prst="rect">
            <a:avLst/>
          </a:prstGeom>
        </p:spPr>
      </p:pic>
      <p:sp>
        <p:nvSpPr>
          <p:cNvPr id="21" name="TextBox 20">
            <a:extLst>
              <a:ext uri="{FF2B5EF4-FFF2-40B4-BE49-F238E27FC236}">
                <a16:creationId xmlns:a16="http://schemas.microsoft.com/office/drawing/2014/main" xmlns="" id="{B95CCACD-302E-45EB-A430-2C43DC388F09}"/>
              </a:ext>
            </a:extLst>
          </p:cNvPr>
          <p:cNvSpPr txBox="1"/>
          <p:nvPr/>
        </p:nvSpPr>
        <p:spPr>
          <a:xfrm>
            <a:off x="10623554" y="984511"/>
            <a:ext cx="926791" cy="646331"/>
          </a:xfrm>
          <a:prstGeom prst="rect">
            <a:avLst/>
          </a:prstGeom>
          <a:noFill/>
        </p:spPr>
        <p:txBody>
          <a:bodyPr wrap="square" rtlCol="0" anchor="ctr">
            <a:spAutoFit/>
          </a:bodyPr>
          <a:lstStyle/>
          <a:p>
            <a:pPr algn="ctr"/>
            <a:r>
              <a:rPr lang="id-ID" altLang="ko-KR" sz="3600" b="1" dirty="0">
                <a:solidFill>
                  <a:srgbClr val="C00000"/>
                </a:solidFill>
                <a:cs typeface="Arial" pitchFamily="34" charset="0"/>
              </a:rPr>
              <a:t>8</a:t>
            </a:r>
            <a:r>
              <a:rPr lang="en-US" altLang="ko-KR" sz="2400" b="1" dirty="0" smtClean="0">
                <a:solidFill>
                  <a:srgbClr val="C00000"/>
                </a:solidFill>
                <a:cs typeface="Arial" pitchFamily="34" charset="0"/>
              </a:rPr>
              <a:t>%</a:t>
            </a:r>
            <a:endParaRPr lang="ko-KR" altLang="en-US" sz="2400" b="1" dirty="0">
              <a:solidFill>
                <a:srgbClr val="C00000"/>
              </a:solidFill>
              <a:cs typeface="Arial" pitchFamily="34" charset="0"/>
            </a:endParaRPr>
          </a:p>
        </p:txBody>
      </p:sp>
      <p:pic>
        <p:nvPicPr>
          <p:cNvPr id="23" name="Picture 22">
            <a:extLst>
              <a:ext uri="{FF2B5EF4-FFF2-40B4-BE49-F238E27FC236}">
                <a16:creationId xmlns:a16="http://schemas.microsoft.com/office/drawing/2014/main" xmlns="" id="{3B2CFD37-CE60-4DB6-AA75-14B01EAB57A8}"/>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3898232" y="359474"/>
            <a:ext cx="1963828" cy="1896403"/>
          </a:xfrm>
          <a:prstGeom prst="rect">
            <a:avLst/>
          </a:prstGeom>
          <a:effectLst>
            <a:outerShdw blurRad="50800" dist="38100" dir="10800000" algn="r" rotWithShape="0">
              <a:prstClr val="black">
                <a:alpha val="40000"/>
              </a:prstClr>
            </a:outerShdw>
          </a:effectLst>
        </p:spPr>
      </p:pic>
      <p:pic>
        <p:nvPicPr>
          <p:cNvPr id="30" name="Picture 29"/>
          <p:cNvPicPr>
            <a:picLocks noChangeAspect="1"/>
          </p:cNvPicPr>
          <p:nvPr/>
        </p:nvPicPr>
        <p:blipFill>
          <a:blip r:embed="rId3" cstate="print">
            <a:extLst>
              <a:ext uri="{BEBA8EAE-BF5A-486C-A8C5-ECC9F3942E4B}">
                <a14:imgProps xmlns:a14="http://schemas.microsoft.com/office/drawing/2010/main">
                  <a14:imgLayer r:embed="rId4">
                    <a14:imgEffect>
                      <a14:backgroundRemoval t="17456" b="81361" l="28107" r="71302"/>
                    </a14:imgEffect>
                  </a14:imgLayer>
                </a14:imgProps>
              </a:ext>
              <a:ext uri="{28A0092B-C50C-407E-A947-70E740481C1C}">
                <a14:useLocalDpi xmlns:a14="http://schemas.microsoft.com/office/drawing/2010/main" val="0"/>
              </a:ext>
            </a:extLst>
          </a:blip>
          <a:stretch>
            <a:fillRect/>
          </a:stretch>
        </p:blipFill>
        <p:spPr>
          <a:xfrm>
            <a:off x="1013028" y="1509698"/>
            <a:ext cx="726166" cy="726166"/>
          </a:xfrm>
          <a:prstGeom prst="rect">
            <a:avLst/>
          </a:prstGeom>
        </p:spPr>
      </p:pic>
      <p:pic>
        <p:nvPicPr>
          <p:cNvPr id="27" name="Picture 26">
            <a:extLst>
              <a:ext uri="{FF2B5EF4-FFF2-40B4-BE49-F238E27FC236}">
                <a16:creationId xmlns:a16="http://schemas.microsoft.com/office/drawing/2014/main" xmlns="" id="{E9E26B9B-E6B0-4F75-95E6-577743EA7CF9}"/>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43468" y="1018039"/>
            <a:ext cx="2866393" cy="1798662"/>
          </a:xfrm>
          <a:prstGeom prst="rect">
            <a:avLst/>
          </a:prstGeom>
          <a:effectLst>
            <a:outerShdw blurRad="50800" dist="38100" dir="10800000" algn="r" rotWithShape="0">
              <a:prstClr val="black">
                <a:alpha val="40000"/>
              </a:prstClr>
            </a:outerShdw>
          </a:effectLst>
        </p:spPr>
      </p:pic>
      <p:pic>
        <p:nvPicPr>
          <p:cNvPr id="31" name="Picture 30"/>
          <p:cNvPicPr>
            <a:picLocks noChangeAspect="1"/>
          </p:cNvPicPr>
          <p:nvPr/>
        </p:nvPicPr>
        <p:blipFill>
          <a:blip r:embed="rId3" cstate="print">
            <a:extLst>
              <a:ext uri="{BEBA8EAE-BF5A-486C-A8C5-ECC9F3942E4B}">
                <a14:imgProps xmlns:a14="http://schemas.microsoft.com/office/drawing/2010/main">
                  <a14:imgLayer r:embed="rId4">
                    <a14:imgEffect>
                      <a14:backgroundRemoval t="17456" b="81361" l="28107" r="71302"/>
                    </a14:imgEffect>
                  </a14:imgLayer>
                </a14:imgProps>
              </a:ext>
              <a:ext uri="{28A0092B-C50C-407E-A947-70E740481C1C}">
                <a14:useLocalDpi xmlns:a14="http://schemas.microsoft.com/office/drawing/2010/main" val="0"/>
              </a:ext>
            </a:extLst>
          </a:blip>
          <a:stretch>
            <a:fillRect/>
          </a:stretch>
        </p:blipFill>
        <p:spPr>
          <a:xfrm>
            <a:off x="9126153" y="1576717"/>
            <a:ext cx="726166" cy="726166"/>
          </a:xfrm>
          <a:prstGeom prst="rect">
            <a:avLst/>
          </a:prstGeom>
        </p:spPr>
      </p:pic>
      <p:sp>
        <p:nvSpPr>
          <p:cNvPr id="32" name="TextBox 31">
            <a:extLst>
              <a:ext uri="{FF2B5EF4-FFF2-40B4-BE49-F238E27FC236}">
                <a16:creationId xmlns:a16="http://schemas.microsoft.com/office/drawing/2014/main" xmlns="" id="{B95CCACD-302E-45EB-A430-2C43DC388F09}"/>
              </a:ext>
            </a:extLst>
          </p:cNvPr>
          <p:cNvSpPr txBox="1"/>
          <p:nvPr/>
        </p:nvSpPr>
        <p:spPr>
          <a:xfrm>
            <a:off x="3755173" y="1236452"/>
            <a:ext cx="926791" cy="646331"/>
          </a:xfrm>
          <a:prstGeom prst="rect">
            <a:avLst/>
          </a:prstGeom>
          <a:noFill/>
        </p:spPr>
        <p:txBody>
          <a:bodyPr wrap="square" rtlCol="0" anchor="ctr">
            <a:spAutoFit/>
          </a:bodyPr>
          <a:lstStyle/>
          <a:p>
            <a:pPr algn="ctr"/>
            <a:r>
              <a:rPr lang="id-ID" altLang="ko-KR" sz="3600" b="1" dirty="0" smtClean="0">
                <a:solidFill>
                  <a:srgbClr val="C00000"/>
                </a:solidFill>
                <a:cs typeface="Arial" pitchFamily="34" charset="0"/>
              </a:rPr>
              <a:t>4</a:t>
            </a:r>
            <a:r>
              <a:rPr lang="en-US" altLang="ko-KR" sz="2400" b="1" dirty="0" smtClean="0">
                <a:solidFill>
                  <a:srgbClr val="C00000"/>
                </a:solidFill>
                <a:cs typeface="Arial" pitchFamily="34" charset="0"/>
              </a:rPr>
              <a:t>%</a:t>
            </a:r>
            <a:endParaRPr lang="ko-KR" altLang="en-US" sz="2400" b="1" dirty="0">
              <a:solidFill>
                <a:srgbClr val="C00000"/>
              </a:solidFill>
              <a:cs typeface="Arial" pitchFamily="34" charset="0"/>
            </a:endParaRPr>
          </a:p>
        </p:txBody>
      </p:sp>
      <p:sp>
        <p:nvSpPr>
          <p:cNvPr id="33" name="TextBox 32">
            <a:extLst>
              <a:ext uri="{FF2B5EF4-FFF2-40B4-BE49-F238E27FC236}">
                <a16:creationId xmlns:a16="http://schemas.microsoft.com/office/drawing/2014/main" xmlns="" id="{B95CCACD-302E-45EB-A430-2C43DC388F09}"/>
              </a:ext>
            </a:extLst>
          </p:cNvPr>
          <p:cNvSpPr txBox="1"/>
          <p:nvPr/>
        </p:nvSpPr>
        <p:spPr>
          <a:xfrm>
            <a:off x="-184414" y="2116724"/>
            <a:ext cx="926791" cy="646331"/>
          </a:xfrm>
          <a:prstGeom prst="rect">
            <a:avLst/>
          </a:prstGeom>
          <a:noFill/>
        </p:spPr>
        <p:txBody>
          <a:bodyPr wrap="square" rtlCol="0" anchor="ctr">
            <a:spAutoFit/>
          </a:bodyPr>
          <a:lstStyle/>
          <a:p>
            <a:pPr algn="ctr"/>
            <a:r>
              <a:rPr lang="id-ID" altLang="ko-KR" sz="3600" b="1" dirty="0" smtClean="0">
                <a:solidFill>
                  <a:srgbClr val="C00000"/>
                </a:solidFill>
                <a:cs typeface="Arial" pitchFamily="34" charset="0"/>
              </a:rPr>
              <a:t>4</a:t>
            </a:r>
            <a:r>
              <a:rPr lang="en-US" altLang="ko-KR" sz="2400" b="1" dirty="0" smtClean="0">
                <a:solidFill>
                  <a:srgbClr val="C00000"/>
                </a:solidFill>
                <a:cs typeface="Arial" pitchFamily="34" charset="0"/>
              </a:rPr>
              <a:t>%</a:t>
            </a:r>
            <a:endParaRPr lang="ko-KR" altLang="en-US" sz="2400" b="1" dirty="0">
              <a:solidFill>
                <a:srgbClr val="C00000"/>
              </a:solidFill>
              <a:cs typeface="Arial" pitchFamily="34" charset="0"/>
            </a:endParaRPr>
          </a:p>
        </p:txBody>
      </p:sp>
      <p:pic>
        <p:nvPicPr>
          <p:cNvPr id="2" name="Picture 1"/>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7134431" y="1078285"/>
            <a:ext cx="3557256" cy="2245642"/>
          </a:xfrm>
          <a:prstGeom prst="rect">
            <a:avLst/>
          </a:prstGeom>
          <a:effectLst>
            <a:outerShdw blurRad="50800" dist="38100" dir="10800000" algn="r" rotWithShape="0">
              <a:prstClr val="black">
                <a:alpha val="40000"/>
              </a:prstClr>
            </a:outerShdw>
          </a:effectLst>
        </p:spPr>
      </p:pic>
      <p:pic>
        <p:nvPicPr>
          <p:cNvPr id="20" name="Picture 19" descr="A close up of a logo&#10;&#10;Description automatically generated">
            <a:extLst>
              <a:ext uri="{FF2B5EF4-FFF2-40B4-BE49-F238E27FC236}">
                <a16:creationId xmlns:a16="http://schemas.microsoft.com/office/drawing/2014/main" xmlns="" id="{0BD0D529-D854-4571-95B6-4188DC984CA6}"/>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8283699" y="25363"/>
            <a:ext cx="3173658" cy="3142943"/>
          </a:xfrm>
          <a:prstGeom prst="rect">
            <a:avLst/>
          </a:prstGeom>
          <a:effectLst>
            <a:outerShdw blurRad="50800" dist="38100" dir="10800000" algn="r" rotWithShape="0">
              <a:prstClr val="black">
                <a:alpha val="40000"/>
              </a:prstClr>
            </a:outerShdw>
          </a:effectLst>
        </p:spPr>
      </p:pic>
      <p:pic>
        <p:nvPicPr>
          <p:cNvPr id="34" name="Picture 33">
            <a:extLst>
              <a:ext uri="{FF2B5EF4-FFF2-40B4-BE49-F238E27FC236}">
                <a16:creationId xmlns:a16="http://schemas.microsoft.com/office/drawing/2014/main" xmlns="" id="{592AD5A4-5F21-49B4-9F91-FA182B2F5C27}"/>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661709" y="1285376"/>
            <a:ext cx="1376294" cy="1800000"/>
          </a:xfrm>
          <a:prstGeom prst="rect">
            <a:avLst/>
          </a:prstGeom>
          <a:effectLst>
            <a:outerShdw blurRad="50800" dist="38100" dir="10800000" algn="r" rotWithShape="0">
              <a:prstClr val="black">
                <a:alpha val="40000"/>
              </a:prstClr>
            </a:outerShdw>
          </a:effectLst>
        </p:spPr>
      </p:pic>
      <p:sp>
        <p:nvSpPr>
          <p:cNvPr id="35" name="TextBox 34">
            <a:extLst>
              <a:ext uri="{FF2B5EF4-FFF2-40B4-BE49-F238E27FC236}">
                <a16:creationId xmlns:a16="http://schemas.microsoft.com/office/drawing/2014/main" xmlns="" id="{B95CCACD-302E-45EB-A430-2C43DC388F09}"/>
              </a:ext>
            </a:extLst>
          </p:cNvPr>
          <p:cNvSpPr txBox="1"/>
          <p:nvPr/>
        </p:nvSpPr>
        <p:spPr>
          <a:xfrm>
            <a:off x="10085301" y="1876793"/>
            <a:ext cx="926791" cy="646331"/>
          </a:xfrm>
          <a:prstGeom prst="rect">
            <a:avLst/>
          </a:prstGeom>
          <a:noFill/>
        </p:spPr>
        <p:txBody>
          <a:bodyPr wrap="square" rtlCol="0" anchor="ctr">
            <a:spAutoFit/>
          </a:bodyPr>
          <a:lstStyle/>
          <a:p>
            <a:pPr algn="ctr"/>
            <a:r>
              <a:rPr lang="id-ID" altLang="ko-KR" sz="3600" b="1" dirty="0" smtClean="0">
                <a:solidFill>
                  <a:srgbClr val="C00000"/>
                </a:solidFill>
                <a:cs typeface="Arial" pitchFamily="34" charset="0"/>
              </a:rPr>
              <a:t>6</a:t>
            </a:r>
            <a:r>
              <a:rPr lang="en-US" altLang="ko-KR" sz="2400" b="1" dirty="0" smtClean="0">
                <a:solidFill>
                  <a:srgbClr val="C00000"/>
                </a:solidFill>
                <a:cs typeface="Arial" pitchFamily="34" charset="0"/>
              </a:rPr>
              <a:t>%</a:t>
            </a:r>
            <a:endParaRPr lang="ko-KR" altLang="en-US" sz="2400" b="1" dirty="0">
              <a:solidFill>
                <a:srgbClr val="C00000"/>
              </a:solidFill>
              <a:cs typeface="Arial" pitchFamily="34" charset="0"/>
            </a:endParaRPr>
          </a:p>
        </p:txBody>
      </p:sp>
      <p:sp>
        <p:nvSpPr>
          <p:cNvPr id="6" name="Rectangle 5"/>
          <p:cNvSpPr/>
          <p:nvPr/>
        </p:nvSpPr>
        <p:spPr>
          <a:xfrm>
            <a:off x="0" y="0"/>
            <a:ext cx="12192000" cy="6874906"/>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b="1" dirty="0">
              <a:latin typeface="Engravers MT" panose="02090707080505020304" pitchFamily="18" charset="0"/>
            </a:endParaRPr>
          </a:p>
        </p:txBody>
      </p:sp>
      <p:sp>
        <p:nvSpPr>
          <p:cNvPr id="7" name="TextBox 6"/>
          <p:cNvSpPr txBox="1"/>
          <p:nvPr/>
        </p:nvSpPr>
        <p:spPr>
          <a:xfrm>
            <a:off x="1174688" y="2992360"/>
            <a:ext cx="9726509" cy="1200329"/>
          </a:xfrm>
          <a:prstGeom prst="rect">
            <a:avLst/>
          </a:prstGeom>
          <a:noFill/>
        </p:spPr>
        <p:txBody>
          <a:bodyPr wrap="square" rtlCol="0">
            <a:spAutoFit/>
          </a:bodyPr>
          <a:lstStyle/>
          <a:p>
            <a:pPr algn="ctr"/>
            <a:r>
              <a:rPr lang="en-US" sz="2400" b="1"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Observation: Eight (8) of Countries as the Most Visitors</a:t>
            </a:r>
          </a:p>
          <a:p>
            <a:pPr algn="ctr"/>
            <a:r>
              <a:rPr lang="en-US" sz="2400" b="1" dirty="0" smtClean="0">
                <a:solidFill>
                  <a:schemeClr val="bg1"/>
                </a:solidFill>
                <a:latin typeface="Bookman Old Style" panose="02050604050505020204" pitchFamily="18" charset="0"/>
                <a:cs typeface="Times New Roman" panose="02020603050405020304" pitchFamily="18" charset="0"/>
              </a:rPr>
              <a:t>Data of Total Number of Foreign Tourists is obtained from Statistics Indonesia (BPS)</a:t>
            </a:r>
            <a:endParaRPr lang="id-ID" sz="2400" b="1" dirty="0">
              <a:solidFill>
                <a:schemeClr val="bg1"/>
              </a:solidFill>
              <a:latin typeface="Bookman Old Style" panose="02050604050505020204" pitchFamily="18" charset="0"/>
            </a:endParaRPr>
          </a:p>
        </p:txBody>
      </p:sp>
    </p:spTree>
    <p:extLst>
      <p:ext uri="{BB962C8B-B14F-4D97-AF65-F5344CB8AC3E}">
        <p14:creationId xmlns:p14="http://schemas.microsoft.com/office/powerpoint/2010/main" val="13697082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53" presetClass="entr" presetSubtype="16" fill="hold" nodeType="afterEffect">
                                  <p:stCondLst>
                                    <p:cond delay="750"/>
                                  </p:stCondLst>
                                  <p:childTnLst>
                                    <p:set>
                                      <p:cBhvr>
                                        <p:cTn id="9" dur="1" fill="hold">
                                          <p:stCondLst>
                                            <p:cond delay="0"/>
                                          </p:stCondLst>
                                        </p:cTn>
                                        <p:tgtEl>
                                          <p:spTgt spid="7">
                                            <p:txEl>
                                              <p:pRg st="0" end="0"/>
                                            </p:txEl>
                                          </p:spTgt>
                                        </p:tgtEl>
                                        <p:attrNameLst>
                                          <p:attrName>style.visibility</p:attrName>
                                        </p:attrNameLst>
                                      </p:cBhvr>
                                      <p:to>
                                        <p:strVal val="visible"/>
                                      </p:to>
                                    </p:set>
                                    <p:anim calcmode="lin" valueType="num">
                                      <p:cBhvr>
                                        <p:cTn id="10" dur="1750" fill="hold"/>
                                        <p:tgtEl>
                                          <p:spTgt spid="7">
                                            <p:txEl>
                                              <p:pRg st="0" end="0"/>
                                            </p:txEl>
                                          </p:spTgt>
                                        </p:tgtEl>
                                        <p:attrNameLst>
                                          <p:attrName>ppt_w</p:attrName>
                                        </p:attrNameLst>
                                      </p:cBhvr>
                                      <p:tavLst>
                                        <p:tav tm="0">
                                          <p:val>
                                            <p:fltVal val="0"/>
                                          </p:val>
                                        </p:tav>
                                        <p:tav tm="100000">
                                          <p:val>
                                            <p:strVal val="#ppt_w"/>
                                          </p:val>
                                        </p:tav>
                                      </p:tavLst>
                                    </p:anim>
                                    <p:anim calcmode="lin" valueType="num">
                                      <p:cBhvr>
                                        <p:cTn id="11" dur="175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12" dur="1750"/>
                                        <p:tgtEl>
                                          <p:spTgt spid="7">
                                            <p:txEl>
                                              <p:pRg st="0" end="0"/>
                                            </p:txEl>
                                          </p:spTgt>
                                        </p:tgtEl>
                                      </p:cBhvr>
                                    </p:animEffect>
                                  </p:childTnLst>
                                </p:cTn>
                              </p:par>
                            </p:childTnLst>
                          </p:cTn>
                        </p:par>
                        <p:par>
                          <p:cTn id="13" fill="hold">
                            <p:stCondLst>
                              <p:cond delay="2500"/>
                            </p:stCondLst>
                            <p:childTnLst>
                              <p:par>
                                <p:cTn id="14" presetID="53" presetClass="entr" presetSubtype="16" fill="hold" nodeType="afterEffect">
                                  <p:stCondLst>
                                    <p:cond delay="75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p:cTn id="16" dur="1750" fill="hold"/>
                                        <p:tgtEl>
                                          <p:spTgt spid="7">
                                            <p:txEl>
                                              <p:pRg st="1" end="1"/>
                                            </p:txEl>
                                          </p:spTgt>
                                        </p:tgtEl>
                                        <p:attrNameLst>
                                          <p:attrName>ppt_w</p:attrName>
                                        </p:attrNameLst>
                                      </p:cBhvr>
                                      <p:tavLst>
                                        <p:tav tm="0">
                                          <p:val>
                                            <p:fltVal val="0"/>
                                          </p:val>
                                        </p:tav>
                                        <p:tav tm="100000">
                                          <p:val>
                                            <p:strVal val="#ppt_w"/>
                                          </p:val>
                                        </p:tav>
                                      </p:tavLst>
                                    </p:anim>
                                    <p:anim calcmode="lin" valueType="num">
                                      <p:cBhvr>
                                        <p:cTn id="17" dur="175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18" dur="1750"/>
                                        <p:tgtEl>
                                          <p:spTgt spid="7">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xit" presetSubtype="32" fill="hold" grpId="0" nodeType="clickEffect">
                                  <p:stCondLst>
                                    <p:cond delay="0"/>
                                  </p:stCondLst>
                                  <p:childTnLst>
                                    <p:anim calcmode="lin" valueType="num">
                                      <p:cBhvr>
                                        <p:cTn id="22" dur="500"/>
                                        <p:tgtEl>
                                          <p:spTgt spid="7">
                                            <p:txEl>
                                              <p:pRg st="0" end="0"/>
                                            </p:txEl>
                                          </p:spTgt>
                                        </p:tgtEl>
                                        <p:attrNameLst>
                                          <p:attrName>ppt_w</p:attrName>
                                        </p:attrNameLst>
                                      </p:cBhvr>
                                      <p:tavLst>
                                        <p:tav tm="0">
                                          <p:val>
                                            <p:strVal val="ppt_w"/>
                                          </p:val>
                                        </p:tav>
                                        <p:tav tm="100000">
                                          <p:val>
                                            <p:fltVal val="0"/>
                                          </p:val>
                                        </p:tav>
                                      </p:tavLst>
                                    </p:anim>
                                    <p:anim calcmode="lin" valueType="num">
                                      <p:cBhvr>
                                        <p:cTn id="23" dur="500"/>
                                        <p:tgtEl>
                                          <p:spTgt spid="7">
                                            <p:txEl>
                                              <p:pRg st="0" end="0"/>
                                            </p:txEl>
                                          </p:spTgt>
                                        </p:tgtEl>
                                        <p:attrNameLst>
                                          <p:attrName>ppt_h</p:attrName>
                                        </p:attrNameLst>
                                      </p:cBhvr>
                                      <p:tavLst>
                                        <p:tav tm="0">
                                          <p:val>
                                            <p:strVal val="ppt_h"/>
                                          </p:val>
                                        </p:tav>
                                        <p:tav tm="100000">
                                          <p:val>
                                            <p:fltVal val="0"/>
                                          </p:val>
                                        </p:tav>
                                      </p:tavLst>
                                    </p:anim>
                                    <p:animEffect transition="out" filter="fade">
                                      <p:cBhvr>
                                        <p:cTn id="24" dur="500"/>
                                        <p:tgtEl>
                                          <p:spTgt spid="7">
                                            <p:txEl>
                                              <p:pRg st="0" end="0"/>
                                            </p:txEl>
                                          </p:spTgt>
                                        </p:tgtEl>
                                      </p:cBhvr>
                                    </p:animEffect>
                                    <p:set>
                                      <p:cBhvr>
                                        <p:cTn id="25" dur="1" fill="hold">
                                          <p:stCondLst>
                                            <p:cond delay="499"/>
                                          </p:stCondLst>
                                        </p:cTn>
                                        <p:tgtEl>
                                          <p:spTgt spid="7">
                                            <p:txEl>
                                              <p:pRg st="0" end="0"/>
                                            </p:txEl>
                                          </p:spTgt>
                                        </p:tgtEl>
                                        <p:attrNameLst>
                                          <p:attrName>style.visibility</p:attrName>
                                        </p:attrNameLst>
                                      </p:cBhvr>
                                      <p:to>
                                        <p:strVal val="hidden"/>
                                      </p:to>
                                    </p:set>
                                  </p:childTnLst>
                                </p:cTn>
                              </p:par>
                              <p:par>
                                <p:cTn id="26" presetID="53" presetClass="exit" presetSubtype="32" fill="hold" grpId="0" nodeType="withEffect">
                                  <p:stCondLst>
                                    <p:cond delay="0"/>
                                  </p:stCondLst>
                                  <p:childTnLst>
                                    <p:anim calcmode="lin" valueType="num">
                                      <p:cBhvr>
                                        <p:cTn id="27" dur="500"/>
                                        <p:tgtEl>
                                          <p:spTgt spid="7">
                                            <p:txEl>
                                              <p:pRg st="1" end="1"/>
                                            </p:txEl>
                                          </p:spTgt>
                                        </p:tgtEl>
                                        <p:attrNameLst>
                                          <p:attrName>ppt_w</p:attrName>
                                        </p:attrNameLst>
                                      </p:cBhvr>
                                      <p:tavLst>
                                        <p:tav tm="0">
                                          <p:val>
                                            <p:strVal val="ppt_w"/>
                                          </p:val>
                                        </p:tav>
                                        <p:tav tm="100000">
                                          <p:val>
                                            <p:fltVal val="0"/>
                                          </p:val>
                                        </p:tav>
                                      </p:tavLst>
                                    </p:anim>
                                    <p:anim calcmode="lin" valueType="num">
                                      <p:cBhvr>
                                        <p:cTn id="28" dur="500"/>
                                        <p:tgtEl>
                                          <p:spTgt spid="7">
                                            <p:txEl>
                                              <p:pRg st="1" end="1"/>
                                            </p:txEl>
                                          </p:spTgt>
                                        </p:tgtEl>
                                        <p:attrNameLst>
                                          <p:attrName>ppt_h</p:attrName>
                                        </p:attrNameLst>
                                      </p:cBhvr>
                                      <p:tavLst>
                                        <p:tav tm="0">
                                          <p:val>
                                            <p:strVal val="ppt_h"/>
                                          </p:val>
                                        </p:tav>
                                        <p:tav tm="100000">
                                          <p:val>
                                            <p:fltVal val="0"/>
                                          </p:val>
                                        </p:tav>
                                      </p:tavLst>
                                    </p:anim>
                                    <p:animEffect transition="out" filter="fade">
                                      <p:cBhvr>
                                        <p:cTn id="29" dur="500"/>
                                        <p:tgtEl>
                                          <p:spTgt spid="7">
                                            <p:txEl>
                                              <p:pRg st="1" end="1"/>
                                            </p:txEl>
                                          </p:spTgt>
                                        </p:tgtEl>
                                      </p:cBhvr>
                                    </p:animEffect>
                                    <p:set>
                                      <p:cBhvr>
                                        <p:cTn id="30" dur="1" fill="hold">
                                          <p:stCondLst>
                                            <p:cond delay="499"/>
                                          </p:stCondLst>
                                        </p:cTn>
                                        <p:tgtEl>
                                          <p:spTgt spid="7">
                                            <p:txEl>
                                              <p:pRg st="1" end="1"/>
                                            </p:txEl>
                                          </p:spTgt>
                                        </p:tgtEl>
                                        <p:attrNameLst>
                                          <p:attrName>style.visibility</p:attrName>
                                        </p:attrNameLst>
                                      </p:cBhvr>
                                      <p:to>
                                        <p:strVal val="hidden"/>
                                      </p:to>
                                    </p:set>
                                  </p:childTnLst>
                                </p:cTn>
                              </p:par>
                              <p:par>
                                <p:cTn id="31" presetID="53" presetClass="exit" presetSubtype="32" fill="hold" grpId="1" nodeType="withEffect">
                                  <p:stCondLst>
                                    <p:cond delay="0"/>
                                  </p:stCondLst>
                                  <p:childTnLst>
                                    <p:anim calcmode="lin" valueType="num">
                                      <p:cBhvr>
                                        <p:cTn id="32" dur="500"/>
                                        <p:tgtEl>
                                          <p:spTgt spid="6"/>
                                        </p:tgtEl>
                                        <p:attrNameLst>
                                          <p:attrName>ppt_w</p:attrName>
                                        </p:attrNameLst>
                                      </p:cBhvr>
                                      <p:tavLst>
                                        <p:tav tm="0">
                                          <p:val>
                                            <p:strVal val="ppt_w"/>
                                          </p:val>
                                        </p:tav>
                                        <p:tav tm="100000">
                                          <p:val>
                                            <p:fltVal val="0"/>
                                          </p:val>
                                        </p:tav>
                                      </p:tavLst>
                                    </p:anim>
                                    <p:anim calcmode="lin" valueType="num">
                                      <p:cBhvr>
                                        <p:cTn id="33" dur="500"/>
                                        <p:tgtEl>
                                          <p:spTgt spid="6"/>
                                        </p:tgtEl>
                                        <p:attrNameLst>
                                          <p:attrName>ppt_h</p:attrName>
                                        </p:attrNameLst>
                                      </p:cBhvr>
                                      <p:tavLst>
                                        <p:tav tm="0">
                                          <p:val>
                                            <p:strVal val="ppt_h"/>
                                          </p:val>
                                        </p:tav>
                                        <p:tav tm="100000">
                                          <p:val>
                                            <p:fltVal val="0"/>
                                          </p:val>
                                        </p:tav>
                                      </p:tavLst>
                                    </p:anim>
                                    <p:animEffect transition="out" filter="fad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par>
                          <p:cTn id="36" fill="hold">
                            <p:stCondLst>
                              <p:cond delay="500"/>
                            </p:stCondLst>
                            <p:childTnLst>
                              <p:par>
                                <p:cTn id="37" presetID="22" presetClass="entr" presetSubtype="1" fill="hold" nodeType="afterEffect">
                                  <p:stCondLst>
                                    <p:cond delay="75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750" fill="hold"/>
                                        <p:tgtEl>
                                          <p:spTgt spid="24"/>
                                        </p:tgtEl>
                                        <p:attrNameLst>
                                          <p:attrName>ppt_w</p:attrName>
                                        </p:attrNameLst>
                                      </p:cBhvr>
                                      <p:tavLst>
                                        <p:tav tm="0">
                                          <p:val>
                                            <p:fltVal val="0"/>
                                          </p:val>
                                        </p:tav>
                                        <p:tav tm="100000">
                                          <p:val>
                                            <p:strVal val="#ppt_w"/>
                                          </p:val>
                                        </p:tav>
                                      </p:tavLst>
                                    </p:anim>
                                    <p:anim calcmode="lin" valueType="num">
                                      <p:cBhvr>
                                        <p:cTn id="50" dur="750" fill="hold"/>
                                        <p:tgtEl>
                                          <p:spTgt spid="24"/>
                                        </p:tgtEl>
                                        <p:attrNameLst>
                                          <p:attrName>ppt_h</p:attrName>
                                        </p:attrNameLst>
                                      </p:cBhvr>
                                      <p:tavLst>
                                        <p:tav tm="0">
                                          <p:val>
                                            <p:fltVal val="0"/>
                                          </p:val>
                                        </p:tav>
                                        <p:tav tm="100000">
                                          <p:val>
                                            <p:strVal val="#ppt_h"/>
                                          </p:val>
                                        </p:tav>
                                      </p:tavLst>
                                    </p:anim>
                                    <p:animEffect transition="in" filter="fade">
                                      <p:cBhvr>
                                        <p:cTn id="51" dur="750"/>
                                        <p:tgtEl>
                                          <p:spTgt spid="24"/>
                                        </p:tgtEl>
                                      </p:cBhvr>
                                    </p:animEffect>
                                  </p:childTnLst>
                                </p:cTn>
                              </p:par>
                            </p:childTnLst>
                          </p:cTn>
                        </p:par>
                        <p:par>
                          <p:cTn id="52" fill="hold">
                            <p:stCondLst>
                              <p:cond delay="75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75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xit" presetSubtype="32" fill="hold" nodeType="clickEffect">
                                  <p:stCondLst>
                                    <p:cond delay="0"/>
                                  </p:stCondLst>
                                  <p:childTnLst>
                                    <p:anim calcmode="lin" valueType="num">
                                      <p:cBhvr>
                                        <p:cTn id="59" dur="500"/>
                                        <p:tgtEl>
                                          <p:spTgt spid="24"/>
                                        </p:tgtEl>
                                        <p:attrNameLst>
                                          <p:attrName>ppt_w</p:attrName>
                                        </p:attrNameLst>
                                      </p:cBhvr>
                                      <p:tavLst>
                                        <p:tav tm="0">
                                          <p:val>
                                            <p:strVal val="ppt_w"/>
                                          </p:val>
                                        </p:tav>
                                        <p:tav tm="100000">
                                          <p:val>
                                            <p:fltVal val="0"/>
                                          </p:val>
                                        </p:tav>
                                      </p:tavLst>
                                    </p:anim>
                                    <p:anim calcmode="lin" valueType="num">
                                      <p:cBhvr>
                                        <p:cTn id="60" dur="500"/>
                                        <p:tgtEl>
                                          <p:spTgt spid="24"/>
                                        </p:tgtEl>
                                        <p:attrNameLst>
                                          <p:attrName>ppt_h</p:attrName>
                                        </p:attrNameLst>
                                      </p:cBhvr>
                                      <p:tavLst>
                                        <p:tav tm="0">
                                          <p:val>
                                            <p:strVal val="ppt_h"/>
                                          </p:val>
                                        </p:tav>
                                        <p:tav tm="100000">
                                          <p:val>
                                            <p:fltVal val="0"/>
                                          </p:val>
                                        </p:tav>
                                      </p:tavLst>
                                    </p:anim>
                                    <p:animEffect transition="out" filter="fade">
                                      <p:cBhvr>
                                        <p:cTn id="61" dur="500"/>
                                        <p:tgtEl>
                                          <p:spTgt spid="24"/>
                                        </p:tgtEl>
                                      </p:cBhvr>
                                    </p:animEffect>
                                    <p:set>
                                      <p:cBhvr>
                                        <p:cTn id="62" dur="1" fill="hold">
                                          <p:stCondLst>
                                            <p:cond delay="499"/>
                                          </p:stCondLst>
                                        </p:cTn>
                                        <p:tgtEl>
                                          <p:spTgt spid="24"/>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25"/>
                                        </p:tgtEl>
                                      </p:cBhvr>
                                    </p:animEffect>
                                    <p:set>
                                      <p:cBhvr>
                                        <p:cTn id="65" dur="1" fill="hold">
                                          <p:stCondLst>
                                            <p:cond delay="499"/>
                                          </p:stCondLst>
                                        </p:cTn>
                                        <p:tgtEl>
                                          <p:spTgt spid="25"/>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down)">
                                      <p:cBhvr>
                                        <p:cTn id="70" dur="500"/>
                                        <p:tgtEl>
                                          <p:spTgt spid="26"/>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750" fill="hold"/>
                                        <p:tgtEl>
                                          <p:spTgt spid="28"/>
                                        </p:tgtEl>
                                        <p:attrNameLst>
                                          <p:attrName>ppt_w</p:attrName>
                                        </p:attrNameLst>
                                      </p:cBhvr>
                                      <p:tavLst>
                                        <p:tav tm="0">
                                          <p:val>
                                            <p:fltVal val="0"/>
                                          </p:val>
                                        </p:tav>
                                        <p:tav tm="100000">
                                          <p:val>
                                            <p:strVal val="#ppt_w"/>
                                          </p:val>
                                        </p:tav>
                                      </p:tavLst>
                                    </p:anim>
                                    <p:anim calcmode="lin" valueType="num">
                                      <p:cBhvr>
                                        <p:cTn id="76" dur="750" fill="hold"/>
                                        <p:tgtEl>
                                          <p:spTgt spid="28"/>
                                        </p:tgtEl>
                                        <p:attrNameLst>
                                          <p:attrName>ppt_h</p:attrName>
                                        </p:attrNameLst>
                                      </p:cBhvr>
                                      <p:tavLst>
                                        <p:tav tm="0">
                                          <p:val>
                                            <p:fltVal val="0"/>
                                          </p:val>
                                        </p:tav>
                                        <p:tav tm="100000">
                                          <p:val>
                                            <p:strVal val="#ppt_h"/>
                                          </p:val>
                                        </p:tav>
                                      </p:tavLst>
                                    </p:anim>
                                    <p:animEffect transition="in" filter="fade">
                                      <p:cBhvr>
                                        <p:cTn id="77" dur="750"/>
                                        <p:tgtEl>
                                          <p:spTgt spid="28"/>
                                        </p:tgtEl>
                                      </p:cBhvr>
                                    </p:animEffect>
                                  </p:childTnLst>
                                </p:cTn>
                              </p:par>
                            </p:childTnLst>
                          </p:cTn>
                        </p:par>
                        <p:par>
                          <p:cTn id="78" fill="hold">
                            <p:stCondLst>
                              <p:cond delay="750"/>
                            </p:stCondLst>
                            <p:childTnLst>
                              <p:par>
                                <p:cTn id="79" presetID="10" presetClass="entr" presetSubtype="0"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750"/>
                                        <p:tgtEl>
                                          <p:spTgt spid="13"/>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xit" presetSubtype="32" fill="hold" nodeType="clickEffect">
                                  <p:stCondLst>
                                    <p:cond delay="0"/>
                                  </p:stCondLst>
                                  <p:childTnLst>
                                    <p:anim calcmode="lin" valueType="num">
                                      <p:cBhvr>
                                        <p:cTn id="85" dur="500"/>
                                        <p:tgtEl>
                                          <p:spTgt spid="28"/>
                                        </p:tgtEl>
                                        <p:attrNameLst>
                                          <p:attrName>ppt_w</p:attrName>
                                        </p:attrNameLst>
                                      </p:cBhvr>
                                      <p:tavLst>
                                        <p:tav tm="0">
                                          <p:val>
                                            <p:strVal val="ppt_w"/>
                                          </p:val>
                                        </p:tav>
                                        <p:tav tm="100000">
                                          <p:val>
                                            <p:fltVal val="0"/>
                                          </p:val>
                                        </p:tav>
                                      </p:tavLst>
                                    </p:anim>
                                    <p:anim calcmode="lin" valueType="num">
                                      <p:cBhvr>
                                        <p:cTn id="86" dur="500"/>
                                        <p:tgtEl>
                                          <p:spTgt spid="28"/>
                                        </p:tgtEl>
                                        <p:attrNameLst>
                                          <p:attrName>ppt_h</p:attrName>
                                        </p:attrNameLst>
                                      </p:cBhvr>
                                      <p:tavLst>
                                        <p:tav tm="0">
                                          <p:val>
                                            <p:strVal val="ppt_h"/>
                                          </p:val>
                                        </p:tav>
                                        <p:tav tm="100000">
                                          <p:val>
                                            <p:fltVal val="0"/>
                                          </p:val>
                                        </p:tav>
                                      </p:tavLst>
                                    </p:anim>
                                    <p:animEffect transition="out" filter="fade">
                                      <p:cBhvr>
                                        <p:cTn id="87" dur="500"/>
                                        <p:tgtEl>
                                          <p:spTgt spid="28"/>
                                        </p:tgtEl>
                                      </p:cBhvr>
                                    </p:animEffect>
                                    <p:set>
                                      <p:cBhvr>
                                        <p:cTn id="88" dur="1" fill="hold">
                                          <p:stCondLst>
                                            <p:cond delay="499"/>
                                          </p:stCondLst>
                                        </p:cTn>
                                        <p:tgtEl>
                                          <p:spTgt spid="28"/>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500"/>
                                        <p:tgtEl>
                                          <p:spTgt spid="13"/>
                                        </p:tgtEl>
                                      </p:cBhvr>
                                    </p:animEffect>
                                    <p:set>
                                      <p:cBhvr>
                                        <p:cTn id="91" dur="1" fill="hold">
                                          <p:stCondLst>
                                            <p:cond delay="499"/>
                                          </p:stCondLst>
                                        </p:cTn>
                                        <p:tgtEl>
                                          <p:spTgt spid="13"/>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nodeType="clickEffect">
                                  <p:stCondLst>
                                    <p:cond delay="0"/>
                                  </p:stCondLst>
                                  <p:childTnLst>
                                    <p:set>
                                      <p:cBhvr>
                                        <p:cTn id="95" dur="1" fill="hold">
                                          <p:stCondLst>
                                            <p:cond delay="0"/>
                                          </p:stCondLst>
                                        </p:cTn>
                                        <p:tgtEl>
                                          <p:spTgt spid="29"/>
                                        </p:tgtEl>
                                        <p:attrNameLst>
                                          <p:attrName>style.visibility</p:attrName>
                                        </p:attrNameLst>
                                      </p:cBhvr>
                                      <p:to>
                                        <p:strVal val="visible"/>
                                      </p:to>
                                    </p:set>
                                    <p:animEffect transition="in" filter="wipe(down)">
                                      <p:cBhvr>
                                        <p:cTn id="96" dur="500"/>
                                        <p:tgtEl>
                                          <p:spTgt spid="29"/>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nodeType="clickEffect">
                                  <p:stCondLst>
                                    <p:cond delay="0"/>
                                  </p:stCondLst>
                                  <p:childTnLst>
                                    <p:set>
                                      <p:cBhvr>
                                        <p:cTn id="100" dur="1" fill="hold">
                                          <p:stCondLst>
                                            <p:cond delay="0"/>
                                          </p:stCondLst>
                                        </p:cTn>
                                        <p:tgtEl>
                                          <p:spTgt spid="3"/>
                                        </p:tgtEl>
                                        <p:attrNameLst>
                                          <p:attrName>style.visibility</p:attrName>
                                        </p:attrNameLst>
                                      </p:cBhvr>
                                      <p:to>
                                        <p:strVal val="visible"/>
                                      </p:to>
                                    </p:set>
                                    <p:anim calcmode="lin" valueType="num">
                                      <p:cBhvr>
                                        <p:cTn id="101" dur="750" fill="hold"/>
                                        <p:tgtEl>
                                          <p:spTgt spid="3"/>
                                        </p:tgtEl>
                                        <p:attrNameLst>
                                          <p:attrName>ppt_w</p:attrName>
                                        </p:attrNameLst>
                                      </p:cBhvr>
                                      <p:tavLst>
                                        <p:tav tm="0">
                                          <p:val>
                                            <p:fltVal val="0"/>
                                          </p:val>
                                        </p:tav>
                                        <p:tav tm="100000">
                                          <p:val>
                                            <p:strVal val="#ppt_w"/>
                                          </p:val>
                                        </p:tav>
                                      </p:tavLst>
                                    </p:anim>
                                    <p:anim calcmode="lin" valueType="num">
                                      <p:cBhvr>
                                        <p:cTn id="102" dur="750" fill="hold"/>
                                        <p:tgtEl>
                                          <p:spTgt spid="3"/>
                                        </p:tgtEl>
                                        <p:attrNameLst>
                                          <p:attrName>ppt_h</p:attrName>
                                        </p:attrNameLst>
                                      </p:cBhvr>
                                      <p:tavLst>
                                        <p:tav tm="0">
                                          <p:val>
                                            <p:fltVal val="0"/>
                                          </p:val>
                                        </p:tav>
                                        <p:tav tm="100000">
                                          <p:val>
                                            <p:strVal val="#ppt_h"/>
                                          </p:val>
                                        </p:tav>
                                      </p:tavLst>
                                    </p:anim>
                                    <p:animEffect transition="in" filter="fade">
                                      <p:cBhvr>
                                        <p:cTn id="103" dur="750"/>
                                        <p:tgtEl>
                                          <p:spTgt spid="3"/>
                                        </p:tgtEl>
                                      </p:cBhvr>
                                    </p:animEffect>
                                  </p:childTnLst>
                                </p:cTn>
                              </p:par>
                            </p:childTnLst>
                          </p:cTn>
                        </p:par>
                        <p:par>
                          <p:cTn id="104" fill="hold">
                            <p:stCondLst>
                              <p:cond delay="750"/>
                            </p:stCondLst>
                            <p:childTnLst>
                              <p:par>
                                <p:cTn id="105" presetID="10" presetClass="entr" presetSubtype="0" fill="hold" grpId="0" nodeType="afterEffect">
                                  <p:stCondLst>
                                    <p:cond delay="0"/>
                                  </p:stCondLst>
                                  <p:childTnLst>
                                    <p:set>
                                      <p:cBhvr>
                                        <p:cTn id="106" dur="1" fill="hold">
                                          <p:stCondLst>
                                            <p:cond delay="0"/>
                                          </p:stCondLst>
                                        </p:cTn>
                                        <p:tgtEl>
                                          <p:spTgt spid="16"/>
                                        </p:tgtEl>
                                        <p:attrNameLst>
                                          <p:attrName>style.visibility</p:attrName>
                                        </p:attrNameLst>
                                      </p:cBhvr>
                                      <p:to>
                                        <p:strVal val="visible"/>
                                      </p:to>
                                    </p:set>
                                    <p:animEffect transition="in" filter="fade">
                                      <p:cBhvr>
                                        <p:cTn id="107" dur="750"/>
                                        <p:tgtEl>
                                          <p:spTgt spid="16"/>
                                        </p:tgtEl>
                                      </p:cBhvr>
                                    </p:animEffect>
                                  </p:childTnLst>
                                </p:cTn>
                              </p:par>
                            </p:childTnLst>
                          </p:cTn>
                        </p:par>
                      </p:childTnLst>
                    </p:cTn>
                  </p:par>
                  <p:par>
                    <p:cTn id="108" fill="hold">
                      <p:stCondLst>
                        <p:cond delay="indefinite"/>
                      </p:stCondLst>
                      <p:childTnLst>
                        <p:par>
                          <p:cTn id="109" fill="hold">
                            <p:stCondLst>
                              <p:cond delay="0"/>
                            </p:stCondLst>
                            <p:childTnLst>
                              <p:par>
                                <p:cTn id="110" presetID="53" presetClass="exit" presetSubtype="32" fill="hold" nodeType="clickEffect">
                                  <p:stCondLst>
                                    <p:cond delay="0"/>
                                  </p:stCondLst>
                                  <p:childTnLst>
                                    <p:anim calcmode="lin" valueType="num">
                                      <p:cBhvr>
                                        <p:cTn id="111" dur="500"/>
                                        <p:tgtEl>
                                          <p:spTgt spid="3"/>
                                        </p:tgtEl>
                                        <p:attrNameLst>
                                          <p:attrName>ppt_w</p:attrName>
                                        </p:attrNameLst>
                                      </p:cBhvr>
                                      <p:tavLst>
                                        <p:tav tm="0">
                                          <p:val>
                                            <p:strVal val="ppt_w"/>
                                          </p:val>
                                        </p:tav>
                                        <p:tav tm="100000">
                                          <p:val>
                                            <p:fltVal val="0"/>
                                          </p:val>
                                        </p:tav>
                                      </p:tavLst>
                                    </p:anim>
                                    <p:anim calcmode="lin" valueType="num">
                                      <p:cBhvr>
                                        <p:cTn id="112" dur="500"/>
                                        <p:tgtEl>
                                          <p:spTgt spid="3"/>
                                        </p:tgtEl>
                                        <p:attrNameLst>
                                          <p:attrName>ppt_h</p:attrName>
                                        </p:attrNameLst>
                                      </p:cBhvr>
                                      <p:tavLst>
                                        <p:tav tm="0">
                                          <p:val>
                                            <p:strVal val="ppt_h"/>
                                          </p:val>
                                        </p:tav>
                                        <p:tav tm="100000">
                                          <p:val>
                                            <p:fltVal val="0"/>
                                          </p:val>
                                        </p:tav>
                                      </p:tavLst>
                                    </p:anim>
                                    <p:animEffect transition="out" filter="fade">
                                      <p:cBhvr>
                                        <p:cTn id="113" dur="500"/>
                                        <p:tgtEl>
                                          <p:spTgt spid="3"/>
                                        </p:tgtEl>
                                      </p:cBhvr>
                                    </p:animEffect>
                                    <p:set>
                                      <p:cBhvr>
                                        <p:cTn id="114" dur="1" fill="hold">
                                          <p:stCondLst>
                                            <p:cond delay="499"/>
                                          </p:stCondLst>
                                        </p:cTn>
                                        <p:tgtEl>
                                          <p:spTgt spid="3"/>
                                        </p:tgtEl>
                                        <p:attrNameLst>
                                          <p:attrName>style.visibility</p:attrName>
                                        </p:attrNameLst>
                                      </p:cBhvr>
                                      <p:to>
                                        <p:strVal val="hidden"/>
                                      </p:to>
                                    </p:set>
                                  </p:childTnLst>
                                </p:cTn>
                              </p:par>
                              <p:par>
                                <p:cTn id="115" presetID="10" presetClass="exit" presetSubtype="0" fill="hold" grpId="1" nodeType="withEffect">
                                  <p:stCondLst>
                                    <p:cond delay="0"/>
                                  </p:stCondLst>
                                  <p:childTnLst>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22" presetClass="entr" presetSubtype="4" fill="hold" nodeType="clickEffect">
                                  <p:stCondLst>
                                    <p:cond delay="0"/>
                                  </p:stCondLst>
                                  <p:childTnLst>
                                    <p:set>
                                      <p:cBhvr>
                                        <p:cTn id="121" dur="1" fill="hold">
                                          <p:stCondLst>
                                            <p:cond delay="0"/>
                                          </p:stCondLst>
                                        </p:cTn>
                                        <p:tgtEl>
                                          <p:spTgt spid="15"/>
                                        </p:tgtEl>
                                        <p:attrNameLst>
                                          <p:attrName>style.visibility</p:attrName>
                                        </p:attrNameLst>
                                      </p:cBhvr>
                                      <p:to>
                                        <p:strVal val="visible"/>
                                      </p:to>
                                    </p:set>
                                    <p:animEffect transition="in" filter="wipe(down)">
                                      <p:cBhvr>
                                        <p:cTn id="122" dur="500"/>
                                        <p:tgtEl>
                                          <p:spTgt spid="15"/>
                                        </p:tgtEl>
                                      </p:cBhvr>
                                    </p:animEffect>
                                  </p:childTnLst>
                                </p:cTn>
                              </p:par>
                            </p:childTnLst>
                          </p:cTn>
                        </p:par>
                      </p:childTnLst>
                    </p:cTn>
                  </p:par>
                  <p:par>
                    <p:cTn id="123" fill="hold">
                      <p:stCondLst>
                        <p:cond delay="indefinite"/>
                      </p:stCondLst>
                      <p:childTnLst>
                        <p:par>
                          <p:cTn id="124" fill="hold">
                            <p:stCondLst>
                              <p:cond delay="0"/>
                            </p:stCondLst>
                            <p:childTnLst>
                              <p:par>
                                <p:cTn id="125" presetID="53" presetClass="entr" presetSubtype="16" fill="hold" nodeType="clickEffect">
                                  <p:stCondLst>
                                    <p:cond delay="0"/>
                                  </p:stCondLst>
                                  <p:childTnLst>
                                    <p:set>
                                      <p:cBhvr>
                                        <p:cTn id="126" dur="1" fill="hold">
                                          <p:stCondLst>
                                            <p:cond delay="0"/>
                                          </p:stCondLst>
                                        </p:cTn>
                                        <p:tgtEl>
                                          <p:spTgt spid="2"/>
                                        </p:tgtEl>
                                        <p:attrNameLst>
                                          <p:attrName>style.visibility</p:attrName>
                                        </p:attrNameLst>
                                      </p:cBhvr>
                                      <p:to>
                                        <p:strVal val="visible"/>
                                      </p:to>
                                    </p:set>
                                    <p:anim calcmode="lin" valueType="num">
                                      <p:cBhvr>
                                        <p:cTn id="127" dur="750" fill="hold"/>
                                        <p:tgtEl>
                                          <p:spTgt spid="2"/>
                                        </p:tgtEl>
                                        <p:attrNameLst>
                                          <p:attrName>ppt_w</p:attrName>
                                        </p:attrNameLst>
                                      </p:cBhvr>
                                      <p:tavLst>
                                        <p:tav tm="0">
                                          <p:val>
                                            <p:fltVal val="0"/>
                                          </p:val>
                                        </p:tav>
                                        <p:tav tm="100000">
                                          <p:val>
                                            <p:strVal val="#ppt_w"/>
                                          </p:val>
                                        </p:tav>
                                      </p:tavLst>
                                    </p:anim>
                                    <p:anim calcmode="lin" valueType="num">
                                      <p:cBhvr>
                                        <p:cTn id="128" dur="750" fill="hold"/>
                                        <p:tgtEl>
                                          <p:spTgt spid="2"/>
                                        </p:tgtEl>
                                        <p:attrNameLst>
                                          <p:attrName>ppt_h</p:attrName>
                                        </p:attrNameLst>
                                      </p:cBhvr>
                                      <p:tavLst>
                                        <p:tav tm="0">
                                          <p:val>
                                            <p:fltVal val="0"/>
                                          </p:val>
                                        </p:tav>
                                        <p:tav tm="100000">
                                          <p:val>
                                            <p:strVal val="#ppt_h"/>
                                          </p:val>
                                        </p:tav>
                                      </p:tavLst>
                                    </p:anim>
                                    <p:animEffect transition="in" filter="fade">
                                      <p:cBhvr>
                                        <p:cTn id="129" dur="750"/>
                                        <p:tgtEl>
                                          <p:spTgt spid="2"/>
                                        </p:tgtEl>
                                      </p:cBhvr>
                                    </p:animEffect>
                                  </p:childTnLst>
                                </p:cTn>
                              </p:par>
                            </p:childTnLst>
                          </p:cTn>
                        </p:par>
                        <p:par>
                          <p:cTn id="130" fill="hold">
                            <p:stCondLst>
                              <p:cond delay="750"/>
                            </p:stCondLst>
                            <p:childTnLst>
                              <p:par>
                                <p:cTn id="131" presetID="10" presetClass="entr" presetSubtype="0" fill="hold" grpId="0" nodeType="afterEffect">
                                  <p:stCondLst>
                                    <p:cond delay="0"/>
                                  </p:stCondLst>
                                  <p:childTnLst>
                                    <p:set>
                                      <p:cBhvr>
                                        <p:cTn id="132" dur="1" fill="hold">
                                          <p:stCondLst>
                                            <p:cond delay="0"/>
                                          </p:stCondLst>
                                        </p:cTn>
                                        <p:tgtEl>
                                          <p:spTgt spid="18"/>
                                        </p:tgtEl>
                                        <p:attrNameLst>
                                          <p:attrName>style.visibility</p:attrName>
                                        </p:attrNameLst>
                                      </p:cBhvr>
                                      <p:to>
                                        <p:strVal val="visible"/>
                                      </p:to>
                                    </p:set>
                                    <p:animEffect transition="in" filter="fade">
                                      <p:cBhvr>
                                        <p:cTn id="133" dur="750"/>
                                        <p:tgtEl>
                                          <p:spTgt spid="18"/>
                                        </p:tgtEl>
                                      </p:cBhvr>
                                    </p:animEffect>
                                  </p:childTnLst>
                                </p:cTn>
                              </p:par>
                            </p:childTnLst>
                          </p:cTn>
                        </p:par>
                      </p:childTnLst>
                    </p:cTn>
                  </p:par>
                  <p:par>
                    <p:cTn id="134" fill="hold">
                      <p:stCondLst>
                        <p:cond delay="indefinite"/>
                      </p:stCondLst>
                      <p:childTnLst>
                        <p:par>
                          <p:cTn id="135" fill="hold">
                            <p:stCondLst>
                              <p:cond delay="0"/>
                            </p:stCondLst>
                            <p:childTnLst>
                              <p:par>
                                <p:cTn id="136" presetID="53" presetClass="exit" presetSubtype="32" fill="hold" nodeType="clickEffect">
                                  <p:stCondLst>
                                    <p:cond delay="0"/>
                                  </p:stCondLst>
                                  <p:childTnLst>
                                    <p:anim calcmode="lin" valueType="num">
                                      <p:cBhvr>
                                        <p:cTn id="137" dur="500"/>
                                        <p:tgtEl>
                                          <p:spTgt spid="2"/>
                                        </p:tgtEl>
                                        <p:attrNameLst>
                                          <p:attrName>ppt_w</p:attrName>
                                        </p:attrNameLst>
                                      </p:cBhvr>
                                      <p:tavLst>
                                        <p:tav tm="0">
                                          <p:val>
                                            <p:strVal val="ppt_w"/>
                                          </p:val>
                                        </p:tav>
                                        <p:tav tm="100000">
                                          <p:val>
                                            <p:fltVal val="0"/>
                                          </p:val>
                                        </p:tav>
                                      </p:tavLst>
                                    </p:anim>
                                    <p:anim calcmode="lin" valueType="num">
                                      <p:cBhvr>
                                        <p:cTn id="138" dur="500"/>
                                        <p:tgtEl>
                                          <p:spTgt spid="2"/>
                                        </p:tgtEl>
                                        <p:attrNameLst>
                                          <p:attrName>ppt_h</p:attrName>
                                        </p:attrNameLst>
                                      </p:cBhvr>
                                      <p:tavLst>
                                        <p:tav tm="0">
                                          <p:val>
                                            <p:strVal val="ppt_h"/>
                                          </p:val>
                                        </p:tav>
                                        <p:tav tm="100000">
                                          <p:val>
                                            <p:fltVal val="0"/>
                                          </p:val>
                                        </p:tav>
                                      </p:tavLst>
                                    </p:anim>
                                    <p:animEffect transition="out" filter="fade">
                                      <p:cBhvr>
                                        <p:cTn id="139" dur="500"/>
                                        <p:tgtEl>
                                          <p:spTgt spid="2"/>
                                        </p:tgtEl>
                                      </p:cBhvr>
                                    </p:animEffect>
                                    <p:set>
                                      <p:cBhvr>
                                        <p:cTn id="140" dur="1" fill="hold">
                                          <p:stCondLst>
                                            <p:cond delay="499"/>
                                          </p:stCondLst>
                                        </p:cTn>
                                        <p:tgtEl>
                                          <p:spTgt spid="2"/>
                                        </p:tgtEl>
                                        <p:attrNameLst>
                                          <p:attrName>style.visibility</p:attrName>
                                        </p:attrNameLst>
                                      </p:cBhvr>
                                      <p:to>
                                        <p:strVal val="hidden"/>
                                      </p:to>
                                    </p:set>
                                  </p:childTnLst>
                                </p:cTn>
                              </p:par>
                              <p:par>
                                <p:cTn id="141" presetID="10" presetClass="exit" presetSubtype="0" fill="hold" grpId="1" nodeType="withEffect">
                                  <p:stCondLst>
                                    <p:cond delay="500"/>
                                  </p:stCondLst>
                                  <p:childTnLst>
                                    <p:animEffect transition="out" filter="fade">
                                      <p:cBhvr>
                                        <p:cTn id="142" dur="500"/>
                                        <p:tgtEl>
                                          <p:spTgt spid="18"/>
                                        </p:tgtEl>
                                      </p:cBhvr>
                                    </p:animEffect>
                                    <p:set>
                                      <p:cBhvr>
                                        <p:cTn id="143" dur="1" fill="hold">
                                          <p:stCondLst>
                                            <p:cond delay="499"/>
                                          </p:stCondLst>
                                        </p:cTn>
                                        <p:tgtEl>
                                          <p:spTgt spid="18"/>
                                        </p:tgtEl>
                                        <p:attrNameLst>
                                          <p:attrName>style.visibility</p:attrName>
                                        </p:attrNameLst>
                                      </p:cBhvr>
                                      <p:to>
                                        <p:strVal val="hidden"/>
                                      </p:to>
                                    </p:set>
                                  </p:childTnLst>
                                </p:cTn>
                              </p:par>
                            </p:childTnLst>
                          </p:cTn>
                        </p:par>
                      </p:childTnLst>
                    </p:cTn>
                  </p:par>
                  <p:par>
                    <p:cTn id="144" fill="hold">
                      <p:stCondLst>
                        <p:cond delay="indefinite"/>
                      </p:stCondLst>
                      <p:childTnLst>
                        <p:par>
                          <p:cTn id="145" fill="hold">
                            <p:stCondLst>
                              <p:cond delay="0"/>
                            </p:stCondLst>
                            <p:childTnLst>
                              <p:par>
                                <p:cTn id="146" presetID="22" presetClass="entr" presetSubtype="4" fill="hold" nodeType="clickEffect">
                                  <p:stCondLst>
                                    <p:cond delay="0"/>
                                  </p:stCondLst>
                                  <p:childTnLst>
                                    <p:set>
                                      <p:cBhvr>
                                        <p:cTn id="147" dur="1" fill="hold">
                                          <p:stCondLst>
                                            <p:cond delay="0"/>
                                          </p:stCondLst>
                                        </p:cTn>
                                        <p:tgtEl>
                                          <p:spTgt spid="17"/>
                                        </p:tgtEl>
                                        <p:attrNameLst>
                                          <p:attrName>style.visibility</p:attrName>
                                        </p:attrNameLst>
                                      </p:cBhvr>
                                      <p:to>
                                        <p:strVal val="visible"/>
                                      </p:to>
                                    </p:set>
                                    <p:animEffect transition="in" filter="wipe(down)">
                                      <p:cBhvr>
                                        <p:cTn id="148" dur="500"/>
                                        <p:tgtEl>
                                          <p:spTgt spid="17"/>
                                        </p:tgtEl>
                                      </p:cBhvr>
                                    </p:animEffect>
                                  </p:childTnLst>
                                </p:cTn>
                              </p:par>
                            </p:childTnLst>
                          </p:cTn>
                        </p:par>
                      </p:childTnLst>
                    </p:cTn>
                  </p:par>
                  <p:par>
                    <p:cTn id="149" fill="hold">
                      <p:stCondLst>
                        <p:cond delay="indefinite"/>
                      </p:stCondLst>
                      <p:childTnLst>
                        <p:par>
                          <p:cTn id="150" fill="hold">
                            <p:stCondLst>
                              <p:cond delay="0"/>
                            </p:stCondLst>
                            <p:childTnLst>
                              <p:par>
                                <p:cTn id="151" presetID="53" presetClass="entr" presetSubtype="16" fill="hold" nodeType="clickEffect">
                                  <p:stCondLst>
                                    <p:cond delay="0"/>
                                  </p:stCondLst>
                                  <p:childTnLst>
                                    <p:set>
                                      <p:cBhvr>
                                        <p:cTn id="152" dur="1" fill="hold">
                                          <p:stCondLst>
                                            <p:cond delay="0"/>
                                          </p:stCondLst>
                                        </p:cTn>
                                        <p:tgtEl>
                                          <p:spTgt spid="20"/>
                                        </p:tgtEl>
                                        <p:attrNameLst>
                                          <p:attrName>style.visibility</p:attrName>
                                        </p:attrNameLst>
                                      </p:cBhvr>
                                      <p:to>
                                        <p:strVal val="visible"/>
                                      </p:to>
                                    </p:set>
                                    <p:anim calcmode="lin" valueType="num">
                                      <p:cBhvr>
                                        <p:cTn id="153" dur="750" fill="hold"/>
                                        <p:tgtEl>
                                          <p:spTgt spid="20"/>
                                        </p:tgtEl>
                                        <p:attrNameLst>
                                          <p:attrName>ppt_w</p:attrName>
                                        </p:attrNameLst>
                                      </p:cBhvr>
                                      <p:tavLst>
                                        <p:tav tm="0">
                                          <p:val>
                                            <p:fltVal val="0"/>
                                          </p:val>
                                        </p:tav>
                                        <p:tav tm="100000">
                                          <p:val>
                                            <p:strVal val="#ppt_w"/>
                                          </p:val>
                                        </p:tav>
                                      </p:tavLst>
                                    </p:anim>
                                    <p:anim calcmode="lin" valueType="num">
                                      <p:cBhvr>
                                        <p:cTn id="154" dur="750" fill="hold"/>
                                        <p:tgtEl>
                                          <p:spTgt spid="20"/>
                                        </p:tgtEl>
                                        <p:attrNameLst>
                                          <p:attrName>ppt_h</p:attrName>
                                        </p:attrNameLst>
                                      </p:cBhvr>
                                      <p:tavLst>
                                        <p:tav tm="0">
                                          <p:val>
                                            <p:fltVal val="0"/>
                                          </p:val>
                                        </p:tav>
                                        <p:tav tm="100000">
                                          <p:val>
                                            <p:strVal val="#ppt_h"/>
                                          </p:val>
                                        </p:tav>
                                      </p:tavLst>
                                    </p:anim>
                                    <p:animEffect transition="in" filter="fade">
                                      <p:cBhvr>
                                        <p:cTn id="155" dur="750"/>
                                        <p:tgtEl>
                                          <p:spTgt spid="20"/>
                                        </p:tgtEl>
                                      </p:cBhvr>
                                    </p:animEffect>
                                  </p:childTnLst>
                                </p:cTn>
                              </p:par>
                            </p:childTnLst>
                          </p:cTn>
                        </p:par>
                        <p:par>
                          <p:cTn id="156" fill="hold">
                            <p:stCondLst>
                              <p:cond delay="750"/>
                            </p:stCondLst>
                            <p:childTnLst>
                              <p:par>
                                <p:cTn id="157" presetID="10" presetClass="entr" presetSubtype="0" fill="hold" grpId="0" nodeType="afterEffect">
                                  <p:stCondLst>
                                    <p:cond delay="0"/>
                                  </p:stCondLst>
                                  <p:childTnLst>
                                    <p:set>
                                      <p:cBhvr>
                                        <p:cTn id="158" dur="1" fill="hold">
                                          <p:stCondLst>
                                            <p:cond delay="0"/>
                                          </p:stCondLst>
                                        </p:cTn>
                                        <p:tgtEl>
                                          <p:spTgt spid="21"/>
                                        </p:tgtEl>
                                        <p:attrNameLst>
                                          <p:attrName>style.visibility</p:attrName>
                                        </p:attrNameLst>
                                      </p:cBhvr>
                                      <p:to>
                                        <p:strVal val="visible"/>
                                      </p:to>
                                    </p:set>
                                    <p:animEffect transition="in" filter="fade">
                                      <p:cBhvr>
                                        <p:cTn id="159" dur="750"/>
                                        <p:tgtEl>
                                          <p:spTgt spid="21"/>
                                        </p:tgtEl>
                                      </p:cBhvr>
                                    </p:animEffect>
                                  </p:childTnLst>
                                </p:cTn>
                              </p:par>
                            </p:childTnLst>
                          </p:cTn>
                        </p:par>
                      </p:childTnLst>
                    </p:cTn>
                  </p:par>
                  <p:par>
                    <p:cTn id="160" fill="hold">
                      <p:stCondLst>
                        <p:cond delay="indefinite"/>
                      </p:stCondLst>
                      <p:childTnLst>
                        <p:par>
                          <p:cTn id="161" fill="hold">
                            <p:stCondLst>
                              <p:cond delay="0"/>
                            </p:stCondLst>
                            <p:childTnLst>
                              <p:par>
                                <p:cTn id="162" presetID="53" presetClass="exit" presetSubtype="32" fill="hold" nodeType="clickEffect">
                                  <p:stCondLst>
                                    <p:cond delay="0"/>
                                  </p:stCondLst>
                                  <p:childTnLst>
                                    <p:anim calcmode="lin" valueType="num">
                                      <p:cBhvr>
                                        <p:cTn id="163" dur="500"/>
                                        <p:tgtEl>
                                          <p:spTgt spid="20"/>
                                        </p:tgtEl>
                                        <p:attrNameLst>
                                          <p:attrName>ppt_w</p:attrName>
                                        </p:attrNameLst>
                                      </p:cBhvr>
                                      <p:tavLst>
                                        <p:tav tm="0">
                                          <p:val>
                                            <p:strVal val="ppt_w"/>
                                          </p:val>
                                        </p:tav>
                                        <p:tav tm="100000">
                                          <p:val>
                                            <p:fltVal val="0"/>
                                          </p:val>
                                        </p:tav>
                                      </p:tavLst>
                                    </p:anim>
                                    <p:anim calcmode="lin" valueType="num">
                                      <p:cBhvr>
                                        <p:cTn id="164" dur="500"/>
                                        <p:tgtEl>
                                          <p:spTgt spid="20"/>
                                        </p:tgtEl>
                                        <p:attrNameLst>
                                          <p:attrName>ppt_h</p:attrName>
                                        </p:attrNameLst>
                                      </p:cBhvr>
                                      <p:tavLst>
                                        <p:tav tm="0">
                                          <p:val>
                                            <p:strVal val="ppt_h"/>
                                          </p:val>
                                        </p:tav>
                                        <p:tav tm="100000">
                                          <p:val>
                                            <p:fltVal val="0"/>
                                          </p:val>
                                        </p:tav>
                                      </p:tavLst>
                                    </p:anim>
                                    <p:animEffect transition="out" filter="fade">
                                      <p:cBhvr>
                                        <p:cTn id="165" dur="500"/>
                                        <p:tgtEl>
                                          <p:spTgt spid="20"/>
                                        </p:tgtEl>
                                      </p:cBhvr>
                                    </p:animEffect>
                                    <p:set>
                                      <p:cBhvr>
                                        <p:cTn id="166" dur="1" fill="hold">
                                          <p:stCondLst>
                                            <p:cond delay="499"/>
                                          </p:stCondLst>
                                        </p:cTn>
                                        <p:tgtEl>
                                          <p:spTgt spid="20"/>
                                        </p:tgtEl>
                                        <p:attrNameLst>
                                          <p:attrName>style.visibility</p:attrName>
                                        </p:attrNameLst>
                                      </p:cBhvr>
                                      <p:to>
                                        <p:strVal val="hidden"/>
                                      </p:to>
                                    </p:set>
                                  </p:childTnLst>
                                </p:cTn>
                              </p:par>
                              <p:par>
                                <p:cTn id="167" presetID="10" presetClass="exit" presetSubtype="0" fill="hold" grpId="1" nodeType="withEffect">
                                  <p:stCondLst>
                                    <p:cond delay="500"/>
                                  </p:stCondLst>
                                  <p:childTnLst>
                                    <p:animEffect transition="out" filter="fade">
                                      <p:cBhvr>
                                        <p:cTn id="168" dur="500"/>
                                        <p:tgtEl>
                                          <p:spTgt spid="21"/>
                                        </p:tgtEl>
                                      </p:cBhvr>
                                    </p:animEffect>
                                    <p:set>
                                      <p:cBhvr>
                                        <p:cTn id="169" dur="1" fill="hold">
                                          <p:stCondLst>
                                            <p:cond delay="499"/>
                                          </p:stCondLst>
                                        </p:cTn>
                                        <p:tgtEl>
                                          <p:spTgt spid="21"/>
                                        </p:tgtEl>
                                        <p:attrNameLst>
                                          <p:attrName>style.visibility</p:attrName>
                                        </p:attrNameLst>
                                      </p:cBhvr>
                                      <p:to>
                                        <p:strVal val="hidden"/>
                                      </p:to>
                                    </p:set>
                                  </p:childTnLst>
                                </p:cTn>
                              </p:par>
                            </p:childTnLst>
                          </p:cTn>
                        </p:par>
                      </p:childTnLst>
                    </p:cTn>
                  </p:par>
                  <p:par>
                    <p:cTn id="170" fill="hold">
                      <p:stCondLst>
                        <p:cond delay="indefinite"/>
                      </p:stCondLst>
                      <p:childTnLst>
                        <p:par>
                          <p:cTn id="171" fill="hold">
                            <p:stCondLst>
                              <p:cond delay="0"/>
                            </p:stCondLst>
                            <p:childTnLst>
                              <p:par>
                                <p:cTn id="172" presetID="22" presetClass="entr" presetSubtype="4" fill="hold" nodeType="clickEffect">
                                  <p:stCondLst>
                                    <p:cond delay="0"/>
                                  </p:stCondLst>
                                  <p:childTnLst>
                                    <p:set>
                                      <p:cBhvr>
                                        <p:cTn id="173" dur="1" fill="hold">
                                          <p:stCondLst>
                                            <p:cond delay="0"/>
                                          </p:stCondLst>
                                        </p:cTn>
                                        <p:tgtEl>
                                          <p:spTgt spid="31"/>
                                        </p:tgtEl>
                                        <p:attrNameLst>
                                          <p:attrName>style.visibility</p:attrName>
                                        </p:attrNameLst>
                                      </p:cBhvr>
                                      <p:to>
                                        <p:strVal val="visible"/>
                                      </p:to>
                                    </p:set>
                                    <p:animEffect transition="in" filter="wipe(down)">
                                      <p:cBhvr>
                                        <p:cTn id="174" dur="500"/>
                                        <p:tgtEl>
                                          <p:spTgt spid="31"/>
                                        </p:tgtEl>
                                      </p:cBhvr>
                                    </p:animEffect>
                                  </p:childTnLst>
                                </p:cTn>
                              </p:par>
                            </p:childTnLst>
                          </p:cTn>
                        </p:par>
                      </p:childTnLst>
                    </p:cTn>
                  </p:par>
                  <p:par>
                    <p:cTn id="175" fill="hold">
                      <p:stCondLst>
                        <p:cond delay="indefinite"/>
                      </p:stCondLst>
                      <p:childTnLst>
                        <p:par>
                          <p:cTn id="176" fill="hold">
                            <p:stCondLst>
                              <p:cond delay="0"/>
                            </p:stCondLst>
                            <p:childTnLst>
                              <p:par>
                                <p:cTn id="177" presetID="53" presetClass="entr" presetSubtype="16" fill="hold" nodeType="clickEffect">
                                  <p:stCondLst>
                                    <p:cond delay="0"/>
                                  </p:stCondLst>
                                  <p:childTnLst>
                                    <p:set>
                                      <p:cBhvr>
                                        <p:cTn id="178" dur="1" fill="hold">
                                          <p:stCondLst>
                                            <p:cond delay="0"/>
                                          </p:stCondLst>
                                        </p:cTn>
                                        <p:tgtEl>
                                          <p:spTgt spid="34"/>
                                        </p:tgtEl>
                                        <p:attrNameLst>
                                          <p:attrName>style.visibility</p:attrName>
                                        </p:attrNameLst>
                                      </p:cBhvr>
                                      <p:to>
                                        <p:strVal val="visible"/>
                                      </p:to>
                                    </p:set>
                                    <p:anim calcmode="lin" valueType="num">
                                      <p:cBhvr>
                                        <p:cTn id="179" dur="750" fill="hold"/>
                                        <p:tgtEl>
                                          <p:spTgt spid="34"/>
                                        </p:tgtEl>
                                        <p:attrNameLst>
                                          <p:attrName>ppt_w</p:attrName>
                                        </p:attrNameLst>
                                      </p:cBhvr>
                                      <p:tavLst>
                                        <p:tav tm="0">
                                          <p:val>
                                            <p:fltVal val="0"/>
                                          </p:val>
                                        </p:tav>
                                        <p:tav tm="100000">
                                          <p:val>
                                            <p:strVal val="#ppt_w"/>
                                          </p:val>
                                        </p:tav>
                                      </p:tavLst>
                                    </p:anim>
                                    <p:anim calcmode="lin" valueType="num">
                                      <p:cBhvr>
                                        <p:cTn id="180" dur="750" fill="hold"/>
                                        <p:tgtEl>
                                          <p:spTgt spid="34"/>
                                        </p:tgtEl>
                                        <p:attrNameLst>
                                          <p:attrName>ppt_h</p:attrName>
                                        </p:attrNameLst>
                                      </p:cBhvr>
                                      <p:tavLst>
                                        <p:tav tm="0">
                                          <p:val>
                                            <p:fltVal val="0"/>
                                          </p:val>
                                        </p:tav>
                                        <p:tav tm="100000">
                                          <p:val>
                                            <p:strVal val="#ppt_h"/>
                                          </p:val>
                                        </p:tav>
                                      </p:tavLst>
                                    </p:anim>
                                    <p:animEffect transition="in" filter="fade">
                                      <p:cBhvr>
                                        <p:cTn id="181" dur="750"/>
                                        <p:tgtEl>
                                          <p:spTgt spid="34"/>
                                        </p:tgtEl>
                                      </p:cBhvr>
                                    </p:animEffect>
                                  </p:childTnLst>
                                </p:cTn>
                              </p:par>
                            </p:childTnLst>
                          </p:cTn>
                        </p:par>
                        <p:par>
                          <p:cTn id="182" fill="hold">
                            <p:stCondLst>
                              <p:cond delay="750"/>
                            </p:stCondLst>
                            <p:childTnLst>
                              <p:par>
                                <p:cTn id="183" presetID="10" presetClass="entr" presetSubtype="0" fill="hold" grpId="0" nodeType="afterEffect">
                                  <p:stCondLst>
                                    <p:cond delay="0"/>
                                  </p:stCondLst>
                                  <p:childTnLst>
                                    <p:set>
                                      <p:cBhvr>
                                        <p:cTn id="184" dur="1" fill="hold">
                                          <p:stCondLst>
                                            <p:cond delay="0"/>
                                          </p:stCondLst>
                                        </p:cTn>
                                        <p:tgtEl>
                                          <p:spTgt spid="35"/>
                                        </p:tgtEl>
                                        <p:attrNameLst>
                                          <p:attrName>style.visibility</p:attrName>
                                        </p:attrNameLst>
                                      </p:cBhvr>
                                      <p:to>
                                        <p:strVal val="visible"/>
                                      </p:to>
                                    </p:set>
                                    <p:animEffect transition="in" filter="fade">
                                      <p:cBhvr>
                                        <p:cTn id="185" dur="750"/>
                                        <p:tgtEl>
                                          <p:spTgt spid="35"/>
                                        </p:tgtEl>
                                      </p:cBhvr>
                                    </p:animEffect>
                                  </p:childTnLst>
                                </p:cTn>
                              </p:par>
                            </p:childTnLst>
                          </p:cTn>
                        </p:par>
                      </p:childTnLst>
                    </p:cTn>
                  </p:par>
                  <p:par>
                    <p:cTn id="186" fill="hold">
                      <p:stCondLst>
                        <p:cond delay="indefinite"/>
                      </p:stCondLst>
                      <p:childTnLst>
                        <p:par>
                          <p:cTn id="187" fill="hold">
                            <p:stCondLst>
                              <p:cond delay="0"/>
                            </p:stCondLst>
                            <p:childTnLst>
                              <p:par>
                                <p:cTn id="188" presetID="53" presetClass="exit" presetSubtype="32" fill="hold" nodeType="clickEffect">
                                  <p:stCondLst>
                                    <p:cond delay="0"/>
                                  </p:stCondLst>
                                  <p:childTnLst>
                                    <p:anim calcmode="lin" valueType="num">
                                      <p:cBhvr>
                                        <p:cTn id="189" dur="500"/>
                                        <p:tgtEl>
                                          <p:spTgt spid="34"/>
                                        </p:tgtEl>
                                        <p:attrNameLst>
                                          <p:attrName>ppt_w</p:attrName>
                                        </p:attrNameLst>
                                      </p:cBhvr>
                                      <p:tavLst>
                                        <p:tav tm="0">
                                          <p:val>
                                            <p:strVal val="ppt_w"/>
                                          </p:val>
                                        </p:tav>
                                        <p:tav tm="100000">
                                          <p:val>
                                            <p:fltVal val="0"/>
                                          </p:val>
                                        </p:tav>
                                      </p:tavLst>
                                    </p:anim>
                                    <p:anim calcmode="lin" valueType="num">
                                      <p:cBhvr>
                                        <p:cTn id="190" dur="500"/>
                                        <p:tgtEl>
                                          <p:spTgt spid="34"/>
                                        </p:tgtEl>
                                        <p:attrNameLst>
                                          <p:attrName>ppt_h</p:attrName>
                                        </p:attrNameLst>
                                      </p:cBhvr>
                                      <p:tavLst>
                                        <p:tav tm="0">
                                          <p:val>
                                            <p:strVal val="ppt_h"/>
                                          </p:val>
                                        </p:tav>
                                        <p:tav tm="100000">
                                          <p:val>
                                            <p:fltVal val="0"/>
                                          </p:val>
                                        </p:tav>
                                      </p:tavLst>
                                    </p:anim>
                                    <p:animEffect transition="out" filter="fade">
                                      <p:cBhvr>
                                        <p:cTn id="191" dur="500"/>
                                        <p:tgtEl>
                                          <p:spTgt spid="34"/>
                                        </p:tgtEl>
                                      </p:cBhvr>
                                    </p:animEffect>
                                    <p:set>
                                      <p:cBhvr>
                                        <p:cTn id="192" dur="1" fill="hold">
                                          <p:stCondLst>
                                            <p:cond delay="499"/>
                                          </p:stCondLst>
                                        </p:cTn>
                                        <p:tgtEl>
                                          <p:spTgt spid="34"/>
                                        </p:tgtEl>
                                        <p:attrNameLst>
                                          <p:attrName>style.visibility</p:attrName>
                                        </p:attrNameLst>
                                      </p:cBhvr>
                                      <p:to>
                                        <p:strVal val="hidden"/>
                                      </p:to>
                                    </p:set>
                                  </p:childTnLst>
                                </p:cTn>
                              </p:par>
                              <p:par>
                                <p:cTn id="193" presetID="10" presetClass="exit" presetSubtype="0" fill="hold" grpId="1" nodeType="withEffect">
                                  <p:stCondLst>
                                    <p:cond delay="500"/>
                                  </p:stCondLst>
                                  <p:childTnLst>
                                    <p:animEffect transition="out" filter="fade">
                                      <p:cBhvr>
                                        <p:cTn id="194" dur="500"/>
                                        <p:tgtEl>
                                          <p:spTgt spid="35"/>
                                        </p:tgtEl>
                                      </p:cBhvr>
                                    </p:animEffect>
                                    <p:set>
                                      <p:cBhvr>
                                        <p:cTn id="195" dur="1" fill="hold">
                                          <p:stCondLst>
                                            <p:cond delay="499"/>
                                          </p:stCondLst>
                                        </p:cTn>
                                        <p:tgtEl>
                                          <p:spTgt spid="35"/>
                                        </p:tgtEl>
                                        <p:attrNameLst>
                                          <p:attrName>style.visibility</p:attrName>
                                        </p:attrNameLst>
                                      </p:cBhvr>
                                      <p:to>
                                        <p:strVal val="hidden"/>
                                      </p:to>
                                    </p:set>
                                  </p:childTnLst>
                                </p:cTn>
                              </p:par>
                            </p:childTnLst>
                          </p:cTn>
                        </p:par>
                      </p:childTnLst>
                    </p:cTn>
                  </p:par>
                  <p:par>
                    <p:cTn id="196" fill="hold">
                      <p:stCondLst>
                        <p:cond delay="indefinite"/>
                      </p:stCondLst>
                      <p:childTnLst>
                        <p:par>
                          <p:cTn id="197" fill="hold">
                            <p:stCondLst>
                              <p:cond delay="0"/>
                            </p:stCondLst>
                            <p:childTnLst>
                              <p:par>
                                <p:cTn id="198" presetID="22" presetClass="entr" presetSubtype="4" fill="hold" nodeType="clickEffect">
                                  <p:stCondLst>
                                    <p:cond delay="0"/>
                                  </p:stCondLst>
                                  <p:childTnLst>
                                    <p:set>
                                      <p:cBhvr>
                                        <p:cTn id="199" dur="1" fill="hold">
                                          <p:stCondLst>
                                            <p:cond delay="0"/>
                                          </p:stCondLst>
                                        </p:cTn>
                                        <p:tgtEl>
                                          <p:spTgt spid="19"/>
                                        </p:tgtEl>
                                        <p:attrNameLst>
                                          <p:attrName>style.visibility</p:attrName>
                                        </p:attrNameLst>
                                      </p:cBhvr>
                                      <p:to>
                                        <p:strVal val="visible"/>
                                      </p:to>
                                    </p:set>
                                    <p:animEffect transition="in" filter="wipe(down)">
                                      <p:cBhvr>
                                        <p:cTn id="200" dur="500"/>
                                        <p:tgtEl>
                                          <p:spTgt spid="19"/>
                                        </p:tgtEl>
                                      </p:cBhvr>
                                    </p:animEffect>
                                  </p:childTnLst>
                                </p:cTn>
                              </p:par>
                            </p:childTnLst>
                          </p:cTn>
                        </p:par>
                      </p:childTnLst>
                    </p:cTn>
                  </p:par>
                  <p:par>
                    <p:cTn id="201" fill="hold">
                      <p:stCondLst>
                        <p:cond delay="indefinite"/>
                      </p:stCondLst>
                      <p:childTnLst>
                        <p:par>
                          <p:cTn id="202" fill="hold">
                            <p:stCondLst>
                              <p:cond delay="0"/>
                            </p:stCondLst>
                            <p:childTnLst>
                              <p:par>
                                <p:cTn id="203" presetID="53" presetClass="entr" presetSubtype="16" fill="hold" nodeType="clickEffect">
                                  <p:stCondLst>
                                    <p:cond delay="0"/>
                                  </p:stCondLst>
                                  <p:childTnLst>
                                    <p:set>
                                      <p:cBhvr>
                                        <p:cTn id="204" dur="1" fill="hold">
                                          <p:stCondLst>
                                            <p:cond delay="0"/>
                                          </p:stCondLst>
                                        </p:cTn>
                                        <p:tgtEl>
                                          <p:spTgt spid="23"/>
                                        </p:tgtEl>
                                        <p:attrNameLst>
                                          <p:attrName>style.visibility</p:attrName>
                                        </p:attrNameLst>
                                      </p:cBhvr>
                                      <p:to>
                                        <p:strVal val="visible"/>
                                      </p:to>
                                    </p:set>
                                    <p:anim calcmode="lin" valueType="num">
                                      <p:cBhvr>
                                        <p:cTn id="205" dur="750" fill="hold"/>
                                        <p:tgtEl>
                                          <p:spTgt spid="23"/>
                                        </p:tgtEl>
                                        <p:attrNameLst>
                                          <p:attrName>ppt_w</p:attrName>
                                        </p:attrNameLst>
                                      </p:cBhvr>
                                      <p:tavLst>
                                        <p:tav tm="0">
                                          <p:val>
                                            <p:fltVal val="0"/>
                                          </p:val>
                                        </p:tav>
                                        <p:tav tm="100000">
                                          <p:val>
                                            <p:strVal val="#ppt_w"/>
                                          </p:val>
                                        </p:tav>
                                      </p:tavLst>
                                    </p:anim>
                                    <p:anim calcmode="lin" valueType="num">
                                      <p:cBhvr>
                                        <p:cTn id="206" dur="750" fill="hold"/>
                                        <p:tgtEl>
                                          <p:spTgt spid="23"/>
                                        </p:tgtEl>
                                        <p:attrNameLst>
                                          <p:attrName>ppt_h</p:attrName>
                                        </p:attrNameLst>
                                      </p:cBhvr>
                                      <p:tavLst>
                                        <p:tav tm="0">
                                          <p:val>
                                            <p:fltVal val="0"/>
                                          </p:val>
                                        </p:tav>
                                        <p:tav tm="100000">
                                          <p:val>
                                            <p:strVal val="#ppt_h"/>
                                          </p:val>
                                        </p:tav>
                                      </p:tavLst>
                                    </p:anim>
                                    <p:animEffect transition="in" filter="fade">
                                      <p:cBhvr>
                                        <p:cTn id="207" dur="750"/>
                                        <p:tgtEl>
                                          <p:spTgt spid="23"/>
                                        </p:tgtEl>
                                      </p:cBhvr>
                                    </p:animEffect>
                                  </p:childTnLst>
                                </p:cTn>
                              </p:par>
                            </p:childTnLst>
                          </p:cTn>
                        </p:par>
                        <p:par>
                          <p:cTn id="208" fill="hold">
                            <p:stCondLst>
                              <p:cond delay="750"/>
                            </p:stCondLst>
                            <p:childTnLst>
                              <p:par>
                                <p:cTn id="209" presetID="10" presetClass="entr" presetSubtype="0" fill="hold" grpId="0" nodeType="afterEffect">
                                  <p:stCondLst>
                                    <p:cond delay="0"/>
                                  </p:stCondLst>
                                  <p:childTnLst>
                                    <p:set>
                                      <p:cBhvr>
                                        <p:cTn id="210" dur="1" fill="hold">
                                          <p:stCondLst>
                                            <p:cond delay="0"/>
                                          </p:stCondLst>
                                        </p:cTn>
                                        <p:tgtEl>
                                          <p:spTgt spid="32"/>
                                        </p:tgtEl>
                                        <p:attrNameLst>
                                          <p:attrName>style.visibility</p:attrName>
                                        </p:attrNameLst>
                                      </p:cBhvr>
                                      <p:to>
                                        <p:strVal val="visible"/>
                                      </p:to>
                                    </p:set>
                                    <p:animEffect transition="in" filter="fade">
                                      <p:cBhvr>
                                        <p:cTn id="211" dur="750"/>
                                        <p:tgtEl>
                                          <p:spTgt spid="32"/>
                                        </p:tgtEl>
                                      </p:cBhvr>
                                    </p:animEffect>
                                  </p:childTnLst>
                                </p:cTn>
                              </p:par>
                            </p:childTnLst>
                          </p:cTn>
                        </p:par>
                      </p:childTnLst>
                    </p:cTn>
                  </p:par>
                  <p:par>
                    <p:cTn id="212" fill="hold">
                      <p:stCondLst>
                        <p:cond delay="indefinite"/>
                      </p:stCondLst>
                      <p:childTnLst>
                        <p:par>
                          <p:cTn id="213" fill="hold">
                            <p:stCondLst>
                              <p:cond delay="0"/>
                            </p:stCondLst>
                            <p:childTnLst>
                              <p:par>
                                <p:cTn id="214" presetID="53" presetClass="exit" presetSubtype="32" fill="hold" nodeType="clickEffect">
                                  <p:stCondLst>
                                    <p:cond delay="0"/>
                                  </p:stCondLst>
                                  <p:childTnLst>
                                    <p:anim calcmode="lin" valueType="num">
                                      <p:cBhvr>
                                        <p:cTn id="215" dur="500"/>
                                        <p:tgtEl>
                                          <p:spTgt spid="23"/>
                                        </p:tgtEl>
                                        <p:attrNameLst>
                                          <p:attrName>ppt_w</p:attrName>
                                        </p:attrNameLst>
                                      </p:cBhvr>
                                      <p:tavLst>
                                        <p:tav tm="0">
                                          <p:val>
                                            <p:strVal val="ppt_w"/>
                                          </p:val>
                                        </p:tav>
                                        <p:tav tm="100000">
                                          <p:val>
                                            <p:fltVal val="0"/>
                                          </p:val>
                                        </p:tav>
                                      </p:tavLst>
                                    </p:anim>
                                    <p:anim calcmode="lin" valueType="num">
                                      <p:cBhvr>
                                        <p:cTn id="216" dur="500"/>
                                        <p:tgtEl>
                                          <p:spTgt spid="23"/>
                                        </p:tgtEl>
                                        <p:attrNameLst>
                                          <p:attrName>ppt_h</p:attrName>
                                        </p:attrNameLst>
                                      </p:cBhvr>
                                      <p:tavLst>
                                        <p:tav tm="0">
                                          <p:val>
                                            <p:strVal val="ppt_h"/>
                                          </p:val>
                                        </p:tav>
                                        <p:tav tm="100000">
                                          <p:val>
                                            <p:fltVal val="0"/>
                                          </p:val>
                                        </p:tav>
                                      </p:tavLst>
                                    </p:anim>
                                    <p:animEffect transition="out" filter="fade">
                                      <p:cBhvr>
                                        <p:cTn id="217" dur="500"/>
                                        <p:tgtEl>
                                          <p:spTgt spid="23"/>
                                        </p:tgtEl>
                                      </p:cBhvr>
                                    </p:animEffect>
                                    <p:set>
                                      <p:cBhvr>
                                        <p:cTn id="218" dur="1" fill="hold">
                                          <p:stCondLst>
                                            <p:cond delay="499"/>
                                          </p:stCondLst>
                                        </p:cTn>
                                        <p:tgtEl>
                                          <p:spTgt spid="23"/>
                                        </p:tgtEl>
                                        <p:attrNameLst>
                                          <p:attrName>style.visibility</p:attrName>
                                        </p:attrNameLst>
                                      </p:cBhvr>
                                      <p:to>
                                        <p:strVal val="hidden"/>
                                      </p:to>
                                    </p:set>
                                  </p:childTnLst>
                                </p:cTn>
                              </p:par>
                              <p:par>
                                <p:cTn id="219" presetID="10" presetClass="exit" presetSubtype="0" fill="hold" grpId="1" nodeType="withEffect">
                                  <p:stCondLst>
                                    <p:cond delay="500"/>
                                  </p:stCondLst>
                                  <p:childTnLst>
                                    <p:animEffect transition="out" filter="fade">
                                      <p:cBhvr>
                                        <p:cTn id="220" dur="500"/>
                                        <p:tgtEl>
                                          <p:spTgt spid="32"/>
                                        </p:tgtEl>
                                      </p:cBhvr>
                                    </p:animEffect>
                                    <p:set>
                                      <p:cBhvr>
                                        <p:cTn id="221" dur="1" fill="hold">
                                          <p:stCondLst>
                                            <p:cond delay="499"/>
                                          </p:stCondLst>
                                        </p:cTn>
                                        <p:tgtEl>
                                          <p:spTgt spid="32"/>
                                        </p:tgtEl>
                                        <p:attrNameLst>
                                          <p:attrName>style.visibility</p:attrName>
                                        </p:attrNameLst>
                                      </p:cBhvr>
                                      <p:to>
                                        <p:strVal val="hidden"/>
                                      </p:to>
                                    </p:set>
                                  </p:childTnLst>
                                </p:cTn>
                              </p:par>
                            </p:childTnLst>
                          </p:cTn>
                        </p:par>
                      </p:childTnLst>
                    </p:cTn>
                  </p:par>
                  <p:par>
                    <p:cTn id="222" fill="hold">
                      <p:stCondLst>
                        <p:cond delay="indefinite"/>
                      </p:stCondLst>
                      <p:childTnLst>
                        <p:par>
                          <p:cTn id="223" fill="hold">
                            <p:stCondLst>
                              <p:cond delay="0"/>
                            </p:stCondLst>
                            <p:childTnLst>
                              <p:par>
                                <p:cTn id="224" presetID="22" presetClass="entr" presetSubtype="4" fill="hold" nodeType="clickEffect">
                                  <p:stCondLst>
                                    <p:cond delay="0"/>
                                  </p:stCondLst>
                                  <p:childTnLst>
                                    <p:set>
                                      <p:cBhvr>
                                        <p:cTn id="225" dur="1" fill="hold">
                                          <p:stCondLst>
                                            <p:cond delay="0"/>
                                          </p:stCondLst>
                                        </p:cTn>
                                        <p:tgtEl>
                                          <p:spTgt spid="30"/>
                                        </p:tgtEl>
                                        <p:attrNameLst>
                                          <p:attrName>style.visibility</p:attrName>
                                        </p:attrNameLst>
                                      </p:cBhvr>
                                      <p:to>
                                        <p:strVal val="visible"/>
                                      </p:to>
                                    </p:set>
                                    <p:animEffect transition="in" filter="wipe(down)">
                                      <p:cBhvr>
                                        <p:cTn id="226" dur="500"/>
                                        <p:tgtEl>
                                          <p:spTgt spid="30"/>
                                        </p:tgtEl>
                                      </p:cBhvr>
                                    </p:animEffect>
                                  </p:childTnLst>
                                </p:cTn>
                              </p:par>
                            </p:childTnLst>
                          </p:cTn>
                        </p:par>
                      </p:childTnLst>
                    </p:cTn>
                  </p:par>
                  <p:par>
                    <p:cTn id="227" fill="hold">
                      <p:stCondLst>
                        <p:cond delay="indefinite"/>
                      </p:stCondLst>
                      <p:childTnLst>
                        <p:par>
                          <p:cTn id="228" fill="hold">
                            <p:stCondLst>
                              <p:cond delay="0"/>
                            </p:stCondLst>
                            <p:childTnLst>
                              <p:par>
                                <p:cTn id="229" presetID="53" presetClass="entr" presetSubtype="16" fill="hold" nodeType="clickEffect">
                                  <p:stCondLst>
                                    <p:cond delay="0"/>
                                  </p:stCondLst>
                                  <p:childTnLst>
                                    <p:set>
                                      <p:cBhvr>
                                        <p:cTn id="230" dur="1" fill="hold">
                                          <p:stCondLst>
                                            <p:cond delay="0"/>
                                          </p:stCondLst>
                                        </p:cTn>
                                        <p:tgtEl>
                                          <p:spTgt spid="27"/>
                                        </p:tgtEl>
                                        <p:attrNameLst>
                                          <p:attrName>style.visibility</p:attrName>
                                        </p:attrNameLst>
                                      </p:cBhvr>
                                      <p:to>
                                        <p:strVal val="visible"/>
                                      </p:to>
                                    </p:set>
                                    <p:anim calcmode="lin" valueType="num">
                                      <p:cBhvr>
                                        <p:cTn id="231" dur="750" fill="hold"/>
                                        <p:tgtEl>
                                          <p:spTgt spid="27"/>
                                        </p:tgtEl>
                                        <p:attrNameLst>
                                          <p:attrName>ppt_w</p:attrName>
                                        </p:attrNameLst>
                                      </p:cBhvr>
                                      <p:tavLst>
                                        <p:tav tm="0">
                                          <p:val>
                                            <p:fltVal val="0"/>
                                          </p:val>
                                        </p:tav>
                                        <p:tav tm="100000">
                                          <p:val>
                                            <p:strVal val="#ppt_w"/>
                                          </p:val>
                                        </p:tav>
                                      </p:tavLst>
                                    </p:anim>
                                    <p:anim calcmode="lin" valueType="num">
                                      <p:cBhvr>
                                        <p:cTn id="232" dur="750" fill="hold"/>
                                        <p:tgtEl>
                                          <p:spTgt spid="27"/>
                                        </p:tgtEl>
                                        <p:attrNameLst>
                                          <p:attrName>ppt_h</p:attrName>
                                        </p:attrNameLst>
                                      </p:cBhvr>
                                      <p:tavLst>
                                        <p:tav tm="0">
                                          <p:val>
                                            <p:fltVal val="0"/>
                                          </p:val>
                                        </p:tav>
                                        <p:tav tm="100000">
                                          <p:val>
                                            <p:strVal val="#ppt_h"/>
                                          </p:val>
                                        </p:tav>
                                      </p:tavLst>
                                    </p:anim>
                                    <p:animEffect transition="in" filter="fade">
                                      <p:cBhvr>
                                        <p:cTn id="233" dur="750"/>
                                        <p:tgtEl>
                                          <p:spTgt spid="27"/>
                                        </p:tgtEl>
                                      </p:cBhvr>
                                    </p:animEffect>
                                  </p:childTnLst>
                                </p:cTn>
                              </p:par>
                            </p:childTnLst>
                          </p:cTn>
                        </p:par>
                        <p:par>
                          <p:cTn id="234" fill="hold">
                            <p:stCondLst>
                              <p:cond delay="750"/>
                            </p:stCondLst>
                            <p:childTnLst>
                              <p:par>
                                <p:cTn id="235" presetID="10" presetClass="entr" presetSubtype="0" fill="hold" grpId="0" nodeType="afterEffect">
                                  <p:stCondLst>
                                    <p:cond delay="0"/>
                                  </p:stCondLst>
                                  <p:childTnLst>
                                    <p:set>
                                      <p:cBhvr>
                                        <p:cTn id="236" dur="1" fill="hold">
                                          <p:stCondLst>
                                            <p:cond delay="0"/>
                                          </p:stCondLst>
                                        </p:cTn>
                                        <p:tgtEl>
                                          <p:spTgt spid="33"/>
                                        </p:tgtEl>
                                        <p:attrNameLst>
                                          <p:attrName>style.visibility</p:attrName>
                                        </p:attrNameLst>
                                      </p:cBhvr>
                                      <p:to>
                                        <p:strVal val="visible"/>
                                      </p:to>
                                    </p:set>
                                    <p:animEffect transition="in" filter="fade">
                                      <p:cBhvr>
                                        <p:cTn id="237" dur="750"/>
                                        <p:tgtEl>
                                          <p:spTgt spid="33"/>
                                        </p:tgtEl>
                                      </p:cBhvr>
                                    </p:animEffect>
                                  </p:childTnLst>
                                </p:cTn>
                              </p:par>
                            </p:childTnLst>
                          </p:cTn>
                        </p:par>
                      </p:childTnLst>
                    </p:cTn>
                  </p:par>
                  <p:par>
                    <p:cTn id="238" fill="hold">
                      <p:stCondLst>
                        <p:cond delay="indefinite"/>
                      </p:stCondLst>
                      <p:childTnLst>
                        <p:par>
                          <p:cTn id="239" fill="hold">
                            <p:stCondLst>
                              <p:cond delay="0"/>
                            </p:stCondLst>
                            <p:childTnLst>
                              <p:par>
                                <p:cTn id="240" presetID="53" presetClass="exit" presetSubtype="32" fill="hold" nodeType="clickEffect">
                                  <p:stCondLst>
                                    <p:cond delay="0"/>
                                  </p:stCondLst>
                                  <p:childTnLst>
                                    <p:anim calcmode="lin" valueType="num">
                                      <p:cBhvr>
                                        <p:cTn id="241" dur="500"/>
                                        <p:tgtEl>
                                          <p:spTgt spid="27"/>
                                        </p:tgtEl>
                                        <p:attrNameLst>
                                          <p:attrName>ppt_w</p:attrName>
                                        </p:attrNameLst>
                                      </p:cBhvr>
                                      <p:tavLst>
                                        <p:tav tm="0">
                                          <p:val>
                                            <p:strVal val="ppt_w"/>
                                          </p:val>
                                        </p:tav>
                                        <p:tav tm="100000">
                                          <p:val>
                                            <p:fltVal val="0"/>
                                          </p:val>
                                        </p:tav>
                                      </p:tavLst>
                                    </p:anim>
                                    <p:anim calcmode="lin" valueType="num">
                                      <p:cBhvr>
                                        <p:cTn id="242" dur="500"/>
                                        <p:tgtEl>
                                          <p:spTgt spid="27"/>
                                        </p:tgtEl>
                                        <p:attrNameLst>
                                          <p:attrName>ppt_h</p:attrName>
                                        </p:attrNameLst>
                                      </p:cBhvr>
                                      <p:tavLst>
                                        <p:tav tm="0">
                                          <p:val>
                                            <p:strVal val="ppt_h"/>
                                          </p:val>
                                        </p:tav>
                                        <p:tav tm="100000">
                                          <p:val>
                                            <p:fltVal val="0"/>
                                          </p:val>
                                        </p:tav>
                                      </p:tavLst>
                                    </p:anim>
                                    <p:animEffect transition="out" filter="fade">
                                      <p:cBhvr>
                                        <p:cTn id="243" dur="500"/>
                                        <p:tgtEl>
                                          <p:spTgt spid="27"/>
                                        </p:tgtEl>
                                      </p:cBhvr>
                                    </p:animEffect>
                                    <p:set>
                                      <p:cBhvr>
                                        <p:cTn id="244" dur="1" fill="hold">
                                          <p:stCondLst>
                                            <p:cond delay="499"/>
                                          </p:stCondLst>
                                        </p:cTn>
                                        <p:tgtEl>
                                          <p:spTgt spid="27"/>
                                        </p:tgtEl>
                                        <p:attrNameLst>
                                          <p:attrName>style.visibility</p:attrName>
                                        </p:attrNameLst>
                                      </p:cBhvr>
                                      <p:to>
                                        <p:strVal val="hidden"/>
                                      </p:to>
                                    </p:set>
                                  </p:childTnLst>
                                </p:cTn>
                              </p:par>
                              <p:par>
                                <p:cTn id="245" presetID="10" presetClass="exit" presetSubtype="0" fill="hold" grpId="1" nodeType="withEffect">
                                  <p:stCondLst>
                                    <p:cond delay="500"/>
                                  </p:stCondLst>
                                  <p:childTnLst>
                                    <p:animEffect transition="out" filter="fade">
                                      <p:cBhvr>
                                        <p:cTn id="246" dur="500"/>
                                        <p:tgtEl>
                                          <p:spTgt spid="33"/>
                                        </p:tgtEl>
                                      </p:cBhvr>
                                    </p:animEffect>
                                    <p:set>
                                      <p:cBhvr>
                                        <p:cTn id="247" dur="1" fill="hold">
                                          <p:stCondLst>
                                            <p:cond delay="49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P spid="13" grpId="0"/>
      <p:bldP spid="13" grpId="1"/>
      <p:bldP spid="16" grpId="0"/>
      <p:bldP spid="16" grpId="1"/>
      <p:bldP spid="18" grpId="0"/>
      <p:bldP spid="18" grpId="1"/>
      <p:bldP spid="21" grpId="0"/>
      <p:bldP spid="21" grpId="1"/>
      <p:bldP spid="32" grpId="0"/>
      <p:bldP spid="32" grpId="1"/>
      <p:bldP spid="33" grpId="0"/>
      <p:bldP spid="33" grpId="1"/>
      <p:bldP spid="35" grpId="0"/>
      <p:bldP spid="35" grpId="1"/>
      <p:bldP spid="6" grpId="0" animBg="1"/>
      <p:bldP spid="6" grpId="1" animBg="1"/>
      <p:bldP spid="7"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364592" y="1431729"/>
            <a:ext cx="3538330" cy="4452237"/>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Rectangle 6"/>
          <p:cNvSpPr/>
          <p:nvPr/>
        </p:nvSpPr>
        <p:spPr>
          <a:xfrm>
            <a:off x="8022275" y="1431728"/>
            <a:ext cx="3538330" cy="4452237"/>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Rectangle 7"/>
          <p:cNvSpPr/>
          <p:nvPr/>
        </p:nvSpPr>
        <p:spPr>
          <a:xfrm>
            <a:off x="706909" y="1431730"/>
            <a:ext cx="3538330" cy="4452237"/>
          </a:xfrm>
          <a:prstGeom prst="rect">
            <a:avLst/>
          </a:prstGeom>
          <a:solidFill>
            <a:srgbClr val="F2F2F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Rectangle 8"/>
          <p:cNvSpPr/>
          <p:nvPr/>
        </p:nvSpPr>
        <p:spPr>
          <a:xfrm>
            <a:off x="812784" y="5697950"/>
            <a:ext cx="3326580" cy="106263"/>
          </a:xfrm>
          <a:prstGeom prst="rect">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Rectangle 9"/>
          <p:cNvSpPr/>
          <p:nvPr/>
        </p:nvSpPr>
        <p:spPr>
          <a:xfrm>
            <a:off x="4470467" y="5697950"/>
            <a:ext cx="3326580" cy="106263"/>
          </a:xfrm>
          <a:prstGeom prst="rect">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Rectangle 10"/>
          <p:cNvSpPr/>
          <p:nvPr/>
        </p:nvSpPr>
        <p:spPr>
          <a:xfrm>
            <a:off x="8128150" y="5697950"/>
            <a:ext cx="3326580" cy="106263"/>
          </a:xfrm>
          <a:prstGeom prst="rect">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3" name="Picture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2721" y="1533614"/>
            <a:ext cx="3316330" cy="1888304"/>
          </a:xfrm>
          <a:prstGeom prst="rect">
            <a:avLst/>
          </a:prstGeom>
        </p:spPr>
      </p:pic>
      <p:pic>
        <p:nvPicPr>
          <p:cNvPr id="14" name="Pictur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38400" y="1538324"/>
            <a:ext cx="3316330" cy="1877229"/>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480717" y="1533614"/>
            <a:ext cx="3316330" cy="1887436"/>
          </a:xfrm>
          <a:prstGeom prst="rect">
            <a:avLst/>
          </a:prstGeom>
        </p:spPr>
      </p:pic>
      <p:sp>
        <p:nvSpPr>
          <p:cNvPr id="17" name="Rectangle 16"/>
          <p:cNvSpPr/>
          <p:nvPr/>
        </p:nvSpPr>
        <p:spPr>
          <a:xfrm>
            <a:off x="0" y="6283309"/>
            <a:ext cx="12192000" cy="335205"/>
          </a:xfrm>
          <a:prstGeom prst="rect">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TextBox 21"/>
          <p:cNvSpPr txBox="1"/>
          <p:nvPr/>
        </p:nvSpPr>
        <p:spPr>
          <a:xfrm>
            <a:off x="4131543" y="345821"/>
            <a:ext cx="3643946" cy="769441"/>
          </a:xfrm>
          <a:prstGeom prst="rect">
            <a:avLst/>
          </a:prstGeom>
          <a:noFill/>
        </p:spPr>
        <p:txBody>
          <a:bodyPr wrap="none" rtlCol="0">
            <a:spAutoFit/>
          </a:bodyPr>
          <a:lstStyle/>
          <a:p>
            <a:r>
              <a:rPr lang="en-US" altLang="ko-KR" sz="4400" b="1" dirty="0" smtClean="0">
                <a:latin typeface="KoPub돋움체 Medium" panose="02020603020101020101" pitchFamily="18" charset="-127"/>
                <a:ea typeface="KoPub돋움체 Medium" panose="02020603020101020101" pitchFamily="18" charset="-127"/>
              </a:rPr>
              <a:t>Research Scope</a:t>
            </a:r>
            <a:endParaRPr lang="ko-KR" altLang="en-US" sz="4400" b="1" dirty="0">
              <a:latin typeface="KoPub돋움체 Medium" panose="02020603020101020101" pitchFamily="18" charset="-127"/>
              <a:ea typeface="KoPub돋움체 Medium" panose="02020603020101020101" pitchFamily="18" charset="-127"/>
            </a:endParaRPr>
          </a:p>
        </p:txBody>
      </p:sp>
      <p:sp>
        <p:nvSpPr>
          <p:cNvPr id="23" name="TextBox 22"/>
          <p:cNvSpPr txBox="1"/>
          <p:nvPr/>
        </p:nvSpPr>
        <p:spPr>
          <a:xfrm>
            <a:off x="2023066" y="3522933"/>
            <a:ext cx="569387"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Act</a:t>
            </a:r>
            <a:endParaRPr lang="id-ID" sz="2000" b="1"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5724590" y="3522933"/>
            <a:ext cx="910827" cy="400110"/>
          </a:xfrm>
          <a:prstGeom prst="rect">
            <a:avLst/>
          </a:prstGeom>
          <a:noFill/>
        </p:spPr>
        <p:txBody>
          <a:bodyPr wrap="none" rtlCol="0">
            <a:spAutoFit/>
          </a:bodyPr>
          <a:lstStyle/>
          <a:p>
            <a:r>
              <a:rPr lang="en-US" altLang="ko-KR" sz="2000" b="1" dirty="0" smtClean="0">
                <a:latin typeface="Times New Roman" panose="02020603050405020304" pitchFamily="18" charset="0"/>
                <a:cs typeface="Times New Roman" panose="02020603050405020304" pitchFamily="18" charset="0"/>
              </a:rPr>
              <a:t>Period</a:t>
            </a:r>
            <a:endParaRPr lang="ko-KR" altLang="en-US" sz="2000" dirty="0">
              <a:solidFill>
                <a:schemeClr val="bg1">
                  <a:lumMod val="50000"/>
                </a:schemeClr>
              </a:solidFill>
              <a:latin typeface="KoPub돋움체 Medium" panose="02020603020101020101" pitchFamily="18" charset="-127"/>
              <a:ea typeface="KoPub돋움체 Medium" panose="02020603020101020101" pitchFamily="18" charset="-127"/>
            </a:endParaRPr>
          </a:p>
        </p:txBody>
      </p:sp>
      <p:sp>
        <p:nvSpPr>
          <p:cNvPr id="25" name="TextBox 24"/>
          <p:cNvSpPr txBox="1"/>
          <p:nvPr/>
        </p:nvSpPr>
        <p:spPr>
          <a:xfrm>
            <a:off x="1291331" y="4021325"/>
            <a:ext cx="2369486" cy="830997"/>
          </a:xfrm>
          <a:prstGeom prst="rect">
            <a:avLst/>
          </a:prstGeom>
          <a:no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Law of</a:t>
            </a:r>
            <a:r>
              <a:rPr lang="id-ID" sz="1600" dirty="0" smtClean="0">
                <a:latin typeface="Times New Roman" panose="02020603050405020304" pitchFamily="18" charset="0"/>
                <a:cs typeface="Times New Roman" panose="02020603050405020304" pitchFamily="18" charset="0"/>
              </a:rPr>
              <a:t> Republi</a:t>
            </a:r>
            <a:r>
              <a:rPr lang="en-US" sz="1600" dirty="0" smtClean="0">
                <a:latin typeface="Times New Roman" panose="02020603050405020304" pitchFamily="18" charset="0"/>
                <a:cs typeface="Times New Roman" panose="02020603050405020304" pitchFamily="18" charset="0"/>
              </a:rPr>
              <a:t>c</a:t>
            </a:r>
            <a:r>
              <a:rPr lang="id-ID" sz="1600" dirty="0" smtClean="0">
                <a:latin typeface="Times New Roman" panose="02020603050405020304" pitchFamily="18" charset="0"/>
                <a:cs typeface="Times New Roman" panose="02020603050405020304" pitchFamily="18" charset="0"/>
              </a:rPr>
              <a:t> </a:t>
            </a:r>
            <a:r>
              <a:rPr lang="id-ID" sz="1600" dirty="0">
                <a:latin typeface="Times New Roman" panose="02020603050405020304" pitchFamily="18" charset="0"/>
                <a:cs typeface="Times New Roman" panose="02020603050405020304" pitchFamily="18" charset="0"/>
              </a:rPr>
              <a:t>Indonesia </a:t>
            </a:r>
            <a:r>
              <a:rPr lang="id-ID" sz="1600" dirty="0" smtClean="0">
                <a:latin typeface="Times New Roman" panose="02020603050405020304" pitchFamily="18" charset="0"/>
                <a:cs typeface="Times New Roman" panose="02020603050405020304" pitchFamily="18" charset="0"/>
              </a:rPr>
              <a:t>N</a:t>
            </a:r>
            <a:r>
              <a:rPr lang="en-US" sz="1600" dirty="0" smtClean="0">
                <a:latin typeface="Times New Roman" panose="02020603050405020304" pitchFamily="18" charset="0"/>
                <a:cs typeface="Times New Roman" panose="02020603050405020304" pitchFamily="18" charset="0"/>
              </a:rPr>
              <a:t>umber 1</a:t>
            </a:r>
            <a:r>
              <a:rPr lang="id-ID" sz="1600" dirty="0" smtClean="0">
                <a:latin typeface="Times New Roman" panose="02020603050405020304" pitchFamily="18" charset="0"/>
                <a:cs typeface="Times New Roman" panose="02020603050405020304" pitchFamily="18" charset="0"/>
              </a:rPr>
              <a:t>0 </a:t>
            </a:r>
            <a:r>
              <a:rPr lang="en-US" sz="1600" dirty="0" smtClean="0">
                <a:latin typeface="Times New Roman" panose="02020603050405020304" pitchFamily="18" charset="0"/>
                <a:cs typeface="Times New Roman" panose="02020603050405020304" pitchFamily="18" charset="0"/>
              </a:rPr>
              <a:t>Year</a:t>
            </a:r>
            <a:r>
              <a:rPr lang="id-ID" sz="1600" dirty="0" smtClean="0">
                <a:latin typeface="Times New Roman" panose="02020603050405020304" pitchFamily="18" charset="0"/>
                <a:cs typeface="Times New Roman" panose="02020603050405020304" pitchFamily="18" charset="0"/>
              </a:rPr>
              <a:t> 2009</a:t>
            </a:r>
            <a:r>
              <a:rPr lang="en-US" sz="1600" dirty="0" smtClean="0">
                <a:latin typeface="Times New Roman" panose="02020603050405020304" pitchFamily="18" charset="0"/>
                <a:cs typeface="Times New Roman" panose="02020603050405020304" pitchFamily="18" charset="0"/>
              </a:rPr>
              <a:t>: Tourism</a:t>
            </a:r>
            <a:endParaRPr lang="id-ID" sz="1600"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5559824" y="4021325"/>
            <a:ext cx="1218430" cy="338554"/>
          </a:xfrm>
          <a:prstGeom prst="rect">
            <a:avLst/>
          </a:prstGeom>
          <a:noFill/>
        </p:spPr>
        <p:txBody>
          <a:bodyPr wrap="square" rtlCol="0">
            <a:spAutoFit/>
          </a:bodyPr>
          <a:lstStyle/>
          <a:p>
            <a:r>
              <a:rPr lang="id-ID" altLang="ko-KR" sz="1600" dirty="0" smtClean="0">
                <a:latin typeface="Times New Roman" panose="02020603050405020304" pitchFamily="18" charset="0"/>
                <a:ea typeface="KoPub돋움체 Medium" panose="02020603020101020101" pitchFamily="18" charset="-127"/>
                <a:cs typeface="Times New Roman" panose="02020603050405020304" pitchFamily="18" charset="0"/>
              </a:rPr>
              <a:t>2009 - 2016</a:t>
            </a:r>
            <a:endParaRPr lang="ko-KR" altLang="en-US" sz="1600" dirty="0">
              <a:latin typeface="Times New Roman" panose="02020603050405020304" pitchFamily="18" charset="0"/>
              <a:ea typeface="KoPub돋움체 Medium" panose="02020603020101020101" pitchFamily="18" charset="-127"/>
              <a:cs typeface="Times New Roman" panose="02020603050405020304" pitchFamily="18" charset="0"/>
            </a:endParaRPr>
          </a:p>
        </p:txBody>
      </p:sp>
      <p:sp>
        <p:nvSpPr>
          <p:cNvPr id="27" name="TextBox 26"/>
          <p:cNvSpPr txBox="1"/>
          <p:nvPr/>
        </p:nvSpPr>
        <p:spPr>
          <a:xfrm>
            <a:off x="8465655" y="4141636"/>
            <a:ext cx="2651570" cy="1323439"/>
          </a:xfrm>
          <a:prstGeom prst="rect">
            <a:avLst/>
          </a:prstGeom>
          <a:noFill/>
        </p:spPr>
        <p:txBody>
          <a:bodyPr wrap="square" rtlCol="0">
            <a:spAutoFit/>
          </a:bodyPr>
          <a:lstStyle/>
          <a:p>
            <a:r>
              <a:rPr lang="id-ID" sz="1600" dirty="0" smtClean="0">
                <a:latin typeface="Times New Roman" panose="02020603050405020304" pitchFamily="18" charset="0"/>
                <a:cs typeface="Times New Roman" panose="02020603050405020304" pitchFamily="18" charset="0"/>
              </a:rPr>
              <a:t>Singap</a:t>
            </a:r>
            <a:r>
              <a:rPr lang="en-US" sz="1600" dirty="0" smtClean="0">
                <a:latin typeface="Times New Roman" panose="02020603050405020304" pitchFamily="18" charset="0"/>
                <a:cs typeface="Times New Roman" panose="02020603050405020304" pitchFamily="18" charset="0"/>
              </a:rPr>
              <a:t>o</a:t>
            </a:r>
            <a:r>
              <a:rPr lang="id-ID" sz="1600" dirty="0" smtClean="0">
                <a:latin typeface="Times New Roman" panose="02020603050405020304" pitchFamily="18" charset="0"/>
                <a:cs typeface="Times New Roman" panose="02020603050405020304" pitchFamily="18" charset="0"/>
              </a:rPr>
              <a:t>r</a:t>
            </a:r>
            <a:r>
              <a:rPr lang="en-US" sz="1600" dirty="0" smtClean="0">
                <a:latin typeface="Times New Roman" panose="02020603050405020304" pitchFamily="18" charset="0"/>
                <a:cs typeface="Times New Roman" panose="02020603050405020304" pitchFamily="18" charset="0"/>
              </a:rPr>
              <a:t>e</a:t>
            </a:r>
            <a:r>
              <a:rPr lang="id-ID" sz="1600" dirty="0" smtClean="0">
                <a:latin typeface="Times New Roman" panose="02020603050405020304" pitchFamily="18" charset="0"/>
                <a:cs typeface="Times New Roman" panose="02020603050405020304" pitchFamily="18" charset="0"/>
              </a:rPr>
              <a:t>, </a:t>
            </a:r>
            <a:r>
              <a:rPr lang="id-ID" sz="1600" dirty="0">
                <a:latin typeface="Times New Roman" panose="02020603050405020304" pitchFamily="18" charset="0"/>
                <a:cs typeface="Times New Roman" panose="02020603050405020304" pitchFamily="18" charset="0"/>
              </a:rPr>
              <a:t>Malaysia, Australia, </a:t>
            </a:r>
            <a:r>
              <a:rPr lang="en-US" sz="1600" dirty="0" smtClean="0">
                <a:latin typeface="Times New Roman" panose="02020603050405020304" pitchFamily="18" charset="0"/>
                <a:cs typeface="Times New Roman" panose="02020603050405020304" pitchFamily="18" charset="0"/>
              </a:rPr>
              <a:t>United States</a:t>
            </a:r>
            <a:r>
              <a:rPr lang="id-ID" sz="1600"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United Nation</a:t>
            </a:r>
            <a:r>
              <a:rPr lang="id-ID" sz="1600" dirty="0" smtClean="0">
                <a:latin typeface="Times New Roman" panose="02020603050405020304" pitchFamily="18" charset="0"/>
                <a:cs typeface="Times New Roman" panose="02020603050405020304" pitchFamily="18" charset="0"/>
              </a:rPr>
              <a:t>, Repub</a:t>
            </a:r>
            <a:r>
              <a:rPr lang="en-US" sz="1600" dirty="0" err="1" smtClean="0">
                <a:latin typeface="Times New Roman" panose="02020603050405020304" pitchFamily="18" charset="0"/>
                <a:cs typeface="Times New Roman" panose="02020603050405020304" pitchFamily="18" charset="0"/>
              </a:rPr>
              <a:t>lic</a:t>
            </a:r>
            <a:r>
              <a:rPr lang="en-US" sz="1600" dirty="0" smtClean="0">
                <a:latin typeface="Times New Roman" panose="02020603050405020304" pitchFamily="18" charset="0"/>
                <a:cs typeface="Times New Roman" panose="02020603050405020304" pitchFamily="18" charset="0"/>
              </a:rPr>
              <a:t> of </a:t>
            </a:r>
            <a:r>
              <a:rPr lang="id-ID" sz="1600" dirty="0" smtClean="0">
                <a:latin typeface="Times New Roman" panose="02020603050405020304" pitchFamily="18" charset="0"/>
                <a:cs typeface="Times New Roman" panose="02020603050405020304" pitchFamily="18" charset="0"/>
              </a:rPr>
              <a:t>C</a:t>
            </a:r>
            <a:r>
              <a:rPr lang="en-US" sz="1600" dirty="0" smtClean="0">
                <a:latin typeface="Times New Roman" panose="02020603050405020304" pitchFamily="18" charset="0"/>
                <a:cs typeface="Times New Roman" panose="02020603050405020304" pitchFamily="18" charset="0"/>
              </a:rPr>
              <a:t>h</a:t>
            </a:r>
            <a:r>
              <a:rPr lang="id-ID" sz="1600" dirty="0" smtClean="0">
                <a:latin typeface="Times New Roman" panose="02020603050405020304" pitchFamily="18" charset="0"/>
                <a:cs typeface="Times New Roman" panose="02020603050405020304" pitchFamily="18" charset="0"/>
              </a:rPr>
              <a:t>ina</a:t>
            </a:r>
            <a:r>
              <a:rPr lang="id-ID" sz="1600" dirty="0">
                <a:latin typeface="Times New Roman" panose="02020603050405020304" pitchFamily="18" charset="0"/>
                <a:cs typeface="Times New Roman" panose="02020603050405020304" pitchFamily="18" charset="0"/>
              </a:rPr>
              <a:t>, Jepang, dan </a:t>
            </a:r>
            <a:r>
              <a:rPr lang="id-ID" sz="1600" dirty="0" smtClean="0">
                <a:latin typeface="Times New Roman" panose="02020603050405020304" pitchFamily="18" charset="0"/>
                <a:cs typeface="Times New Roman" panose="02020603050405020304" pitchFamily="18" charset="0"/>
              </a:rPr>
              <a:t>Republi</a:t>
            </a:r>
            <a:r>
              <a:rPr lang="en-US" sz="1600" dirty="0" smtClean="0">
                <a:latin typeface="Times New Roman" panose="02020603050405020304" pitchFamily="18" charset="0"/>
                <a:cs typeface="Times New Roman" panose="02020603050405020304" pitchFamily="18" charset="0"/>
              </a:rPr>
              <a:t>c of </a:t>
            </a:r>
            <a:r>
              <a:rPr lang="id-ID" sz="1600" dirty="0" smtClean="0">
                <a:latin typeface="Times New Roman" panose="02020603050405020304" pitchFamily="18" charset="0"/>
                <a:cs typeface="Times New Roman" panose="02020603050405020304" pitchFamily="18" charset="0"/>
              </a:rPr>
              <a:t> Korea</a:t>
            </a:r>
            <a:endParaRPr lang="id-ID" sz="1600" dirty="0"/>
          </a:p>
        </p:txBody>
      </p:sp>
      <p:sp>
        <p:nvSpPr>
          <p:cNvPr id="28" name="TextBox 27"/>
          <p:cNvSpPr txBox="1"/>
          <p:nvPr/>
        </p:nvSpPr>
        <p:spPr>
          <a:xfrm>
            <a:off x="8128150" y="3495305"/>
            <a:ext cx="3326580" cy="369332"/>
          </a:xfrm>
          <a:prstGeom prst="rect">
            <a:avLst/>
          </a:prstGeom>
          <a:noFill/>
        </p:spPr>
        <p:txBody>
          <a:bodyPr wrap="square" rtlCol="0">
            <a:spAutoFit/>
          </a:bodyPr>
          <a:lstStyle/>
          <a:p>
            <a:pPr algn="ctr"/>
            <a:r>
              <a:rPr lang="id-ID" b="1" dirty="0" smtClean="0">
                <a:latin typeface="Times New Roman" panose="02020603050405020304" pitchFamily="18" charset="0"/>
                <a:cs typeface="Times New Roman" panose="02020603050405020304" pitchFamily="18" charset="0"/>
              </a:rPr>
              <a:t>8 </a:t>
            </a:r>
            <a:r>
              <a:rPr lang="en-US" b="1" dirty="0" smtClean="0">
                <a:latin typeface="Times New Roman" panose="02020603050405020304" pitchFamily="18" charset="0"/>
                <a:cs typeface="Times New Roman" panose="02020603050405020304" pitchFamily="18" charset="0"/>
              </a:rPr>
              <a:t>Countries as the most visitors</a:t>
            </a:r>
            <a:endParaRPr lang="id-ID" b="1" dirty="0"/>
          </a:p>
        </p:txBody>
      </p:sp>
    </p:spTree>
    <p:extLst>
      <p:ext uri="{BB962C8B-B14F-4D97-AF65-F5344CB8AC3E}">
        <p14:creationId xmlns:p14="http://schemas.microsoft.com/office/powerpoint/2010/main" val="35431793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extLst>
              <a:ext uri="{BEBA8EAE-BF5A-486C-A8C5-ECC9F3942E4B}">
                <a14:imgProps xmlns:a14="http://schemas.microsoft.com/office/drawing/2010/main">
                  <a14:imgLayer r:embed="rId3">
                    <a14:imgEffect>
                      <a14:backgroundRemoval t="1940" b="99254" l="1417" r="99000">
                        <a14:foregroundMark x1="5917" y1="15672" x2="5917" y2="15672"/>
                        <a14:foregroundMark x1="47583" y1="48657" x2="47583" y2="48657"/>
                        <a14:foregroundMark x1="1750" y1="99254" x2="1417" y2="2090"/>
                        <a14:foregroundMark x1="1500" y1="2090" x2="98500" y2="2239"/>
                        <a14:foregroundMark x1="99000" y1="1940" x2="98917" y2="98060"/>
                        <a14:foregroundMark x1="70167" y1="61194" x2="70167" y2="61194"/>
                        <a14:foregroundMark x1="70167" y1="61194" x2="74750" y2="60299"/>
                        <a14:backgroundMark x1="71833" y1="60000" x2="71833" y2="60000"/>
                        <a14:backgroundMark x1="81667" y1="50746" x2="81667" y2="50746"/>
                        <a14:backgroundMark x1="70167" y1="32836" x2="70167" y2="32836"/>
                        <a14:backgroundMark x1="69667" y1="40597" x2="77667" y2="32239"/>
                        <a14:backgroundMark x1="74417" y1="25672" x2="74417" y2="25672"/>
                        <a14:backgroundMark x1="62833" y1="37612" x2="62833" y2="37612"/>
                        <a14:backgroundMark x1="63833" y1="45224" x2="63833" y2="45224"/>
                        <a14:backgroundMark x1="62583" y1="39851" x2="62583" y2="39851"/>
                        <a14:backgroundMark x1="62000" y1="33731" x2="62000" y2="33731"/>
                        <a14:backgroundMark x1="65333" y1="28507" x2="65333" y2="28507"/>
                        <a14:backgroundMark x1="65917" y1="26866" x2="65917" y2="26866"/>
                        <a14:backgroundMark x1="73333" y1="51940" x2="80333" y2="37164"/>
                        <a14:backgroundMark x1="63000" y1="41940" x2="63000" y2="41940"/>
                        <a14:backgroundMark x1="68167" y1="54328" x2="68167" y2="54328"/>
                        <a14:backgroundMark x1="66667" y1="50896" x2="69917" y2="54179"/>
                        <a14:backgroundMark x1="70333" y1="55075" x2="70333" y2="55075"/>
                        <a14:backgroundMark x1="74917" y1="53582" x2="74917" y2="53582"/>
                        <a14:backgroundMark x1="71083" y1="54627" x2="71083" y2="54627"/>
                        <a14:backgroundMark x1="62917" y1="31642" x2="62917" y2="31642"/>
                        <a14:backgroundMark x1="62083" y1="32090" x2="62083" y2="32090"/>
                        <a14:backgroundMark x1="66333" y1="25821" x2="66333" y2="25821"/>
                        <a14:backgroundMark x1="73500" y1="21940" x2="73500" y2="21940"/>
                        <a14:backgroundMark x1="70250" y1="22985" x2="70250" y2="22985"/>
                        <a14:backgroundMark x1="72583" y1="22239" x2="72583" y2="22239"/>
                        <a14:backgroundMark x1="77000" y1="50448" x2="77000" y2="50448"/>
                        <a14:backgroundMark x1="68750" y1="55224" x2="68750" y2="55224"/>
                        <a14:backgroundMark x1="77333" y1="48507" x2="77333" y2="48507"/>
                        <a14:backgroundMark x1="56167" y1="37910" x2="56167" y2="37910"/>
                        <a14:backgroundMark x1="55333" y1="40000" x2="55333" y2="40000"/>
                        <a14:backgroundMark x1="55833" y1="41642" x2="55833" y2="41642"/>
                        <a14:backgroundMark x1="96000" y1="98507" x2="96000" y2="98507"/>
                        <a14:backgroundMark x1="72000" y1="68358" x2="72000" y2="68358"/>
                        <a14:backgroundMark x1="72167" y1="65821" x2="72167" y2="65821"/>
                        <a14:backgroundMark x1="72333" y1="62537" x2="72333" y2="62537"/>
                        <a14:backgroundMark x1="84917" y1="42836" x2="84917" y2="42836"/>
                        <a14:backgroundMark x1="84417" y1="30000" x2="84417" y2="30000"/>
                        <a14:backgroundMark x1="81583" y1="15224" x2="81583" y2="15224"/>
                        <a14:backgroundMark x1="70917" y1="7164" x2="70917" y2="7164"/>
                        <a14:backgroundMark x1="58917" y1="13582" x2="58917" y2="13582"/>
                        <a14:backgroundMark x1="55167" y1="25821" x2="55167" y2="25821"/>
                        <a14:backgroundMark x1="58583" y1="53731" x2="58583" y2="53731"/>
                        <a14:backgroundMark x1="56583" y1="57015" x2="56583" y2="57015"/>
                        <a14:backgroundMark x1="63583" y1="30597" x2="63583" y2="30597"/>
                        <a14:backgroundMark x1="64167" y1="29403" x2="64167" y2="29403"/>
                        <a14:backgroundMark x1="67750" y1="25672" x2="67750" y2="25672"/>
                        <a14:backgroundMark x1="71167" y1="21940" x2="71167" y2="21940"/>
                        <a14:backgroundMark x1="68167" y1="24925" x2="68167" y2="24925"/>
                        <a14:backgroundMark x1="65417" y1="51493" x2="65417" y2="51493"/>
                        <a14:backgroundMark x1="66083" y1="27164" x2="66083" y2="27164"/>
                        <a14:backgroundMark x1="76333" y1="24925" x2="76333" y2="24925"/>
                        <a14:backgroundMark x1="58417" y1="17761" x2="58417" y2="17761"/>
                      </a14:backgroundRemoval>
                    </a14:imgEffect>
                  </a14:imgLayer>
                </a14:imgProps>
              </a:ext>
              <a:ext uri="{28A0092B-C50C-407E-A947-70E740481C1C}">
                <a14:useLocalDpi xmlns:a14="http://schemas.microsoft.com/office/drawing/2010/main" val="0"/>
              </a:ext>
            </a:extLst>
          </a:blip>
          <a:stretch>
            <a:fillRect/>
          </a:stretch>
        </p:blipFill>
        <p:spPr>
          <a:xfrm>
            <a:off x="-45493" y="0"/>
            <a:ext cx="12282986" cy="6858000"/>
          </a:xfrm>
          <a:prstGeom prst="rect">
            <a:avLst/>
          </a:prstGeom>
        </p:spPr>
      </p:pic>
      <p:sp>
        <p:nvSpPr>
          <p:cNvPr id="10" name="TextBox 9"/>
          <p:cNvSpPr txBox="1"/>
          <p:nvPr/>
        </p:nvSpPr>
        <p:spPr>
          <a:xfrm>
            <a:off x="263239" y="280742"/>
            <a:ext cx="6151627" cy="769441"/>
          </a:xfrm>
          <a:prstGeom prst="rect">
            <a:avLst/>
          </a:prstGeom>
          <a:noFill/>
        </p:spPr>
        <p:txBody>
          <a:bodyPr wrap="square" rtlCol="0">
            <a:spAutoFit/>
          </a:bodyPr>
          <a:lstStyle/>
          <a:p>
            <a:r>
              <a:rPr lang="en-US" sz="4400" dirty="0" smtClean="0">
                <a:latin typeface="Estrangelo Edessa" panose="03080600000000000000" pitchFamily="66" charset="0"/>
                <a:cs typeface="Estrangelo Edessa" panose="03080600000000000000" pitchFamily="66" charset="0"/>
              </a:rPr>
              <a:t>RESEARCH QUESTIONS</a:t>
            </a:r>
            <a:endParaRPr lang="id-ID" sz="4400" dirty="0">
              <a:latin typeface="Estrangelo Edessa" panose="03080600000000000000" pitchFamily="66" charset="0"/>
              <a:cs typeface="Estrangelo Edessa" panose="03080600000000000000" pitchFamily="66" charset="0"/>
            </a:endParaRPr>
          </a:p>
        </p:txBody>
      </p:sp>
      <p:sp>
        <p:nvSpPr>
          <p:cNvPr id="11" name="TextBox 10"/>
          <p:cNvSpPr txBox="1"/>
          <p:nvPr/>
        </p:nvSpPr>
        <p:spPr>
          <a:xfrm>
            <a:off x="783771" y="1330925"/>
            <a:ext cx="5312229" cy="646331"/>
          </a:xfrm>
          <a:prstGeom prst="rect">
            <a:avLst/>
          </a:prstGeom>
          <a:noFill/>
        </p:spPr>
        <p:txBody>
          <a:bodyPr wrap="square" rtlCol="0">
            <a:spAutoFit/>
          </a:bodyPr>
          <a:lstStyle/>
          <a:p>
            <a:r>
              <a:rPr lang="en-US" dirty="0" smtClean="0">
                <a:latin typeface="Estrangelo Edessa" panose="03080600000000000000" pitchFamily="66" charset="0"/>
                <a:cs typeface="Estrangelo Edessa" panose="03080600000000000000" pitchFamily="66" charset="0"/>
              </a:rPr>
              <a:t>To what extent the effect of Indonesia’s GDP per capita on the total number of foreign tourist visit to </a:t>
            </a:r>
            <a:r>
              <a:rPr lang="id-ID" dirty="0" smtClean="0">
                <a:latin typeface="Estrangelo Edessa" panose="03080600000000000000" pitchFamily="66" charset="0"/>
                <a:cs typeface="Estrangelo Edessa" panose="03080600000000000000" pitchFamily="66" charset="0"/>
              </a:rPr>
              <a:t>Indonesia?</a:t>
            </a:r>
            <a:endParaRPr lang="id-ID" dirty="0">
              <a:latin typeface="Estrangelo Edessa" panose="03080600000000000000" pitchFamily="66" charset="0"/>
              <a:cs typeface="Estrangelo Edessa" panose="03080600000000000000" pitchFamily="66" charset="0"/>
            </a:endParaRPr>
          </a:p>
        </p:txBody>
      </p:sp>
      <p:sp>
        <p:nvSpPr>
          <p:cNvPr id="12" name="TextBox 11"/>
          <p:cNvSpPr txBox="1"/>
          <p:nvPr/>
        </p:nvSpPr>
        <p:spPr>
          <a:xfrm>
            <a:off x="778277" y="2457967"/>
            <a:ext cx="5317721" cy="646331"/>
          </a:xfrm>
          <a:prstGeom prst="rect">
            <a:avLst/>
          </a:prstGeom>
          <a:noFill/>
        </p:spPr>
        <p:txBody>
          <a:bodyPr wrap="square" rtlCol="0">
            <a:spAutoFit/>
          </a:bodyPr>
          <a:lstStyle/>
          <a:p>
            <a:r>
              <a:rPr lang="en-US" dirty="0">
                <a:latin typeface="Estrangelo Edessa" panose="03080600000000000000" pitchFamily="66" charset="0"/>
                <a:cs typeface="Estrangelo Edessa" panose="03080600000000000000" pitchFamily="66" charset="0"/>
              </a:rPr>
              <a:t>To what extent </a:t>
            </a:r>
            <a:r>
              <a:rPr lang="en-US" dirty="0" smtClean="0">
                <a:latin typeface="Estrangelo Edessa" panose="03080600000000000000" pitchFamily="66" charset="0"/>
                <a:cs typeface="Estrangelo Edessa" panose="03080600000000000000" pitchFamily="66" charset="0"/>
              </a:rPr>
              <a:t>the effect of foreigners’ </a:t>
            </a:r>
            <a:r>
              <a:rPr lang="en-US" dirty="0">
                <a:latin typeface="Estrangelo Edessa" panose="03080600000000000000" pitchFamily="66" charset="0"/>
                <a:cs typeface="Estrangelo Edessa" panose="03080600000000000000" pitchFamily="66" charset="0"/>
              </a:rPr>
              <a:t>GDP per </a:t>
            </a:r>
            <a:r>
              <a:rPr lang="en-US" dirty="0" smtClean="0">
                <a:latin typeface="Estrangelo Edessa" panose="03080600000000000000" pitchFamily="66" charset="0"/>
                <a:cs typeface="Estrangelo Edessa" panose="03080600000000000000" pitchFamily="66" charset="0"/>
              </a:rPr>
              <a:t>capita on the total </a:t>
            </a:r>
            <a:r>
              <a:rPr lang="en-US" dirty="0">
                <a:latin typeface="Estrangelo Edessa" panose="03080600000000000000" pitchFamily="66" charset="0"/>
                <a:cs typeface="Estrangelo Edessa" panose="03080600000000000000" pitchFamily="66" charset="0"/>
              </a:rPr>
              <a:t>number of foreign tourist visit to </a:t>
            </a:r>
            <a:r>
              <a:rPr lang="id-ID" dirty="0">
                <a:latin typeface="Estrangelo Edessa" panose="03080600000000000000" pitchFamily="66" charset="0"/>
                <a:cs typeface="Estrangelo Edessa" panose="03080600000000000000" pitchFamily="66" charset="0"/>
              </a:rPr>
              <a:t>Indonesia?</a:t>
            </a:r>
          </a:p>
        </p:txBody>
      </p:sp>
      <p:sp>
        <p:nvSpPr>
          <p:cNvPr id="13" name="Rectangle 12"/>
          <p:cNvSpPr/>
          <p:nvPr/>
        </p:nvSpPr>
        <p:spPr>
          <a:xfrm>
            <a:off x="778277" y="3451507"/>
            <a:ext cx="5317721" cy="646331"/>
          </a:xfrm>
          <a:prstGeom prst="rect">
            <a:avLst/>
          </a:prstGeom>
        </p:spPr>
        <p:txBody>
          <a:bodyPr wrap="square">
            <a:spAutoFit/>
          </a:bodyPr>
          <a:lstStyle/>
          <a:p>
            <a:r>
              <a:rPr lang="en-US" dirty="0">
                <a:latin typeface="Estrangelo Edessa" panose="03080600000000000000" pitchFamily="66" charset="0"/>
                <a:cs typeface="Estrangelo Edessa" panose="03080600000000000000" pitchFamily="66" charset="0"/>
              </a:rPr>
              <a:t>To what </a:t>
            </a:r>
            <a:r>
              <a:rPr lang="en-US" dirty="0" smtClean="0">
                <a:latin typeface="Estrangelo Edessa" panose="03080600000000000000" pitchFamily="66" charset="0"/>
                <a:cs typeface="Estrangelo Edessa" panose="03080600000000000000" pitchFamily="66" charset="0"/>
              </a:rPr>
              <a:t>extent the effect of distance on </a:t>
            </a:r>
            <a:r>
              <a:rPr lang="en-US" dirty="0">
                <a:latin typeface="Estrangelo Edessa" panose="03080600000000000000" pitchFamily="66" charset="0"/>
                <a:cs typeface="Estrangelo Edessa" panose="03080600000000000000" pitchFamily="66" charset="0"/>
              </a:rPr>
              <a:t>the </a:t>
            </a:r>
            <a:r>
              <a:rPr lang="en-US" dirty="0" smtClean="0">
                <a:latin typeface="Estrangelo Edessa" panose="03080600000000000000" pitchFamily="66" charset="0"/>
                <a:cs typeface="Estrangelo Edessa" panose="03080600000000000000" pitchFamily="66" charset="0"/>
              </a:rPr>
              <a:t>total number </a:t>
            </a:r>
            <a:r>
              <a:rPr lang="en-US" dirty="0">
                <a:latin typeface="Estrangelo Edessa" panose="03080600000000000000" pitchFamily="66" charset="0"/>
                <a:cs typeface="Estrangelo Edessa" panose="03080600000000000000" pitchFamily="66" charset="0"/>
              </a:rPr>
              <a:t>of foreign tourist visit to </a:t>
            </a:r>
            <a:r>
              <a:rPr lang="id-ID" dirty="0">
                <a:latin typeface="Estrangelo Edessa" panose="03080600000000000000" pitchFamily="66" charset="0"/>
                <a:cs typeface="Estrangelo Edessa" panose="03080600000000000000" pitchFamily="66" charset="0"/>
              </a:rPr>
              <a:t>Indonesia?</a:t>
            </a:r>
          </a:p>
        </p:txBody>
      </p:sp>
      <p:sp>
        <p:nvSpPr>
          <p:cNvPr id="14" name="Rectangle 13"/>
          <p:cNvSpPr/>
          <p:nvPr/>
        </p:nvSpPr>
        <p:spPr>
          <a:xfrm>
            <a:off x="778277" y="4589699"/>
            <a:ext cx="5317721" cy="923330"/>
          </a:xfrm>
          <a:prstGeom prst="rect">
            <a:avLst/>
          </a:prstGeom>
        </p:spPr>
        <p:txBody>
          <a:bodyPr wrap="square">
            <a:spAutoFit/>
          </a:bodyPr>
          <a:lstStyle/>
          <a:p>
            <a:r>
              <a:rPr lang="en-US" dirty="0">
                <a:latin typeface="Estrangelo Edessa" panose="03080600000000000000" pitchFamily="66" charset="0"/>
                <a:cs typeface="Estrangelo Edessa" panose="03080600000000000000" pitchFamily="66" charset="0"/>
              </a:rPr>
              <a:t>To what extent </a:t>
            </a:r>
            <a:r>
              <a:rPr lang="en-US" dirty="0" smtClean="0">
                <a:latin typeface="Estrangelo Edessa" panose="03080600000000000000" pitchFamily="66" charset="0"/>
                <a:cs typeface="Estrangelo Edessa" panose="03080600000000000000" pitchFamily="66" charset="0"/>
              </a:rPr>
              <a:t>the effect of domestic (Indonesia) exchange rate on </a:t>
            </a:r>
            <a:r>
              <a:rPr lang="en-US" dirty="0">
                <a:latin typeface="Estrangelo Edessa" panose="03080600000000000000" pitchFamily="66" charset="0"/>
                <a:cs typeface="Estrangelo Edessa" panose="03080600000000000000" pitchFamily="66" charset="0"/>
              </a:rPr>
              <a:t>the </a:t>
            </a:r>
            <a:r>
              <a:rPr lang="en-US" dirty="0" smtClean="0">
                <a:latin typeface="Estrangelo Edessa" panose="03080600000000000000" pitchFamily="66" charset="0"/>
                <a:cs typeface="Estrangelo Edessa" panose="03080600000000000000" pitchFamily="66" charset="0"/>
              </a:rPr>
              <a:t>total number </a:t>
            </a:r>
            <a:r>
              <a:rPr lang="en-US" dirty="0">
                <a:latin typeface="Estrangelo Edessa" panose="03080600000000000000" pitchFamily="66" charset="0"/>
                <a:cs typeface="Estrangelo Edessa" panose="03080600000000000000" pitchFamily="66" charset="0"/>
              </a:rPr>
              <a:t>of foreign tourist visit to </a:t>
            </a:r>
            <a:r>
              <a:rPr lang="id-ID" dirty="0">
                <a:latin typeface="Estrangelo Edessa" panose="03080600000000000000" pitchFamily="66" charset="0"/>
                <a:cs typeface="Estrangelo Edessa" panose="03080600000000000000" pitchFamily="66" charset="0"/>
              </a:rPr>
              <a:t>Indonesia?</a:t>
            </a:r>
          </a:p>
        </p:txBody>
      </p:sp>
      <p:sp>
        <p:nvSpPr>
          <p:cNvPr id="15" name="Rectangle 14"/>
          <p:cNvSpPr/>
          <p:nvPr/>
        </p:nvSpPr>
        <p:spPr>
          <a:xfrm>
            <a:off x="778278" y="5727891"/>
            <a:ext cx="5317721" cy="923330"/>
          </a:xfrm>
          <a:prstGeom prst="rect">
            <a:avLst/>
          </a:prstGeom>
        </p:spPr>
        <p:txBody>
          <a:bodyPr wrap="square">
            <a:spAutoFit/>
          </a:bodyPr>
          <a:lstStyle/>
          <a:p>
            <a:r>
              <a:rPr lang="en-US" dirty="0">
                <a:latin typeface="Estrangelo Edessa" panose="03080600000000000000" pitchFamily="66" charset="0"/>
                <a:cs typeface="Estrangelo Edessa" panose="03080600000000000000" pitchFamily="66" charset="0"/>
              </a:rPr>
              <a:t>To what extent the effect of </a:t>
            </a:r>
            <a:r>
              <a:rPr lang="en-US" dirty="0" smtClean="0">
                <a:latin typeface="Estrangelo Edessa" panose="03080600000000000000" pitchFamily="66" charset="0"/>
                <a:cs typeface="Estrangelo Edessa" panose="03080600000000000000" pitchFamily="66" charset="0"/>
              </a:rPr>
              <a:t>foreign countries’ population on the total </a:t>
            </a:r>
            <a:r>
              <a:rPr lang="en-US" dirty="0">
                <a:latin typeface="Estrangelo Edessa" panose="03080600000000000000" pitchFamily="66" charset="0"/>
                <a:cs typeface="Estrangelo Edessa" panose="03080600000000000000" pitchFamily="66" charset="0"/>
              </a:rPr>
              <a:t>number of foreign tourist visit to </a:t>
            </a:r>
            <a:r>
              <a:rPr lang="id-ID" dirty="0">
                <a:latin typeface="Estrangelo Edessa" panose="03080600000000000000" pitchFamily="66" charset="0"/>
                <a:cs typeface="Estrangelo Edessa" panose="03080600000000000000" pitchFamily="66" charset="0"/>
              </a:rPr>
              <a:t>Indonesia?</a:t>
            </a:r>
          </a:p>
        </p:txBody>
      </p:sp>
      <p:pic>
        <p:nvPicPr>
          <p:cNvPr id="21" name="Picture 20"/>
          <p:cNvPicPr>
            <a:picLocks noChangeAspect="1"/>
          </p:cNvPicPr>
          <p:nvPr/>
        </p:nvPicPr>
        <p:blipFill rotWithShape="1">
          <a:blip r:embed="rId4" cstate="print">
            <a:extLst>
              <a:ext uri="{BEBA8EAE-BF5A-486C-A8C5-ECC9F3942E4B}">
                <a14:imgProps xmlns:a14="http://schemas.microsoft.com/office/drawing/2010/main">
                  <a14:imgLayer r:embed="rId3">
                    <a14:imgEffect>
                      <a14:backgroundRemoval t="5970" b="98358" l="10000" r="96000">
                        <a14:foregroundMark x1="92917" y1="94179" x2="92917" y2="94179"/>
                        <a14:foregroundMark x1="96000" y1="98507" x2="96000" y2="98507"/>
                        <a14:foregroundMark x1="86750" y1="90000" x2="86750" y2="90000"/>
                        <a14:foregroundMark x1="71500" y1="68060" x2="71500" y2="68060"/>
                        <a14:foregroundMark x1="72167" y1="65373" x2="72167" y2="65373"/>
                        <a14:foregroundMark x1="71417" y1="62090" x2="71417" y2="62090"/>
                        <a14:foregroundMark x1="71417" y1="59851" x2="71417" y2="59851"/>
                        <a14:foregroundMark x1="58083" y1="53881" x2="58083" y2="53881"/>
                        <a14:foregroundMark x1="55917" y1="37761" x2="55917" y2="37761"/>
                        <a14:foregroundMark x1="55333" y1="25672" x2="55333" y2="25672"/>
                        <a14:foregroundMark x1="53667" y1="24179" x2="53667" y2="24179"/>
                        <a14:foregroundMark x1="58750" y1="12239" x2="58750" y2="12239"/>
                        <a14:foregroundMark x1="60833" y1="14627" x2="60833" y2="14627"/>
                        <a14:foregroundMark x1="58083" y1="16269" x2="58083" y2="16269"/>
                        <a14:foregroundMark x1="58167" y1="17612" x2="58167" y2="17612"/>
                        <a14:foregroundMark x1="71000" y1="5970" x2="71000" y2="5970"/>
                        <a14:foregroundMark x1="81417" y1="14925" x2="81417" y2="14925"/>
                        <a14:foregroundMark x1="84083" y1="30149" x2="84083" y2="30149"/>
                        <a14:foregroundMark x1="84917" y1="42836" x2="84917" y2="42836"/>
                        <a14:foregroundMark x1="81833" y1="50597" x2="81833" y2="50597"/>
                        <a14:foregroundMark x1="55667" y1="36567" x2="55667" y2="36567"/>
                        <a14:backgroundMark x1="64750" y1="71045" x2="64750" y2="71045"/>
                        <a14:backgroundMark x1="76917" y1="55821" x2="76917" y2="55821"/>
                        <a14:backgroundMark x1="71167" y1="66866" x2="71167" y2="66866"/>
                        <a14:backgroundMark x1="77917" y1="48806" x2="77917" y2="48806"/>
                        <a14:backgroundMark x1="65750" y1="52090" x2="65750" y2="52090"/>
                        <a14:backgroundMark x1="63167" y1="44328" x2="63167" y2="44328"/>
                      </a14:backgroundRemoval>
                    </a14:imgEffect>
                  </a14:imgLayer>
                </a14:imgProps>
              </a:ext>
              <a:ext uri="{28A0092B-C50C-407E-A947-70E740481C1C}">
                <a14:useLocalDpi xmlns:a14="http://schemas.microsoft.com/office/drawing/2010/main" val="0"/>
              </a:ext>
            </a:extLst>
          </a:blip>
          <a:srcRect l="52596"/>
          <a:stretch/>
        </p:blipFill>
        <p:spPr>
          <a:xfrm>
            <a:off x="6414867" y="0"/>
            <a:ext cx="5822625" cy="6858000"/>
          </a:xfrm>
          <a:prstGeom prst="rect">
            <a:avLst/>
          </a:prstGeom>
        </p:spPr>
      </p:pic>
      <p:sp>
        <p:nvSpPr>
          <p:cNvPr id="24" name="Rectangle 23"/>
          <p:cNvSpPr/>
          <p:nvPr/>
        </p:nvSpPr>
        <p:spPr>
          <a:xfrm>
            <a:off x="202220" y="1567618"/>
            <a:ext cx="478971" cy="449943"/>
          </a:xfrm>
          <a:prstGeom prst="rect">
            <a:avLst/>
          </a:prstGeom>
          <a:solidFill>
            <a:srgbClr val="91BC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smtClean="0">
                <a:latin typeface="Estrangelo Edessa" panose="03080600000000000000" pitchFamily="66" charset="0"/>
                <a:cs typeface="Estrangelo Edessa" panose="03080600000000000000" pitchFamily="66" charset="0"/>
              </a:rPr>
              <a:t>1</a:t>
            </a:r>
            <a:endParaRPr lang="id-ID" sz="2000" dirty="0">
              <a:latin typeface="Estrangelo Edessa" panose="03080600000000000000" pitchFamily="66" charset="0"/>
              <a:cs typeface="Estrangelo Edessa" panose="03080600000000000000" pitchFamily="66" charset="0"/>
            </a:endParaRPr>
          </a:p>
        </p:txBody>
      </p:sp>
      <p:sp>
        <p:nvSpPr>
          <p:cNvPr id="25" name="Rectangle 24"/>
          <p:cNvSpPr/>
          <p:nvPr/>
        </p:nvSpPr>
        <p:spPr>
          <a:xfrm>
            <a:off x="202220" y="2700196"/>
            <a:ext cx="478971" cy="449943"/>
          </a:xfrm>
          <a:prstGeom prst="rect">
            <a:avLst/>
          </a:prstGeom>
          <a:solidFill>
            <a:srgbClr val="6CA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latin typeface="Estrangelo Edessa" panose="03080600000000000000" pitchFamily="66" charset="0"/>
                <a:cs typeface="Estrangelo Edessa" panose="03080600000000000000" pitchFamily="66" charset="0"/>
              </a:rPr>
              <a:t>2</a:t>
            </a:r>
          </a:p>
        </p:txBody>
      </p:sp>
      <p:sp>
        <p:nvSpPr>
          <p:cNvPr id="26" name="Rectangle 25"/>
          <p:cNvSpPr/>
          <p:nvPr/>
        </p:nvSpPr>
        <p:spPr>
          <a:xfrm>
            <a:off x="202220" y="3688200"/>
            <a:ext cx="478971" cy="449943"/>
          </a:xfrm>
          <a:prstGeom prst="rect">
            <a:avLst/>
          </a:prstGeom>
          <a:solidFill>
            <a:srgbClr val="588E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latin typeface="Estrangelo Edessa" panose="03080600000000000000" pitchFamily="66" charset="0"/>
                <a:cs typeface="Estrangelo Edessa" panose="03080600000000000000" pitchFamily="66" charset="0"/>
              </a:rPr>
              <a:t>3</a:t>
            </a:r>
          </a:p>
        </p:txBody>
      </p:sp>
      <p:sp>
        <p:nvSpPr>
          <p:cNvPr id="27" name="Rectangle 26"/>
          <p:cNvSpPr/>
          <p:nvPr/>
        </p:nvSpPr>
        <p:spPr>
          <a:xfrm>
            <a:off x="202220" y="4820778"/>
            <a:ext cx="478971" cy="449943"/>
          </a:xfrm>
          <a:prstGeom prst="rect">
            <a:avLst/>
          </a:prstGeom>
          <a:solidFill>
            <a:srgbClr val="4672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latin typeface="Estrangelo Edessa" panose="03080600000000000000" pitchFamily="66" charset="0"/>
                <a:cs typeface="Estrangelo Edessa" panose="03080600000000000000" pitchFamily="66" charset="0"/>
              </a:rPr>
              <a:t>4</a:t>
            </a:r>
          </a:p>
        </p:txBody>
      </p:sp>
      <p:sp>
        <p:nvSpPr>
          <p:cNvPr id="28" name="Rectangle 27"/>
          <p:cNvSpPr/>
          <p:nvPr/>
        </p:nvSpPr>
        <p:spPr>
          <a:xfrm>
            <a:off x="202220" y="5964584"/>
            <a:ext cx="478971" cy="449943"/>
          </a:xfrm>
          <a:prstGeom prst="rect">
            <a:avLst/>
          </a:prstGeom>
          <a:solidFill>
            <a:srgbClr val="335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latin typeface="Estrangelo Edessa" panose="03080600000000000000" pitchFamily="66" charset="0"/>
                <a:cs typeface="Estrangelo Edessa" panose="03080600000000000000" pitchFamily="66" charset="0"/>
              </a:rPr>
              <a:t>5</a:t>
            </a:r>
          </a:p>
        </p:txBody>
      </p:sp>
    </p:spTree>
    <p:extLst>
      <p:ext uri="{BB962C8B-B14F-4D97-AF65-F5344CB8AC3E}">
        <p14:creationId xmlns:p14="http://schemas.microsoft.com/office/powerpoint/2010/main" val="1464976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ppt_w</p:attrName>
                                        </p:attrNameLst>
                                      </p:cBhvr>
                                      <p:tavLst>
                                        <p:tav tm="0">
                                          <p:val>
                                            <p:fltVal val="0"/>
                                          </p:val>
                                        </p:tav>
                                        <p:tav tm="100000">
                                          <p:val>
                                            <p:strVal val="#ppt_w"/>
                                          </p:val>
                                        </p:tav>
                                      </p:tavLst>
                                    </p:anim>
                                    <p:anim calcmode="lin" valueType="num">
                                      <p:cBhvr>
                                        <p:cTn id="39" dur="500" fill="hold"/>
                                        <p:tgtEl>
                                          <p:spTgt spid="26"/>
                                        </p:tgtEl>
                                        <p:attrNameLst>
                                          <p:attrName>ppt_h</p:attrName>
                                        </p:attrNameLst>
                                      </p:cBhvr>
                                      <p:tavLst>
                                        <p:tav tm="0">
                                          <p:val>
                                            <p:fltVal val="0"/>
                                          </p:val>
                                        </p:tav>
                                        <p:tav tm="100000">
                                          <p:val>
                                            <p:strVal val="#ppt_h"/>
                                          </p:val>
                                        </p:tav>
                                      </p:tavLst>
                                    </p:anim>
                                    <p:animEffect transition="in" filter="fade">
                                      <p:cBhvr>
                                        <p:cTn id="40" dur="500"/>
                                        <p:tgtEl>
                                          <p:spTgt spid="26"/>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fltVal val="0"/>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animEffect transition="in" filter="fade">
                                      <p:cBhvr>
                                        <p:cTn id="50" dur="500"/>
                                        <p:tgtEl>
                                          <p:spTgt spid="27"/>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childTnLst>
                          </p:cTn>
                        </p:par>
                        <p:par>
                          <p:cTn id="55" fill="hold">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Effect transition="in" filter="fade">
                                      <p:cBhvr>
                                        <p:cTn id="60" dur="500"/>
                                        <p:tgtEl>
                                          <p:spTgt spid="28"/>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left)">
                                      <p:cBhvr>
                                        <p:cTn id="6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24" grpId="0" animBg="1"/>
      <p:bldP spid="25" grpId="0" animBg="1"/>
      <p:bldP spid="26" grpId="0" animBg="1"/>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1020" y="89913"/>
            <a:ext cx="7062192" cy="707886"/>
          </a:xfrm>
          <a:prstGeom prst="rect">
            <a:avLst/>
          </a:prstGeom>
          <a:noFill/>
        </p:spPr>
        <p:txBody>
          <a:bodyPr wrap="square" rtlCol="0">
            <a:spAutoFit/>
          </a:bodyPr>
          <a:lstStyle/>
          <a:p>
            <a:r>
              <a:rPr lang="en-US" sz="4000" dirty="0" smtClean="0">
                <a:latin typeface="Arial Rounded MT Bold" panose="020F0704030504030204" pitchFamily="34" charset="0"/>
                <a:cs typeface="Times New Roman" panose="02020603050405020304" pitchFamily="18" charset="0"/>
              </a:rPr>
              <a:t>RESEARCH OBJECTIVES</a:t>
            </a:r>
            <a:endParaRPr lang="id-ID" sz="4000" dirty="0">
              <a:latin typeface="Arial Rounded MT Bold" panose="020F0704030504030204" pitchFamily="34" charset="0"/>
            </a:endParaRPr>
          </a:p>
        </p:txBody>
      </p:sp>
      <p:cxnSp>
        <p:nvCxnSpPr>
          <p:cNvPr id="6" name="Straight Connector 5"/>
          <p:cNvCxnSpPr/>
          <p:nvPr/>
        </p:nvCxnSpPr>
        <p:spPr>
          <a:xfrm>
            <a:off x="3493749" y="815669"/>
            <a:ext cx="5663821" cy="0"/>
          </a:xfrm>
          <a:prstGeom prst="line">
            <a:avLst/>
          </a:prstGeom>
          <a:ln w="5715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0" idx="4"/>
            <a:endCxn id="21" idx="0"/>
          </p:cNvCxnSpPr>
          <p:nvPr/>
        </p:nvCxnSpPr>
        <p:spPr>
          <a:xfrm>
            <a:off x="5957047" y="2010029"/>
            <a:ext cx="1555" cy="727293"/>
          </a:xfrm>
          <a:prstGeom prst="line">
            <a:avLst/>
          </a:prstGeom>
          <a:ln w="28575">
            <a:solidFill>
              <a:srgbClr val="C0CE6A"/>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87296" y="1296192"/>
            <a:ext cx="5509379" cy="646331"/>
          </a:xfrm>
          <a:prstGeom prst="rect">
            <a:avLst/>
          </a:prstGeom>
          <a:noFill/>
          <a:ln>
            <a:noFill/>
            <a:prstDash val="dash"/>
          </a:ln>
        </p:spPr>
        <p:txBody>
          <a:bodyPr wrap="square" rtlCol="0">
            <a:spAutoFit/>
          </a:bodyPr>
          <a:lstStyle/>
          <a:p>
            <a:pPr algn="r"/>
            <a:r>
              <a:rPr lang="en-US" dirty="0" smtClean="0">
                <a:latin typeface="Estrangelo Edessa" panose="03080600000000000000" pitchFamily="66" charset="0"/>
                <a:cs typeface="Estrangelo Edessa" panose="03080600000000000000" pitchFamily="66" charset="0"/>
              </a:rPr>
              <a:t>To examine the </a:t>
            </a:r>
            <a:r>
              <a:rPr lang="en-US" dirty="0">
                <a:latin typeface="Estrangelo Edessa" panose="03080600000000000000" pitchFamily="66" charset="0"/>
                <a:cs typeface="Estrangelo Edessa" panose="03080600000000000000" pitchFamily="66" charset="0"/>
              </a:rPr>
              <a:t>effect of Indonesia’s GDP per capita on the </a:t>
            </a:r>
            <a:r>
              <a:rPr lang="en-US" dirty="0" smtClean="0">
                <a:latin typeface="Estrangelo Edessa" panose="03080600000000000000" pitchFamily="66" charset="0"/>
                <a:cs typeface="Estrangelo Edessa" panose="03080600000000000000" pitchFamily="66" charset="0"/>
              </a:rPr>
              <a:t>total number </a:t>
            </a:r>
            <a:r>
              <a:rPr lang="en-US" dirty="0">
                <a:latin typeface="Estrangelo Edessa" panose="03080600000000000000" pitchFamily="66" charset="0"/>
                <a:cs typeface="Estrangelo Edessa" panose="03080600000000000000" pitchFamily="66" charset="0"/>
              </a:rPr>
              <a:t>of foreign tourist visit to </a:t>
            </a:r>
            <a:r>
              <a:rPr lang="id-ID" dirty="0">
                <a:latin typeface="Estrangelo Edessa" panose="03080600000000000000" pitchFamily="66" charset="0"/>
                <a:cs typeface="Estrangelo Edessa" panose="03080600000000000000" pitchFamily="66" charset="0"/>
              </a:rPr>
              <a:t>Indonesia</a:t>
            </a:r>
          </a:p>
        </p:txBody>
      </p:sp>
      <p:sp>
        <p:nvSpPr>
          <p:cNvPr id="29" name="TextBox 28"/>
          <p:cNvSpPr txBox="1"/>
          <p:nvPr/>
        </p:nvSpPr>
        <p:spPr>
          <a:xfrm>
            <a:off x="187296" y="3520329"/>
            <a:ext cx="5514044" cy="646331"/>
          </a:xfrm>
          <a:prstGeom prst="rect">
            <a:avLst/>
          </a:prstGeom>
          <a:noFill/>
        </p:spPr>
        <p:txBody>
          <a:bodyPr wrap="square" rtlCol="0">
            <a:spAutoFit/>
          </a:bodyPr>
          <a:lstStyle/>
          <a:p>
            <a:pPr algn="r"/>
            <a:r>
              <a:rPr lang="en-US" dirty="0" smtClean="0">
                <a:latin typeface="Estrangelo Edessa" panose="03080600000000000000" pitchFamily="66" charset="0"/>
                <a:cs typeface="Estrangelo Edessa" panose="03080600000000000000" pitchFamily="66" charset="0"/>
              </a:rPr>
              <a:t>To examine the </a:t>
            </a:r>
            <a:r>
              <a:rPr lang="en-US" dirty="0">
                <a:latin typeface="Estrangelo Edessa" panose="03080600000000000000" pitchFamily="66" charset="0"/>
                <a:cs typeface="Estrangelo Edessa" panose="03080600000000000000" pitchFamily="66" charset="0"/>
              </a:rPr>
              <a:t>effect of distance on the </a:t>
            </a:r>
            <a:r>
              <a:rPr lang="en-US" dirty="0" smtClean="0">
                <a:latin typeface="Estrangelo Edessa" panose="03080600000000000000" pitchFamily="66" charset="0"/>
                <a:cs typeface="Estrangelo Edessa" panose="03080600000000000000" pitchFamily="66" charset="0"/>
              </a:rPr>
              <a:t>total number </a:t>
            </a:r>
            <a:r>
              <a:rPr lang="en-US" dirty="0">
                <a:latin typeface="Estrangelo Edessa" panose="03080600000000000000" pitchFamily="66" charset="0"/>
                <a:cs typeface="Estrangelo Edessa" panose="03080600000000000000" pitchFamily="66" charset="0"/>
              </a:rPr>
              <a:t>of foreign tourist visit to </a:t>
            </a:r>
            <a:r>
              <a:rPr lang="id-ID" dirty="0">
                <a:latin typeface="Estrangelo Edessa" panose="03080600000000000000" pitchFamily="66" charset="0"/>
                <a:cs typeface="Estrangelo Edessa" panose="03080600000000000000" pitchFamily="66" charset="0"/>
              </a:rPr>
              <a:t>Indonesia</a:t>
            </a:r>
          </a:p>
        </p:txBody>
      </p:sp>
      <p:sp>
        <p:nvSpPr>
          <p:cNvPr id="30" name="TextBox 29"/>
          <p:cNvSpPr txBox="1"/>
          <p:nvPr/>
        </p:nvSpPr>
        <p:spPr>
          <a:xfrm>
            <a:off x="6218974" y="2447712"/>
            <a:ext cx="5509379" cy="646331"/>
          </a:xfrm>
          <a:prstGeom prst="rect">
            <a:avLst/>
          </a:prstGeom>
          <a:noFill/>
        </p:spPr>
        <p:txBody>
          <a:bodyPr wrap="square" rtlCol="0">
            <a:spAutoFit/>
          </a:bodyPr>
          <a:lstStyle/>
          <a:p>
            <a:r>
              <a:rPr lang="en-US" dirty="0" smtClean="0">
                <a:latin typeface="Estrangelo Edessa" panose="03080600000000000000" pitchFamily="66" charset="0"/>
                <a:cs typeface="Estrangelo Edessa" panose="03080600000000000000" pitchFamily="66" charset="0"/>
              </a:rPr>
              <a:t>To examine the </a:t>
            </a:r>
            <a:r>
              <a:rPr lang="en-US" dirty="0">
                <a:latin typeface="Estrangelo Edessa" panose="03080600000000000000" pitchFamily="66" charset="0"/>
                <a:cs typeface="Estrangelo Edessa" panose="03080600000000000000" pitchFamily="66" charset="0"/>
              </a:rPr>
              <a:t>effect of foreigners’ GDP per capita on the </a:t>
            </a:r>
            <a:r>
              <a:rPr lang="en-US" dirty="0" smtClean="0">
                <a:latin typeface="Estrangelo Edessa" panose="03080600000000000000" pitchFamily="66" charset="0"/>
                <a:cs typeface="Estrangelo Edessa" panose="03080600000000000000" pitchFamily="66" charset="0"/>
              </a:rPr>
              <a:t>total number </a:t>
            </a:r>
            <a:r>
              <a:rPr lang="en-US" dirty="0">
                <a:latin typeface="Estrangelo Edessa" panose="03080600000000000000" pitchFamily="66" charset="0"/>
                <a:cs typeface="Estrangelo Edessa" panose="03080600000000000000" pitchFamily="66" charset="0"/>
              </a:rPr>
              <a:t>of foreign tourist visit to </a:t>
            </a:r>
            <a:r>
              <a:rPr lang="id-ID" dirty="0">
                <a:latin typeface="Estrangelo Edessa" panose="03080600000000000000" pitchFamily="66" charset="0"/>
                <a:cs typeface="Estrangelo Edessa" panose="03080600000000000000" pitchFamily="66" charset="0"/>
              </a:rPr>
              <a:t>Indonesia</a:t>
            </a:r>
          </a:p>
        </p:txBody>
      </p:sp>
      <p:cxnSp>
        <p:nvCxnSpPr>
          <p:cNvPr id="39" name="Straight Connector 38"/>
          <p:cNvCxnSpPr/>
          <p:nvPr/>
        </p:nvCxnSpPr>
        <p:spPr>
          <a:xfrm>
            <a:off x="5955492" y="3072125"/>
            <a:ext cx="1555" cy="727293"/>
          </a:xfrm>
          <a:prstGeom prst="line">
            <a:avLst/>
          </a:prstGeom>
          <a:ln w="28575">
            <a:solidFill>
              <a:srgbClr val="C0CE6A"/>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953937" y="5141937"/>
            <a:ext cx="1555" cy="727293"/>
          </a:xfrm>
          <a:prstGeom prst="line">
            <a:avLst/>
          </a:prstGeom>
          <a:ln w="28575">
            <a:solidFill>
              <a:srgbClr val="C0CE6A"/>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953937" y="4130807"/>
            <a:ext cx="1555" cy="727293"/>
          </a:xfrm>
          <a:prstGeom prst="line">
            <a:avLst/>
          </a:prstGeom>
          <a:ln w="28575">
            <a:solidFill>
              <a:srgbClr val="C0CE6A"/>
            </a:solidFill>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5698230" y="1505685"/>
            <a:ext cx="517634" cy="504344"/>
            <a:chOff x="5710405" y="1569493"/>
            <a:chExt cx="764276" cy="748126"/>
          </a:xfrm>
        </p:grpSpPr>
        <p:sp>
          <p:nvSpPr>
            <p:cNvPr id="10" name="Oval 9"/>
            <p:cNvSpPr/>
            <p:nvPr/>
          </p:nvSpPr>
          <p:spPr>
            <a:xfrm>
              <a:off x="5710405" y="1569493"/>
              <a:ext cx="764276" cy="748126"/>
            </a:xfrm>
            <a:prstGeom prst="ellipse">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6" name="Picture 3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23043" y="1682849"/>
              <a:ext cx="543593" cy="537028"/>
            </a:xfrm>
            <a:prstGeom prst="rect">
              <a:avLst/>
            </a:prstGeom>
          </p:spPr>
        </p:pic>
      </p:grpSp>
      <p:grpSp>
        <p:nvGrpSpPr>
          <p:cNvPr id="19" name="Group 18"/>
          <p:cNvGrpSpPr/>
          <p:nvPr/>
        </p:nvGrpSpPr>
        <p:grpSpPr>
          <a:xfrm>
            <a:off x="5698230" y="2660904"/>
            <a:ext cx="517634" cy="504344"/>
            <a:chOff x="5710405" y="1569493"/>
            <a:chExt cx="764276" cy="748126"/>
          </a:xfrm>
        </p:grpSpPr>
        <p:sp>
          <p:nvSpPr>
            <p:cNvPr id="20" name="Oval 19"/>
            <p:cNvSpPr/>
            <p:nvPr/>
          </p:nvSpPr>
          <p:spPr>
            <a:xfrm>
              <a:off x="5710405" y="1569493"/>
              <a:ext cx="764276" cy="748126"/>
            </a:xfrm>
            <a:prstGeom prst="ellipse">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21" name="Picture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23043" y="1682849"/>
              <a:ext cx="543593" cy="537028"/>
            </a:xfrm>
            <a:prstGeom prst="rect">
              <a:avLst/>
            </a:prstGeom>
          </p:spPr>
        </p:pic>
      </p:grpSp>
      <p:grpSp>
        <p:nvGrpSpPr>
          <p:cNvPr id="23" name="Group 22"/>
          <p:cNvGrpSpPr/>
          <p:nvPr/>
        </p:nvGrpSpPr>
        <p:grpSpPr>
          <a:xfrm>
            <a:off x="5698230" y="3729822"/>
            <a:ext cx="517634" cy="504344"/>
            <a:chOff x="5710405" y="1569493"/>
            <a:chExt cx="764276" cy="748126"/>
          </a:xfrm>
        </p:grpSpPr>
        <p:sp>
          <p:nvSpPr>
            <p:cNvPr id="24" name="Oval 23"/>
            <p:cNvSpPr/>
            <p:nvPr/>
          </p:nvSpPr>
          <p:spPr>
            <a:xfrm>
              <a:off x="5710405" y="1569493"/>
              <a:ext cx="764276" cy="748126"/>
            </a:xfrm>
            <a:prstGeom prst="ellipse">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26" name="Picture 2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23043" y="1682849"/>
              <a:ext cx="543593" cy="537028"/>
            </a:xfrm>
            <a:prstGeom prst="rect">
              <a:avLst/>
            </a:prstGeom>
          </p:spPr>
        </p:pic>
      </p:grpSp>
      <p:grpSp>
        <p:nvGrpSpPr>
          <p:cNvPr id="28" name="Group 27"/>
          <p:cNvGrpSpPr/>
          <p:nvPr/>
        </p:nvGrpSpPr>
        <p:grpSpPr>
          <a:xfrm>
            <a:off x="5698230" y="4717245"/>
            <a:ext cx="517634" cy="504344"/>
            <a:chOff x="5710405" y="1569493"/>
            <a:chExt cx="764276" cy="748126"/>
          </a:xfrm>
        </p:grpSpPr>
        <p:sp>
          <p:nvSpPr>
            <p:cNvPr id="31" name="Oval 30"/>
            <p:cNvSpPr/>
            <p:nvPr/>
          </p:nvSpPr>
          <p:spPr>
            <a:xfrm>
              <a:off x="5710405" y="1569493"/>
              <a:ext cx="764276" cy="748126"/>
            </a:xfrm>
            <a:prstGeom prst="ellipse">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2" name="Picture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23043" y="1682849"/>
              <a:ext cx="543593" cy="537028"/>
            </a:xfrm>
            <a:prstGeom prst="rect">
              <a:avLst/>
            </a:prstGeom>
          </p:spPr>
        </p:pic>
      </p:grpSp>
      <p:grpSp>
        <p:nvGrpSpPr>
          <p:cNvPr id="34" name="Group 33"/>
          <p:cNvGrpSpPr/>
          <p:nvPr/>
        </p:nvGrpSpPr>
        <p:grpSpPr>
          <a:xfrm>
            <a:off x="5698230" y="5789577"/>
            <a:ext cx="517634" cy="504344"/>
            <a:chOff x="5710405" y="1569493"/>
            <a:chExt cx="764276" cy="748126"/>
          </a:xfrm>
        </p:grpSpPr>
        <p:sp>
          <p:nvSpPr>
            <p:cNvPr id="35" name="Oval 34"/>
            <p:cNvSpPr/>
            <p:nvPr/>
          </p:nvSpPr>
          <p:spPr>
            <a:xfrm>
              <a:off x="5710405" y="1569493"/>
              <a:ext cx="764276" cy="748126"/>
            </a:xfrm>
            <a:prstGeom prst="ellipse">
              <a:avLst/>
            </a:prstGeom>
            <a:solidFill>
              <a:srgbClr val="568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7" name="Picture 3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23043" y="1682849"/>
              <a:ext cx="543593" cy="537028"/>
            </a:xfrm>
            <a:prstGeom prst="rect">
              <a:avLst/>
            </a:prstGeom>
          </p:spPr>
        </p:pic>
      </p:grpSp>
      <p:sp>
        <p:nvSpPr>
          <p:cNvPr id="49" name="TextBox 48"/>
          <p:cNvSpPr txBox="1"/>
          <p:nvPr/>
        </p:nvSpPr>
        <p:spPr>
          <a:xfrm>
            <a:off x="6220529" y="4507467"/>
            <a:ext cx="5507824" cy="923330"/>
          </a:xfrm>
          <a:prstGeom prst="rect">
            <a:avLst/>
          </a:prstGeom>
          <a:noFill/>
        </p:spPr>
        <p:txBody>
          <a:bodyPr wrap="square" rtlCol="0">
            <a:spAutoFit/>
          </a:bodyPr>
          <a:lstStyle/>
          <a:p>
            <a:r>
              <a:rPr lang="en-US" dirty="0" smtClean="0">
                <a:latin typeface="Estrangelo Edessa" panose="03080600000000000000" pitchFamily="66" charset="0"/>
                <a:cs typeface="Estrangelo Edessa" panose="03080600000000000000" pitchFamily="66" charset="0"/>
              </a:rPr>
              <a:t>To examine the </a:t>
            </a:r>
            <a:r>
              <a:rPr lang="en-US" dirty="0">
                <a:latin typeface="Estrangelo Edessa" panose="03080600000000000000" pitchFamily="66" charset="0"/>
                <a:cs typeface="Estrangelo Edessa" panose="03080600000000000000" pitchFamily="66" charset="0"/>
              </a:rPr>
              <a:t>effect of domestic (Indonesia) exchange rate on the </a:t>
            </a:r>
            <a:r>
              <a:rPr lang="en-US" dirty="0" smtClean="0">
                <a:latin typeface="Estrangelo Edessa" panose="03080600000000000000" pitchFamily="66" charset="0"/>
                <a:cs typeface="Estrangelo Edessa" panose="03080600000000000000" pitchFamily="66" charset="0"/>
              </a:rPr>
              <a:t>total number </a:t>
            </a:r>
            <a:r>
              <a:rPr lang="en-US" dirty="0">
                <a:latin typeface="Estrangelo Edessa" panose="03080600000000000000" pitchFamily="66" charset="0"/>
                <a:cs typeface="Estrangelo Edessa" panose="03080600000000000000" pitchFamily="66" charset="0"/>
              </a:rPr>
              <a:t>of foreign tourist visit to </a:t>
            </a:r>
            <a:r>
              <a:rPr lang="id-ID" dirty="0">
                <a:latin typeface="Estrangelo Edessa" panose="03080600000000000000" pitchFamily="66" charset="0"/>
                <a:cs typeface="Estrangelo Edessa" panose="03080600000000000000" pitchFamily="66" charset="0"/>
              </a:rPr>
              <a:t>Indonesia</a:t>
            </a:r>
          </a:p>
        </p:txBody>
      </p:sp>
      <p:sp>
        <p:nvSpPr>
          <p:cNvPr id="50" name="TextBox 49"/>
          <p:cNvSpPr txBox="1"/>
          <p:nvPr/>
        </p:nvSpPr>
        <p:spPr>
          <a:xfrm>
            <a:off x="187296" y="5580084"/>
            <a:ext cx="5514044" cy="646331"/>
          </a:xfrm>
          <a:prstGeom prst="rect">
            <a:avLst/>
          </a:prstGeom>
          <a:noFill/>
        </p:spPr>
        <p:txBody>
          <a:bodyPr wrap="square" rtlCol="0">
            <a:spAutoFit/>
          </a:bodyPr>
          <a:lstStyle/>
          <a:p>
            <a:r>
              <a:rPr lang="en-US" dirty="0" smtClean="0">
                <a:latin typeface="Estrangelo Edessa" panose="03080600000000000000" pitchFamily="66" charset="0"/>
                <a:cs typeface="Estrangelo Edessa" panose="03080600000000000000" pitchFamily="66" charset="0"/>
              </a:rPr>
              <a:t>To examine the </a:t>
            </a:r>
            <a:r>
              <a:rPr lang="en-US" dirty="0">
                <a:latin typeface="Estrangelo Edessa" panose="03080600000000000000" pitchFamily="66" charset="0"/>
                <a:cs typeface="Estrangelo Edessa" panose="03080600000000000000" pitchFamily="66" charset="0"/>
              </a:rPr>
              <a:t>effect of foreign </a:t>
            </a:r>
            <a:r>
              <a:rPr lang="en-US" dirty="0" smtClean="0">
                <a:latin typeface="Estrangelo Edessa" panose="03080600000000000000" pitchFamily="66" charset="0"/>
                <a:cs typeface="Estrangelo Edessa" panose="03080600000000000000" pitchFamily="66" charset="0"/>
              </a:rPr>
              <a:t>countries’ </a:t>
            </a:r>
            <a:r>
              <a:rPr lang="en-US" dirty="0">
                <a:latin typeface="Estrangelo Edessa" panose="03080600000000000000" pitchFamily="66" charset="0"/>
                <a:cs typeface="Estrangelo Edessa" panose="03080600000000000000" pitchFamily="66" charset="0"/>
              </a:rPr>
              <a:t>population on </a:t>
            </a:r>
            <a:r>
              <a:rPr lang="en-US" dirty="0" smtClean="0">
                <a:latin typeface="Estrangelo Edessa" panose="03080600000000000000" pitchFamily="66" charset="0"/>
                <a:cs typeface="Estrangelo Edessa" panose="03080600000000000000" pitchFamily="66" charset="0"/>
              </a:rPr>
              <a:t>the total </a:t>
            </a:r>
            <a:r>
              <a:rPr lang="en-US" dirty="0">
                <a:latin typeface="Estrangelo Edessa" panose="03080600000000000000" pitchFamily="66" charset="0"/>
                <a:cs typeface="Estrangelo Edessa" panose="03080600000000000000" pitchFamily="66" charset="0"/>
              </a:rPr>
              <a:t>number of foreign tourist visit to </a:t>
            </a:r>
            <a:r>
              <a:rPr lang="id-ID" dirty="0" smtClean="0">
                <a:latin typeface="Estrangelo Edessa" panose="03080600000000000000" pitchFamily="66" charset="0"/>
                <a:cs typeface="Estrangelo Edessa" panose="03080600000000000000" pitchFamily="66" charset="0"/>
              </a:rPr>
              <a:t>Indonesia</a:t>
            </a:r>
            <a:endParaRPr lang="id-ID" dirty="0">
              <a:latin typeface="Estrangelo Edessa" panose="03080600000000000000" pitchFamily="66" charset="0"/>
              <a:cs typeface="Estrangelo Edessa" panose="03080600000000000000" pitchFamily="66" charset="0"/>
            </a:endParaRPr>
          </a:p>
        </p:txBody>
      </p:sp>
    </p:spTree>
    <p:extLst>
      <p:ext uri="{BB962C8B-B14F-4D97-AF65-F5344CB8AC3E}">
        <p14:creationId xmlns:p14="http://schemas.microsoft.com/office/powerpoint/2010/main" val="10018789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500"/>
                            </p:stCondLst>
                            <p:childTnLst>
                              <p:par>
                                <p:cTn id="20" presetID="12" presetClass="entr" presetSubtype="2"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ppt_x</p:attrName>
                                        </p:attrNameLst>
                                      </p:cBhvr>
                                      <p:tavLst>
                                        <p:tav tm="0">
                                          <p:val>
                                            <p:strVal val="#ppt_x+#ppt_w*1.125000"/>
                                          </p:val>
                                        </p:tav>
                                        <p:tav tm="100000">
                                          <p:val>
                                            <p:strVal val="#ppt_x"/>
                                          </p:val>
                                        </p:tav>
                                      </p:tavLst>
                                    </p:anim>
                                    <p:animEffect transition="in" filter="wipe(left)">
                                      <p:cBhvr>
                                        <p:cTn id="23" dur="500"/>
                                        <p:tgtEl>
                                          <p:spTgt spid="27"/>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p:tgtEl>
                                          <p:spTgt spid="30"/>
                                        </p:tgtEl>
                                        <p:attrNameLst>
                                          <p:attrName>ppt_x</p:attrName>
                                        </p:attrNameLst>
                                      </p:cBhvr>
                                      <p:tavLst>
                                        <p:tav tm="0">
                                          <p:val>
                                            <p:strVal val="#ppt_x-#ppt_w*1.125000"/>
                                          </p:val>
                                        </p:tav>
                                        <p:tav tm="100000">
                                          <p:val>
                                            <p:strVal val="#ppt_x"/>
                                          </p:val>
                                        </p:tav>
                                      </p:tavLst>
                                    </p:anim>
                                    <p:animEffect transition="in" filter="wipe(right)">
                                      <p:cBhvr>
                                        <p:cTn id="32" dur="500"/>
                                        <p:tgtEl>
                                          <p:spTgt spid="30"/>
                                        </p:tgtEl>
                                      </p:cBhvr>
                                    </p:animEffect>
                                  </p:childTnLst>
                                </p:cTn>
                              </p:par>
                            </p:childTnLst>
                          </p:cTn>
                        </p:par>
                        <p:par>
                          <p:cTn id="33" fill="hold">
                            <p:stCondLst>
                              <p:cond delay="3000"/>
                            </p:stCondLst>
                            <p:childTnLst>
                              <p:par>
                                <p:cTn id="34" presetID="12" presetClass="entr" presetSubtype="2"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left)">
                                      <p:cBhvr>
                                        <p:cTn id="37" dur="500"/>
                                        <p:tgtEl>
                                          <p:spTgt spid="29"/>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Effect transition="in" filter="fade">
                                      <p:cBhvr>
                                        <p:cTn id="61" dur="500"/>
                                        <p:tgtEl>
                                          <p:spTgt spid="34"/>
                                        </p:tgtEl>
                                      </p:cBhvr>
                                    </p:animEffect>
                                  </p:childTnLst>
                                </p:cTn>
                              </p:par>
                            </p:childTnLst>
                          </p:cTn>
                        </p:par>
                        <p:par>
                          <p:cTn id="62" fill="hold">
                            <p:stCondLst>
                              <p:cond delay="5500"/>
                            </p:stCondLst>
                            <p:childTnLst>
                              <p:par>
                                <p:cTn id="63" presetID="22" presetClass="entr" presetSubtype="1" fill="hold"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up)">
                                      <p:cBhvr>
                                        <p:cTn id="65" dur="500"/>
                                        <p:tgtEl>
                                          <p:spTgt spid="38"/>
                                        </p:tgtEl>
                                      </p:cBhvr>
                                    </p:animEffect>
                                  </p:childTnLst>
                                </p:cTn>
                              </p:par>
                            </p:childTnLst>
                          </p:cTn>
                        </p:par>
                        <p:par>
                          <p:cTn id="66" fill="hold">
                            <p:stCondLst>
                              <p:cond delay="6000"/>
                            </p:stCondLst>
                            <p:childTnLst>
                              <p:par>
                                <p:cTn id="67" presetID="22" presetClass="entr" presetSubtype="1" fill="hold"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wipe(up)">
                                      <p:cBhvr>
                                        <p:cTn id="69" dur="500"/>
                                        <p:tgtEl>
                                          <p:spTgt spid="39"/>
                                        </p:tgtEl>
                                      </p:cBhvr>
                                    </p:animEffect>
                                  </p:childTnLst>
                                </p:cTn>
                              </p:par>
                            </p:childTnLst>
                          </p:cTn>
                        </p:par>
                        <p:par>
                          <p:cTn id="70" fill="hold">
                            <p:stCondLst>
                              <p:cond delay="6500"/>
                            </p:stCondLst>
                            <p:childTnLst>
                              <p:par>
                                <p:cTn id="71" presetID="22" presetClass="entr" presetSubtype="1" fill="hold" nodeType="after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wipe(up)">
                                      <p:cBhvr>
                                        <p:cTn id="73" dur="500"/>
                                        <p:tgtEl>
                                          <p:spTgt spid="40"/>
                                        </p:tgtEl>
                                      </p:cBhvr>
                                    </p:animEffect>
                                  </p:childTnLst>
                                </p:cTn>
                              </p:par>
                            </p:childTnLst>
                          </p:cTn>
                        </p:par>
                        <p:par>
                          <p:cTn id="74" fill="hold">
                            <p:stCondLst>
                              <p:cond delay="7000"/>
                            </p:stCondLst>
                            <p:childTnLst>
                              <p:par>
                                <p:cTn id="75" presetID="12" presetClass="entr" presetSubtype="2" fill="hold" grpId="0" nodeType="after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additive="base">
                                        <p:cTn id="77" dur="500"/>
                                        <p:tgtEl>
                                          <p:spTgt spid="49"/>
                                        </p:tgtEl>
                                        <p:attrNameLst>
                                          <p:attrName>ppt_x</p:attrName>
                                        </p:attrNameLst>
                                      </p:cBhvr>
                                      <p:tavLst>
                                        <p:tav tm="0">
                                          <p:val>
                                            <p:strVal val="#ppt_x+#ppt_w*1.125000"/>
                                          </p:val>
                                        </p:tav>
                                        <p:tav tm="100000">
                                          <p:val>
                                            <p:strVal val="#ppt_x"/>
                                          </p:val>
                                        </p:tav>
                                      </p:tavLst>
                                    </p:anim>
                                    <p:animEffect transition="in" filter="wipe(left)">
                                      <p:cBhvr>
                                        <p:cTn id="78" dur="500"/>
                                        <p:tgtEl>
                                          <p:spTgt spid="49"/>
                                        </p:tgtEl>
                                      </p:cBhvr>
                                    </p:animEffect>
                                  </p:childTnLst>
                                </p:cTn>
                              </p:par>
                            </p:childTnLst>
                          </p:cTn>
                        </p:par>
                        <p:par>
                          <p:cTn id="79" fill="hold">
                            <p:stCondLst>
                              <p:cond delay="7500"/>
                            </p:stCondLst>
                            <p:childTnLst>
                              <p:par>
                                <p:cTn id="80" presetID="12" presetClass="entr" presetSubtype="8" fill="hold" grpId="0" nodeType="afterEffect">
                                  <p:stCondLst>
                                    <p:cond delay="0"/>
                                  </p:stCondLst>
                                  <p:childTnLst>
                                    <p:set>
                                      <p:cBhvr>
                                        <p:cTn id="81" dur="1" fill="hold">
                                          <p:stCondLst>
                                            <p:cond delay="0"/>
                                          </p:stCondLst>
                                        </p:cTn>
                                        <p:tgtEl>
                                          <p:spTgt spid="50"/>
                                        </p:tgtEl>
                                        <p:attrNameLst>
                                          <p:attrName>style.visibility</p:attrName>
                                        </p:attrNameLst>
                                      </p:cBhvr>
                                      <p:to>
                                        <p:strVal val="visible"/>
                                      </p:to>
                                    </p:set>
                                    <p:anim calcmode="lin" valueType="num">
                                      <p:cBhvr additive="base">
                                        <p:cTn id="82" dur="500"/>
                                        <p:tgtEl>
                                          <p:spTgt spid="50"/>
                                        </p:tgtEl>
                                        <p:attrNameLst>
                                          <p:attrName>ppt_x</p:attrName>
                                        </p:attrNameLst>
                                      </p:cBhvr>
                                      <p:tavLst>
                                        <p:tav tm="0">
                                          <p:val>
                                            <p:strVal val="#ppt_x-#ppt_w*1.125000"/>
                                          </p:val>
                                        </p:tav>
                                        <p:tav tm="100000">
                                          <p:val>
                                            <p:strVal val="#ppt_x"/>
                                          </p:val>
                                        </p:tav>
                                      </p:tavLst>
                                    </p:anim>
                                    <p:animEffect transition="in" filter="wipe(right)">
                                      <p:cBhvr>
                                        <p:cTn id="8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P spid="29" grpId="0"/>
      <p:bldP spid="30" grpId="0"/>
      <p:bldP spid="49"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9473" y="254338"/>
            <a:ext cx="5715699" cy="707886"/>
          </a:xfrm>
          <a:prstGeom prst="rect">
            <a:avLst/>
          </a:prstGeom>
          <a:noFill/>
        </p:spPr>
        <p:txBody>
          <a:bodyPr wrap="square" rtlCol="0">
            <a:spAutoFit/>
          </a:bodyPr>
          <a:lstStyle/>
          <a:p>
            <a:r>
              <a:rPr lang="id-ID" sz="4000" dirty="0" smtClean="0">
                <a:solidFill>
                  <a:srgbClr val="6CA48B"/>
                </a:solidFill>
                <a:latin typeface="Estrangelo Edessa" panose="03080600000000000000" pitchFamily="66" charset="0"/>
                <a:cs typeface="Estrangelo Edessa" panose="03080600000000000000" pitchFamily="66" charset="0"/>
              </a:rPr>
              <a:t>GRAVIT</a:t>
            </a:r>
            <a:r>
              <a:rPr lang="en-US" sz="4000" dirty="0" smtClean="0">
                <a:solidFill>
                  <a:srgbClr val="6CA48B"/>
                </a:solidFill>
                <a:latin typeface="Estrangelo Edessa" panose="03080600000000000000" pitchFamily="66" charset="0"/>
                <a:cs typeface="Estrangelo Edessa" panose="03080600000000000000" pitchFamily="66" charset="0"/>
              </a:rPr>
              <a:t>Y </a:t>
            </a:r>
            <a:r>
              <a:rPr lang="en-US" sz="4000" dirty="0" smtClean="0">
                <a:latin typeface="Estrangelo Edessa" panose="03080600000000000000" pitchFamily="66" charset="0"/>
                <a:cs typeface="Estrangelo Edessa" panose="03080600000000000000" pitchFamily="66" charset="0"/>
              </a:rPr>
              <a:t>THEORY</a:t>
            </a:r>
            <a:endParaRPr lang="id-ID" sz="4000" dirty="0">
              <a:latin typeface="Estrangelo Edessa" panose="03080600000000000000" pitchFamily="66" charset="0"/>
              <a:cs typeface="Estrangelo Edessa" panose="03080600000000000000" pitchFamily="66" charset="0"/>
            </a:endParaRPr>
          </a:p>
        </p:txBody>
      </p:sp>
      <p:sp>
        <p:nvSpPr>
          <p:cNvPr id="7" name="TextBox 6"/>
          <p:cNvSpPr txBox="1"/>
          <p:nvPr/>
        </p:nvSpPr>
        <p:spPr>
          <a:xfrm>
            <a:off x="459474" y="1135726"/>
            <a:ext cx="7315200" cy="923330"/>
          </a:xfrm>
          <a:prstGeom prst="rect">
            <a:avLst/>
          </a:prstGeom>
          <a:noFill/>
        </p:spPr>
        <p:txBody>
          <a:bodyPr wrap="square" rtlCol="0">
            <a:spAutoFit/>
          </a:bodyPr>
          <a:lstStyle/>
          <a:p>
            <a:r>
              <a:rPr lang="sk-SK" dirty="0"/>
              <a:t>The gravity model has been widely used in explaining the volume of trade, capital flows, regional science economic geography as well as migration of people among countries in the world (Kosnan, Ismail &amp; Kaliappan, 2013). </a:t>
            </a:r>
            <a:endParaRPr lang="en-US" dirty="0"/>
          </a:p>
        </p:txBody>
      </p:sp>
      <mc:AlternateContent xmlns:mc="http://schemas.openxmlformats.org/markup-compatibility/2006" xmlns:a14="http://schemas.microsoft.com/office/drawing/2010/main">
        <mc:Choice Requires="a14">
          <p:sp>
            <p:nvSpPr>
              <p:cNvPr id="8" name="TextBox 7"/>
              <p:cNvSpPr txBox="1"/>
              <p:nvPr/>
            </p:nvSpPr>
            <p:spPr>
              <a:xfrm>
                <a:off x="1710512" y="2180102"/>
                <a:ext cx="3739487" cy="617413"/>
              </a:xfrm>
              <a:prstGeom prst="rect">
                <a:avLst/>
              </a:prstGeom>
              <a:noFill/>
            </p:spPr>
            <p:txBody>
              <a:bodyPr wrap="square" rtlCol="0">
                <a:spAutoFit/>
              </a:bodyPr>
              <a:lstStyle/>
              <a:p>
                <a:pPr lvl="0" algn="just"/>
                <a14:m>
                  <m:oMathPara xmlns:m="http://schemas.openxmlformats.org/officeDocument/2006/math">
                    <m:oMathParaPr>
                      <m:jc m:val="centerGroup"/>
                    </m:oMathParaPr>
                    <m:oMath xmlns:m="http://schemas.openxmlformats.org/officeDocument/2006/math">
                      <m:r>
                        <a:rPr lang="id-ID" sz="2000" i="1">
                          <a:solidFill>
                            <a:prstClr val="black"/>
                          </a:solidFill>
                          <a:latin typeface="Cambria Math" panose="02040503050406030204" pitchFamily="18" charset="0"/>
                        </a:rPr>
                        <m:t>𝐹</m:t>
                      </m:r>
                      <m:r>
                        <a:rPr lang="id-ID" sz="2000">
                          <a:solidFill>
                            <a:prstClr val="black"/>
                          </a:solidFill>
                          <a:latin typeface="Cambria Math" panose="02040503050406030204" pitchFamily="18" charset="0"/>
                        </a:rPr>
                        <m:t>=</m:t>
                      </m:r>
                      <m:r>
                        <a:rPr lang="id-ID" sz="2000" i="1">
                          <a:solidFill>
                            <a:prstClr val="black"/>
                          </a:solidFill>
                          <a:latin typeface="Cambria Math" panose="02040503050406030204" pitchFamily="18" charset="0"/>
                        </a:rPr>
                        <m:t>𝐺</m:t>
                      </m:r>
                      <m:f>
                        <m:fPr>
                          <m:ctrlPr>
                            <a:rPr lang="id-ID" sz="2000" i="1">
                              <a:solidFill>
                                <a:prstClr val="black"/>
                              </a:solidFill>
                              <a:latin typeface="Cambria Math" panose="02040503050406030204" pitchFamily="18" charset="0"/>
                            </a:rPr>
                          </m:ctrlPr>
                        </m:fPr>
                        <m:num>
                          <m:sSub>
                            <m:sSubPr>
                              <m:ctrlPr>
                                <a:rPr lang="id-ID" sz="2000" i="1">
                                  <a:solidFill>
                                    <a:prstClr val="black"/>
                                  </a:solidFill>
                                  <a:latin typeface="Cambria Math" panose="02040503050406030204" pitchFamily="18" charset="0"/>
                                </a:rPr>
                              </m:ctrlPr>
                            </m:sSubPr>
                            <m:e>
                              <m:r>
                                <a:rPr lang="id-ID" sz="2000" i="1">
                                  <a:solidFill>
                                    <a:prstClr val="black"/>
                                  </a:solidFill>
                                  <a:latin typeface="Cambria Math" panose="02040503050406030204" pitchFamily="18" charset="0"/>
                                </a:rPr>
                                <m:t>𝑚</m:t>
                              </m:r>
                            </m:e>
                            <m:sub>
                              <m:r>
                                <a:rPr lang="id-ID" sz="2000">
                                  <a:solidFill>
                                    <a:prstClr val="black"/>
                                  </a:solidFill>
                                  <a:latin typeface="Cambria Math" panose="02040503050406030204" pitchFamily="18" charset="0"/>
                                </a:rPr>
                                <m:t>1</m:t>
                              </m:r>
                            </m:sub>
                          </m:sSub>
                          <m:sSub>
                            <m:sSubPr>
                              <m:ctrlPr>
                                <a:rPr lang="id-ID" sz="2000" i="1">
                                  <a:solidFill>
                                    <a:prstClr val="black"/>
                                  </a:solidFill>
                                  <a:latin typeface="Cambria Math" panose="02040503050406030204" pitchFamily="18" charset="0"/>
                                </a:rPr>
                              </m:ctrlPr>
                            </m:sSubPr>
                            <m:e>
                              <m:r>
                                <a:rPr lang="id-ID" sz="2000" i="1">
                                  <a:solidFill>
                                    <a:prstClr val="black"/>
                                  </a:solidFill>
                                  <a:latin typeface="Cambria Math" panose="02040503050406030204" pitchFamily="18" charset="0"/>
                                </a:rPr>
                                <m:t>𝑚</m:t>
                              </m:r>
                            </m:e>
                            <m:sub>
                              <m:r>
                                <a:rPr lang="id-ID" sz="2000">
                                  <a:solidFill>
                                    <a:prstClr val="black"/>
                                  </a:solidFill>
                                  <a:latin typeface="Cambria Math" panose="02040503050406030204" pitchFamily="18" charset="0"/>
                                </a:rPr>
                                <m:t>2</m:t>
                              </m:r>
                            </m:sub>
                          </m:sSub>
                        </m:num>
                        <m:den>
                          <m:sSup>
                            <m:sSupPr>
                              <m:ctrlPr>
                                <a:rPr lang="id-ID" sz="2000" i="1">
                                  <a:solidFill>
                                    <a:prstClr val="black"/>
                                  </a:solidFill>
                                  <a:latin typeface="Cambria Math" panose="02040503050406030204" pitchFamily="18" charset="0"/>
                                </a:rPr>
                              </m:ctrlPr>
                            </m:sSupPr>
                            <m:e>
                              <m:r>
                                <a:rPr lang="id-ID" sz="2000" i="1">
                                  <a:solidFill>
                                    <a:prstClr val="black"/>
                                  </a:solidFill>
                                  <a:latin typeface="Cambria Math" panose="02040503050406030204" pitchFamily="18" charset="0"/>
                                </a:rPr>
                                <m:t>𝑟</m:t>
                              </m:r>
                            </m:e>
                            <m:sup>
                              <m:r>
                                <a:rPr lang="id-ID" sz="2000">
                                  <a:solidFill>
                                    <a:prstClr val="black"/>
                                  </a:solidFill>
                                  <a:latin typeface="Cambria Math" panose="02040503050406030204" pitchFamily="18" charset="0"/>
                                </a:rPr>
                                <m:t>2</m:t>
                              </m:r>
                            </m:sup>
                          </m:sSup>
                        </m:den>
                      </m:f>
                    </m:oMath>
                  </m:oMathPara>
                </a14:m>
                <a:endParaRPr lang="en-ID" sz="2000" dirty="0">
                  <a:solidFill>
                    <a:prstClr val="black"/>
                  </a:solidFill>
                  <a:latin typeface="Estrangelo Edessa" panose="03080600000000000000" pitchFamily="66" charset="0"/>
                  <a:ea typeface="Arial Unicode MS"/>
                  <a:cs typeface="Estrangelo Edessa" panose="03080600000000000000" pitchFamily="66"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710512" y="2180102"/>
                <a:ext cx="3739487" cy="617413"/>
              </a:xfrm>
              <a:prstGeom prst="rect">
                <a:avLst/>
              </a:prstGeom>
              <a:blipFill rotWithShape="0">
                <a:blip r:embed="rId2"/>
                <a:stretch>
                  <a:fillRect/>
                </a:stretch>
              </a:blipFill>
            </p:spPr>
            <p:txBody>
              <a:bodyPr/>
              <a:lstStyle/>
              <a:p>
                <a:r>
                  <a:rPr lang="en-US">
                    <a:noFill/>
                  </a:rPr>
                  <a:t> </a:t>
                </a:r>
              </a:p>
            </p:txBody>
          </p:sp>
        </mc:Fallback>
      </mc:AlternateContent>
      <p:sp>
        <p:nvSpPr>
          <p:cNvPr id="9" name="TextBox 8"/>
          <p:cNvSpPr txBox="1"/>
          <p:nvPr/>
        </p:nvSpPr>
        <p:spPr>
          <a:xfrm>
            <a:off x="1523413" y="2797515"/>
            <a:ext cx="5267352" cy="1477328"/>
          </a:xfrm>
          <a:prstGeom prst="rect">
            <a:avLst/>
          </a:prstGeom>
          <a:noFill/>
        </p:spPr>
        <p:txBody>
          <a:bodyPr wrap="square" rtlCol="0">
            <a:spAutoFit/>
          </a:bodyPr>
          <a:lstStyle/>
          <a:p>
            <a:pPr lvl="0" algn="just"/>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F	: </a:t>
            </a:r>
            <a:r>
              <a:rPr lang="en-US" altLang="ko-KR" dirty="0" smtClean="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Attraction forces between two objects (N</a:t>
            </a:r>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a:t>
            </a:r>
          </a:p>
          <a:p>
            <a:pPr lvl="0" algn="just"/>
            <a:r>
              <a:rPr lang="ko-KR" altLang="en-US"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𝒎</a:t>
            </a:r>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_</a:t>
            </a:r>
            <a:r>
              <a:rPr lang="ko-KR" altLang="en-US"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𝟏	</a:t>
            </a:r>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 </a:t>
            </a:r>
            <a:r>
              <a:rPr lang="en-US" altLang="ko-KR" dirty="0" smtClean="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Mass of object </a:t>
            </a:r>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1 (kg)</a:t>
            </a:r>
          </a:p>
          <a:p>
            <a:pPr lvl="0" algn="just"/>
            <a:r>
              <a:rPr lang="ko-KR" altLang="en-US"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𝒎</a:t>
            </a:r>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_</a:t>
            </a:r>
            <a:r>
              <a:rPr lang="ko-KR" altLang="en-US"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𝟐	</a:t>
            </a:r>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 Massa </a:t>
            </a:r>
            <a:r>
              <a:rPr lang="en-US" altLang="ko-KR" dirty="0" smtClean="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object </a:t>
            </a:r>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2 (kg)</a:t>
            </a:r>
          </a:p>
          <a:p>
            <a:pPr lvl="0" algn="just"/>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r	: </a:t>
            </a:r>
            <a:r>
              <a:rPr lang="en-US" altLang="ko-KR" dirty="0" smtClean="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Distance (m</a:t>
            </a:r>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a:t>
            </a:r>
          </a:p>
          <a:p>
            <a:pPr lvl="0" algn="just"/>
            <a:r>
              <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G	</a:t>
            </a:r>
            <a:r>
              <a:rPr lang="en-US" altLang="ko-KR" dirty="0" smtClean="0">
                <a:solidFill>
                  <a:prstClr val="black">
                    <a:lumMod val="75000"/>
                    <a:lumOff val="25000"/>
                  </a:prstClr>
                </a:solidFill>
                <a:latin typeface="Estrangelo Edessa" panose="03080600000000000000" pitchFamily="66" charset="0"/>
                <a:ea typeface="Arial Unicode MS"/>
                <a:cs typeface="Estrangelo Edessa" panose="03080600000000000000" pitchFamily="66" charset="0"/>
              </a:rPr>
              <a:t>: Gravity constant</a:t>
            </a:r>
            <a:endParaRPr lang="en-US" altLang="ko-KR" dirty="0">
              <a:solidFill>
                <a:prstClr val="black">
                  <a:lumMod val="75000"/>
                  <a:lumOff val="25000"/>
                </a:prstClr>
              </a:solidFill>
              <a:latin typeface="Estrangelo Edessa" panose="03080600000000000000" pitchFamily="66" charset="0"/>
              <a:ea typeface="Arial Unicode MS"/>
              <a:cs typeface="Estrangelo Edessa" panose="03080600000000000000" pitchFamily="66" charset="0"/>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50608" y="245679"/>
            <a:ext cx="3725840" cy="4942980"/>
          </a:xfrm>
          <a:custGeom>
            <a:avLst/>
            <a:gdLst>
              <a:gd name="connsiteX0" fmla="*/ 2714205 w 3247634"/>
              <a:gd name="connsiteY0" fmla="*/ 0 h 4308556"/>
              <a:gd name="connsiteX1" fmla="*/ 2768433 w 3247634"/>
              <a:gd name="connsiteY1" fmla="*/ 19018 h 4308556"/>
              <a:gd name="connsiteX2" fmla="*/ 2788155 w 3247634"/>
              <a:gd name="connsiteY2" fmla="*/ 72619 h 4308556"/>
              <a:gd name="connsiteX3" fmla="*/ 2768433 w 3247634"/>
              <a:gd name="connsiteY3" fmla="*/ 168575 h 4308556"/>
              <a:gd name="connsiteX4" fmla="*/ 2706813 w 3247634"/>
              <a:gd name="connsiteY4" fmla="*/ 395940 h 4308556"/>
              <a:gd name="connsiteX5" fmla="*/ 2682163 w 3247634"/>
              <a:gd name="connsiteY5" fmla="*/ 510917 h 4308556"/>
              <a:gd name="connsiteX6" fmla="*/ 2635330 w 3247634"/>
              <a:gd name="connsiteY6" fmla="*/ 669120 h 4308556"/>
              <a:gd name="connsiteX7" fmla="*/ 2632043 w 3247634"/>
              <a:gd name="connsiteY7" fmla="*/ 679239 h 4308556"/>
              <a:gd name="connsiteX8" fmla="*/ 2767211 w 3247634"/>
              <a:gd name="connsiteY8" fmla="*/ 641595 h 4308556"/>
              <a:gd name="connsiteX9" fmla="*/ 2885527 w 3247634"/>
              <a:gd name="connsiteY9" fmla="*/ 602692 h 4308556"/>
              <a:gd name="connsiteX10" fmla="*/ 2964403 w 3247634"/>
              <a:gd name="connsiteY10" fmla="*/ 589725 h 4308556"/>
              <a:gd name="connsiteX11" fmla="*/ 3018632 w 3247634"/>
              <a:gd name="connsiteY11" fmla="*/ 608742 h 4308556"/>
              <a:gd name="connsiteX12" fmla="*/ 3038353 w 3247634"/>
              <a:gd name="connsiteY12" fmla="*/ 662343 h 4308556"/>
              <a:gd name="connsiteX13" fmla="*/ 3018632 w 3247634"/>
              <a:gd name="connsiteY13" fmla="*/ 758300 h 4308556"/>
              <a:gd name="connsiteX14" fmla="*/ 2957011 w 3247634"/>
              <a:gd name="connsiteY14" fmla="*/ 985663 h 4308556"/>
              <a:gd name="connsiteX15" fmla="*/ 2956107 w 3247634"/>
              <a:gd name="connsiteY15" fmla="*/ 989876 h 4308556"/>
              <a:gd name="connsiteX16" fmla="*/ 2975537 w 3247634"/>
              <a:gd name="connsiteY16" fmla="*/ 1007308 h 4308556"/>
              <a:gd name="connsiteX17" fmla="*/ 3022369 w 3247634"/>
              <a:gd name="connsiteY17" fmla="*/ 1128338 h 4308556"/>
              <a:gd name="connsiteX18" fmla="*/ 3066741 w 3247634"/>
              <a:gd name="connsiteY18" fmla="*/ 1252825 h 4308556"/>
              <a:gd name="connsiteX19" fmla="*/ 3090156 w 3247634"/>
              <a:gd name="connsiteY19" fmla="*/ 1285678 h 4308556"/>
              <a:gd name="connsiteX20" fmla="*/ 3106178 w 3247634"/>
              <a:gd name="connsiteY20" fmla="*/ 1309884 h 4308556"/>
              <a:gd name="connsiteX21" fmla="*/ 3144386 w 3247634"/>
              <a:gd name="connsiteY21" fmla="*/ 1391145 h 4308556"/>
              <a:gd name="connsiteX22" fmla="*/ 3167802 w 3247634"/>
              <a:gd name="connsiteY22" fmla="*/ 1500072 h 4308556"/>
              <a:gd name="connsiteX23" fmla="*/ 3183824 w 3247634"/>
              <a:gd name="connsiteY23" fmla="*/ 1599489 h 4308556"/>
              <a:gd name="connsiteX24" fmla="*/ 3192453 w 3247634"/>
              <a:gd name="connsiteY24" fmla="*/ 1697177 h 4308556"/>
              <a:gd name="connsiteX25" fmla="*/ 3180127 w 3247634"/>
              <a:gd name="connsiteY25" fmla="*/ 1717925 h 4308556"/>
              <a:gd name="connsiteX26" fmla="*/ 3125899 w 3247634"/>
              <a:gd name="connsiteY26" fmla="*/ 1745588 h 4308556"/>
              <a:gd name="connsiteX27" fmla="*/ 3125805 w 3247634"/>
              <a:gd name="connsiteY27" fmla="*/ 1745934 h 4308556"/>
              <a:gd name="connsiteX28" fmla="*/ 3162597 w 3247634"/>
              <a:gd name="connsiteY28" fmla="*/ 1824184 h 4308556"/>
              <a:gd name="connsiteX29" fmla="*/ 3186012 w 3247634"/>
              <a:gd name="connsiteY29" fmla="*/ 1933112 h 4308556"/>
              <a:gd name="connsiteX30" fmla="*/ 3202034 w 3247634"/>
              <a:gd name="connsiteY30" fmla="*/ 2032528 h 4308556"/>
              <a:gd name="connsiteX31" fmla="*/ 3210663 w 3247634"/>
              <a:gd name="connsiteY31" fmla="*/ 2130217 h 4308556"/>
              <a:gd name="connsiteX32" fmla="*/ 3198338 w 3247634"/>
              <a:gd name="connsiteY32" fmla="*/ 2150965 h 4308556"/>
              <a:gd name="connsiteX33" fmla="*/ 3154916 w 3247634"/>
              <a:gd name="connsiteY33" fmla="*/ 2173115 h 4308556"/>
              <a:gd name="connsiteX34" fmla="*/ 3155478 w 3247634"/>
              <a:gd name="connsiteY34" fmla="*/ 2176109 h 4308556"/>
              <a:gd name="connsiteX35" fmla="*/ 3192453 w 3247634"/>
              <a:gd name="connsiteY35" fmla="*/ 2397418 h 4308556"/>
              <a:gd name="connsiteX36" fmla="*/ 3204777 w 3247634"/>
              <a:gd name="connsiteY36" fmla="*/ 2518447 h 4308556"/>
              <a:gd name="connsiteX37" fmla="*/ 3192453 w 3247634"/>
              <a:gd name="connsiteY37" fmla="*/ 2578963 h 4308556"/>
              <a:gd name="connsiteX38" fmla="*/ 3218332 w 3247634"/>
              <a:gd name="connsiteY38" fmla="*/ 2683567 h 4308556"/>
              <a:gd name="connsiteX39" fmla="*/ 3229423 w 3247634"/>
              <a:gd name="connsiteY39" fmla="*/ 2846955 h 4308556"/>
              <a:gd name="connsiteX40" fmla="*/ 3229423 w 3247634"/>
              <a:gd name="connsiteY40" fmla="*/ 2938592 h 4308556"/>
              <a:gd name="connsiteX41" fmla="*/ 3224494 w 3247634"/>
              <a:gd name="connsiteY41" fmla="*/ 2945509 h 4308556"/>
              <a:gd name="connsiteX42" fmla="*/ 3222732 w 3247634"/>
              <a:gd name="connsiteY42" fmla="*/ 2948950 h 4308556"/>
              <a:gd name="connsiteX43" fmla="*/ 3222988 w 3247634"/>
              <a:gd name="connsiteY43" fmla="*/ 2951487 h 4308556"/>
              <a:gd name="connsiteX44" fmla="*/ 3210663 w 3247634"/>
              <a:gd name="connsiteY44" fmla="*/ 3012003 h 4308556"/>
              <a:gd name="connsiteX45" fmla="*/ 3236542 w 3247634"/>
              <a:gd name="connsiteY45" fmla="*/ 3116607 h 4308556"/>
              <a:gd name="connsiteX46" fmla="*/ 3247634 w 3247634"/>
              <a:gd name="connsiteY46" fmla="*/ 3279995 h 4308556"/>
              <a:gd name="connsiteX47" fmla="*/ 3247634 w 3247634"/>
              <a:gd name="connsiteY47" fmla="*/ 3371632 h 4308556"/>
              <a:gd name="connsiteX48" fmla="*/ 3242704 w 3247634"/>
              <a:gd name="connsiteY48" fmla="*/ 3378549 h 4308556"/>
              <a:gd name="connsiteX49" fmla="*/ 3198338 w 3247634"/>
              <a:gd name="connsiteY49" fmla="*/ 3464998 h 4308556"/>
              <a:gd name="connsiteX50" fmla="*/ 3208196 w 3247634"/>
              <a:gd name="connsiteY50" fmla="*/ 3497848 h 4308556"/>
              <a:gd name="connsiteX51" fmla="*/ 3218055 w 3247634"/>
              <a:gd name="connsiteY51" fmla="*/ 3530700 h 4308556"/>
              <a:gd name="connsiteX52" fmla="*/ 3208196 w 3247634"/>
              <a:gd name="connsiteY52" fmla="*/ 3572196 h 4308556"/>
              <a:gd name="connsiteX53" fmla="*/ 3181083 w 3247634"/>
              <a:gd name="connsiteY53" fmla="*/ 3622336 h 4308556"/>
              <a:gd name="connsiteX54" fmla="*/ 3133016 w 3247634"/>
              <a:gd name="connsiteY54" fmla="*/ 3666427 h 4308556"/>
              <a:gd name="connsiteX55" fmla="*/ 3080021 w 3247634"/>
              <a:gd name="connsiteY55" fmla="*/ 3681122 h 4308556"/>
              <a:gd name="connsiteX56" fmla="*/ 3015317 w 3247634"/>
              <a:gd name="connsiteY56" fmla="*/ 3666643 h 4308556"/>
              <a:gd name="connsiteX57" fmla="*/ 2929524 w 3247634"/>
              <a:gd name="connsiteY57" fmla="*/ 3627623 h 4308556"/>
              <a:gd name="connsiteX58" fmla="*/ 2938284 w 3247634"/>
              <a:gd name="connsiteY58" fmla="*/ 3656817 h 4308556"/>
              <a:gd name="connsiteX59" fmla="*/ 2948143 w 3247634"/>
              <a:gd name="connsiteY59" fmla="*/ 3689667 h 4308556"/>
              <a:gd name="connsiteX60" fmla="*/ 2938284 w 3247634"/>
              <a:gd name="connsiteY60" fmla="*/ 3731163 h 4308556"/>
              <a:gd name="connsiteX61" fmla="*/ 2911172 w 3247634"/>
              <a:gd name="connsiteY61" fmla="*/ 3781304 h 4308556"/>
              <a:gd name="connsiteX62" fmla="*/ 2863106 w 3247634"/>
              <a:gd name="connsiteY62" fmla="*/ 3825395 h 4308556"/>
              <a:gd name="connsiteX63" fmla="*/ 2848632 w 3247634"/>
              <a:gd name="connsiteY63" fmla="*/ 3829408 h 4308556"/>
              <a:gd name="connsiteX64" fmla="*/ 2845439 w 3247634"/>
              <a:gd name="connsiteY64" fmla="*/ 3835631 h 4308556"/>
              <a:gd name="connsiteX65" fmla="*/ 2855297 w 3247634"/>
              <a:gd name="connsiteY65" fmla="*/ 3868482 h 4308556"/>
              <a:gd name="connsiteX66" fmla="*/ 2865156 w 3247634"/>
              <a:gd name="connsiteY66" fmla="*/ 3901333 h 4308556"/>
              <a:gd name="connsiteX67" fmla="*/ 2855297 w 3247634"/>
              <a:gd name="connsiteY67" fmla="*/ 3942829 h 4308556"/>
              <a:gd name="connsiteX68" fmla="*/ 2828184 w 3247634"/>
              <a:gd name="connsiteY68" fmla="*/ 3992969 h 4308556"/>
              <a:gd name="connsiteX69" fmla="*/ 2780118 w 3247634"/>
              <a:gd name="connsiteY69" fmla="*/ 4037060 h 4308556"/>
              <a:gd name="connsiteX70" fmla="*/ 2727122 w 3247634"/>
              <a:gd name="connsiteY70" fmla="*/ 4051756 h 4308556"/>
              <a:gd name="connsiteX71" fmla="*/ 2566901 w 3247634"/>
              <a:gd name="connsiteY71" fmla="*/ 3993834 h 4308556"/>
              <a:gd name="connsiteX72" fmla="*/ 2455977 w 3247634"/>
              <a:gd name="connsiteY72" fmla="*/ 3906520 h 4308556"/>
              <a:gd name="connsiteX73" fmla="*/ 2490489 w 3247634"/>
              <a:gd name="connsiteY73" fmla="*/ 3806238 h 4308556"/>
              <a:gd name="connsiteX74" fmla="*/ 2499678 w 3247634"/>
              <a:gd name="connsiteY74" fmla="*/ 3757580 h 4308556"/>
              <a:gd name="connsiteX75" fmla="*/ 2418527 w 3247634"/>
              <a:gd name="connsiteY75" fmla="*/ 3794488 h 4308556"/>
              <a:gd name="connsiteX76" fmla="*/ 2353823 w 3247634"/>
              <a:gd name="connsiteY76" fmla="*/ 3808967 h 4308556"/>
              <a:gd name="connsiteX77" fmla="*/ 2300827 w 3247634"/>
              <a:gd name="connsiteY77" fmla="*/ 3794272 h 4308556"/>
              <a:gd name="connsiteX78" fmla="*/ 2278492 w 3247634"/>
              <a:gd name="connsiteY78" fmla="*/ 3773786 h 4308556"/>
              <a:gd name="connsiteX79" fmla="*/ 2272901 w 3247634"/>
              <a:gd name="connsiteY79" fmla="*/ 3781151 h 4308556"/>
              <a:gd name="connsiteX80" fmla="*/ 2189709 w 3247634"/>
              <a:gd name="connsiteY80" fmla="*/ 3831938 h 4308556"/>
              <a:gd name="connsiteX81" fmla="*/ 2029489 w 3247634"/>
              <a:gd name="connsiteY81" fmla="*/ 3889859 h 4308556"/>
              <a:gd name="connsiteX82" fmla="*/ 1976493 w 3247634"/>
              <a:gd name="connsiteY82" fmla="*/ 3875164 h 4308556"/>
              <a:gd name="connsiteX83" fmla="*/ 1928426 w 3247634"/>
              <a:gd name="connsiteY83" fmla="*/ 3831074 h 4308556"/>
              <a:gd name="connsiteX84" fmla="*/ 1925153 w 3247634"/>
              <a:gd name="connsiteY84" fmla="*/ 3825020 h 4308556"/>
              <a:gd name="connsiteX85" fmla="*/ 1898733 w 3247634"/>
              <a:gd name="connsiteY85" fmla="*/ 3859818 h 4308556"/>
              <a:gd name="connsiteX86" fmla="*/ 1815541 w 3247634"/>
              <a:gd name="connsiteY86" fmla="*/ 3910607 h 4308556"/>
              <a:gd name="connsiteX87" fmla="*/ 1655321 w 3247634"/>
              <a:gd name="connsiteY87" fmla="*/ 3968529 h 4308556"/>
              <a:gd name="connsiteX88" fmla="*/ 1602325 w 3247634"/>
              <a:gd name="connsiteY88" fmla="*/ 3953833 h 4308556"/>
              <a:gd name="connsiteX89" fmla="*/ 1554258 w 3247634"/>
              <a:gd name="connsiteY89" fmla="*/ 3909742 h 4308556"/>
              <a:gd name="connsiteX90" fmla="*/ 1527145 w 3247634"/>
              <a:gd name="connsiteY90" fmla="*/ 3859601 h 4308556"/>
              <a:gd name="connsiteX91" fmla="*/ 1517287 w 3247634"/>
              <a:gd name="connsiteY91" fmla="*/ 3818105 h 4308556"/>
              <a:gd name="connsiteX92" fmla="*/ 1527145 w 3247634"/>
              <a:gd name="connsiteY92" fmla="*/ 3785255 h 4308556"/>
              <a:gd name="connsiteX93" fmla="*/ 1537004 w 3247634"/>
              <a:gd name="connsiteY93" fmla="*/ 3752404 h 4308556"/>
              <a:gd name="connsiteX94" fmla="*/ 1509909 w 3247634"/>
              <a:gd name="connsiteY94" fmla="*/ 3699613 h 4308556"/>
              <a:gd name="connsiteX95" fmla="*/ 1479277 w 3247634"/>
              <a:gd name="connsiteY95" fmla="*/ 3671512 h 4308556"/>
              <a:gd name="connsiteX96" fmla="*/ 1452164 w 3247634"/>
              <a:gd name="connsiteY96" fmla="*/ 3621371 h 4308556"/>
              <a:gd name="connsiteX97" fmla="*/ 1442305 w 3247634"/>
              <a:gd name="connsiteY97" fmla="*/ 3579875 h 4308556"/>
              <a:gd name="connsiteX98" fmla="*/ 1446808 w 3247634"/>
              <a:gd name="connsiteY98" fmla="*/ 3564865 h 4308556"/>
              <a:gd name="connsiteX99" fmla="*/ 1420402 w 3247634"/>
              <a:gd name="connsiteY99" fmla="*/ 3576875 h 4308556"/>
              <a:gd name="connsiteX100" fmla="*/ 1433046 w 3247634"/>
              <a:gd name="connsiteY100" fmla="*/ 3613610 h 4308556"/>
              <a:gd name="connsiteX101" fmla="*/ 1322121 w 3247634"/>
              <a:gd name="connsiteY101" fmla="*/ 3700925 h 4308556"/>
              <a:gd name="connsiteX102" fmla="*/ 1161901 w 3247634"/>
              <a:gd name="connsiteY102" fmla="*/ 3758846 h 4308556"/>
              <a:gd name="connsiteX103" fmla="*/ 1108905 w 3247634"/>
              <a:gd name="connsiteY103" fmla="*/ 3744150 h 4308556"/>
              <a:gd name="connsiteX104" fmla="*/ 1060838 w 3247634"/>
              <a:gd name="connsiteY104" fmla="*/ 3700060 h 4308556"/>
              <a:gd name="connsiteX105" fmla="*/ 1033725 w 3247634"/>
              <a:gd name="connsiteY105" fmla="*/ 3649919 h 4308556"/>
              <a:gd name="connsiteX106" fmla="*/ 1023867 w 3247634"/>
              <a:gd name="connsiteY106" fmla="*/ 3608423 h 4308556"/>
              <a:gd name="connsiteX107" fmla="*/ 1033725 w 3247634"/>
              <a:gd name="connsiteY107" fmla="*/ 3575573 h 4308556"/>
              <a:gd name="connsiteX108" fmla="*/ 1040633 w 3247634"/>
              <a:gd name="connsiteY108" fmla="*/ 3552553 h 4308556"/>
              <a:gd name="connsiteX109" fmla="*/ 1026344 w 3247634"/>
              <a:gd name="connsiteY109" fmla="*/ 3539445 h 4308556"/>
              <a:gd name="connsiteX110" fmla="*/ 999231 w 3247634"/>
              <a:gd name="connsiteY110" fmla="*/ 3489303 h 4308556"/>
              <a:gd name="connsiteX111" fmla="*/ 991274 w 3247634"/>
              <a:gd name="connsiteY111" fmla="*/ 3455818 h 4308556"/>
              <a:gd name="connsiteX112" fmla="*/ 984128 w 3247634"/>
              <a:gd name="connsiteY112" fmla="*/ 3495023 h 4308556"/>
              <a:gd name="connsiteX113" fmla="*/ 966874 w 3247634"/>
              <a:gd name="connsiteY113" fmla="*/ 3570234 h 4308556"/>
              <a:gd name="connsiteX114" fmla="*/ 959478 w 3247634"/>
              <a:gd name="connsiteY114" fmla="*/ 3621241 h 4308556"/>
              <a:gd name="connsiteX115" fmla="*/ 965640 w 3247634"/>
              <a:gd name="connsiteY115" fmla="*/ 3763881 h 4308556"/>
              <a:gd name="connsiteX116" fmla="*/ 979195 w 3247634"/>
              <a:gd name="connsiteY116" fmla="*/ 3835634 h 4308556"/>
              <a:gd name="connsiteX117" fmla="*/ 1013707 w 3247634"/>
              <a:gd name="connsiteY117" fmla="*/ 3935916 h 4308556"/>
              <a:gd name="connsiteX118" fmla="*/ 902782 w 3247634"/>
              <a:gd name="connsiteY118" fmla="*/ 4023230 h 4308556"/>
              <a:gd name="connsiteX119" fmla="*/ 742562 w 3247634"/>
              <a:gd name="connsiteY119" fmla="*/ 4081151 h 4308556"/>
              <a:gd name="connsiteX120" fmla="*/ 689566 w 3247634"/>
              <a:gd name="connsiteY120" fmla="*/ 4066455 h 4308556"/>
              <a:gd name="connsiteX121" fmla="*/ 641499 w 3247634"/>
              <a:gd name="connsiteY121" fmla="*/ 4022364 h 4308556"/>
              <a:gd name="connsiteX122" fmla="*/ 633173 w 3247634"/>
              <a:gd name="connsiteY122" fmla="*/ 4006965 h 4308556"/>
              <a:gd name="connsiteX123" fmla="*/ 643765 w 3247634"/>
              <a:gd name="connsiteY123" fmla="*/ 4063039 h 4308556"/>
              <a:gd name="connsiteX124" fmla="*/ 678276 w 3247634"/>
              <a:gd name="connsiteY124" fmla="*/ 4163321 h 4308556"/>
              <a:gd name="connsiteX125" fmla="*/ 567353 w 3247634"/>
              <a:gd name="connsiteY125" fmla="*/ 4250636 h 4308556"/>
              <a:gd name="connsiteX126" fmla="*/ 407131 w 3247634"/>
              <a:gd name="connsiteY126" fmla="*/ 4308556 h 4308556"/>
              <a:gd name="connsiteX127" fmla="*/ 354136 w 3247634"/>
              <a:gd name="connsiteY127" fmla="*/ 4293860 h 4308556"/>
              <a:gd name="connsiteX128" fmla="*/ 306070 w 3247634"/>
              <a:gd name="connsiteY128" fmla="*/ 4249771 h 4308556"/>
              <a:gd name="connsiteX129" fmla="*/ 287118 w 3247634"/>
              <a:gd name="connsiteY129" fmla="*/ 4214723 h 4308556"/>
              <a:gd name="connsiteX130" fmla="*/ 232318 w 3247634"/>
              <a:gd name="connsiteY130" fmla="*/ 4239648 h 4308556"/>
              <a:gd name="connsiteX131" fmla="*/ 167614 w 3247634"/>
              <a:gd name="connsiteY131" fmla="*/ 4254127 h 4308556"/>
              <a:gd name="connsiteX132" fmla="*/ 114618 w 3247634"/>
              <a:gd name="connsiteY132" fmla="*/ 4239432 h 4308556"/>
              <a:gd name="connsiteX133" fmla="*/ 66551 w 3247634"/>
              <a:gd name="connsiteY133" fmla="*/ 4195341 h 4308556"/>
              <a:gd name="connsiteX134" fmla="*/ 39438 w 3247634"/>
              <a:gd name="connsiteY134" fmla="*/ 4145200 h 4308556"/>
              <a:gd name="connsiteX135" fmla="*/ 29579 w 3247634"/>
              <a:gd name="connsiteY135" fmla="*/ 4103704 h 4308556"/>
              <a:gd name="connsiteX136" fmla="*/ 39438 w 3247634"/>
              <a:gd name="connsiteY136" fmla="*/ 4070853 h 4308556"/>
              <a:gd name="connsiteX137" fmla="*/ 49296 w 3247634"/>
              <a:gd name="connsiteY137" fmla="*/ 4038003 h 4308556"/>
              <a:gd name="connsiteX138" fmla="*/ 4930 w 3247634"/>
              <a:gd name="connsiteY138" fmla="*/ 3951554 h 4308556"/>
              <a:gd name="connsiteX139" fmla="*/ 0 w 3247634"/>
              <a:gd name="connsiteY139" fmla="*/ 3944636 h 4308556"/>
              <a:gd name="connsiteX140" fmla="*/ 0 w 3247634"/>
              <a:gd name="connsiteY140" fmla="*/ 3853000 h 4308556"/>
              <a:gd name="connsiteX141" fmla="*/ 11092 w 3247634"/>
              <a:gd name="connsiteY141" fmla="*/ 3689612 h 4308556"/>
              <a:gd name="connsiteX142" fmla="*/ 36972 w 3247634"/>
              <a:gd name="connsiteY142" fmla="*/ 3585008 h 4308556"/>
              <a:gd name="connsiteX143" fmla="*/ 24647 w 3247634"/>
              <a:gd name="connsiteY143" fmla="*/ 3524491 h 4308556"/>
              <a:gd name="connsiteX144" fmla="*/ 36972 w 3247634"/>
              <a:gd name="connsiteY144" fmla="*/ 3403462 h 4308556"/>
              <a:gd name="connsiteX145" fmla="*/ 73946 w 3247634"/>
              <a:gd name="connsiteY145" fmla="*/ 3182152 h 4308556"/>
              <a:gd name="connsiteX146" fmla="*/ 112154 w 3247634"/>
              <a:gd name="connsiteY146" fmla="*/ 2978995 h 4308556"/>
              <a:gd name="connsiteX147" fmla="*/ 135571 w 3247634"/>
              <a:gd name="connsiteY147" fmla="*/ 2891680 h 4308556"/>
              <a:gd name="connsiteX148" fmla="*/ 124480 w 3247634"/>
              <a:gd name="connsiteY148" fmla="*/ 2827709 h 4308556"/>
              <a:gd name="connsiteX149" fmla="*/ 103526 w 3247634"/>
              <a:gd name="connsiteY149" fmla="*/ 2751633 h 4308556"/>
              <a:gd name="connsiteX150" fmla="*/ 49296 w 3247634"/>
              <a:gd name="connsiteY150" fmla="*/ 2723970 h 4308556"/>
              <a:gd name="connsiteX151" fmla="*/ 36972 w 3247634"/>
              <a:gd name="connsiteY151" fmla="*/ 2703222 h 4308556"/>
              <a:gd name="connsiteX152" fmla="*/ 45601 w 3247634"/>
              <a:gd name="connsiteY152" fmla="*/ 2605533 h 4308556"/>
              <a:gd name="connsiteX153" fmla="*/ 61622 w 3247634"/>
              <a:gd name="connsiteY153" fmla="*/ 2506116 h 4308556"/>
              <a:gd name="connsiteX154" fmla="*/ 85039 w 3247634"/>
              <a:gd name="connsiteY154" fmla="*/ 2397189 h 4308556"/>
              <a:gd name="connsiteX155" fmla="*/ 117700 w 3247634"/>
              <a:gd name="connsiteY155" fmla="*/ 2327724 h 4308556"/>
              <a:gd name="connsiteX156" fmla="*/ 118632 w 3247634"/>
              <a:gd name="connsiteY156" fmla="*/ 2313984 h 4308556"/>
              <a:gd name="connsiteX157" fmla="*/ 144512 w 3247634"/>
              <a:gd name="connsiteY157" fmla="*/ 2209379 h 4308556"/>
              <a:gd name="connsiteX158" fmla="*/ 132187 w 3247634"/>
              <a:gd name="connsiteY158" fmla="*/ 2148863 h 4308556"/>
              <a:gd name="connsiteX159" fmla="*/ 144512 w 3247634"/>
              <a:gd name="connsiteY159" fmla="*/ 2027834 h 4308556"/>
              <a:gd name="connsiteX160" fmla="*/ 181487 w 3247634"/>
              <a:gd name="connsiteY160" fmla="*/ 1806525 h 4308556"/>
              <a:gd name="connsiteX161" fmla="*/ 219695 w 3247634"/>
              <a:gd name="connsiteY161" fmla="*/ 1603366 h 4308556"/>
              <a:gd name="connsiteX162" fmla="*/ 243112 w 3247634"/>
              <a:gd name="connsiteY162" fmla="*/ 1516053 h 4308556"/>
              <a:gd name="connsiteX163" fmla="*/ 232020 w 3247634"/>
              <a:gd name="connsiteY163" fmla="*/ 1452081 h 4308556"/>
              <a:gd name="connsiteX164" fmla="*/ 211065 w 3247634"/>
              <a:gd name="connsiteY164" fmla="*/ 1376005 h 4308556"/>
              <a:gd name="connsiteX165" fmla="*/ 156837 w 3247634"/>
              <a:gd name="connsiteY165" fmla="*/ 1348342 h 4308556"/>
              <a:gd name="connsiteX166" fmla="*/ 144512 w 3247634"/>
              <a:gd name="connsiteY166" fmla="*/ 1327594 h 4308556"/>
              <a:gd name="connsiteX167" fmla="*/ 153140 w 3247634"/>
              <a:gd name="connsiteY167" fmla="*/ 1229904 h 4308556"/>
              <a:gd name="connsiteX168" fmla="*/ 169162 w 3247634"/>
              <a:gd name="connsiteY168" fmla="*/ 1130488 h 4308556"/>
              <a:gd name="connsiteX169" fmla="*/ 192579 w 3247634"/>
              <a:gd name="connsiteY169" fmla="*/ 1021561 h 4308556"/>
              <a:gd name="connsiteX170" fmla="*/ 230786 w 3247634"/>
              <a:gd name="connsiteY170" fmla="*/ 940300 h 4308556"/>
              <a:gd name="connsiteX171" fmla="*/ 246808 w 3247634"/>
              <a:gd name="connsiteY171" fmla="*/ 916094 h 4308556"/>
              <a:gd name="connsiteX172" fmla="*/ 270225 w 3247634"/>
              <a:gd name="connsiteY172" fmla="*/ 883242 h 4308556"/>
              <a:gd name="connsiteX173" fmla="*/ 293218 w 3247634"/>
              <a:gd name="connsiteY173" fmla="*/ 818726 h 4308556"/>
              <a:gd name="connsiteX174" fmla="*/ 307906 w 3247634"/>
              <a:gd name="connsiteY174" fmla="*/ 727590 h 4308556"/>
              <a:gd name="connsiteX175" fmla="*/ 331323 w 3247634"/>
              <a:gd name="connsiteY175" fmla="*/ 618663 h 4308556"/>
              <a:gd name="connsiteX176" fmla="*/ 369531 w 3247634"/>
              <a:gd name="connsiteY176" fmla="*/ 537402 h 4308556"/>
              <a:gd name="connsiteX177" fmla="*/ 385551 w 3247634"/>
              <a:gd name="connsiteY177" fmla="*/ 513196 h 4308556"/>
              <a:gd name="connsiteX178" fmla="*/ 408968 w 3247634"/>
              <a:gd name="connsiteY178" fmla="*/ 480343 h 4308556"/>
              <a:gd name="connsiteX179" fmla="*/ 453338 w 3247634"/>
              <a:gd name="connsiteY179" fmla="*/ 355856 h 4308556"/>
              <a:gd name="connsiteX180" fmla="*/ 500172 w 3247634"/>
              <a:gd name="connsiteY180" fmla="*/ 234826 h 4308556"/>
              <a:gd name="connsiteX181" fmla="*/ 606164 w 3247634"/>
              <a:gd name="connsiteY181" fmla="*/ 139732 h 4308556"/>
              <a:gd name="connsiteX182" fmla="*/ 773779 w 3247634"/>
              <a:gd name="connsiteY182" fmla="*/ 93051 h 4308556"/>
              <a:gd name="connsiteX183" fmla="*/ 892097 w 3247634"/>
              <a:gd name="connsiteY183" fmla="*/ 54148 h 4308556"/>
              <a:gd name="connsiteX184" fmla="*/ 970972 w 3247634"/>
              <a:gd name="connsiteY184" fmla="*/ 41181 h 4308556"/>
              <a:gd name="connsiteX185" fmla="*/ 1025201 w 3247634"/>
              <a:gd name="connsiteY185" fmla="*/ 60198 h 4308556"/>
              <a:gd name="connsiteX186" fmla="*/ 1044921 w 3247634"/>
              <a:gd name="connsiteY186" fmla="*/ 113799 h 4308556"/>
              <a:gd name="connsiteX187" fmla="*/ 1025201 w 3247634"/>
              <a:gd name="connsiteY187" fmla="*/ 209756 h 4308556"/>
              <a:gd name="connsiteX188" fmla="*/ 965319 w 3247634"/>
              <a:gd name="connsiteY188" fmla="*/ 430707 h 4308556"/>
              <a:gd name="connsiteX189" fmla="*/ 972472 w 3247634"/>
              <a:gd name="connsiteY189" fmla="*/ 428355 h 4308556"/>
              <a:gd name="connsiteX190" fmla="*/ 1051347 w 3247634"/>
              <a:gd name="connsiteY190" fmla="*/ 415388 h 4308556"/>
              <a:gd name="connsiteX191" fmla="*/ 1105576 w 3247634"/>
              <a:gd name="connsiteY191" fmla="*/ 434405 h 4308556"/>
              <a:gd name="connsiteX192" fmla="*/ 1125297 w 3247634"/>
              <a:gd name="connsiteY192" fmla="*/ 488007 h 4308556"/>
              <a:gd name="connsiteX193" fmla="*/ 1124279 w 3247634"/>
              <a:gd name="connsiteY193" fmla="*/ 492963 h 4308556"/>
              <a:gd name="connsiteX194" fmla="*/ 1216566 w 3247634"/>
              <a:gd name="connsiteY194" fmla="*/ 467261 h 4308556"/>
              <a:gd name="connsiteX195" fmla="*/ 1334882 w 3247634"/>
              <a:gd name="connsiteY195" fmla="*/ 428357 h 4308556"/>
              <a:gd name="connsiteX196" fmla="*/ 1413759 w 3247634"/>
              <a:gd name="connsiteY196" fmla="*/ 415390 h 4308556"/>
              <a:gd name="connsiteX197" fmla="*/ 1467988 w 3247634"/>
              <a:gd name="connsiteY197" fmla="*/ 434408 h 4308556"/>
              <a:gd name="connsiteX198" fmla="*/ 1487708 w 3247634"/>
              <a:gd name="connsiteY198" fmla="*/ 488009 h 4308556"/>
              <a:gd name="connsiteX199" fmla="*/ 1467988 w 3247634"/>
              <a:gd name="connsiteY199" fmla="*/ 583966 h 4308556"/>
              <a:gd name="connsiteX200" fmla="*/ 1438629 w 3247634"/>
              <a:gd name="connsiteY200" fmla="*/ 692285 h 4308556"/>
              <a:gd name="connsiteX201" fmla="*/ 1524055 w 3247634"/>
              <a:gd name="connsiteY201" fmla="*/ 668495 h 4308556"/>
              <a:gd name="connsiteX202" fmla="*/ 1642372 w 3247634"/>
              <a:gd name="connsiteY202" fmla="*/ 629592 h 4308556"/>
              <a:gd name="connsiteX203" fmla="*/ 1721247 w 3247634"/>
              <a:gd name="connsiteY203" fmla="*/ 616624 h 4308556"/>
              <a:gd name="connsiteX204" fmla="*/ 1775476 w 3247634"/>
              <a:gd name="connsiteY204" fmla="*/ 635642 h 4308556"/>
              <a:gd name="connsiteX205" fmla="*/ 1795197 w 3247634"/>
              <a:gd name="connsiteY205" fmla="*/ 689243 h 4308556"/>
              <a:gd name="connsiteX206" fmla="*/ 1775476 w 3247634"/>
              <a:gd name="connsiteY206" fmla="*/ 785200 h 4308556"/>
              <a:gd name="connsiteX207" fmla="*/ 1713856 w 3247634"/>
              <a:gd name="connsiteY207" fmla="*/ 1012564 h 4308556"/>
              <a:gd name="connsiteX208" fmla="*/ 1698988 w 3247634"/>
              <a:gd name="connsiteY208" fmla="*/ 1081908 h 4308556"/>
              <a:gd name="connsiteX209" fmla="*/ 1794311 w 3247634"/>
              <a:gd name="connsiteY209" fmla="*/ 1055359 h 4308556"/>
              <a:gd name="connsiteX210" fmla="*/ 1838047 w 3247634"/>
              <a:gd name="connsiteY210" fmla="*/ 942338 h 4308556"/>
              <a:gd name="connsiteX211" fmla="*/ 1944039 w 3247634"/>
              <a:gd name="connsiteY211" fmla="*/ 847244 h 4308556"/>
              <a:gd name="connsiteX212" fmla="*/ 2031851 w 3247634"/>
              <a:gd name="connsiteY212" fmla="*/ 822789 h 4308556"/>
              <a:gd name="connsiteX213" fmla="*/ 2035118 w 3247634"/>
              <a:gd name="connsiteY213" fmla="*/ 785827 h 4308556"/>
              <a:gd name="connsiteX214" fmla="*/ 2051139 w 3247634"/>
              <a:gd name="connsiteY214" fmla="*/ 686409 h 4308556"/>
              <a:gd name="connsiteX215" fmla="*/ 2074555 w 3247634"/>
              <a:gd name="connsiteY215" fmla="*/ 577483 h 4308556"/>
              <a:gd name="connsiteX216" fmla="*/ 2112764 w 3247634"/>
              <a:gd name="connsiteY216" fmla="*/ 496221 h 4308556"/>
              <a:gd name="connsiteX217" fmla="*/ 2128784 w 3247634"/>
              <a:gd name="connsiteY217" fmla="*/ 472016 h 4308556"/>
              <a:gd name="connsiteX218" fmla="*/ 2152201 w 3247634"/>
              <a:gd name="connsiteY218" fmla="*/ 439163 h 4308556"/>
              <a:gd name="connsiteX219" fmla="*/ 2196571 w 3247634"/>
              <a:gd name="connsiteY219" fmla="*/ 314675 h 4308556"/>
              <a:gd name="connsiteX220" fmla="*/ 2243405 w 3247634"/>
              <a:gd name="connsiteY220" fmla="*/ 193646 h 4308556"/>
              <a:gd name="connsiteX221" fmla="*/ 2349397 w 3247634"/>
              <a:gd name="connsiteY221" fmla="*/ 98552 h 4308556"/>
              <a:gd name="connsiteX222" fmla="*/ 2517012 w 3247634"/>
              <a:gd name="connsiteY222" fmla="*/ 51872 h 4308556"/>
              <a:gd name="connsiteX223" fmla="*/ 2635330 w 3247634"/>
              <a:gd name="connsiteY223" fmla="*/ 12968 h 4308556"/>
              <a:gd name="connsiteX224" fmla="*/ 2714205 w 3247634"/>
              <a:gd name="connsiteY224" fmla="*/ 0 h 43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3247634" h="4308556">
                <a:moveTo>
                  <a:pt x="2714205" y="0"/>
                </a:moveTo>
                <a:cubicBezTo>
                  <a:pt x="2737213" y="0"/>
                  <a:pt x="2755288" y="6340"/>
                  <a:pt x="2768433" y="19018"/>
                </a:cubicBezTo>
                <a:cubicBezTo>
                  <a:pt x="2781580" y="31699"/>
                  <a:pt x="2788155" y="49566"/>
                  <a:pt x="2788155" y="72619"/>
                </a:cubicBezTo>
                <a:cubicBezTo>
                  <a:pt x="2788155" y="81840"/>
                  <a:pt x="2781580" y="113826"/>
                  <a:pt x="2768433" y="168575"/>
                </a:cubicBezTo>
                <a:cubicBezTo>
                  <a:pt x="2755288" y="223328"/>
                  <a:pt x="2734746" y="299116"/>
                  <a:pt x="2706813" y="395940"/>
                </a:cubicBezTo>
                <a:cubicBezTo>
                  <a:pt x="2701880" y="428215"/>
                  <a:pt x="2693666" y="466540"/>
                  <a:pt x="2682163" y="510917"/>
                </a:cubicBezTo>
                <a:cubicBezTo>
                  <a:pt x="2670659" y="555294"/>
                  <a:pt x="2655047" y="608031"/>
                  <a:pt x="2635330" y="669120"/>
                </a:cubicBezTo>
                <a:lnTo>
                  <a:pt x="2632043" y="679239"/>
                </a:lnTo>
                <a:lnTo>
                  <a:pt x="2767211" y="641595"/>
                </a:lnTo>
                <a:cubicBezTo>
                  <a:pt x="2813224" y="624305"/>
                  <a:pt x="2852661" y="611338"/>
                  <a:pt x="2885527" y="602692"/>
                </a:cubicBezTo>
                <a:cubicBezTo>
                  <a:pt x="2918391" y="594047"/>
                  <a:pt x="2944686" y="589725"/>
                  <a:pt x="2964403" y="589725"/>
                </a:cubicBezTo>
                <a:cubicBezTo>
                  <a:pt x="2987411" y="589725"/>
                  <a:pt x="3005487" y="596063"/>
                  <a:pt x="3018632" y="608742"/>
                </a:cubicBezTo>
                <a:cubicBezTo>
                  <a:pt x="3031777" y="621424"/>
                  <a:pt x="3038353" y="639289"/>
                  <a:pt x="3038353" y="662343"/>
                </a:cubicBezTo>
                <a:cubicBezTo>
                  <a:pt x="3038353" y="671564"/>
                  <a:pt x="3031777" y="703549"/>
                  <a:pt x="3018632" y="758300"/>
                </a:cubicBezTo>
                <a:cubicBezTo>
                  <a:pt x="3005487" y="813052"/>
                  <a:pt x="2984945" y="888839"/>
                  <a:pt x="2957011" y="985663"/>
                </a:cubicBezTo>
                <a:lnTo>
                  <a:pt x="2956107" y="989876"/>
                </a:lnTo>
                <a:lnTo>
                  <a:pt x="2975537" y="1007308"/>
                </a:lnTo>
                <a:cubicBezTo>
                  <a:pt x="2991969" y="1046501"/>
                  <a:pt x="3007581" y="1086842"/>
                  <a:pt x="3022369" y="1128338"/>
                </a:cubicBezTo>
                <a:cubicBezTo>
                  <a:pt x="3037160" y="1169834"/>
                  <a:pt x="3051949" y="1211329"/>
                  <a:pt x="3066741" y="1252825"/>
                </a:cubicBezTo>
                <a:cubicBezTo>
                  <a:pt x="3076599" y="1264352"/>
                  <a:pt x="3084407" y="1275303"/>
                  <a:pt x="3090156" y="1285678"/>
                </a:cubicBezTo>
                <a:cubicBezTo>
                  <a:pt x="3095907" y="1296051"/>
                  <a:pt x="3101249" y="1304120"/>
                  <a:pt x="3106178" y="1309884"/>
                </a:cubicBezTo>
                <a:cubicBezTo>
                  <a:pt x="3119324" y="1332937"/>
                  <a:pt x="3132061" y="1360024"/>
                  <a:pt x="3144386" y="1391145"/>
                </a:cubicBezTo>
                <a:cubicBezTo>
                  <a:pt x="3156711" y="1422267"/>
                  <a:pt x="3164515" y="1458576"/>
                  <a:pt x="3167802" y="1500072"/>
                </a:cubicBezTo>
                <a:cubicBezTo>
                  <a:pt x="3176019" y="1533498"/>
                  <a:pt x="3181360" y="1566638"/>
                  <a:pt x="3183824" y="1599489"/>
                </a:cubicBezTo>
                <a:cubicBezTo>
                  <a:pt x="3186290" y="1632339"/>
                  <a:pt x="3189165" y="1664903"/>
                  <a:pt x="3192453" y="1697177"/>
                </a:cubicBezTo>
                <a:lnTo>
                  <a:pt x="3180127" y="1717925"/>
                </a:lnTo>
                <a:lnTo>
                  <a:pt x="3125899" y="1745588"/>
                </a:lnTo>
                <a:lnTo>
                  <a:pt x="3125805" y="1745934"/>
                </a:lnTo>
                <a:lnTo>
                  <a:pt x="3162597" y="1824184"/>
                </a:lnTo>
                <a:cubicBezTo>
                  <a:pt x="3174921" y="1855308"/>
                  <a:pt x="3182725" y="1891616"/>
                  <a:pt x="3186012" y="1933112"/>
                </a:cubicBezTo>
                <a:cubicBezTo>
                  <a:pt x="3194230" y="1966538"/>
                  <a:pt x="3199571" y="1999678"/>
                  <a:pt x="3202034" y="2032528"/>
                </a:cubicBezTo>
                <a:cubicBezTo>
                  <a:pt x="3204500" y="2065378"/>
                  <a:pt x="3207375" y="2097943"/>
                  <a:pt x="3210663" y="2130217"/>
                </a:cubicBezTo>
                <a:lnTo>
                  <a:pt x="3198338" y="2150965"/>
                </a:lnTo>
                <a:lnTo>
                  <a:pt x="3154916" y="2173115"/>
                </a:lnTo>
                <a:lnTo>
                  <a:pt x="3155478" y="2176109"/>
                </a:lnTo>
                <a:cubicBezTo>
                  <a:pt x="3171911" y="2267167"/>
                  <a:pt x="3184236" y="2340937"/>
                  <a:pt x="3192453" y="2397418"/>
                </a:cubicBezTo>
                <a:cubicBezTo>
                  <a:pt x="3200669" y="2453900"/>
                  <a:pt x="3204777" y="2494242"/>
                  <a:pt x="3204777" y="2518447"/>
                </a:cubicBezTo>
                <a:cubicBezTo>
                  <a:pt x="3199844" y="2539195"/>
                  <a:pt x="3195736" y="2559367"/>
                  <a:pt x="3192453" y="2578963"/>
                </a:cubicBezTo>
                <a:cubicBezTo>
                  <a:pt x="3202311" y="2604320"/>
                  <a:pt x="3210939" y="2639190"/>
                  <a:pt x="3218332" y="2683567"/>
                </a:cubicBezTo>
                <a:cubicBezTo>
                  <a:pt x="3225727" y="2727944"/>
                  <a:pt x="3229423" y="2782409"/>
                  <a:pt x="3229423" y="2846955"/>
                </a:cubicBezTo>
                <a:cubicBezTo>
                  <a:pt x="3229423" y="2891911"/>
                  <a:pt x="3229423" y="2922456"/>
                  <a:pt x="3229423" y="2938592"/>
                </a:cubicBezTo>
                <a:cubicBezTo>
                  <a:pt x="3229423" y="2954730"/>
                  <a:pt x="3227782" y="2957036"/>
                  <a:pt x="3224494" y="2945509"/>
                </a:cubicBezTo>
                <a:lnTo>
                  <a:pt x="3222732" y="2948950"/>
                </a:lnTo>
                <a:lnTo>
                  <a:pt x="3222988" y="2951487"/>
                </a:lnTo>
                <a:cubicBezTo>
                  <a:pt x="3218055" y="2972235"/>
                  <a:pt x="3213947" y="2992406"/>
                  <a:pt x="3210663" y="3012003"/>
                </a:cubicBezTo>
                <a:cubicBezTo>
                  <a:pt x="3220522" y="3037360"/>
                  <a:pt x="3229150" y="3072230"/>
                  <a:pt x="3236542" y="3116607"/>
                </a:cubicBezTo>
                <a:cubicBezTo>
                  <a:pt x="3243937" y="3160984"/>
                  <a:pt x="3247634" y="3215448"/>
                  <a:pt x="3247634" y="3279995"/>
                </a:cubicBezTo>
                <a:cubicBezTo>
                  <a:pt x="3247634" y="3324951"/>
                  <a:pt x="3247634" y="3355496"/>
                  <a:pt x="3247634" y="3371632"/>
                </a:cubicBezTo>
                <a:cubicBezTo>
                  <a:pt x="3247634" y="3387770"/>
                  <a:pt x="3245993" y="3390076"/>
                  <a:pt x="3242704" y="3378549"/>
                </a:cubicBezTo>
                <a:cubicBezTo>
                  <a:pt x="3226271" y="3401603"/>
                  <a:pt x="3211483" y="3430418"/>
                  <a:pt x="3198338" y="3464998"/>
                </a:cubicBezTo>
                <a:cubicBezTo>
                  <a:pt x="3198338" y="3471913"/>
                  <a:pt x="3201625" y="3482864"/>
                  <a:pt x="3208196" y="3497848"/>
                </a:cubicBezTo>
                <a:cubicBezTo>
                  <a:pt x="3214771" y="3512833"/>
                  <a:pt x="3218055" y="3523785"/>
                  <a:pt x="3218055" y="3530700"/>
                </a:cubicBezTo>
                <a:cubicBezTo>
                  <a:pt x="3218055" y="3543378"/>
                  <a:pt x="3214771" y="3557211"/>
                  <a:pt x="3208196" y="3572196"/>
                </a:cubicBezTo>
                <a:cubicBezTo>
                  <a:pt x="3201625" y="3587180"/>
                  <a:pt x="3192584" y="3603894"/>
                  <a:pt x="3181083" y="3622336"/>
                </a:cubicBezTo>
                <a:cubicBezTo>
                  <a:pt x="3164651" y="3641932"/>
                  <a:pt x="3148625" y="3656628"/>
                  <a:pt x="3133016" y="3666427"/>
                </a:cubicBezTo>
                <a:cubicBezTo>
                  <a:pt x="3117405" y="3676223"/>
                  <a:pt x="3099739" y="3681122"/>
                  <a:pt x="3080021" y="3681122"/>
                </a:cubicBezTo>
                <a:cubicBezTo>
                  <a:pt x="3063588" y="3681122"/>
                  <a:pt x="3042021" y="3676297"/>
                  <a:pt x="3015317" y="3666643"/>
                </a:cubicBezTo>
                <a:lnTo>
                  <a:pt x="2929524" y="3627623"/>
                </a:lnTo>
                <a:lnTo>
                  <a:pt x="2938284" y="3656817"/>
                </a:lnTo>
                <a:cubicBezTo>
                  <a:pt x="2944859" y="3671802"/>
                  <a:pt x="2948143" y="3682752"/>
                  <a:pt x="2948143" y="3689667"/>
                </a:cubicBezTo>
                <a:cubicBezTo>
                  <a:pt x="2948143" y="3702346"/>
                  <a:pt x="2944859" y="3716179"/>
                  <a:pt x="2938284" y="3731163"/>
                </a:cubicBezTo>
                <a:cubicBezTo>
                  <a:pt x="2931714" y="3746148"/>
                  <a:pt x="2922672" y="3762862"/>
                  <a:pt x="2911172" y="3781304"/>
                </a:cubicBezTo>
                <a:cubicBezTo>
                  <a:pt x="2894739" y="3800901"/>
                  <a:pt x="2878714" y="3815595"/>
                  <a:pt x="2863106" y="3825395"/>
                </a:cubicBezTo>
                <a:lnTo>
                  <a:pt x="2848632" y="3829408"/>
                </a:lnTo>
                <a:lnTo>
                  <a:pt x="2845439" y="3835631"/>
                </a:lnTo>
                <a:cubicBezTo>
                  <a:pt x="2845439" y="3842547"/>
                  <a:pt x="2848726" y="3853498"/>
                  <a:pt x="2855297" y="3868482"/>
                </a:cubicBezTo>
                <a:cubicBezTo>
                  <a:pt x="2861871" y="3883467"/>
                  <a:pt x="2865156" y="3894418"/>
                  <a:pt x="2865156" y="3901333"/>
                </a:cubicBezTo>
                <a:cubicBezTo>
                  <a:pt x="2865156" y="3914011"/>
                  <a:pt x="2861871" y="3927844"/>
                  <a:pt x="2855297" y="3942829"/>
                </a:cubicBezTo>
                <a:cubicBezTo>
                  <a:pt x="2848726" y="3957813"/>
                  <a:pt x="2839685" y="3974527"/>
                  <a:pt x="2828184" y="3992969"/>
                </a:cubicBezTo>
                <a:cubicBezTo>
                  <a:pt x="2811751" y="4012566"/>
                  <a:pt x="2795727" y="4027261"/>
                  <a:pt x="2780118" y="4037060"/>
                </a:cubicBezTo>
                <a:cubicBezTo>
                  <a:pt x="2764505" y="4046857"/>
                  <a:pt x="2746839" y="4051756"/>
                  <a:pt x="2727122" y="4051756"/>
                </a:cubicBezTo>
                <a:cubicBezTo>
                  <a:pt x="2694256" y="4051756"/>
                  <a:pt x="2640847" y="4032448"/>
                  <a:pt x="2566901" y="3993834"/>
                </a:cubicBezTo>
                <a:cubicBezTo>
                  <a:pt x="2492952" y="3955220"/>
                  <a:pt x="2455977" y="3926116"/>
                  <a:pt x="2455977" y="3906520"/>
                </a:cubicBezTo>
                <a:cubicBezTo>
                  <a:pt x="2467481" y="3870788"/>
                  <a:pt x="2478986" y="3837362"/>
                  <a:pt x="2490489" y="3806238"/>
                </a:cubicBezTo>
                <a:lnTo>
                  <a:pt x="2499678" y="3757580"/>
                </a:lnTo>
                <a:lnTo>
                  <a:pt x="2418527" y="3794488"/>
                </a:lnTo>
                <a:cubicBezTo>
                  <a:pt x="2391823" y="3804142"/>
                  <a:pt x="2370257" y="3808967"/>
                  <a:pt x="2353823" y="3808967"/>
                </a:cubicBezTo>
                <a:cubicBezTo>
                  <a:pt x="2334106" y="3808967"/>
                  <a:pt x="2316440" y="3804068"/>
                  <a:pt x="2300827" y="3794272"/>
                </a:cubicBezTo>
                <a:lnTo>
                  <a:pt x="2278492" y="3773786"/>
                </a:lnTo>
                <a:lnTo>
                  <a:pt x="2272901" y="3781151"/>
                </a:lnTo>
                <a:cubicBezTo>
                  <a:pt x="2254414" y="3795703"/>
                  <a:pt x="2226685" y="3812632"/>
                  <a:pt x="2189709" y="3831938"/>
                </a:cubicBezTo>
                <a:cubicBezTo>
                  <a:pt x="2115764" y="3870552"/>
                  <a:pt x="2062355" y="3889859"/>
                  <a:pt x="2029489" y="3889859"/>
                </a:cubicBezTo>
                <a:cubicBezTo>
                  <a:pt x="2009772" y="3889859"/>
                  <a:pt x="1992105" y="3884960"/>
                  <a:pt x="1976493" y="3875164"/>
                </a:cubicBezTo>
                <a:cubicBezTo>
                  <a:pt x="1960884" y="3865365"/>
                  <a:pt x="1944860" y="3850669"/>
                  <a:pt x="1928426" y="3831074"/>
                </a:cubicBezTo>
                <a:lnTo>
                  <a:pt x="1925153" y="3825020"/>
                </a:lnTo>
                <a:lnTo>
                  <a:pt x="1898733" y="3859818"/>
                </a:lnTo>
                <a:cubicBezTo>
                  <a:pt x="1880246" y="3874372"/>
                  <a:pt x="1852515" y="3891300"/>
                  <a:pt x="1815541" y="3910607"/>
                </a:cubicBezTo>
                <a:cubicBezTo>
                  <a:pt x="1741594" y="3949221"/>
                  <a:pt x="1688187" y="3968529"/>
                  <a:pt x="1655321" y="3968529"/>
                </a:cubicBezTo>
                <a:cubicBezTo>
                  <a:pt x="1635604" y="3968529"/>
                  <a:pt x="1617937" y="3963630"/>
                  <a:pt x="1602325" y="3953833"/>
                </a:cubicBezTo>
                <a:cubicBezTo>
                  <a:pt x="1586716" y="3944033"/>
                  <a:pt x="1570692" y="3929339"/>
                  <a:pt x="1554258" y="3909742"/>
                </a:cubicBezTo>
                <a:cubicBezTo>
                  <a:pt x="1542758" y="3891300"/>
                  <a:pt x="1533717" y="3874586"/>
                  <a:pt x="1527145" y="3859601"/>
                </a:cubicBezTo>
                <a:cubicBezTo>
                  <a:pt x="1520570" y="3844617"/>
                  <a:pt x="1517287" y="3830784"/>
                  <a:pt x="1517287" y="3818105"/>
                </a:cubicBezTo>
                <a:cubicBezTo>
                  <a:pt x="1517287" y="3811190"/>
                  <a:pt x="1520570" y="3800240"/>
                  <a:pt x="1527145" y="3785255"/>
                </a:cubicBezTo>
                <a:cubicBezTo>
                  <a:pt x="1533717" y="3770271"/>
                  <a:pt x="1537004" y="3759320"/>
                  <a:pt x="1537004" y="3752404"/>
                </a:cubicBezTo>
                <a:lnTo>
                  <a:pt x="1509909" y="3699613"/>
                </a:lnTo>
                <a:lnTo>
                  <a:pt x="1479277" y="3671512"/>
                </a:lnTo>
                <a:cubicBezTo>
                  <a:pt x="1467776" y="3653070"/>
                  <a:pt x="1458735" y="3636356"/>
                  <a:pt x="1452164" y="3621371"/>
                </a:cubicBezTo>
                <a:cubicBezTo>
                  <a:pt x="1445589" y="3606387"/>
                  <a:pt x="1442305" y="3592555"/>
                  <a:pt x="1442305" y="3579875"/>
                </a:cubicBezTo>
                <a:lnTo>
                  <a:pt x="1446808" y="3564865"/>
                </a:lnTo>
                <a:lnTo>
                  <a:pt x="1420402" y="3576875"/>
                </a:lnTo>
                <a:lnTo>
                  <a:pt x="1433046" y="3613610"/>
                </a:lnTo>
                <a:cubicBezTo>
                  <a:pt x="1433046" y="3633207"/>
                  <a:pt x="1396070" y="3662311"/>
                  <a:pt x="1322121" y="3700925"/>
                </a:cubicBezTo>
                <a:cubicBezTo>
                  <a:pt x="1248176" y="3739538"/>
                  <a:pt x="1194767" y="3758846"/>
                  <a:pt x="1161901" y="3758846"/>
                </a:cubicBezTo>
                <a:cubicBezTo>
                  <a:pt x="1142184" y="3758846"/>
                  <a:pt x="1124517" y="3753948"/>
                  <a:pt x="1108905" y="3744150"/>
                </a:cubicBezTo>
                <a:cubicBezTo>
                  <a:pt x="1093296" y="3734351"/>
                  <a:pt x="1077272" y="3719656"/>
                  <a:pt x="1060838" y="3700060"/>
                </a:cubicBezTo>
                <a:cubicBezTo>
                  <a:pt x="1049337" y="3681618"/>
                  <a:pt x="1040296" y="3664903"/>
                  <a:pt x="1033725" y="3649919"/>
                </a:cubicBezTo>
                <a:cubicBezTo>
                  <a:pt x="1027151" y="3634934"/>
                  <a:pt x="1023867" y="3621101"/>
                  <a:pt x="1023867" y="3608423"/>
                </a:cubicBezTo>
                <a:cubicBezTo>
                  <a:pt x="1023867" y="3601508"/>
                  <a:pt x="1027151" y="3590557"/>
                  <a:pt x="1033725" y="3575573"/>
                </a:cubicBezTo>
                <a:lnTo>
                  <a:pt x="1040633" y="3552553"/>
                </a:lnTo>
                <a:lnTo>
                  <a:pt x="1026344" y="3539445"/>
                </a:lnTo>
                <a:cubicBezTo>
                  <a:pt x="1014844" y="3521003"/>
                  <a:pt x="1005803" y="3504287"/>
                  <a:pt x="999231" y="3489303"/>
                </a:cubicBezTo>
                <a:lnTo>
                  <a:pt x="991274" y="3455818"/>
                </a:lnTo>
                <a:lnTo>
                  <a:pt x="984128" y="3495023"/>
                </a:lnTo>
                <a:cubicBezTo>
                  <a:pt x="977554" y="3522686"/>
                  <a:pt x="971804" y="3547756"/>
                  <a:pt x="966874" y="3570234"/>
                </a:cubicBezTo>
                <a:cubicBezTo>
                  <a:pt x="961942" y="3592710"/>
                  <a:pt x="959478" y="3609714"/>
                  <a:pt x="959478" y="3621241"/>
                </a:cubicBezTo>
                <a:cubicBezTo>
                  <a:pt x="959478" y="3680024"/>
                  <a:pt x="961532" y="3727572"/>
                  <a:pt x="965640" y="3763881"/>
                </a:cubicBezTo>
                <a:cubicBezTo>
                  <a:pt x="969750" y="3800191"/>
                  <a:pt x="974266" y="3824107"/>
                  <a:pt x="979195" y="3835634"/>
                </a:cubicBezTo>
                <a:cubicBezTo>
                  <a:pt x="990699" y="3866757"/>
                  <a:pt x="1002204" y="3900183"/>
                  <a:pt x="1013707" y="3935916"/>
                </a:cubicBezTo>
                <a:cubicBezTo>
                  <a:pt x="1013707" y="3955511"/>
                  <a:pt x="976733" y="3984615"/>
                  <a:pt x="902782" y="4023230"/>
                </a:cubicBezTo>
                <a:cubicBezTo>
                  <a:pt x="828836" y="4061844"/>
                  <a:pt x="775429" y="4081151"/>
                  <a:pt x="742562" y="4081151"/>
                </a:cubicBezTo>
                <a:cubicBezTo>
                  <a:pt x="722845" y="4081151"/>
                  <a:pt x="705178" y="4076252"/>
                  <a:pt x="689566" y="4066455"/>
                </a:cubicBezTo>
                <a:cubicBezTo>
                  <a:pt x="673957" y="4056657"/>
                  <a:pt x="657933" y="4041961"/>
                  <a:pt x="641499" y="4022364"/>
                </a:cubicBezTo>
                <a:lnTo>
                  <a:pt x="633173" y="4006965"/>
                </a:lnTo>
                <a:lnTo>
                  <a:pt x="643765" y="4063039"/>
                </a:lnTo>
                <a:cubicBezTo>
                  <a:pt x="655269" y="4094162"/>
                  <a:pt x="666773" y="4127589"/>
                  <a:pt x="678276" y="4163321"/>
                </a:cubicBezTo>
                <a:cubicBezTo>
                  <a:pt x="678276" y="4182917"/>
                  <a:pt x="641303" y="4212021"/>
                  <a:pt x="567353" y="4250636"/>
                </a:cubicBezTo>
                <a:cubicBezTo>
                  <a:pt x="493406" y="4289249"/>
                  <a:pt x="439999" y="4308556"/>
                  <a:pt x="407131" y="4308556"/>
                </a:cubicBezTo>
                <a:cubicBezTo>
                  <a:pt x="387414" y="4308556"/>
                  <a:pt x="369748" y="4303658"/>
                  <a:pt x="354136" y="4293860"/>
                </a:cubicBezTo>
                <a:cubicBezTo>
                  <a:pt x="338528" y="4284062"/>
                  <a:pt x="322503" y="4269366"/>
                  <a:pt x="306070" y="4249771"/>
                </a:cubicBezTo>
                <a:lnTo>
                  <a:pt x="287118" y="4214723"/>
                </a:lnTo>
                <a:lnTo>
                  <a:pt x="232318" y="4239648"/>
                </a:lnTo>
                <a:cubicBezTo>
                  <a:pt x="205614" y="4249301"/>
                  <a:pt x="184047" y="4254127"/>
                  <a:pt x="167614" y="4254127"/>
                </a:cubicBezTo>
                <a:cubicBezTo>
                  <a:pt x="147897" y="4254127"/>
                  <a:pt x="130230" y="4249228"/>
                  <a:pt x="114618" y="4239432"/>
                </a:cubicBezTo>
                <a:cubicBezTo>
                  <a:pt x="99009" y="4229632"/>
                  <a:pt x="82985" y="4214937"/>
                  <a:pt x="66551" y="4195341"/>
                </a:cubicBezTo>
                <a:cubicBezTo>
                  <a:pt x="55050" y="4176899"/>
                  <a:pt x="46009" y="4160185"/>
                  <a:pt x="39438" y="4145200"/>
                </a:cubicBezTo>
                <a:cubicBezTo>
                  <a:pt x="32864" y="4130216"/>
                  <a:pt x="29579" y="4116383"/>
                  <a:pt x="29579" y="4103704"/>
                </a:cubicBezTo>
                <a:cubicBezTo>
                  <a:pt x="29579" y="4096788"/>
                  <a:pt x="32864" y="4085838"/>
                  <a:pt x="39438" y="4070853"/>
                </a:cubicBezTo>
                <a:cubicBezTo>
                  <a:pt x="46009" y="4055869"/>
                  <a:pt x="49296" y="4044918"/>
                  <a:pt x="49296" y="4038003"/>
                </a:cubicBezTo>
                <a:cubicBezTo>
                  <a:pt x="36151" y="4003422"/>
                  <a:pt x="21363" y="3974608"/>
                  <a:pt x="4930" y="3951554"/>
                </a:cubicBezTo>
                <a:cubicBezTo>
                  <a:pt x="1643" y="3963081"/>
                  <a:pt x="0" y="3960774"/>
                  <a:pt x="0" y="3944636"/>
                </a:cubicBezTo>
                <a:cubicBezTo>
                  <a:pt x="0" y="3928500"/>
                  <a:pt x="0" y="3897955"/>
                  <a:pt x="0" y="3853000"/>
                </a:cubicBezTo>
                <a:cubicBezTo>
                  <a:pt x="0" y="3788453"/>
                  <a:pt x="3697" y="3733989"/>
                  <a:pt x="11092" y="3689612"/>
                </a:cubicBezTo>
                <a:cubicBezTo>
                  <a:pt x="18485" y="3645234"/>
                  <a:pt x="27114" y="3610365"/>
                  <a:pt x="36972" y="3585008"/>
                </a:cubicBezTo>
                <a:cubicBezTo>
                  <a:pt x="33687" y="3565411"/>
                  <a:pt x="29579" y="3545239"/>
                  <a:pt x="24647" y="3524491"/>
                </a:cubicBezTo>
                <a:cubicBezTo>
                  <a:pt x="24647" y="3500286"/>
                  <a:pt x="28756" y="3459945"/>
                  <a:pt x="36972" y="3403462"/>
                </a:cubicBezTo>
                <a:cubicBezTo>
                  <a:pt x="45188" y="3346981"/>
                  <a:pt x="57514" y="3273212"/>
                  <a:pt x="73946" y="3182152"/>
                </a:cubicBezTo>
                <a:cubicBezTo>
                  <a:pt x="88737" y="3094549"/>
                  <a:pt x="101472" y="3026831"/>
                  <a:pt x="112154" y="2978995"/>
                </a:cubicBezTo>
                <a:cubicBezTo>
                  <a:pt x="122834" y="2931159"/>
                  <a:pt x="130642" y="2902056"/>
                  <a:pt x="135571" y="2891680"/>
                </a:cubicBezTo>
                <a:cubicBezTo>
                  <a:pt x="132284" y="2872087"/>
                  <a:pt x="128588" y="2850763"/>
                  <a:pt x="124480" y="2827709"/>
                </a:cubicBezTo>
                <a:cubicBezTo>
                  <a:pt x="120372" y="2804656"/>
                  <a:pt x="113385" y="2779296"/>
                  <a:pt x="103526" y="2751633"/>
                </a:cubicBezTo>
                <a:lnTo>
                  <a:pt x="49296" y="2723970"/>
                </a:lnTo>
                <a:lnTo>
                  <a:pt x="36972" y="2703222"/>
                </a:lnTo>
                <a:cubicBezTo>
                  <a:pt x="40259" y="2670947"/>
                  <a:pt x="43134" y="2638383"/>
                  <a:pt x="45601" y="2605533"/>
                </a:cubicBezTo>
                <a:cubicBezTo>
                  <a:pt x="48064" y="2572683"/>
                  <a:pt x="53406" y="2539543"/>
                  <a:pt x="61622" y="2506116"/>
                </a:cubicBezTo>
                <a:cubicBezTo>
                  <a:pt x="64909" y="2464620"/>
                  <a:pt x="72713" y="2428312"/>
                  <a:pt x="85039" y="2397189"/>
                </a:cubicBezTo>
                <a:lnTo>
                  <a:pt x="117700" y="2327724"/>
                </a:lnTo>
                <a:lnTo>
                  <a:pt x="118632" y="2313984"/>
                </a:lnTo>
                <a:cubicBezTo>
                  <a:pt x="126025" y="2269606"/>
                  <a:pt x="134654" y="2234736"/>
                  <a:pt x="144512" y="2209379"/>
                </a:cubicBezTo>
                <a:cubicBezTo>
                  <a:pt x="141228" y="2189784"/>
                  <a:pt x="137120" y="2169611"/>
                  <a:pt x="132187" y="2148863"/>
                </a:cubicBezTo>
                <a:cubicBezTo>
                  <a:pt x="132187" y="2124659"/>
                  <a:pt x="136295" y="2084316"/>
                  <a:pt x="144512" y="2027834"/>
                </a:cubicBezTo>
                <a:cubicBezTo>
                  <a:pt x="152729" y="1971354"/>
                  <a:pt x="165054" y="1897583"/>
                  <a:pt x="181487" y="1806525"/>
                </a:cubicBezTo>
                <a:cubicBezTo>
                  <a:pt x="196278" y="1718922"/>
                  <a:pt x="209011" y="1651204"/>
                  <a:pt x="219695" y="1603366"/>
                </a:cubicBezTo>
                <a:cubicBezTo>
                  <a:pt x="230374" y="1555532"/>
                  <a:pt x="238182" y="1526428"/>
                  <a:pt x="243112" y="1516053"/>
                </a:cubicBezTo>
                <a:cubicBezTo>
                  <a:pt x="239824" y="1496459"/>
                  <a:pt x="236128" y="1475135"/>
                  <a:pt x="232020" y="1452081"/>
                </a:cubicBezTo>
                <a:cubicBezTo>
                  <a:pt x="227911" y="1429027"/>
                  <a:pt x="220924" y="1403668"/>
                  <a:pt x="211065" y="1376005"/>
                </a:cubicBezTo>
                <a:lnTo>
                  <a:pt x="156837" y="1348342"/>
                </a:lnTo>
                <a:lnTo>
                  <a:pt x="144512" y="1327594"/>
                </a:lnTo>
                <a:cubicBezTo>
                  <a:pt x="147799" y="1295319"/>
                  <a:pt x="150674" y="1262756"/>
                  <a:pt x="153140" y="1229904"/>
                </a:cubicBezTo>
                <a:cubicBezTo>
                  <a:pt x="155604" y="1197054"/>
                  <a:pt x="160945" y="1163914"/>
                  <a:pt x="169162" y="1130488"/>
                </a:cubicBezTo>
                <a:cubicBezTo>
                  <a:pt x="172449" y="1088992"/>
                  <a:pt x="180253" y="1052684"/>
                  <a:pt x="192579" y="1021561"/>
                </a:cubicBezTo>
                <a:cubicBezTo>
                  <a:pt x="204903" y="990440"/>
                  <a:pt x="217641" y="963354"/>
                  <a:pt x="230786" y="940300"/>
                </a:cubicBezTo>
                <a:cubicBezTo>
                  <a:pt x="235715" y="934536"/>
                  <a:pt x="241057" y="926466"/>
                  <a:pt x="246808" y="916094"/>
                </a:cubicBezTo>
                <a:cubicBezTo>
                  <a:pt x="252558" y="905720"/>
                  <a:pt x="260366" y="894768"/>
                  <a:pt x="270225" y="883242"/>
                </a:cubicBezTo>
                <a:lnTo>
                  <a:pt x="293218" y="818726"/>
                </a:lnTo>
                <a:lnTo>
                  <a:pt x="307906" y="727590"/>
                </a:lnTo>
                <a:cubicBezTo>
                  <a:pt x="311193" y="686094"/>
                  <a:pt x="318997" y="649785"/>
                  <a:pt x="331323" y="618663"/>
                </a:cubicBezTo>
                <a:cubicBezTo>
                  <a:pt x="343647" y="587542"/>
                  <a:pt x="356384" y="560455"/>
                  <a:pt x="369531" y="537402"/>
                </a:cubicBezTo>
                <a:cubicBezTo>
                  <a:pt x="374460" y="531638"/>
                  <a:pt x="379801" y="523569"/>
                  <a:pt x="385551" y="513196"/>
                </a:cubicBezTo>
                <a:cubicBezTo>
                  <a:pt x="391302" y="502821"/>
                  <a:pt x="399110" y="491870"/>
                  <a:pt x="408968" y="480343"/>
                </a:cubicBezTo>
                <a:cubicBezTo>
                  <a:pt x="423759" y="438847"/>
                  <a:pt x="438547" y="397352"/>
                  <a:pt x="453338" y="355856"/>
                </a:cubicBezTo>
                <a:cubicBezTo>
                  <a:pt x="468126" y="314360"/>
                  <a:pt x="483739" y="274019"/>
                  <a:pt x="500172" y="234826"/>
                </a:cubicBezTo>
                <a:cubicBezTo>
                  <a:pt x="524822" y="195636"/>
                  <a:pt x="560151" y="163938"/>
                  <a:pt x="606164" y="139732"/>
                </a:cubicBezTo>
                <a:cubicBezTo>
                  <a:pt x="652176" y="115527"/>
                  <a:pt x="708047" y="99966"/>
                  <a:pt x="773779" y="93051"/>
                </a:cubicBezTo>
                <a:cubicBezTo>
                  <a:pt x="819792" y="75761"/>
                  <a:pt x="859229" y="62792"/>
                  <a:pt x="892097" y="54148"/>
                </a:cubicBezTo>
                <a:cubicBezTo>
                  <a:pt x="924959" y="45503"/>
                  <a:pt x="951255" y="41181"/>
                  <a:pt x="970972" y="41181"/>
                </a:cubicBezTo>
                <a:cubicBezTo>
                  <a:pt x="993979" y="41181"/>
                  <a:pt x="1012055" y="47519"/>
                  <a:pt x="1025201" y="60198"/>
                </a:cubicBezTo>
                <a:cubicBezTo>
                  <a:pt x="1038347" y="72879"/>
                  <a:pt x="1044921" y="90745"/>
                  <a:pt x="1044921" y="113799"/>
                </a:cubicBezTo>
                <a:cubicBezTo>
                  <a:pt x="1044921" y="123020"/>
                  <a:pt x="1038347" y="155005"/>
                  <a:pt x="1025201" y="209756"/>
                </a:cubicBezTo>
                <a:lnTo>
                  <a:pt x="965319" y="430707"/>
                </a:lnTo>
                <a:lnTo>
                  <a:pt x="972472" y="428355"/>
                </a:lnTo>
                <a:cubicBezTo>
                  <a:pt x="1005334" y="419710"/>
                  <a:pt x="1031630" y="415388"/>
                  <a:pt x="1051347" y="415388"/>
                </a:cubicBezTo>
                <a:cubicBezTo>
                  <a:pt x="1074355" y="415388"/>
                  <a:pt x="1092430" y="421727"/>
                  <a:pt x="1105576" y="434405"/>
                </a:cubicBezTo>
                <a:cubicBezTo>
                  <a:pt x="1118722" y="447087"/>
                  <a:pt x="1125297" y="464953"/>
                  <a:pt x="1125297" y="488007"/>
                </a:cubicBezTo>
                <a:lnTo>
                  <a:pt x="1124279" y="492963"/>
                </a:lnTo>
                <a:lnTo>
                  <a:pt x="1216566" y="467261"/>
                </a:lnTo>
                <a:cubicBezTo>
                  <a:pt x="1262579" y="449970"/>
                  <a:pt x="1302016" y="437003"/>
                  <a:pt x="1334882" y="428357"/>
                </a:cubicBezTo>
                <a:cubicBezTo>
                  <a:pt x="1367746" y="419713"/>
                  <a:pt x="1394042" y="415390"/>
                  <a:pt x="1413759" y="415390"/>
                </a:cubicBezTo>
                <a:cubicBezTo>
                  <a:pt x="1436766" y="415390"/>
                  <a:pt x="1454841" y="421729"/>
                  <a:pt x="1467988" y="434408"/>
                </a:cubicBezTo>
                <a:cubicBezTo>
                  <a:pt x="1481133" y="447089"/>
                  <a:pt x="1487708" y="464955"/>
                  <a:pt x="1487708" y="488009"/>
                </a:cubicBezTo>
                <a:cubicBezTo>
                  <a:pt x="1487708" y="497230"/>
                  <a:pt x="1481133" y="529215"/>
                  <a:pt x="1467988" y="583966"/>
                </a:cubicBezTo>
                <a:lnTo>
                  <a:pt x="1438629" y="692285"/>
                </a:lnTo>
                <a:lnTo>
                  <a:pt x="1524055" y="668495"/>
                </a:lnTo>
                <a:cubicBezTo>
                  <a:pt x="1570068" y="651205"/>
                  <a:pt x="1609505" y="638237"/>
                  <a:pt x="1642372" y="629592"/>
                </a:cubicBezTo>
                <a:cubicBezTo>
                  <a:pt x="1675235" y="620947"/>
                  <a:pt x="1701530" y="616624"/>
                  <a:pt x="1721247" y="616624"/>
                </a:cubicBezTo>
                <a:cubicBezTo>
                  <a:pt x="1744256" y="616624"/>
                  <a:pt x="1762331" y="622964"/>
                  <a:pt x="1775476" y="635642"/>
                </a:cubicBezTo>
                <a:cubicBezTo>
                  <a:pt x="1788623" y="648323"/>
                  <a:pt x="1795197" y="666190"/>
                  <a:pt x="1795197" y="689243"/>
                </a:cubicBezTo>
                <a:cubicBezTo>
                  <a:pt x="1795197" y="698464"/>
                  <a:pt x="1788623" y="730450"/>
                  <a:pt x="1775476" y="785200"/>
                </a:cubicBezTo>
                <a:cubicBezTo>
                  <a:pt x="1762331" y="839952"/>
                  <a:pt x="1741789" y="915740"/>
                  <a:pt x="1713856" y="1012564"/>
                </a:cubicBezTo>
                <a:lnTo>
                  <a:pt x="1698988" y="1081908"/>
                </a:lnTo>
                <a:lnTo>
                  <a:pt x="1794311" y="1055359"/>
                </a:lnTo>
                <a:lnTo>
                  <a:pt x="1838047" y="942338"/>
                </a:lnTo>
                <a:cubicBezTo>
                  <a:pt x="1862697" y="903148"/>
                  <a:pt x="1898026" y="871449"/>
                  <a:pt x="1944039" y="847244"/>
                </a:cubicBezTo>
                <a:lnTo>
                  <a:pt x="2031851" y="822789"/>
                </a:lnTo>
                <a:lnTo>
                  <a:pt x="2035118" y="785827"/>
                </a:lnTo>
                <a:cubicBezTo>
                  <a:pt x="2037580" y="752976"/>
                  <a:pt x="2042922" y="719836"/>
                  <a:pt x="2051139" y="686409"/>
                </a:cubicBezTo>
                <a:cubicBezTo>
                  <a:pt x="2054425" y="644914"/>
                  <a:pt x="2062230" y="608606"/>
                  <a:pt x="2074555" y="577483"/>
                </a:cubicBezTo>
                <a:cubicBezTo>
                  <a:pt x="2086880" y="546363"/>
                  <a:pt x="2099617" y="519275"/>
                  <a:pt x="2112764" y="496221"/>
                </a:cubicBezTo>
                <a:cubicBezTo>
                  <a:pt x="2117693" y="490459"/>
                  <a:pt x="2123034" y="482389"/>
                  <a:pt x="2128784" y="472016"/>
                </a:cubicBezTo>
                <a:cubicBezTo>
                  <a:pt x="2134535" y="461641"/>
                  <a:pt x="2142343" y="450690"/>
                  <a:pt x="2152201" y="439163"/>
                </a:cubicBezTo>
                <a:cubicBezTo>
                  <a:pt x="2166992" y="397667"/>
                  <a:pt x="2181780" y="356171"/>
                  <a:pt x="2196571" y="314675"/>
                </a:cubicBezTo>
                <a:cubicBezTo>
                  <a:pt x="2211359" y="273180"/>
                  <a:pt x="2226971" y="232838"/>
                  <a:pt x="2243405" y="193646"/>
                </a:cubicBezTo>
                <a:cubicBezTo>
                  <a:pt x="2268055" y="154456"/>
                  <a:pt x="2303384" y="122757"/>
                  <a:pt x="2349397" y="98552"/>
                </a:cubicBezTo>
                <a:cubicBezTo>
                  <a:pt x="2395409" y="74346"/>
                  <a:pt x="2451279" y="58787"/>
                  <a:pt x="2517012" y="51872"/>
                </a:cubicBezTo>
                <a:cubicBezTo>
                  <a:pt x="2563025" y="34581"/>
                  <a:pt x="2602462" y="21613"/>
                  <a:pt x="2635330" y="12968"/>
                </a:cubicBezTo>
                <a:cubicBezTo>
                  <a:pt x="2668192" y="4322"/>
                  <a:pt x="2694488" y="0"/>
                  <a:pt x="2714205" y="0"/>
                </a:cubicBezTo>
                <a:close/>
              </a:path>
            </a:pathLst>
          </a:custGeom>
          <a:effectLst>
            <a:outerShdw blurRad="63500" sx="102000" sy="102000" algn="ctr" rotWithShape="0">
              <a:prstClr val="black">
                <a:alpha val="40000"/>
              </a:prstClr>
            </a:outerShdw>
          </a:effectLst>
        </p:spPr>
      </p:pic>
      <p:sp>
        <p:nvSpPr>
          <p:cNvPr id="10" name="Rectangle 9"/>
          <p:cNvSpPr/>
          <p:nvPr/>
        </p:nvSpPr>
        <p:spPr>
          <a:xfrm>
            <a:off x="237892" y="4395889"/>
            <a:ext cx="6924998" cy="2031325"/>
          </a:xfrm>
          <a:prstGeom prst="rect">
            <a:avLst/>
          </a:prstGeom>
        </p:spPr>
        <p:txBody>
          <a:bodyPr wrap="square">
            <a:spAutoFit/>
          </a:bodyPr>
          <a:lstStyle/>
          <a:p>
            <a:pPr algn="just"/>
            <a:r>
              <a:rPr lang="sk-SK" dirty="0" smtClean="0"/>
              <a:t>This </a:t>
            </a:r>
            <a:r>
              <a:rPr lang="sk-SK" dirty="0"/>
              <a:t>research applied Gravity model approach, as research conducted by Sheldon and Var (1985) explains that initially the gravity model predicts that the flow of tourism from region i to region j is the same as from country j to country i. Kimura and Lee (2009) show that service trade is better predicted by gravity equations than service trade. Distance between the two countries is also important in measuring interactions between two countries. </a:t>
            </a:r>
            <a:endParaRPr lang="id-ID" sz="2000" dirty="0">
              <a:solidFill>
                <a:srgbClr val="568C74"/>
              </a:solidFill>
              <a:latin typeface="Estrangelo Edessa" panose="03080600000000000000" pitchFamily="66" charset="0"/>
              <a:cs typeface="Estrangelo Edessa" panose="03080600000000000000" pitchFamily="66" charset="0"/>
            </a:endParaRPr>
          </a:p>
        </p:txBody>
      </p:sp>
    </p:spTree>
    <p:extLst>
      <p:ext uri="{BB962C8B-B14F-4D97-AF65-F5344CB8AC3E}">
        <p14:creationId xmlns:p14="http://schemas.microsoft.com/office/powerpoint/2010/main" val="21264799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2000"/>
                            </p:stCondLst>
                            <p:childTnLst>
                              <p:par>
                                <p:cTn id="21" presetID="53" presetClass="entr" presetSubtype="16" fill="hold" grpId="0" nodeType="afterEffect">
                                  <p:stCondLst>
                                    <p:cond delay="5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a:solidFill>
                  <a:srgbClr val="6CA48B"/>
                </a:solidFill>
                <a:latin typeface="Estrangelo Edessa" panose="03080600000000000000" pitchFamily="66" charset="0"/>
                <a:cs typeface="Estrangelo Edessa" panose="03080600000000000000" pitchFamily="66" charset="0"/>
              </a:rPr>
              <a:t>GRAVIT</a:t>
            </a:r>
            <a:r>
              <a:rPr lang="en-US" dirty="0">
                <a:solidFill>
                  <a:srgbClr val="6CA48B"/>
                </a:solidFill>
                <a:latin typeface="Estrangelo Edessa" panose="03080600000000000000" pitchFamily="66" charset="0"/>
                <a:cs typeface="Estrangelo Edessa" panose="03080600000000000000" pitchFamily="66" charset="0"/>
              </a:rPr>
              <a:t>Y </a:t>
            </a:r>
            <a:r>
              <a:rPr lang="en-US" dirty="0">
                <a:latin typeface="Estrangelo Edessa" panose="03080600000000000000" pitchFamily="66" charset="0"/>
                <a:cs typeface="Estrangelo Edessa" panose="03080600000000000000" pitchFamily="66" charset="0"/>
              </a:rPr>
              <a:t>THEORY</a:t>
            </a:r>
            <a:endParaRPr lang="id-ID" dirty="0">
              <a:latin typeface="Estrangelo Edessa" panose="03080600000000000000" pitchFamily="66" charset="0"/>
              <a:cs typeface="Estrangelo Edessa" panose="03080600000000000000" pitchFamily="66"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sk-SK" dirty="0"/>
                  <a:t>In looking at economic interactions between Newton's gravitational law regions, they can be used with equation (Anderson, 2016</a:t>
                </a:r>
                <a:r>
                  <a:rPr lang="sk-SK" dirty="0" smtClean="0"/>
                  <a:t>):</a:t>
                </a:r>
                <a:endParaRPr lang="en-US" dirty="0" smtClean="0"/>
              </a:p>
              <a:p>
                <a:pPr marL="0" indent="0">
                  <a:buNone/>
                </a:pPr>
                <a:endParaRPr lang="en-US" dirty="0"/>
              </a:p>
              <a:p>
                <a:pPr marL="0" indent="0">
                  <a:buNone/>
                </a:pPr>
                <a14:m>
                  <m:oMath xmlns:m="http://schemas.openxmlformats.org/officeDocument/2006/math">
                    <m:sSub>
                      <m:sSubPr>
                        <m:ctrlPr>
                          <a:rPr lang="en-US" i="1">
                            <a:latin typeface="Cambria Math" panose="02040503050406030204" pitchFamily="18" charset="0"/>
                          </a:rPr>
                        </m:ctrlPr>
                      </m:sSubPr>
                      <m:e>
                        <m:r>
                          <a:rPr lang="sk-SK" i="1">
                            <a:latin typeface="Cambria Math" panose="02040503050406030204" pitchFamily="18" charset="0"/>
                          </a:rPr>
                          <m:t>𝑋</m:t>
                        </m:r>
                      </m:e>
                      <m:sub>
                        <m:r>
                          <a:rPr lang="sk-SK" i="1">
                            <a:latin typeface="Cambria Math" panose="02040503050406030204" pitchFamily="18" charset="0"/>
                          </a:rPr>
                          <m:t>𝐼𝐽</m:t>
                        </m:r>
                      </m:sub>
                    </m:sSub>
                    <m:r>
                      <a:rPr lang="sk-SK">
                        <a:latin typeface="Cambria Math" panose="02040503050406030204" pitchFamily="18" charset="0"/>
                      </a:rPr>
                      <m:t>=</m:t>
                    </m:r>
                    <m:r>
                      <a:rPr lang="sk-SK" i="1">
                        <a:latin typeface="Cambria Math" panose="02040503050406030204" pitchFamily="18" charset="0"/>
                      </a:rPr>
                      <m:t>𝐺</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sk-SK" i="1">
                                <a:latin typeface="Cambria Math" panose="02040503050406030204" pitchFamily="18" charset="0"/>
                              </a:rPr>
                              <m:t>𝑌</m:t>
                            </m:r>
                          </m:e>
                          <m:sub>
                            <m:r>
                              <a:rPr lang="sk-SK" i="1">
                                <a:latin typeface="Cambria Math" panose="02040503050406030204" pitchFamily="18" charset="0"/>
                              </a:rPr>
                              <m:t>𝐼</m:t>
                            </m:r>
                          </m:sub>
                        </m:sSub>
                        <m:sSub>
                          <m:sSubPr>
                            <m:ctrlPr>
                              <a:rPr lang="en-US" i="1">
                                <a:latin typeface="Cambria Math" panose="02040503050406030204" pitchFamily="18" charset="0"/>
                              </a:rPr>
                            </m:ctrlPr>
                          </m:sSubPr>
                          <m:e>
                            <m:r>
                              <a:rPr lang="sk-SK" i="1">
                                <a:latin typeface="Cambria Math" panose="02040503050406030204" pitchFamily="18" charset="0"/>
                              </a:rPr>
                              <m:t>𝐸</m:t>
                            </m:r>
                          </m:e>
                          <m:sub>
                            <m:r>
                              <a:rPr lang="sk-SK" i="1">
                                <a:latin typeface="Cambria Math" panose="02040503050406030204" pitchFamily="18" charset="0"/>
                              </a:rPr>
                              <m:t>𝑗</m:t>
                            </m:r>
                          </m:sub>
                        </m:sSub>
                      </m:num>
                      <m:den>
                        <m:sSubSup>
                          <m:sSubSupPr>
                            <m:ctrlPr>
                              <a:rPr lang="en-US" i="1">
                                <a:latin typeface="Cambria Math" panose="02040503050406030204" pitchFamily="18" charset="0"/>
                              </a:rPr>
                            </m:ctrlPr>
                          </m:sSubSupPr>
                          <m:e>
                            <m:r>
                              <a:rPr lang="sk-SK" i="1">
                                <a:latin typeface="Cambria Math" panose="02040503050406030204" pitchFamily="18" charset="0"/>
                              </a:rPr>
                              <m:t>𝐷</m:t>
                            </m:r>
                          </m:e>
                          <m:sub>
                            <m:sSub>
                              <m:sSubPr>
                                <m:ctrlPr>
                                  <a:rPr lang="en-US" i="1">
                                    <a:latin typeface="Cambria Math" panose="02040503050406030204" pitchFamily="18" charset="0"/>
                                  </a:rPr>
                                </m:ctrlPr>
                              </m:sSubPr>
                              <m:e>
                                <m:r>
                                  <a:rPr lang="sk-SK" i="1">
                                    <a:latin typeface="Cambria Math" panose="02040503050406030204" pitchFamily="18" charset="0"/>
                                  </a:rPr>
                                  <m:t>𝑖</m:t>
                                </m:r>
                              </m:e>
                              <m:sub>
                                <m:r>
                                  <a:rPr lang="sk-SK" i="1">
                                    <a:latin typeface="Cambria Math" panose="02040503050406030204" pitchFamily="18" charset="0"/>
                                  </a:rPr>
                                  <m:t>𝐽</m:t>
                                </m:r>
                              </m:sub>
                            </m:sSub>
                          </m:sub>
                          <m:sup>
                            <m:r>
                              <a:rPr lang="sk-SK">
                                <a:latin typeface="Cambria Math" panose="02040503050406030204" pitchFamily="18" charset="0"/>
                              </a:rPr>
                              <m:t>2</m:t>
                            </m:r>
                          </m:sup>
                        </m:sSubSup>
                      </m:den>
                    </m:f>
                  </m:oMath>
                </a14:m>
                <a:r>
                  <a:rPr lang="sk-SK" dirty="0"/>
                  <a:t>						</a:t>
                </a:r>
                <a:endParaRPr lang="en-US" dirty="0" smtClean="0"/>
              </a:p>
              <a:p>
                <a:r>
                  <a:rPr lang="sk-SK" dirty="0" smtClean="0"/>
                  <a:t>Where </a:t>
                </a:r>
                <a:r>
                  <a:rPr lang="sk-SK" dirty="0"/>
                  <a:t>Xij is the economic interaction of region i with region j, G is gravitational constant, Yi is economic activity in l = region of origin, Ej is a measure of economy in the destination region, and Dij is a distance between countries i and j.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r="-290"/>
                </a:stretch>
              </a:blipFill>
            </p:spPr>
            <p:txBody>
              <a:bodyPr/>
              <a:lstStyle/>
              <a:p>
                <a:r>
                  <a:rPr lang="en-US">
                    <a:noFill/>
                  </a:rPr>
                  <a:t> </a:t>
                </a:r>
              </a:p>
            </p:txBody>
          </p:sp>
        </mc:Fallback>
      </mc:AlternateContent>
    </p:spTree>
    <p:extLst>
      <p:ext uri="{BB962C8B-B14F-4D97-AF65-F5344CB8AC3E}">
        <p14:creationId xmlns:p14="http://schemas.microsoft.com/office/powerpoint/2010/main" val="613339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95784" y="364108"/>
            <a:ext cx="11422313" cy="5347375"/>
          </a:xfrm>
          <a:prstGeom prst="rect">
            <a:avLst/>
          </a:prstGeom>
        </p:spPr>
      </p:pic>
      <p:sp>
        <p:nvSpPr>
          <p:cNvPr id="6" name="Rectangle 5"/>
          <p:cNvSpPr/>
          <p:nvPr/>
        </p:nvSpPr>
        <p:spPr>
          <a:xfrm>
            <a:off x="395784" y="364108"/>
            <a:ext cx="11422313" cy="6141492"/>
          </a:xfrm>
          <a:prstGeom prst="rect">
            <a:avLst/>
          </a:prstGeom>
          <a:solidFill>
            <a:schemeClr val="tx1">
              <a:lumMod val="50000"/>
              <a:lumOff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395784" y="5732060"/>
            <a:ext cx="11422313" cy="777923"/>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631899" y="5797855"/>
            <a:ext cx="10950077" cy="646331"/>
          </a:xfrm>
          <a:prstGeom prst="rect">
            <a:avLst/>
          </a:prstGeom>
        </p:spPr>
        <p:txBody>
          <a:bodyPr wrap="square">
            <a:spAutoFit/>
          </a:bodyPr>
          <a:lstStyle/>
          <a:p>
            <a:r>
              <a:rPr lang="en-US" sz="3600" dirty="0" smtClean="0">
                <a:latin typeface="Estrangelo Edessa" panose="03080600000000000000" pitchFamily="66" charset="0"/>
                <a:cs typeface="Estrangelo Edessa" panose="03080600000000000000" pitchFamily="66" charset="0"/>
              </a:rPr>
              <a:t>Gravity Model Theory in the Number of Tourism Visits</a:t>
            </a:r>
            <a:endParaRPr lang="id-ID" sz="3600" dirty="0">
              <a:solidFill>
                <a:srgbClr val="568C74"/>
              </a:solidFill>
              <a:latin typeface="Estrangelo Edessa" panose="03080600000000000000" pitchFamily="66" charset="0"/>
              <a:cs typeface="Estrangelo Edessa" panose="03080600000000000000" pitchFamily="66" charset="0"/>
            </a:endParaRPr>
          </a:p>
        </p:txBody>
      </p:sp>
      <mc:AlternateContent xmlns:mc="http://schemas.openxmlformats.org/markup-compatibility/2006" xmlns:a14="http://schemas.microsoft.com/office/drawing/2010/main">
        <mc:Choice Requires="a14">
          <p:sp>
            <p:nvSpPr>
              <p:cNvPr id="2" name="TextBox 1"/>
              <p:cNvSpPr txBox="1"/>
              <p:nvPr/>
            </p:nvSpPr>
            <p:spPr>
              <a:xfrm>
                <a:off x="1866266" y="959918"/>
                <a:ext cx="8481342" cy="3287823"/>
              </a:xfrm>
              <a:prstGeom prst="rect">
                <a:avLst/>
              </a:prstGeom>
              <a:noFill/>
            </p:spPr>
            <p:txBody>
              <a:bodyPr wrap="square" rtlCol="0">
                <a:spAutoFit/>
              </a:bodyPr>
              <a:lstStyle/>
              <a:p>
                <a:r>
                  <a:rPr lang="sk-SK" dirty="0" smtClean="0">
                    <a:solidFill>
                      <a:schemeClr val="bg1"/>
                    </a:solidFill>
                    <a:latin typeface="Estrangelo Edessa" panose="03080600000000000000" pitchFamily="66" charset="0"/>
                    <a:cs typeface="Estrangelo Edessa" panose="03080600000000000000" pitchFamily="66" charset="0"/>
                  </a:rPr>
                  <a:t>Some </a:t>
                </a:r>
                <a:r>
                  <a:rPr lang="sk-SK" dirty="0">
                    <a:solidFill>
                      <a:schemeClr val="bg1"/>
                    </a:solidFill>
                    <a:latin typeface="Estrangelo Edessa" panose="03080600000000000000" pitchFamily="66" charset="0"/>
                    <a:cs typeface="Estrangelo Edessa" panose="03080600000000000000" pitchFamily="66" charset="0"/>
                  </a:rPr>
                  <a:t>adjustments are made by the Rodrigue (2004) </a:t>
                </a:r>
                <a:r>
                  <a:rPr lang="sk-SK" dirty="0" smtClean="0">
                    <a:solidFill>
                      <a:schemeClr val="bg1"/>
                    </a:solidFill>
                    <a:latin typeface="Estrangelo Edessa" panose="03080600000000000000" pitchFamily="66" charset="0"/>
                    <a:cs typeface="Estrangelo Edessa" panose="03080600000000000000" pitchFamily="66" charset="0"/>
                  </a:rPr>
                  <a:t>therefore</a:t>
                </a:r>
                <a:r>
                  <a:rPr lang="en-US" dirty="0" smtClean="0">
                    <a:solidFill>
                      <a:schemeClr val="bg1"/>
                    </a:solidFill>
                    <a:latin typeface="Estrangelo Edessa" panose="03080600000000000000" pitchFamily="66" charset="0"/>
                    <a:cs typeface="Estrangelo Edessa" panose="03080600000000000000" pitchFamily="66" charset="0"/>
                  </a:rPr>
                  <a:t>, it</a:t>
                </a:r>
                <a:r>
                  <a:rPr lang="sk-SK" dirty="0" smtClean="0">
                    <a:solidFill>
                      <a:schemeClr val="bg1"/>
                    </a:solidFill>
                    <a:latin typeface="Estrangelo Edessa" panose="03080600000000000000" pitchFamily="66" charset="0"/>
                    <a:cs typeface="Estrangelo Edessa" panose="03080600000000000000" pitchFamily="66" charset="0"/>
                  </a:rPr>
                  <a:t> </a:t>
                </a:r>
                <a:r>
                  <a:rPr lang="sk-SK" dirty="0">
                    <a:solidFill>
                      <a:schemeClr val="bg1"/>
                    </a:solidFill>
                    <a:latin typeface="Estrangelo Edessa" panose="03080600000000000000" pitchFamily="66" charset="0"/>
                    <a:cs typeface="Estrangelo Edessa" panose="03080600000000000000" pitchFamily="66" charset="0"/>
                  </a:rPr>
                  <a:t>become more convinient with the tourism model. The model that has been proposed by Rodrigue (2004) as follows:</a:t>
                </a:r>
                <a:endParaRPr lang="en-US" dirty="0">
                  <a:solidFill>
                    <a:schemeClr val="bg1"/>
                  </a:solidFill>
                  <a:latin typeface="Estrangelo Edessa" panose="03080600000000000000" pitchFamily="66" charset="0"/>
                  <a:cs typeface="Estrangelo Edessa" panose="03080600000000000000" pitchFamily="66" charset="0"/>
                </a:endParaRPr>
              </a:p>
              <a:p>
                <a:pPr algn="just">
                  <a:lnSpc>
                    <a:spcPct val="120000"/>
                  </a:lnSpc>
                </a:pPr>
                <a14:m>
                  <m:oMathPara xmlns:m="http://schemas.openxmlformats.org/officeDocument/2006/math">
                    <m:oMathParaPr>
                      <m:jc m:val="centerGroup"/>
                    </m:oMathParaPr>
                    <m:oMath xmlns:m="http://schemas.openxmlformats.org/officeDocument/2006/math">
                      <m:sSub>
                        <m:sSubPr>
                          <m:ctrlPr>
                            <a:rPr lang="id-ID" i="1">
                              <a:solidFill>
                                <a:schemeClr val="bg1"/>
                              </a:solidFill>
                              <a:latin typeface="Cambria Math" panose="02040503050406030204" pitchFamily="18" charset="0"/>
                            </a:rPr>
                          </m:ctrlPr>
                        </m:sSubPr>
                        <m:e>
                          <m:r>
                            <a:rPr lang="id-ID" i="1">
                              <a:solidFill>
                                <a:schemeClr val="bg1"/>
                              </a:solidFill>
                              <a:latin typeface="Cambria Math" panose="02040503050406030204" pitchFamily="18" charset="0"/>
                            </a:rPr>
                            <m:t>𝑇𝐷</m:t>
                          </m:r>
                        </m:e>
                        <m:sub>
                          <m:r>
                            <a:rPr lang="id-ID" i="1">
                              <a:solidFill>
                                <a:schemeClr val="bg1"/>
                              </a:solidFill>
                              <a:latin typeface="Cambria Math" panose="02040503050406030204" pitchFamily="18" charset="0"/>
                            </a:rPr>
                            <m:t>𝑖𝑗</m:t>
                          </m:r>
                        </m:sub>
                      </m:sSub>
                      <m:r>
                        <a:rPr lang="id-ID" i="1">
                          <a:solidFill>
                            <a:schemeClr val="bg1"/>
                          </a:solidFill>
                          <a:latin typeface="Cambria Math" panose="02040503050406030204" pitchFamily="18" charset="0"/>
                        </a:rPr>
                        <m:t>=</m:t>
                      </m:r>
                      <m:r>
                        <a:rPr lang="id-ID" i="1">
                          <a:solidFill>
                            <a:schemeClr val="bg1"/>
                          </a:solidFill>
                          <a:latin typeface="Cambria Math" panose="02040503050406030204" pitchFamily="18" charset="0"/>
                        </a:rPr>
                        <m:t>𝐾</m:t>
                      </m:r>
                      <m:f>
                        <m:fPr>
                          <m:ctrlPr>
                            <a:rPr lang="id-ID" i="1">
                              <a:solidFill>
                                <a:schemeClr val="bg1"/>
                              </a:solidFill>
                              <a:latin typeface="Cambria Math" panose="02040503050406030204" pitchFamily="18" charset="0"/>
                            </a:rPr>
                          </m:ctrlPr>
                        </m:fPr>
                        <m:num>
                          <m:sSub>
                            <m:sSubPr>
                              <m:ctrlPr>
                                <a:rPr lang="id-ID" i="1">
                                  <a:solidFill>
                                    <a:schemeClr val="bg1"/>
                                  </a:solidFill>
                                  <a:latin typeface="Cambria Math" panose="02040503050406030204" pitchFamily="18" charset="0"/>
                                </a:rPr>
                              </m:ctrlPr>
                            </m:sSubPr>
                            <m:e>
                              <m:r>
                                <a:rPr lang="id-ID" i="1">
                                  <a:solidFill>
                                    <a:schemeClr val="bg1"/>
                                  </a:solidFill>
                                  <a:latin typeface="Cambria Math" panose="02040503050406030204" pitchFamily="18" charset="0"/>
                                </a:rPr>
                                <m:t>𝑚</m:t>
                              </m:r>
                            </m:e>
                            <m:sub>
                              <m:r>
                                <a:rPr lang="id-ID" i="1">
                                  <a:solidFill>
                                    <a:schemeClr val="bg1"/>
                                  </a:solidFill>
                                  <a:latin typeface="Cambria Math" panose="02040503050406030204" pitchFamily="18" charset="0"/>
                                </a:rPr>
                                <m:t>𝑖</m:t>
                              </m:r>
                            </m:sub>
                          </m:sSub>
                          <m:r>
                            <a:rPr lang="id-ID" i="1">
                              <a:solidFill>
                                <a:schemeClr val="bg1"/>
                              </a:solidFill>
                              <a:latin typeface="Cambria Math" panose="02040503050406030204" pitchFamily="18" charset="0"/>
                            </a:rPr>
                            <m:t>.</m:t>
                          </m:r>
                          <m:sSub>
                            <m:sSubPr>
                              <m:ctrlPr>
                                <a:rPr lang="id-ID" i="1">
                                  <a:solidFill>
                                    <a:schemeClr val="bg1"/>
                                  </a:solidFill>
                                  <a:latin typeface="Cambria Math" panose="02040503050406030204" pitchFamily="18" charset="0"/>
                                </a:rPr>
                              </m:ctrlPr>
                            </m:sSubPr>
                            <m:e>
                              <m:r>
                                <a:rPr lang="id-ID" i="1">
                                  <a:solidFill>
                                    <a:schemeClr val="bg1"/>
                                  </a:solidFill>
                                  <a:latin typeface="Cambria Math" panose="02040503050406030204" pitchFamily="18" charset="0"/>
                                </a:rPr>
                                <m:t>𝑚</m:t>
                              </m:r>
                            </m:e>
                            <m:sub>
                              <m:r>
                                <a:rPr lang="id-ID" i="1">
                                  <a:solidFill>
                                    <a:schemeClr val="bg1"/>
                                  </a:solidFill>
                                  <a:latin typeface="Cambria Math" panose="02040503050406030204" pitchFamily="18" charset="0"/>
                                </a:rPr>
                                <m:t>𝑗</m:t>
                              </m:r>
                            </m:sub>
                          </m:sSub>
                        </m:num>
                        <m:den>
                          <m:sSubSup>
                            <m:sSubSupPr>
                              <m:ctrlPr>
                                <a:rPr lang="id-ID" i="1">
                                  <a:solidFill>
                                    <a:schemeClr val="bg1"/>
                                  </a:solidFill>
                                  <a:latin typeface="Cambria Math" panose="02040503050406030204" pitchFamily="18" charset="0"/>
                                </a:rPr>
                              </m:ctrlPr>
                            </m:sSubSupPr>
                            <m:e>
                              <m:r>
                                <a:rPr lang="id-ID" i="1">
                                  <a:solidFill>
                                    <a:schemeClr val="bg1"/>
                                  </a:solidFill>
                                  <a:latin typeface="Cambria Math" panose="02040503050406030204" pitchFamily="18" charset="0"/>
                                </a:rPr>
                                <m:t>𝐷</m:t>
                              </m:r>
                            </m:e>
                            <m:sub>
                              <m:r>
                                <a:rPr lang="id-ID" i="1">
                                  <a:solidFill>
                                    <a:schemeClr val="bg1"/>
                                  </a:solidFill>
                                  <a:latin typeface="Cambria Math" panose="02040503050406030204" pitchFamily="18" charset="0"/>
                                </a:rPr>
                                <m:t>𝑖𝑗</m:t>
                              </m:r>
                            </m:sub>
                            <m:sup>
                              <m:r>
                                <a:rPr lang="id-ID" i="1">
                                  <a:solidFill>
                                    <a:schemeClr val="bg1"/>
                                  </a:solidFill>
                                  <a:latin typeface="Cambria Math" panose="02040503050406030204" pitchFamily="18" charset="0"/>
                                </a:rPr>
                                <m:t>𝑡</m:t>
                              </m:r>
                            </m:sup>
                          </m:sSubSup>
                        </m:den>
                      </m:f>
                    </m:oMath>
                  </m:oMathPara>
                </a14:m>
                <a:endParaRPr lang="id-ID" dirty="0" smtClean="0">
                  <a:solidFill>
                    <a:schemeClr val="bg1"/>
                  </a:solidFill>
                  <a:latin typeface="Estrangelo Edessa" panose="03080600000000000000" pitchFamily="66" charset="0"/>
                </a:endParaRPr>
              </a:p>
              <a:p>
                <a:r>
                  <a:rPr lang="sk-SK" dirty="0" smtClean="0">
                    <a:solidFill>
                      <a:schemeClr val="bg1"/>
                    </a:solidFill>
                    <a:latin typeface="Estrangelo Edessa" panose="03080600000000000000" pitchFamily="66" charset="0"/>
                    <a:cs typeface="Estrangelo Edessa" panose="03080600000000000000" pitchFamily="66" charset="0"/>
                  </a:rPr>
                  <a:t>        </a:t>
                </a:r>
                <a:endParaRPr lang="en-US" dirty="0">
                  <a:solidFill>
                    <a:schemeClr val="bg1"/>
                  </a:solidFill>
                  <a:latin typeface="Estrangelo Edessa" panose="03080600000000000000" pitchFamily="66" charset="0"/>
                  <a:cs typeface="Estrangelo Edessa" panose="03080600000000000000" pitchFamily="66" charset="0"/>
                </a:endParaRPr>
              </a:p>
              <a:p>
                <a:r>
                  <a:rPr lang="sk-SK" dirty="0">
                    <a:solidFill>
                      <a:schemeClr val="bg1"/>
                    </a:solidFill>
                    <a:latin typeface="Estrangelo Edessa" panose="03080600000000000000" pitchFamily="66" charset="0"/>
                    <a:cs typeface="Estrangelo Edessa" panose="03080600000000000000" pitchFamily="66" charset="0"/>
                  </a:rPr>
                  <a:t>where: </a:t>
                </a:r>
                <a:endParaRPr lang="en-US" dirty="0">
                  <a:solidFill>
                    <a:schemeClr val="bg1"/>
                  </a:solidFill>
                  <a:latin typeface="Estrangelo Edessa" panose="03080600000000000000" pitchFamily="66" charset="0"/>
                  <a:cs typeface="Estrangelo Edessa" panose="03080600000000000000" pitchFamily="66" charset="0"/>
                </a:endParaRPr>
              </a:p>
              <a:p>
                <a:r>
                  <a:rPr lang="sk-SK" dirty="0">
                    <a:solidFill>
                      <a:schemeClr val="bg1"/>
                    </a:solidFill>
                    <a:latin typeface="Estrangelo Edessa" panose="03080600000000000000" pitchFamily="66" charset="0"/>
                    <a:cs typeface="Estrangelo Edessa" panose="03080600000000000000" pitchFamily="66" charset="0"/>
                  </a:rPr>
                  <a:t>TDij : represents tourist arrivals from country i to destination country j</a:t>
                </a:r>
                <a:endParaRPr lang="en-US" dirty="0">
                  <a:solidFill>
                    <a:schemeClr val="bg1"/>
                  </a:solidFill>
                  <a:latin typeface="Estrangelo Edessa" panose="03080600000000000000" pitchFamily="66" charset="0"/>
                  <a:cs typeface="Estrangelo Edessa" panose="03080600000000000000" pitchFamily="66" charset="0"/>
                </a:endParaRPr>
              </a:p>
              <a:p>
                <a:r>
                  <a:rPr lang="sk-SK" dirty="0">
                    <a:solidFill>
                      <a:schemeClr val="bg1"/>
                    </a:solidFill>
                    <a:latin typeface="Estrangelo Edessa" panose="03080600000000000000" pitchFamily="66" charset="0"/>
                    <a:cs typeface="Estrangelo Edessa" panose="03080600000000000000" pitchFamily="66" charset="0"/>
                  </a:rPr>
                  <a:t>K : is a constant</a:t>
                </a:r>
                <a:endParaRPr lang="en-US" dirty="0">
                  <a:solidFill>
                    <a:schemeClr val="bg1"/>
                  </a:solidFill>
                  <a:latin typeface="Estrangelo Edessa" panose="03080600000000000000" pitchFamily="66" charset="0"/>
                  <a:cs typeface="Estrangelo Edessa" panose="03080600000000000000" pitchFamily="66" charset="0"/>
                </a:endParaRPr>
              </a:p>
              <a:p>
                <a:r>
                  <a:rPr lang="sk-SK" dirty="0">
                    <a:solidFill>
                      <a:schemeClr val="bg1"/>
                    </a:solidFill>
                    <a:latin typeface="Estrangelo Edessa" panose="03080600000000000000" pitchFamily="66" charset="0"/>
                    <a:cs typeface="Estrangelo Edessa" panose="03080600000000000000" pitchFamily="66" charset="0"/>
                  </a:rPr>
                  <a:t>mi : is a factor that generate the movement of international tourism</a:t>
                </a:r>
                <a:endParaRPr lang="en-US" dirty="0">
                  <a:solidFill>
                    <a:schemeClr val="bg1"/>
                  </a:solidFill>
                  <a:latin typeface="Estrangelo Edessa" panose="03080600000000000000" pitchFamily="66" charset="0"/>
                  <a:cs typeface="Estrangelo Edessa" panose="03080600000000000000" pitchFamily="66" charset="0"/>
                </a:endParaRPr>
              </a:p>
              <a:p>
                <a:r>
                  <a:rPr lang="sk-SK" dirty="0">
                    <a:solidFill>
                      <a:schemeClr val="bg1"/>
                    </a:solidFill>
                    <a:latin typeface="Estrangelo Edessa" panose="03080600000000000000" pitchFamily="66" charset="0"/>
                    <a:cs typeface="Estrangelo Edessa" panose="03080600000000000000" pitchFamily="66" charset="0"/>
                  </a:rPr>
                  <a:t>mj : is a factor that attracts the movement of international tourism</a:t>
                </a:r>
                <a:endParaRPr lang="en-US" dirty="0">
                  <a:solidFill>
                    <a:schemeClr val="bg1"/>
                  </a:solidFill>
                  <a:latin typeface="Estrangelo Edessa" panose="03080600000000000000" pitchFamily="66" charset="0"/>
                  <a:cs typeface="Estrangelo Edessa" panose="03080600000000000000" pitchFamily="66" charset="0"/>
                </a:endParaRPr>
              </a:p>
              <a:p>
                <a:r>
                  <a:rPr lang="sk-SK" dirty="0">
                    <a:solidFill>
                      <a:schemeClr val="bg1"/>
                    </a:solidFill>
                    <a:latin typeface="Estrangelo Edessa" panose="03080600000000000000" pitchFamily="66" charset="0"/>
                    <a:cs typeface="Estrangelo Edessa" panose="03080600000000000000" pitchFamily="66" charset="0"/>
                  </a:rPr>
                  <a:t>Dij : is the distance between origin country, i and destination country, j</a:t>
                </a:r>
                <a:endParaRPr lang="en-US" dirty="0">
                  <a:solidFill>
                    <a:schemeClr val="bg1"/>
                  </a:solidFill>
                  <a:latin typeface="Estrangelo Edessa" panose="03080600000000000000" pitchFamily="66" charset="0"/>
                  <a:cs typeface="Estrangelo Edessa" panose="03080600000000000000" pitchFamily="66"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1866266" y="959918"/>
                <a:ext cx="8481342" cy="3287823"/>
              </a:xfrm>
              <a:prstGeom prst="rect">
                <a:avLst/>
              </a:prstGeom>
              <a:blipFill rotWithShape="0">
                <a:blip r:embed="rId3"/>
                <a:stretch>
                  <a:fillRect l="-575" t="-926" b="-1852"/>
                </a:stretch>
              </a:blipFill>
            </p:spPr>
            <p:txBody>
              <a:bodyPr/>
              <a:lstStyle/>
              <a:p>
                <a:r>
                  <a:rPr lang="en-US">
                    <a:noFill/>
                  </a:rPr>
                  <a:t> </a:t>
                </a:r>
              </a:p>
            </p:txBody>
          </p:sp>
        </mc:Fallback>
      </mc:AlternateContent>
    </p:spTree>
    <p:extLst>
      <p:ext uri="{BB962C8B-B14F-4D97-AF65-F5344CB8AC3E}">
        <p14:creationId xmlns:p14="http://schemas.microsoft.com/office/powerpoint/2010/main" val="2764676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6" presetClass="entr" presetSubtype="37" fill="hold" nodeType="afterEffect">
                                  <p:stCondLst>
                                    <p:cond delay="5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arn(outVertical)">
                                      <p:cBhvr>
                                        <p:cTn id="15" dur="500"/>
                                        <p:tgtEl>
                                          <p:spTgt spid="3">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4838</TotalTime>
  <Words>1042</Words>
  <Application>Microsoft Office PowerPoint</Application>
  <PresentationFormat>Widescreen</PresentationFormat>
  <Paragraphs>173</Paragraphs>
  <Slides>22</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22</vt:i4>
      </vt:variant>
    </vt:vector>
  </HeadingPairs>
  <TitlesOfParts>
    <vt:vector size="37" baseType="lpstr">
      <vt:lpstr>Arial Unicode MS</vt:lpstr>
      <vt:lpstr>Malgun Gothic</vt:lpstr>
      <vt:lpstr>Arial</vt:lpstr>
      <vt:lpstr>Arial Rounded MT Bold</vt:lpstr>
      <vt:lpstr>Baskerville Old Face</vt:lpstr>
      <vt:lpstr>Bookman Old Style</vt:lpstr>
      <vt:lpstr>Brush Script MT</vt:lpstr>
      <vt:lpstr>Calibri</vt:lpstr>
      <vt:lpstr>Calibri Light</vt:lpstr>
      <vt:lpstr>Cambria Math</vt:lpstr>
      <vt:lpstr>Engravers MT</vt:lpstr>
      <vt:lpstr>Estrangelo Edessa</vt:lpstr>
      <vt:lpstr>KoPub돋움체 Medium</vt:lpstr>
      <vt:lpstr>Times New Roman</vt:lpstr>
      <vt:lpstr>Office Theme</vt:lpstr>
      <vt:lpstr>PowerPoint Presentation</vt:lpstr>
      <vt:lpstr>FOREIGN TOURISM TOTAL NUMBER OF VISIT TO INDONESIA, 2009-2016</vt:lpstr>
      <vt:lpstr>PowerPoint Presentation</vt:lpstr>
      <vt:lpstr>PowerPoint Presentation</vt:lpstr>
      <vt:lpstr>PowerPoint Presentation</vt:lpstr>
      <vt:lpstr>PowerPoint Presentation</vt:lpstr>
      <vt:lpstr>PowerPoint Presentation</vt:lpstr>
      <vt:lpstr>GRAVITY THEORY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 </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DETERMINAN JUMLAH KUNJUNGAN WISATAWAN MANCANEGARA KE INDONESIA TAHUN 2009-2016: PENDEKATAN MODEL GRAVITASI</dc:title>
  <dc:creator>hp</dc:creator>
  <cp:lastModifiedBy>HP</cp:lastModifiedBy>
  <cp:revision>251</cp:revision>
  <dcterms:created xsi:type="dcterms:W3CDTF">2019-06-28T20:24:31Z</dcterms:created>
  <dcterms:modified xsi:type="dcterms:W3CDTF">2019-07-30T00:00:45Z</dcterms:modified>
</cp:coreProperties>
</file>