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6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  <p:sldMasterId id="2147483753" r:id="rId2"/>
    <p:sldMasterId id="2147483771" r:id="rId3"/>
    <p:sldMasterId id="2147483783" r:id="rId4"/>
    <p:sldMasterId id="2147483801" r:id="rId5"/>
    <p:sldMasterId id="2147483819" r:id="rId6"/>
    <p:sldMasterId id="2147483836" r:id="rId7"/>
  </p:sldMasterIdLst>
  <p:sldIdLst>
    <p:sldId id="256" r:id="rId8"/>
    <p:sldId id="257" r:id="rId9"/>
    <p:sldId id="258" r:id="rId10"/>
    <p:sldId id="289" r:id="rId11"/>
    <p:sldId id="276" r:id="rId12"/>
    <p:sldId id="295" r:id="rId13"/>
    <p:sldId id="294" r:id="rId14"/>
    <p:sldId id="260" r:id="rId15"/>
    <p:sldId id="261" r:id="rId16"/>
    <p:sldId id="296" r:id="rId17"/>
    <p:sldId id="270" r:id="rId18"/>
    <p:sldId id="262" r:id="rId19"/>
    <p:sldId id="406" r:id="rId20"/>
    <p:sldId id="407" r:id="rId21"/>
    <p:sldId id="411" r:id="rId22"/>
    <p:sldId id="412" r:id="rId23"/>
    <p:sldId id="408" r:id="rId24"/>
    <p:sldId id="409" r:id="rId25"/>
    <p:sldId id="41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ti Muslikhati" initials="SM" lastIdx="1" clrIdx="0">
    <p:extLst>
      <p:ext uri="{19B8F6BF-5375-455C-9EA6-DF929625EA0E}">
        <p15:presenceInfo xmlns:p15="http://schemas.microsoft.com/office/powerpoint/2012/main" userId="4bb1282435ec7e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D257A2-219E-417A-B5DD-78C6DCE284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B0202E1-88F2-413D-936D-E60003B24AEE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id-ID" dirty="0"/>
            <a:t>Asas : Aqidah Islam</a:t>
          </a:r>
        </a:p>
      </dgm:t>
    </dgm:pt>
    <dgm:pt modelId="{CCECBB2C-B5A0-4CB5-8F46-38670F0A3216}" type="parTrans" cxnId="{1BF0793C-1CB1-43C6-9E22-428538DFAF9F}">
      <dgm:prSet/>
      <dgm:spPr/>
      <dgm:t>
        <a:bodyPr/>
        <a:lstStyle/>
        <a:p>
          <a:endParaRPr lang="id-ID"/>
        </a:p>
      </dgm:t>
    </dgm:pt>
    <dgm:pt modelId="{277A2553-A337-496B-BE35-066ABEF78527}" type="sibTrans" cxnId="{1BF0793C-1CB1-43C6-9E22-428538DFAF9F}">
      <dgm:prSet/>
      <dgm:spPr/>
      <dgm:t>
        <a:bodyPr/>
        <a:lstStyle/>
        <a:p>
          <a:endParaRPr lang="id-ID"/>
        </a:p>
      </dgm:t>
    </dgm:pt>
    <dgm:pt modelId="{A8292600-AA91-4A2A-A41A-3DBF99546C45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d-ID" dirty="0"/>
            <a:t>Pandangan Hidup : Menjalani Hidup berdasar Halal/Haram menurut Allah</a:t>
          </a:r>
        </a:p>
      </dgm:t>
    </dgm:pt>
    <dgm:pt modelId="{A65782C7-18C8-4F77-94B6-7016204C414B}" type="parTrans" cxnId="{3A43C8D1-1FA7-43B3-81B6-729902E9D011}">
      <dgm:prSet/>
      <dgm:spPr/>
      <dgm:t>
        <a:bodyPr/>
        <a:lstStyle/>
        <a:p>
          <a:endParaRPr lang="id-ID"/>
        </a:p>
      </dgm:t>
    </dgm:pt>
    <dgm:pt modelId="{7FFDF897-112C-451E-A434-3DEA78A51198}" type="sibTrans" cxnId="{3A43C8D1-1FA7-43B3-81B6-729902E9D011}">
      <dgm:prSet/>
      <dgm:spPr/>
      <dgm:t>
        <a:bodyPr/>
        <a:lstStyle/>
        <a:p>
          <a:endParaRPr lang="id-ID"/>
        </a:p>
      </dgm:t>
    </dgm:pt>
    <dgm:pt modelId="{C2EBD6B9-D79A-4CD4-AF4E-1C9C2F905D92}">
      <dgm:prSet phldrT="[Text]"/>
      <dgm:spPr/>
      <dgm:t>
        <a:bodyPr/>
        <a:lstStyle/>
        <a:p>
          <a:r>
            <a:rPr lang="id-ID" dirty="0"/>
            <a:t>Makna Kebahagiaan : Mendapatkan ridlo Allah SWT</a:t>
          </a:r>
        </a:p>
      </dgm:t>
    </dgm:pt>
    <dgm:pt modelId="{C2E2C618-4319-4DDE-8B6A-FDBF8139C5A6}" type="parTrans" cxnId="{F18DDB9C-C21C-4C5B-9E23-72D1184A6A2A}">
      <dgm:prSet/>
      <dgm:spPr/>
      <dgm:t>
        <a:bodyPr/>
        <a:lstStyle/>
        <a:p>
          <a:endParaRPr lang="id-ID"/>
        </a:p>
      </dgm:t>
    </dgm:pt>
    <dgm:pt modelId="{7EA95E54-CD67-4621-8DAB-0E0C00819B9C}" type="sibTrans" cxnId="{F18DDB9C-C21C-4C5B-9E23-72D1184A6A2A}">
      <dgm:prSet/>
      <dgm:spPr/>
      <dgm:t>
        <a:bodyPr/>
        <a:lstStyle/>
        <a:p>
          <a:endParaRPr lang="id-ID"/>
        </a:p>
      </dgm:t>
    </dgm:pt>
    <dgm:pt modelId="{38E141F7-3E00-4FF3-83A6-3015C1F3D5B2}" type="pres">
      <dgm:prSet presAssocID="{C2D257A2-219E-417A-B5DD-78C6DCE2846E}" presName="CompostProcess" presStyleCnt="0">
        <dgm:presLayoutVars>
          <dgm:dir/>
          <dgm:resizeHandles val="exact"/>
        </dgm:presLayoutVars>
      </dgm:prSet>
      <dgm:spPr/>
    </dgm:pt>
    <dgm:pt modelId="{F6A41B44-1663-4978-AFD1-9437404D62B6}" type="pres">
      <dgm:prSet presAssocID="{C2D257A2-219E-417A-B5DD-78C6DCE2846E}" presName="arrow" presStyleLbl="bgShp" presStyleIdx="0" presStyleCnt="1" custLinFactNeighborY="-687"/>
      <dgm:spPr>
        <a:solidFill>
          <a:schemeClr val="accent2">
            <a:lumMod val="40000"/>
            <a:lumOff val="60000"/>
          </a:schemeClr>
        </a:solidFill>
      </dgm:spPr>
    </dgm:pt>
    <dgm:pt modelId="{AC9683AF-0159-4AF5-86EB-2163B6E7AB7D}" type="pres">
      <dgm:prSet presAssocID="{C2D257A2-219E-417A-B5DD-78C6DCE2846E}" presName="linearProcess" presStyleCnt="0"/>
      <dgm:spPr/>
    </dgm:pt>
    <dgm:pt modelId="{2BCE81CE-6CA6-4C3D-AA86-6F02F8F30C84}" type="pres">
      <dgm:prSet presAssocID="{5B0202E1-88F2-413D-936D-E60003B24AEE}" presName="textNode" presStyleLbl="node1" presStyleIdx="0" presStyleCnt="3">
        <dgm:presLayoutVars>
          <dgm:bulletEnabled val="1"/>
        </dgm:presLayoutVars>
      </dgm:prSet>
      <dgm:spPr/>
    </dgm:pt>
    <dgm:pt modelId="{A4106F1C-2CDF-4B60-9963-958611F5146C}" type="pres">
      <dgm:prSet presAssocID="{277A2553-A337-496B-BE35-066ABEF78527}" presName="sibTrans" presStyleCnt="0"/>
      <dgm:spPr/>
    </dgm:pt>
    <dgm:pt modelId="{B0B25F13-5232-4387-BC8A-45289D7CF9E1}" type="pres">
      <dgm:prSet presAssocID="{A8292600-AA91-4A2A-A41A-3DBF99546C45}" presName="textNode" presStyleLbl="node1" presStyleIdx="1" presStyleCnt="3">
        <dgm:presLayoutVars>
          <dgm:bulletEnabled val="1"/>
        </dgm:presLayoutVars>
      </dgm:prSet>
      <dgm:spPr/>
    </dgm:pt>
    <dgm:pt modelId="{C4DC56D4-C743-477E-BACD-0B27141D3AFD}" type="pres">
      <dgm:prSet presAssocID="{7FFDF897-112C-451E-A434-3DEA78A51198}" presName="sibTrans" presStyleCnt="0"/>
      <dgm:spPr/>
    </dgm:pt>
    <dgm:pt modelId="{636DFA69-03BE-476A-948D-B36B361847AF}" type="pres">
      <dgm:prSet presAssocID="{C2EBD6B9-D79A-4CD4-AF4E-1C9C2F905D92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974B321A-D7F4-4F58-B698-B0BBB9A4DE8B}" type="presOf" srcId="{A8292600-AA91-4A2A-A41A-3DBF99546C45}" destId="{B0B25F13-5232-4387-BC8A-45289D7CF9E1}" srcOrd="0" destOrd="0" presId="urn:microsoft.com/office/officeart/2005/8/layout/hProcess9"/>
    <dgm:cxn modelId="{5D74E933-FA4F-4C03-80B8-11E52F41DAB8}" type="presOf" srcId="{C2EBD6B9-D79A-4CD4-AF4E-1C9C2F905D92}" destId="{636DFA69-03BE-476A-948D-B36B361847AF}" srcOrd="0" destOrd="0" presId="urn:microsoft.com/office/officeart/2005/8/layout/hProcess9"/>
    <dgm:cxn modelId="{1BF0793C-1CB1-43C6-9E22-428538DFAF9F}" srcId="{C2D257A2-219E-417A-B5DD-78C6DCE2846E}" destId="{5B0202E1-88F2-413D-936D-E60003B24AEE}" srcOrd="0" destOrd="0" parTransId="{CCECBB2C-B5A0-4CB5-8F46-38670F0A3216}" sibTransId="{277A2553-A337-496B-BE35-066ABEF78527}"/>
    <dgm:cxn modelId="{F18DDB9C-C21C-4C5B-9E23-72D1184A6A2A}" srcId="{C2D257A2-219E-417A-B5DD-78C6DCE2846E}" destId="{C2EBD6B9-D79A-4CD4-AF4E-1C9C2F905D92}" srcOrd="2" destOrd="0" parTransId="{C2E2C618-4319-4DDE-8B6A-FDBF8139C5A6}" sibTransId="{7EA95E54-CD67-4621-8DAB-0E0C00819B9C}"/>
    <dgm:cxn modelId="{6FCED19E-D802-4E4A-92E5-6B7F9328454F}" type="presOf" srcId="{5B0202E1-88F2-413D-936D-E60003B24AEE}" destId="{2BCE81CE-6CA6-4C3D-AA86-6F02F8F30C84}" srcOrd="0" destOrd="0" presId="urn:microsoft.com/office/officeart/2005/8/layout/hProcess9"/>
    <dgm:cxn modelId="{3A43C8D1-1FA7-43B3-81B6-729902E9D011}" srcId="{C2D257A2-219E-417A-B5DD-78C6DCE2846E}" destId="{A8292600-AA91-4A2A-A41A-3DBF99546C45}" srcOrd="1" destOrd="0" parTransId="{A65782C7-18C8-4F77-94B6-7016204C414B}" sibTransId="{7FFDF897-112C-451E-A434-3DEA78A51198}"/>
    <dgm:cxn modelId="{F2CCA1E6-3CF7-477A-BF97-E7DFC3D2326B}" type="presOf" srcId="{C2D257A2-219E-417A-B5DD-78C6DCE2846E}" destId="{38E141F7-3E00-4FF3-83A6-3015C1F3D5B2}" srcOrd="0" destOrd="0" presId="urn:microsoft.com/office/officeart/2005/8/layout/hProcess9"/>
    <dgm:cxn modelId="{6577F1B5-86AE-401F-B916-3C10D5DE4321}" type="presParOf" srcId="{38E141F7-3E00-4FF3-83A6-3015C1F3D5B2}" destId="{F6A41B44-1663-4978-AFD1-9437404D62B6}" srcOrd="0" destOrd="0" presId="urn:microsoft.com/office/officeart/2005/8/layout/hProcess9"/>
    <dgm:cxn modelId="{F23857AE-A50D-41A1-973F-7F5869BD7FE6}" type="presParOf" srcId="{38E141F7-3E00-4FF3-83A6-3015C1F3D5B2}" destId="{AC9683AF-0159-4AF5-86EB-2163B6E7AB7D}" srcOrd="1" destOrd="0" presId="urn:microsoft.com/office/officeart/2005/8/layout/hProcess9"/>
    <dgm:cxn modelId="{99444FDC-3206-4F06-86FC-B0AB4090B03B}" type="presParOf" srcId="{AC9683AF-0159-4AF5-86EB-2163B6E7AB7D}" destId="{2BCE81CE-6CA6-4C3D-AA86-6F02F8F30C84}" srcOrd="0" destOrd="0" presId="urn:microsoft.com/office/officeart/2005/8/layout/hProcess9"/>
    <dgm:cxn modelId="{03B1F0C7-241C-4C98-A099-AE6DE9A2DE02}" type="presParOf" srcId="{AC9683AF-0159-4AF5-86EB-2163B6E7AB7D}" destId="{A4106F1C-2CDF-4B60-9963-958611F5146C}" srcOrd="1" destOrd="0" presId="urn:microsoft.com/office/officeart/2005/8/layout/hProcess9"/>
    <dgm:cxn modelId="{E19BCA43-F100-4649-88C4-7D53BA109BB0}" type="presParOf" srcId="{AC9683AF-0159-4AF5-86EB-2163B6E7AB7D}" destId="{B0B25F13-5232-4387-BC8A-45289D7CF9E1}" srcOrd="2" destOrd="0" presId="urn:microsoft.com/office/officeart/2005/8/layout/hProcess9"/>
    <dgm:cxn modelId="{E09AB30D-1D97-415E-AA34-54DD16B71E0B}" type="presParOf" srcId="{AC9683AF-0159-4AF5-86EB-2163B6E7AB7D}" destId="{C4DC56D4-C743-477E-BACD-0B27141D3AFD}" srcOrd="3" destOrd="0" presId="urn:microsoft.com/office/officeart/2005/8/layout/hProcess9"/>
    <dgm:cxn modelId="{20D8C90E-FF9E-4A7E-A235-338B2769595A}" type="presParOf" srcId="{AC9683AF-0159-4AF5-86EB-2163B6E7AB7D}" destId="{636DFA69-03BE-476A-948D-B36B361847A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E6242E-DA13-4B1D-80A9-949A3291C99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48E8A34-EF2D-4FD0-9699-8FEAFA87F0F3}">
      <dgm:prSet phldrT="[Text]"/>
      <dgm:spPr/>
      <dgm:t>
        <a:bodyPr/>
        <a:lstStyle/>
        <a:p>
          <a:r>
            <a:rPr lang="en-US" dirty="0" err="1"/>
            <a:t>Aqidah</a:t>
          </a:r>
          <a:endParaRPr lang="id-ID" dirty="0"/>
        </a:p>
      </dgm:t>
    </dgm:pt>
    <dgm:pt modelId="{21319FC2-71DC-42C3-A01C-B3C6B6060CAF}" type="parTrans" cxnId="{50001BAF-3FE8-47C2-AA62-0CCDA6B88056}">
      <dgm:prSet/>
      <dgm:spPr/>
      <dgm:t>
        <a:bodyPr/>
        <a:lstStyle/>
        <a:p>
          <a:endParaRPr lang="id-ID"/>
        </a:p>
      </dgm:t>
    </dgm:pt>
    <dgm:pt modelId="{BAD9D9F8-44F5-4D80-8124-7C0FAF96A637}" type="sibTrans" cxnId="{50001BAF-3FE8-47C2-AA62-0CCDA6B88056}">
      <dgm:prSet/>
      <dgm:spPr/>
      <dgm:t>
        <a:bodyPr/>
        <a:lstStyle/>
        <a:p>
          <a:endParaRPr lang="id-ID"/>
        </a:p>
      </dgm:t>
    </dgm:pt>
    <dgm:pt modelId="{192CE10E-E641-4EF0-B7DC-D863113FF6FE}">
      <dgm:prSet phldrT="[Text]"/>
      <dgm:spPr/>
      <dgm:t>
        <a:bodyPr/>
        <a:lstStyle/>
        <a:p>
          <a:r>
            <a:rPr lang="id-ID" dirty="0"/>
            <a:t>Islam memberikan pandangan hidup yang  dibangun atas Aqidah yang memuaskan akal dan sesuai dengan fitrah manusia </a:t>
          </a:r>
        </a:p>
      </dgm:t>
    </dgm:pt>
    <dgm:pt modelId="{EC4B3A4F-7606-437E-9CC4-FAFC799308F1}" type="parTrans" cxnId="{3345641D-E706-478A-9486-9245540159ED}">
      <dgm:prSet/>
      <dgm:spPr/>
      <dgm:t>
        <a:bodyPr/>
        <a:lstStyle/>
        <a:p>
          <a:endParaRPr lang="id-ID"/>
        </a:p>
      </dgm:t>
    </dgm:pt>
    <dgm:pt modelId="{44D99927-BB49-417E-A80D-B33EE5A81870}" type="sibTrans" cxnId="{3345641D-E706-478A-9486-9245540159ED}">
      <dgm:prSet/>
      <dgm:spPr/>
      <dgm:t>
        <a:bodyPr/>
        <a:lstStyle/>
        <a:p>
          <a:endParaRPr lang="id-ID"/>
        </a:p>
      </dgm:t>
    </dgm:pt>
    <dgm:pt modelId="{1CBBBF57-140F-43F5-B46A-33C940C399E9}">
      <dgm:prSet phldrT="[Text]"/>
      <dgm:spPr/>
      <dgm:t>
        <a:bodyPr/>
        <a:lstStyle/>
        <a:p>
          <a:r>
            <a:rPr lang="en-US" dirty="0" err="1"/>
            <a:t>Hukum</a:t>
          </a:r>
          <a:endParaRPr lang="id-ID" dirty="0"/>
        </a:p>
      </dgm:t>
    </dgm:pt>
    <dgm:pt modelId="{C884C3C9-0BA4-4DE6-81E1-1AA76BDA5781}" type="parTrans" cxnId="{38EEA520-D57A-4316-876C-766D669D6CBE}">
      <dgm:prSet/>
      <dgm:spPr/>
      <dgm:t>
        <a:bodyPr/>
        <a:lstStyle/>
        <a:p>
          <a:endParaRPr lang="id-ID"/>
        </a:p>
      </dgm:t>
    </dgm:pt>
    <dgm:pt modelId="{20AE998A-3F72-4AD0-AB61-07089F9A78D7}" type="sibTrans" cxnId="{38EEA520-D57A-4316-876C-766D669D6CBE}">
      <dgm:prSet/>
      <dgm:spPr/>
      <dgm:t>
        <a:bodyPr/>
        <a:lstStyle/>
        <a:p>
          <a:endParaRPr lang="id-ID"/>
        </a:p>
      </dgm:t>
    </dgm:pt>
    <dgm:pt modelId="{62D99502-B18B-41CA-BFD1-51D9D8C3C3E5}">
      <dgm:prSet phldrT="[Text]"/>
      <dgm:spPr/>
      <dgm:t>
        <a:bodyPr/>
        <a:lstStyle/>
        <a:p>
          <a:r>
            <a:rPr lang="id-ID" dirty="0"/>
            <a:t>Islam memberikan seperangkat aturan hukum untuk menyelesaikan semua problem kehidupan (ibadah, akhlak, politik, ekonomi, peradilan, sosial, pendidikan)</a:t>
          </a:r>
        </a:p>
      </dgm:t>
    </dgm:pt>
    <dgm:pt modelId="{AD79F45C-3101-402E-BBD3-7525BB05D77E}" type="parTrans" cxnId="{87098694-7A14-4A9D-A28B-F85455678EA7}">
      <dgm:prSet/>
      <dgm:spPr/>
      <dgm:t>
        <a:bodyPr/>
        <a:lstStyle/>
        <a:p>
          <a:endParaRPr lang="id-ID"/>
        </a:p>
      </dgm:t>
    </dgm:pt>
    <dgm:pt modelId="{5029B997-BD73-4810-8EF9-4B22E777382A}" type="sibTrans" cxnId="{87098694-7A14-4A9D-A28B-F85455678EA7}">
      <dgm:prSet/>
      <dgm:spPr/>
      <dgm:t>
        <a:bodyPr/>
        <a:lstStyle/>
        <a:p>
          <a:endParaRPr lang="id-ID"/>
        </a:p>
      </dgm:t>
    </dgm:pt>
    <dgm:pt modelId="{AF35979E-6AAE-425B-8B14-E305ED59E45C}">
      <dgm:prSet phldrT="[Text]"/>
      <dgm:spPr/>
      <dgm:t>
        <a:bodyPr/>
        <a:lstStyle/>
        <a:p>
          <a:r>
            <a:rPr lang="en-US" dirty="0" err="1"/>
            <a:t>Operasi-onal</a:t>
          </a:r>
          <a:endParaRPr lang="id-ID" dirty="0"/>
        </a:p>
      </dgm:t>
    </dgm:pt>
    <dgm:pt modelId="{28B765B7-DD56-4E5D-80BE-222A00B4D3DE}" type="parTrans" cxnId="{0BC0D6E4-8E45-4784-860F-30D68CF38F48}">
      <dgm:prSet/>
      <dgm:spPr/>
      <dgm:t>
        <a:bodyPr/>
        <a:lstStyle/>
        <a:p>
          <a:endParaRPr lang="id-ID"/>
        </a:p>
      </dgm:t>
    </dgm:pt>
    <dgm:pt modelId="{9AB36C52-029A-4C86-A28E-66ACDE75ECAF}" type="sibTrans" cxnId="{0BC0D6E4-8E45-4784-860F-30D68CF38F48}">
      <dgm:prSet/>
      <dgm:spPr/>
      <dgm:t>
        <a:bodyPr/>
        <a:lstStyle/>
        <a:p>
          <a:endParaRPr lang="id-ID"/>
        </a:p>
      </dgm:t>
    </dgm:pt>
    <dgm:pt modelId="{D1EFD559-FA3C-437A-8AE8-B07B681F1240}">
      <dgm:prSet phldrT="[Text]"/>
      <dgm:spPr/>
      <dgm:t>
        <a:bodyPr/>
        <a:lstStyle/>
        <a:p>
          <a:r>
            <a:rPr lang="id-ID" dirty="0"/>
            <a:t>Negara Khilafah menerapkan keseluruhan aturan Islam secara praktis (riil, nyata) dan menyebarkan Islam ke seluruh penjuru dunia</a:t>
          </a:r>
        </a:p>
      </dgm:t>
    </dgm:pt>
    <dgm:pt modelId="{4C24D5EA-565F-4164-A673-7D7037768330}" type="parTrans" cxnId="{D8635EE9-8103-48CE-BA78-F84A24F79F88}">
      <dgm:prSet/>
      <dgm:spPr/>
      <dgm:t>
        <a:bodyPr/>
        <a:lstStyle/>
        <a:p>
          <a:endParaRPr lang="id-ID"/>
        </a:p>
      </dgm:t>
    </dgm:pt>
    <dgm:pt modelId="{A542C176-97FC-46C8-A818-820FCE06FF4F}" type="sibTrans" cxnId="{D8635EE9-8103-48CE-BA78-F84A24F79F88}">
      <dgm:prSet/>
      <dgm:spPr/>
      <dgm:t>
        <a:bodyPr/>
        <a:lstStyle/>
        <a:p>
          <a:endParaRPr lang="id-ID"/>
        </a:p>
      </dgm:t>
    </dgm:pt>
    <dgm:pt modelId="{2AFD0EE1-0461-4ECF-9B0A-5053E4052898}" type="pres">
      <dgm:prSet presAssocID="{E4E6242E-DA13-4B1D-80A9-949A3291C991}" presName="linearFlow" presStyleCnt="0">
        <dgm:presLayoutVars>
          <dgm:dir/>
          <dgm:animLvl val="lvl"/>
          <dgm:resizeHandles val="exact"/>
        </dgm:presLayoutVars>
      </dgm:prSet>
      <dgm:spPr/>
    </dgm:pt>
    <dgm:pt modelId="{CD557069-7D9A-482C-8C0E-2907E6AB7212}" type="pres">
      <dgm:prSet presAssocID="{348E8A34-EF2D-4FD0-9699-8FEAFA87F0F3}" presName="composite" presStyleCnt="0"/>
      <dgm:spPr/>
    </dgm:pt>
    <dgm:pt modelId="{7603E613-E141-4C3C-A323-F9A7B3C89EE3}" type="pres">
      <dgm:prSet presAssocID="{348E8A34-EF2D-4FD0-9699-8FEAFA87F0F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B399838-F804-4E22-A7C4-76EFDAF2A154}" type="pres">
      <dgm:prSet presAssocID="{348E8A34-EF2D-4FD0-9699-8FEAFA87F0F3}" presName="descendantText" presStyleLbl="alignAcc1" presStyleIdx="0" presStyleCnt="3">
        <dgm:presLayoutVars>
          <dgm:bulletEnabled val="1"/>
        </dgm:presLayoutVars>
      </dgm:prSet>
      <dgm:spPr/>
    </dgm:pt>
    <dgm:pt modelId="{27ABB782-3836-4536-9B3D-8573FB55F02A}" type="pres">
      <dgm:prSet presAssocID="{BAD9D9F8-44F5-4D80-8124-7C0FAF96A637}" presName="sp" presStyleCnt="0"/>
      <dgm:spPr/>
    </dgm:pt>
    <dgm:pt modelId="{3AD219C9-86AC-4141-BBC7-C2CCDA490455}" type="pres">
      <dgm:prSet presAssocID="{1CBBBF57-140F-43F5-B46A-33C940C399E9}" presName="composite" presStyleCnt="0"/>
      <dgm:spPr/>
    </dgm:pt>
    <dgm:pt modelId="{8A65B005-212B-4164-AFC3-21C0F024043B}" type="pres">
      <dgm:prSet presAssocID="{1CBBBF57-140F-43F5-B46A-33C940C399E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51A46E95-C07F-4C2A-B2F4-0124020C68B7}" type="pres">
      <dgm:prSet presAssocID="{1CBBBF57-140F-43F5-B46A-33C940C399E9}" presName="descendantText" presStyleLbl="alignAcc1" presStyleIdx="1" presStyleCnt="3">
        <dgm:presLayoutVars>
          <dgm:bulletEnabled val="1"/>
        </dgm:presLayoutVars>
      </dgm:prSet>
      <dgm:spPr/>
    </dgm:pt>
    <dgm:pt modelId="{F29F03CA-04A7-429C-A653-11F0A970DEEA}" type="pres">
      <dgm:prSet presAssocID="{20AE998A-3F72-4AD0-AB61-07089F9A78D7}" presName="sp" presStyleCnt="0"/>
      <dgm:spPr/>
    </dgm:pt>
    <dgm:pt modelId="{4CB2961C-1FDE-4AB2-8200-AA342EAFFF91}" type="pres">
      <dgm:prSet presAssocID="{AF35979E-6AAE-425B-8B14-E305ED59E45C}" presName="composite" presStyleCnt="0"/>
      <dgm:spPr/>
    </dgm:pt>
    <dgm:pt modelId="{25426029-1017-476E-BEFD-A84195ED64E3}" type="pres">
      <dgm:prSet presAssocID="{AF35979E-6AAE-425B-8B14-E305ED59E45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1487365-C97A-42D4-BB65-C0A4DE517FDB}" type="pres">
      <dgm:prSet presAssocID="{AF35979E-6AAE-425B-8B14-E305ED59E45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345641D-E706-478A-9486-9245540159ED}" srcId="{348E8A34-EF2D-4FD0-9699-8FEAFA87F0F3}" destId="{192CE10E-E641-4EF0-B7DC-D863113FF6FE}" srcOrd="0" destOrd="0" parTransId="{EC4B3A4F-7606-437E-9CC4-FAFC799308F1}" sibTransId="{44D99927-BB49-417E-A80D-B33EE5A81870}"/>
    <dgm:cxn modelId="{38EEA520-D57A-4316-876C-766D669D6CBE}" srcId="{E4E6242E-DA13-4B1D-80A9-949A3291C991}" destId="{1CBBBF57-140F-43F5-B46A-33C940C399E9}" srcOrd="1" destOrd="0" parTransId="{C884C3C9-0BA4-4DE6-81E1-1AA76BDA5781}" sibTransId="{20AE998A-3F72-4AD0-AB61-07089F9A78D7}"/>
    <dgm:cxn modelId="{8123A846-0218-4A23-BD0A-D224FE0206ED}" type="presOf" srcId="{62D99502-B18B-41CA-BFD1-51D9D8C3C3E5}" destId="{51A46E95-C07F-4C2A-B2F4-0124020C68B7}" srcOrd="0" destOrd="0" presId="urn:microsoft.com/office/officeart/2005/8/layout/chevron2"/>
    <dgm:cxn modelId="{E9226449-2847-481B-BC83-7527515E592C}" type="presOf" srcId="{AF35979E-6AAE-425B-8B14-E305ED59E45C}" destId="{25426029-1017-476E-BEFD-A84195ED64E3}" srcOrd="0" destOrd="0" presId="urn:microsoft.com/office/officeart/2005/8/layout/chevron2"/>
    <dgm:cxn modelId="{B78D644F-5FFA-4EB0-B2E8-3B308357E732}" type="presOf" srcId="{348E8A34-EF2D-4FD0-9699-8FEAFA87F0F3}" destId="{7603E613-E141-4C3C-A323-F9A7B3C89EE3}" srcOrd="0" destOrd="0" presId="urn:microsoft.com/office/officeart/2005/8/layout/chevron2"/>
    <dgm:cxn modelId="{87098694-7A14-4A9D-A28B-F85455678EA7}" srcId="{1CBBBF57-140F-43F5-B46A-33C940C399E9}" destId="{62D99502-B18B-41CA-BFD1-51D9D8C3C3E5}" srcOrd="0" destOrd="0" parTransId="{AD79F45C-3101-402E-BBD3-7525BB05D77E}" sibTransId="{5029B997-BD73-4810-8EF9-4B22E777382A}"/>
    <dgm:cxn modelId="{50001BAF-3FE8-47C2-AA62-0CCDA6B88056}" srcId="{E4E6242E-DA13-4B1D-80A9-949A3291C991}" destId="{348E8A34-EF2D-4FD0-9699-8FEAFA87F0F3}" srcOrd="0" destOrd="0" parTransId="{21319FC2-71DC-42C3-A01C-B3C6B6060CAF}" sibTransId="{BAD9D9F8-44F5-4D80-8124-7C0FAF96A637}"/>
    <dgm:cxn modelId="{0BC0D6E4-8E45-4784-860F-30D68CF38F48}" srcId="{E4E6242E-DA13-4B1D-80A9-949A3291C991}" destId="{AF35979E-6AAE-425B-8B14-E305ED59E45C}" srcOrd="2" destOrd="0" parTransId="{28B765B7-DD56-4E5D-80BE-222A00B4D3DE}" sibTransId="{9AB36C52-029A-4C86-A28E-66ACDE75ECAF}"/>
    <dgm:cxn modelId="{CAF920E6-B730-497A-B7D5-53031C105B69}" type="presOf" srcId="{1CBBBF57-140F-43F5-B46A-33C940C399E9}" destId="{8A65B005-212B-4164-AFC3-21C0F024043B}" srcOrd="0" destOrd="0" presId="urn:microsoft.com/office/officeart/2005/8/layout/chevron2"/>
    <dgm:cxn modelId="{B043D2E8-162A-4DF1-81A3-4CB670C2466B}" type="presOf" srcId="{D1EFD559-FA3C-437A-8AE8-B07B681F1240}" destId="{71487365-C97A-42D4-BB65-C0A4DE517FDB}" srcOrd="0" destOrd="0" presId="urn:microsoft.com/office/officeart/2005/8/layout/chevron2"/>
    <dgm:cxn modelId="{D8635EE9-8103-48CE-BA78-F84A24F79F88}" srcId="{AF35979E-6AAE-425B-8B14-E305ED59E45C}" destId="{D1EFD559-FA3C-437A-8AE8-B07B681F1240}" srcOrd="0" destOrd="0" parTransId="{4C24D5EA-565F-4164-A673-7D7037768330}" sibTransId="{A542C176-97FC-46C8-A818-820FCE06FF4F}"/>
    <dgm:cxn modelId="{9282BCF0-5DEB-4FE1-9F9E-25D6621873AF}" type="presOf" srcId="{192CE10E-E641-4EF0-B7DC-D863113FF6FE}" destId="{FB399838-F804-4E22-A7C4-76EFDAF2A154}" srcOrd="0" destOrd="0" presId="urn:microsoft.com/office/officeart/2005/8/layout/chevron2"/>
    <dgm:cxn modelId="{738E60F6-8968-4F29-8293-E6A75B48F286}" type="presOf" srcId="{E4E6242E-DA13-4B1D-80A9-949A3291C991}" destId="{2AFD0EE1-0461-4ECF-9B0A-5053E4052898}" srcOrd="0" destOrd="0" presId="urn:microsoft.com/office/officeart/2005/8/layout/chevron2"/>
    <dgm:cxn modelId="{924D98A1-00AA-4C5C-9168-643FBAEF6FFC}" type="presParOf" srcId="{2AFD0EE1-0461-4ECF-9B0A-5053E4052898}" destId="{CD557069-7D9A-482C-8C0E-2907E6AB7212}" srcOrd="0" destOrd="0" presId="urn:microsoft.com/office/officeart/2005/8/layout/chevron2"/>
    <dgm:cxn modelId="{B41D6EBF-DAB4-48A5-A544-FEC7C3D573D2}" type="presParOf" srcId="{CD557069-7D9A-482C-8C0E-2907E6AB7212}" destId="{7603E613-E141-4C3C-A323-F9A7B3C89EE3}" srcOrd="0" destOrd="0" presId="urn:microsoft.com/office/officeart/2005/8/layout/chevron2"/>
    <dgm:cxn modelId="{916EF785-C6BA-4299-82CE-47946B53814F}" type="presParOf" srcId="{CD557069-7D9A-482C-8C0E-2907E6AB7212}" destId="{FB399838-F804-4E22-A7C4-76EFDAF2A154}" srcOrd="1" destOrd="0" presId="urn:microsoft.com/office/officeart/2005/8/layout/chevron2"/>
    <dgm:cxn modelId="{379E310A-8537-4F27-9D97-BB319A413BF3}" type="presParOf" srcId="{2AFD0EE1-0461-4ECF-9B0A-5053E4052898}" destId="{27ABB782-3836-4536-9B3D-8573FB55F02A}" srcOrd="1" destOrd="0" presId="urn:microsoft.com/office/officeart/2005/8/layout/chevron2"/>
    <dgm:cxn modelId="{586D695D-2A18-4ACB-B252-F47092B211DB}" type="presParOf" srcId="{2AFD0EE1-0461-4ECF-9B0A-5053E4052898}" destId="{3AD219C9-86AC-4141-BBC7-C2CCDA490455}" srcOrd="2" destOrd="0" presId="urn:microsoft.com/office/officeart/2005/8/layout/chevron2"/>
    <dgm:cxn modelId="{7023397E-8FA7-4745-9464-682BE8CDEF25}" type="presParOf" srcId="{3AD219C9-86AC-4141-BBC7-C2CCDA490455}" destId="{8A65B005-212B-4164-AFC3-21C0F024043B}" srcOrd="0" destOrd="0" presId="urn:microsoft.com/office/officeart/2005/8/layout/chevron2"/>
    <dgm:cxn modelId="{E9982677-7BD0-4385-9DE2-63CAD32E7386}" type="presParOf" srcId="{3AD219C9-86AC-4141-BBC7-C2CCDA490455}" destId="{51A46E95-C07F-4C2A-B2F4-0124020C68B7}" srcOrd="1" destOrd="0" presId="urn:microsoft.com/office/officeart/2005/8/layout/chevron2"/>
    <dgm:cxn modelId="{A0A10065-3432-4F8E-ABA5-8541FF5D6A21}" type="presParOf" srcId="{2AFD0EE1-0461-4ECF-9B0A-5053E4052898}" destId="{F29F03CA-04A7-429C-A653-11F0A970DEEA}" srcOrd="3" destOrd="0" presId="urn:microsoft.com/office/officeart/2005/8/layout/chevron2"/>
    <dgm:cxn modelId="{3ADAF399-7559-4144-B5BB-3463BD8A3788}" type="presParOf" srcId="{2AFD0EE1-0461-4ECF-9B0A-5053E4052898}" destId="{4CB2961C-1FDE-4AB2-8200-AA342EAFFF91}" srcOrd="4" destOrd="0" presId="urn:microsoft.com/office/officeart/2005/8/layout/chevron2"/>
    <dgm:cxn modelId="{56BE0AE0-568B-4320-BC5A-384859873E6E}" type="presParOf" srcId="{4CB2961C-1FDE-4AB2-8200-AA342EAFFF91}" destId="{25426029-1017-476E-BEFD-A84195ED64E3}" srcOrd="0" destOrd="0" presId="urn:microsoft.com/office/officeart/2005/8/layout/chevron2"/>
    <dgm:cxn modelId="{5C0A1B19-493C-461C-AE32-EC5D3B78B195}" type="presParOf" srcId="{4CB2961C-1FDE-4AB2-8200-AA342EAFFF91}" destId="{71487365-C97A-42D4-BB65-C0A4DE517F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41B44-1663-4978-AFD1-9437404D62B6}">
      <dsp:nvSpPr>
        <dsp:cNvPr id="0" name=""/>
        <dsp:cNvSpPr/>
      </dsp:nvSpPr>
      <dsp:spPr>
        <a:xfrm>
          <a:off x="617219" y="0"/>
          <a:ext cx="6995160" cy="4389437"/>
        </a:xfrm>
        <a:prstGeom prst="rightArrow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CE81CE-6CA6-4C3D-AA86-6F02F8F30C84}">
      <dsp:nvSpPr>
        <dsp:cNvPr id="0" name=""/>
        <dsp:cNvSpPr/>
      </dsp:nvSpPr>
      <dsp:spPr>
        <a:xfrm>
          <a:off x="278874" y="1316831"/>
          <a:ext cx="2468880" cy="1755774"/>
        </a:xfrm>
        <a:prstGeom prst="roundRect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 dirty="0"/>
            <a:t>Asas : Aqidah Islam</a:t>
          </a:r>
        </a:p>
      </dsp:txBody>
      <dsp:txXfrm>
        <a:off x="364584" y="1402541"/>
        <a:ext cx="2297460" cy="1584354"/>
      </dsp:txXfrm>
    </dsp:sp>
    <dsp:sp modelId="{B0B25F13-5232-4387-BC8A-45289D7CF9E1}">
      <dsp:nvSpPr>
        <dsp:cNvPr id="0" name=""/>
        <dsp:cNvSpPr/>
      </dsp:nvSpPr>
      <dsp:spPr>
        <a:xfrm>
          <a:off x="2880359" y="1316831"/>
          <a:ext cx="2468880" cy="1755774"/>
        </a:xfrm>
        <a:prstGeom prst="roundRect">
          <a:avLst/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 dirty="0"/>
            <a:t>Pandangan Hidup : Menjalani Hidup berdasar Halal/Haram menurut Allah</a:t>
          </a:r>
        </a:p>
      </dsp:txBody>
      <dsp:txXfrm>
        <a:off x="2966069" y="1402541"/>
        <a:ext cx="2297460" cy="1584354"/>
      </dsp:txXfrm>
    </dsp:sp>
    <dsp:sp modelId="{636DFA69-03BE-476A-948D-B36B361847AF}">
      <dsp:nvSpPr>
        <dsp:cNvPr id="0" name=""/>
        <dsp:cNvSpPr/>
      </dsp:nvSpPr>
      <dsp:spPr>
        <a:xfrm>
          <a:off x="5481845" y="1316831"/>
          <a:ext cx="2468880" cy="1755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 dirty="0"/>
            <a:t>Makna Kebahagiaan : Mendapatkan ridlo Allah SWT</a:t>
          </a:r>
        </a:p>
      </dsp:txBody>
      <dsp:txXfrm>
        <a:off x="5567555" y="1402541"/>
        <a:ext cx="2297460" cy="1584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3E613-E141-4C3C-A323-F9A7B3C89EE3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Aqidah</a:t>
          </a:r>
          <a:endParaRPr lang="id-ID" sz="1700" kern="1200" dirty="0"/>
        </a:p>
      </dsp:txBody>
      <dsp:txXfrm rot="-5400000">
        <a:off x="0" y="612804"/>
        <a:ext cx="1219232" cy="522528"/>
      </dsp:txXfrm>
    </dsp:sp>
    <dsp:sp modelId="{FB399838-F804-4E22-A7C4-76EFDAF2A154}">
      <dsp:nvSpPr>
        <dsp:cNvPr id="0" name=""/>
        <dsp:cNvSpPr/>
      </dsp:nvSpPr>
      <dsp:spPr>
        <a:xfrm rot="5400000">
          <a:off x="4234544" y="-3012123"/>
          <a:ext cx="1132144" cy="7162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300" kern="1200" dirty="0"/>
            <a:t>Islam memberikan pandangan hidup yang  dibangun atas Aqidah yang memuaskan akal dan sesuai dengan fitrah manusia </a:t>
          </a:r>
        </a:p>
      </dsp:txBody>
      <dsp:txXfrm rot="-5400000">
        <a:off x="1219233" y="58455"/>
        <a:ext cx="7107500" cy="1021610"/>
      </dsp:txXfrm>
    </dsp:sp>
    <dsp:sp modelId="{8A65B005-212B-4164-AFC3-21C0F024043B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Hukum</a:t>
          </a:r>
          <a:endParaRPr lang="id-ID" sz="1700" kern="1200" dirty="0"/>
        </a:p>
      </dsp:txBody>
      <dsp:txXfrm rot="-5400000">
        <a:off x="0" y="2162054"/>
        <a:ext cx="1219232" cy="522528"/>
      </dsp:txXfrm>
    </dsp:sp>
    <dsp:sp modelId="{51A46E95-C07F-4C2A-B2F4-0124020C68B7}">
      <dsp:nvSpPr>
        <dsp:cNvPr id="0" name=""/>
        <dsp:cNvSpPr/>
      </dsp:nvSpPr>
      <dsp:spPr>
        <a:xfrm rot="5400000">
          <a:off x="4234544" y="-1462872"/>
          <a:ext cx="1132144" cy="7162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300" kern="1200" dirty="0"/>
            <a:t>Islam memberikan seperangkat aturan hukum untuk menyelesaikan semua problem kehidupan (ibadah, akhlak, politik, ekonomi, peradilan, sosial, pendidikan)</a:t>
          </a:r>
        </a:p>
      </dsp:txBody>
      <dsp:txXfrm rot="-5400000">
        <a:off x="1219233" y="1607706"/>
        <a:ext cx="7107500" cy="1021610"/>
      </dsp:txXfrm>
    </dsp:sp>
    <dsp:sp modelId="{25426029-1017-476E-BEFD-A84195ED64E3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Operasi-onal</a:t>
          </a:r>
          <a:endParaRPr lang="id-ID" sz="1700" kern="1200" dirty="0"/>
        </a:p>
      </dsp:txBody>
      <dsp:txXfrm rot="-5400000">
        <a:off x="0" y="3711305"/>
        <a:ext cx="1219232" cy="522528"/>
      </dsp:txXfrm>
    </dsp:sp>
    <dsp:sp modelId="{71487365-C97A-42D4-BB65-C0A4DE517FDB}">
      <dsp:nvSpPr>
        <dsp:cNvPr id="0" name=""/>
        <dsp:cNvSpPr/>
      </dsp:nvSpPr>
      <dsp:spPr>
        <a:xfrm rot="5400000">
          <a:off x="4234544" y="86377"/>
          <a:ext cx="1132144" cy="7162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300" kern="1200" dirty="0"/>
            <a:t>Negara Khilafah menerapkan keseluruhan aturan Islam secara praktis (riil, nyata) dan menyebarkan Islam ke seluruh penjuru dunia</a:t>
          </a:r>
        </a:p>
      </dsp:txBody>
      <dsp:txXfrm rot="-5400000">
        <a:off x="1219233" y="3156956"/>
        <a:ext cx="7107500" cy="1021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60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1099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183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70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4943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00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654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5073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791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2540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503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5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2148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5759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7888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83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4750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49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60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06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22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0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12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3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39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34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388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04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45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025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434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167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9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836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782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900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70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909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97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3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37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7358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4644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704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128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186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09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8887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419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6281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5225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1405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4230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168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412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3673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105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976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997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7837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23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071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905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723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569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2793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442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4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100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795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94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472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372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02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044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262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43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05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63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71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03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757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769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68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319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690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107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0878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476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6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69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79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17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856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76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312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064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362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89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9569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6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1548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33473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9525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395561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9431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0934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1414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74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2003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6838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799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97.xml"/><Relationship Id="rId16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444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43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70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151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3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04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  <p:sldLayoutId id="214748385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1AFE0FB-9339-440C-95BA-A8B21513FCF8}"/>
              </a:ext>
            </a:extLst>
          </p:cNvPr>
          <p:cNvSpPr/>
          <p:nvPr/>
        </p:nvSpPr>
        <p:spPr>
          <a:xfrm>
            <a:off x="686031" y="409434"/>
            <a:ext cx="1109291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>
                <a:ln/>
                <a:solidFill>
                  <a:schemeClr val="accent3"/>
                </a:solidFill>
                <a:effectLst/>
              </a:rPr>
              <a:t>COVID 19</a:t>
            </a:r>
          </a:p>
          <a:p>
            <a:pPr algn="ctr"/>
            <a:r>
              <a:rPr lang="en-US" sz="4800" b="1" dirty="0">
                <a:ln/>
                <a:solidFill>
                  <a:schemeClr val="accent3"/>
                </a:solidFill>
              </a:rPr>
              <a:t>DAN PELUANG ISLAM DALAM</a:t>
            </a:r>
          </a:p>
          <a:p>
            <a:pPr algn="ctr"/>
            <a:r>
              <a:rPr lang="en-US" sz="4800" b="1" cap="none" spc="0" dirty="0">
                <a:ln/>
                <a:solidFill>
                  <a:schemeClr val="accent3"/>
                </a:solidFill>
                <a:effectLst/>
              </a:rPr>
              <a:t>PERUBAHAN KONSTELASI POLITIK DUNIA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3BF95D-6302-4B5E-B1B4-CF6CF736C5FB}"/>
              </a:ext>
            </a:extLst>
          </p:cNvPr>
          <p:cNvSpPr/>
          <p:nvPr/>
        </p:nvSpPr>
        <p:spPr>
          <a:xfrm>
            <a:off x="2571484" y="4741330"/>
            <a:ext cx="704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Disampaikan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US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dalam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:</a:t>
            </a:r>
          </a:p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Kajian Muslimah Up To Date Vol 24</a:t>
            </a:r>
          </a:p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19 Mei 2020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35575B-B718-4E13-87C3-0D0E7539440B}"/>
              </a:ext>
            </a:extLst>
          </p:cNvPr>
          <p:cNvSpPr/>
          <p:nvPr/>
        </p:nvSpPr>
        <p:spPr>
          <a:xfrm>
            <a:off x="4000109" y="3103815"/>
            <a:ext cx="41917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>
                <a:ln/>
                <a:solidFill>
                  <a:schemeClr val="accent4"/>
                </a:solidFill>
                <a:effectLst/>
              </a:rPr>
              <a:t>Oleh : Siti Muslikhati</a:t>
            </a:r>
          </a:p>
        </p:txBody>
      </p:sp>
    </p:spTree>
    <p:extLst>
      <p:ext uri="{BB962C8B-B14F-4D97-AF65-F5344CB8AC3E}">
        <p14:creationId xmlns:p14="http://schemas.microsoft.com/office/powerpoint/2010/main" val="4028302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829159" y="2640496"/>
            <a:ext cx="2895600" cy="2677656"/>
          </a:xfrm>
          <a:prstGeom prst="rect">
            <a:avLst/>
          </a:prstGeom>
          <a:solidFill>
            <a:schemeClr val="accent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Terpenuhinya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keseluruhan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id-ID" sz="2800" b="1" dirty="0">
                <a:solidFill>
                  <a:schemeClr val="tx2">
                    <a:lumMod val="75000"/>
                  </a:schemeClr>
                </a:solidFill>
              </a:rPr>
              <a:t>HAK ASASIYAH MANUSIA 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Secara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baik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dan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benar</a:t>
            </a:r>
            <a:endParaRPr lang="id-ID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75063" y="1066800"/>
            <a:ext cx="6337300" cy="71438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0"/>
                  <a:invGamma/>
                  <a:alpha val="20000"/>
                </a:srgbClr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d-ID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8153400" cy="1524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US" sz="3600" b="1" dirty="0" err="1">
                <a:solidFill>
                  <a:srgbClr val="7030A0"/>
                </a:solidFill>
                <a:latin typeface="Modern735 BT" pitchFamily="18" charset="0"/>
              </a:rPr>
              <a:t>Tujuan</a:t>
            </a:r>
            <a:r>
              <a:rPr lang="en-US" sz="3600" b="1" dirty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Modern735 BT" pitchFamily="18" charset="0"/>
              </a:rPr>
              <a:t>Diturunkannya</a:t>
            </a:r>
            <a:r>
              <a:rPr lang="en-US" sz="3600" b="1" dirty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Modern735 BT" pitchFamily="18" charset="0"/>
              </a:rPr>
              <a:t>Syariat</a:t>
            </a:r>
            <a:r>
              <a:rPr lang="en-US" sz="3600" b="1" dirty="0">
                <a:solidFill>
                  <a:schemeClr val="bg1"/>
                </a:solidFill>
                <a:latin typeface="Modern735 BT" pitchFamily="18" charset="0"/>
              </a:rPr>
              <a:t> Islam </a:t>
            </a:r>
            <a:r>
              <a:rPr lang="en-US" b="1" dirty="0">
                <a:solidFill>
                  <a:schemeClr val="bg1"/>
                </a:solidFill>
                <a:latin typeface="Modern735 BT" pitchFamily="18" charset="0"/>
                <a:sym typeface="Wingdings" pitchFamily="2" charset="2"/>
              </a:rPr>
              <a:t> </a:t>
            </a:r>
            <a:r>
              <a:rPr lang="en-US" b="1" dirty="0" err="1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Rahmatan</a:t>
            </a:r>
            <a:r>
              <a:rPr lang="en-US" b="1" dirty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</a:t>
            </a:r>
            <a:r>
              <a:rPr lang="en-US" b="1" dirty="0" err="1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lil</a:t>
            </a:r>
            <a:r>
              <a:rPr lang="en-US" b="1" dirty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‘</a:t>
            </a:r>
            <a:r>
              <a:rPr lang="en-US" b="1" dirty="0" err="1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alamin</a:t>
            </a:r>
            <a:endParaRPr lang="en-US" sz="4000" b="1" dirty="0">
              <a:solidFill>
                <a:srgbClr val="00B050"/>
              </a:solidFill>
              <a:latin typeface="Modern735 BT" pitchFamily="18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800599" y="1897696"/>
            <a:ext cx="6278217" cy="459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keturunan</a:t>
            </a:r>
            <a:r>
              <a:rPr lang="en-US" sz="2600" b="1" dirty="0">
                <a:solidFill>
                  <a:srgbClr val="FFFF00"/>
                </a:solidFill>
              </a:rPr>
              <a:t> (</a:t>
            </a:r>
            <a:r>
              <a:rPr lang="en-US" sz="2600" b="1" dirty="0" err="1">
                <a:solidFill>
                  <a:srgbClr val="FFFF00"/>
                </a:solidFill>
              </a:rPr>
              <a:t>hak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sosial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keluarga</a:t>
            </a:r>
            <a:r>
              <a:rPr lang="en-US" sz="2600" b="1" dirty="0">
                <a:solidFill>
                  <a:srgbClr val="FFFF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akal</a:t>
            </a:r>
            <a:r>
              <a:rPr lang="en-US" sz="2600" b="1" dirty="0">
                <a:solidFill>
                  <a:srgbClr val="FFFF00"/>
                </a:solidFill>
              </a:rPr>
              <a:t> (</a:t>
            </a:r>
            <a:r>
              <a:rPr lang="en-US" sz="2600" b="1" dirty="0" err="1">
                <a:solidFill>
                  <a:srgbClr val="FFFF00"/>
                </a:solidFill>
              </a:rPr>
              <a:t>hak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pendidikan</a:t>
            </a:r>
            <a:r>
              <a:rPr lang="en-US" sz="2600" b="1" dirty="0">
                <a:solidFill>
                  <a:srgbClr val="FFFF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kehormatan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jiwa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id-ID" sz="2600" b="1" dirty="0">
                <a:solidFill>
                  <a:srgbClr val="FFFF00"/>
                </a:solidFill>
              </a:rPr>
              <a:t>/ nyawa </a:t>
            </a:r>
            <a:r>
              <a:rPr lang="en-US" sz="2600" b="1" dirty="0" err="1">
                <a:solidFill>
                  <a:srgbClr val="FFFF00"/>
                </a:solidFill>
              </a:rPr>
              <a:t>manusia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harta</a:t>
            </a:r>
            <a:r>
              <a:rPr lang="en-US" sz="2600" b="1" dirty="0">
                <a:solidFill>
                  <a:srgbClr val="FFFF00"/>
                </a:solidFill>
              </a:rPr>
              <a:t> (</a:t>
            </a:r>
            <a:r>
              <a:rPr lang="en-US" sz="2600" b="1" dirty="0" err="1">
                <a:solidFill>
                  <a:srgbClr val="FFFF00"/>
                </a:solidFill>
              </a:rPr>
              <a:t>hak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ekonomi</a:t>
            </a:r>
            <a:r>
              <a:rPr lang="en-US" sz="2600" b="1" dirty="0">
                <a:solidFill>
                  <a:srgbClr val="FFFF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agama (spiritual)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keamanan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negara</a:t>
            </a:r>
            <a:r>
              <a:rPr lang="en-US" sz="2600" b="1" dirty="0">
                <a:solidFill>
                  <a:srgbClr val="FFFF00"/>
                </a:solidFill>
              </a:rPr>
              <a:t> (</a:t>
            </a:r>
            <a:r>
              <a:rPr lang="en-US" sz="2600" b="1" dirty="0" err="1">
                <a:solidFill>
                  <a:srgbClr val="FFFF00"/>
                </a:solidFill>
              </a:rPr>
              <a:t>hak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politik</a:t>
            </a:r>
            <a:r>
              <a:rPr lang="en-US" sz="2600" b="1" dirty="0">
                <a:solidFill>
                  <a:srgbClr val="FFFF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8952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4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  <p:bldP spid="11268" grpId="0" animBg="1"/>
      <p:bldP spid="112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E5ABB-CD87-49B0-A222-58A6D9823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7612" y="76201"/>
            <a:ext cx="8229600" cy="982663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id-ID" dirty="0">
                <a:solidFill>
                  <a:schemeClr val="bg1">
                    <a:lumMod val="95000"/>
                    <a:lumOff val="5000"/>
                  </a:schemeClr>
                </a:solidFill>
              </a:rPr>
              <a:t>Hukum Asal Politik Luar Negeri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95EF7-CBBF-49CD-BDB0-1945234C3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9" y="1219200"/>
            <a:ext cx="11025809" cy="5638800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2200" dirty="0" err="1">
                <a:solidFill>
                  <a:schemeClr val="bg1"/>
                </a:solidFill>
              </a:rPr>
              <a:t>Politik</a:t>
            </a:r>
            <a:r>
              <a:rPr lang="en-US" altLang="en-US" sz="2200" dirty="0">
                <a:solidFill>
                  <a:schemeClr val="bg1"/>
                </a:solidFill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</a:rPr>
              <a:t>Luar</a:t>
            </a:r>
            <a:r>
              <a:rPr lang="en-US" altLang="en-US" sz="2200" dirty="0">
                <a:solidFill>
                  <a:schemeClr val="bg1"/>
                </a:solidFill>
              </a:rPr>
              <a:t> Negeri </a:t>
            </a:r>
            <a:r>
              <a:rPr lang="id-ID" altLang="en-US" sz="2200" dirty="0">
                <a:solidFill>
                  <a:schemeClr val="bg1"/>
                </a:solidFill>
              </a:rPr>
              <a:t>(</a:t>
            </a:r>
            <a:r>
              <a:rPr lang="en-US" altLang="en-US" sz="2200" dirty="0" err="1">
                <a:solidFill>
                  <a:schemeClr val="bg1"/>
                </a:solidFill>
              </a:rPr>
              <a:t>siyasah</a:t>
            </a:r>
            <a:r>
              <a:rPr lang="en-US" altLang="en-US" sz="2200" dirty="0">
                <a:solidFill>
                  <a:schemeClr val="bg1"/>
                </a:solidFill>
              </a:rPr>
              <a:t> </a:t>
            </a:r>
            <a:r>
              <a:rPr lang="id-ID" altLang="en-US" sz="2200" dirty="0">
                <a:solidFill>
                  <a:schemeClr val="bg1"/>
                </a:solidFill>
              </a:rPr>
              <a:t>khorijiyan)</a:t>
            </a:r>
            <a:r>
              <a:rPr lang="en-US" altLang="en-US" sz="2200" dirty="0">
                <a:solidFill>
                  <a:schemeClr val="bg1"/>
                </a:solidFill>
              </a:rPr>
              <a:t> Negara Islam 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mengemban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dakwah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Islam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ke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seluruh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penjuru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dunia (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yad’uuna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ilal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khoir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/</a:t>
            </a:r>
            <a:r>
              <a:rPr lang="en-US" sz="2200" dirty="0">
                <a:solidFill>
                  <a:schemeClr val="bg1"/>
                </a:solidFill>
              </a:rPr>
              <a:t>Claim to goodness = call to Islam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)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dengan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metode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jihad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fii</a:t>
            </a:r>
            <a:r>
              <a:rPr lang="en-US" alt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dirty="0" err="1">
                <a:solidFill>
                  <a:schemeClr val="bg1"/>
                </a:solidFill>
                <a:sym typeface="Wingdings" panose="05000000000000000000" pitchFamily="2" charset="2"/>
              </a:rPr>
              <a:t>sabilillah</a:t>
            </a:r>
            <a:endParaRPr lang="en-US" altLang="en-US" sz="22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200" dirty="0">
                <a:solidFill>
                  <a:schemeClr val="bg1"/>
                </a:solidFill>
              </a:rPr>
              <a:t>The Jihad was regarded as Islam’s instrument to transform the </a:t>
            </a:r>
            <a:r>
              <a:rPr lang="en-US" sz="2200" dirty="0" err="1">
                <a:solidFill>
                  <a:schemeClr val="bg1"/>
                </a:solidFill>
              </a:rPr>
              <a:t>Darul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Harb</a:t>
            </a:r>
            <a:r>
              <a:rPr lang="en-US" sz="2200" dirty="0">
                <a:solidFill>
                  <a:schemeClr val="bg1"/>
                </a:solidFill>
              </a:rPr>
              <a:t> into </a:t>
            </a:r>
            <a:r>
              <a:rPr lang="en-US" sz="2200" dirty="0" err="1">
                <a:solidFill>
                  <a:schemeClr val="bg1"/>
                </a:solidFill>
              </a:rPr>
              <a:t>Darul</a:t>
            </a:r>
            <a:r>
              <a:rPr lang="en-US" sz="2200" dirty="0">
                <a:solidFill>
                  <a:schemeClr val="bg1"/>
                </a:solidFill>
              </a:rPr>
              <a:t> Islam. </a:t>
            </a:r>
            <a:r>
              <a:rPr lang="en-US" sz="2200" dirty="0">
                <a:solidFill>
                  <a:schemeClr val="accent1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bg1"/>
                </a:solidFill>
                <a:sym typeface="Wingdings" panose="05000000000000000000" pitchFamily="2" charset="2"/>
              </a:rPr>
              <a:t>The ultimate objective of Islam is establishment peace, </a:t>
            </a:r>
            <a:r>
              <a:rPr lang="en-US" sz="2200" dirty="0">
                <a:solidFill>
                  <a:schemeClr val="bg1"/>
                </a:solidFill>
              </a:rPr>
              <a:t>to realize a peaceful world state, to achieve the salvation of mankind, under which all men can live in perfect harmony as God-fearing Muslims.</a:t>
            </a:r>
            <a:endParaRPr lang="id-ID" sz="2200" dirty="0">
              <a:solidFill>
                <a:schemeClr val="bg1"/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id-ID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Jika kekufuran itu diemban oleh individu, maka metode dakwahnya adalah dengan dakwah pemikiran dan non kekerasan (QS Al Baqarah/2 : 256 &amp; An Nahl : 125) </a:t>
            </a:r>
            <a:r>
              <a:rPr lang="id-ID" sz="2200" dirty="0">
                <a:solidFill>
                  <a:schemeClr val="accent1">
                    <a:lumMod val="20000"/>
                    <a:lumOff val="80000"/>
                  </a:schemeClr>
                </a:solidFill>
                <a:sym typeface="Wingdings" pitchFamily="2" charset="2"/>
              </a:rPr>
              <a:t> dicontohkan Rosul dalam Periode Dakwah di Mekah</a:t>
            </a:r>
            <a:endParaRPr lang="id-ID" sz="2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id-ID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Jika kekufuran itu diemban oleh kekuatan politik praktis (negara/bangsa), maka metode dakwahnya adalah dengan jihad fi sabilillah (QS At Taubah/9 : 29, 36, 73, 111) </a:t>
            </a:r>
            <a:r>
              <a:rPr lang="id-ID" sz="2200" dirty="0">
                <a:solidFill>
                  <a:schemeClr val="accent1">
                    <a:lumMod val="20000"/>
                    <a:lumOff val="80000"/>
                  </a:schemeClr>
                </a:solidFill>
                <a:sym typeface="Wingdings" pitchFamily="2" charset="2"/>
              </a:rPr>
              <a:t> dicontohkan Rosul dalam Periode Dakwah di Madinah</a:t>
            </a:r>
            <a:endParaRPr lang="id-ID" sz="2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04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8229600" cy="838200"/>
          </a:xfrm>
        </p:spPr>
        <p:txBody>
          <a:bodyPr/>
          <a:lstStyle/>
          <a:p>
            <a:r>
              <a:rPr lang="en-US"/>
              <a:t>Proses HI &amp; PLN</a:t>
            </a:r>
            <a:endParaRPr lang="id-ID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8713" y="1295400"/>
            <a:ext cx="8912087" cy="4800600"/>
          </a:xfrm>
        </p:spPr>
        <p:txBody>
          <a:bodyPr/>
          <a:lstStyle/>
          <a:p>
            <a:pPr marL="609600" indent="-609600"/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yang </a:t>
            </a:r>
            <a:r>
              <a:rPr lang="en-US" dirty="0" err="1"/>
              <a:t>ditawarkan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berhubungan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musuh</a:t>
            </a:r>
            <a:r>
              <a:rPr lang="en-US" dirty="0"/>
              <a:t> / non </a:t>
            </a:r>
            <a:r>
              <a:rPr lang="en-US" dirty="0" err="1"/>
              <a:t>muslim</a:t>
            </a:r>
            <a:r>
              <a:rPr lang="en-US" dirty="0"/>
              <a:t> (</a:t>
            </a:r>
            <a:r>
              <a:rPr lang="en-US" dirty="0" err="1"/>
              <a:t>berdakwah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non-</a:t>
            </a:r>
            <a:r>
              <a:rPr lang="en-US" dirty="0" err="1"/>
              <a:t>muslim</a:t>
            </a:r>
            <a:r>
              <a:rPr lang="en-US" dirty="0"/>
              <a:t>)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/>
              <a:t>Memeluk</a:t>
            </a:r>
            <a:r>
              <a:rPr lang="en-US" dirty="0"/>
              <a:t> Islam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memeluk</a:t>
            </a:r>
            <a:r>
              <a:rPr lang="en-US" dirty="0"/>
              <a:t> Islam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tunduk</a:t>
            </a:r>
            <a:r>
              <a:rPr lang="en-US" dirty="0"/>
              <a:t> pada </a:t>
            </a:r>
            <a:r>
              <a:rPr lang="en-US" dirty="0" err="1"/>
              <a:t>sistem</a:t>
            </a:r>
            <a:r>
              <a:rPr lang="en-US" dirty="0"/>
              <a:t> Islam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bayar</a:t>
            </a:r>
            <a:r>
              <a:rPr lang="en-US" dirty="0"/>
              <a:t> </a:t>
            </a:r>
            <a:r>
              <a:rPr lang="en-US" dirty="0" err="1"/>
              <a:t>jizyah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Status </a:t>
            </a:r>
            <a:r>
              <a:rPr lang="en-US" dirty="0" err="1"/>
              <a:t>perang</a:t>
            </a:r>
            <a:r>
              <a:rPr lang="en-US" dirty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US" dirty="0"/>
          </a:p>
          <a:p>
            <a:pPr marL="609600" indent="-609600">
              <a:buNone/>
            </a:pPr>
            <a:r>
              <a:rPr lang="en-US" dirty="0" err="1"/>
              <a:t>Perang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internasional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676401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276601" y="381000"/>
            <a:ext cx="56861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d-ID" sz="5400" b="1" dirty="0">
                <a:ln w="1905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Peradaban Islam</a:t>
            </a:r>
            <a:endParaRPr lang="en-US" sz="5400" b="1" dirty="0">
              <a:ln w="1905"/>
              <a:solidFill>
                <a:schemeClr val="accent1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1524001"/>
            <a:ext cx="5029200" cy="830263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d-ID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Peradaban : Sekumpulan Pemahaman tentang Kehidupan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2057400" y="5418138"/>
            <a:ext cx="5029200" cy="8302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b="1">
                <a:solidFill>
                  <a:srgbClr val="FFFF00"/>
                </a:solidFill>
              </a:rPr>
              <a:t>Peradaban Islam memimpin Dunia mulai Abad ke-7 s/d ke-20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d-ID" dirty="0"/>
              <a:t>Keunggulan PERADABAN Islam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52600" y="1609725"/>
          <a:ext cx="8382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1E008-C4E4-44D3-833D-7A1BF9F00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39370-115F-4C03-995A-E65B9D02C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721037-2253-4A4A-ABB4-EC0A35479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11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BE40-CBE4-4D39-970E-359BEB4F4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DE12D-EF15-46B1-AA35-D3246BCA0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0AFF49-765F-409D-931E-9BE0C93C8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48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26D9C-3684-4EE0-B02F-53926079C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00AFD-315F-4D4E-BECA-C233365D0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96FB41-90EB-4FE5-9A6B-A960210B0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08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0004B-48CA-4029-A4F3-F1046EE37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24E40-F695-4BEC-AB99-3CE2C9210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A68CD8-B427-4476-991C-20BE9CC32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200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B3E9B-1937-4422-B51A-926A4DB92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9A39D-3EB3-4EFE-BDBF-143BA2A81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3D1A77-AC07-4906-8CFC-5293ED0FC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7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7FB25-4C1A-488B-9DC3-817D081AC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222726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err="1"/>
              <a:t>Penyebaran</a:t>
            </a:r>
            <a:r>
              <a:rPr lang="en-US" sz="4400" b="1" dirty="0"/>
              <a:t> Virus Corona </a:t>
            </a:r>
            <a:br>
              <a:rPr lang="en-US" sz="4400" b="1" dirty="0"/>
            </a:br>
            <a:r>
              <a:rPr lang="en-US" sz="4400" b="1" dirty="0" err="1"/>
              <a:t>dari</a:t>
            </a:r>
            <a:r>
              <a:rPr lang="en-US" sz="4400" b="1" dirty="0"/>
              <a:t> Wuhan </a:t>
            </a:r>
            <a:r>
              <a:rPr lang="en-US" sz="4400" b="1" dirty="0" err="1"/>
              <a:t>ke</a:t>
            </a:r>
            <a:r>
              <a:rPr lang="en-US" sz="4400" b="1" dirty="0"/>
              <a:t> </a:t>
            </a:r>
            <a:r>
              <a:rPr lang="en-US" sz="4400" b="1" dirty="0" err="1"/>
              <a:t>Seluruh</a:t>
            </a:r>
            <a:r>
              <a:rPr lang="en-US" sz="4400" b="1" dirty="0"/>
              <a:t> Dunia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41DBA-7259-494C-8AA4-A370CAF20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491" y="1815156"/>
            <a:ext cx="11477766" cy="464023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/>
              <a:t>Kemunculan</a:t>
            </a:r>
            <a:r>
              <a:rPr lang="en-US" sz="2400" dirty="0"/>
              <a:t> virus corona </a:t>
            </a:r>
            <a:r>
              <a:rPr lang="en-US" sz="2400" dirty="0" err="1"/>
              <a:t>mulai</a:t>
            </a:r>
            <a:r>
              <a:rPr lang="en-US" sz="2400" dirty="0"/>
              <a:t> </a:t>
            </a:r>
            <a:r>
              <a:rPr lang="en-US" sz="2400" dirty="0" err="1"/>
              <a:t>terdeteksi</a:t>
            </a:r>
            <a:r>
              <a:rPr lang="en-US" sz="2400" dirty="0"/>
              <a:t> </a:t>
            </a:r>
            <a:r>
              <a:rPr lang="en-US" sz="2400" dirty="0" err="1"/>
              <a:t>pertama</a:t>
            </a:r>
            <a:r>
              <a:rPr lang="en-US" sz="2400" dirty="0"/>
              <a:t> kali di negara China (di Wuhan) pada </a:t>
            </a:r>
            <a:r>
              <a:rPr lang="en-US" sz="2400" dirty="0" err="1"/>
              <a:t>awal</a:t>
            </a:r>
            <a:r>
              <a:rPr lang="en-US" sz="2400" dirty="0"/>
              <a:t> </a:t>
            </a:r>
            <a:r>
              <a:rPr lang="en-US" sz="2400" dirty="0" err="1"/>
              <a:t>Desember</a:t>
            </a:r>
            <a:r>
              <a:rPr lang="en-US" sz="2400" dirty="0"/>
              <a:t> 2019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err="1"/>
              <a:t>Awalnya</a:t>
            </a:r>
            <a:r>
              <a:rPr lang="en-US" sz="2400" dirty="0"/>
              <a:t>, </a:t>
            </a:r>
            <a:r>
              <a:rPr lang="en-US" sz="2400" dirty="0" err="1"/>
              <a:t>pihak</a:t>
            </a:r>
            <a:r>
              <a:rPr lang="en-US" sz="2400" dirty="0"/>
              <a:t> </a:t>
            </a:r>
            <a:r>
              <a:rPr lang="en-US" sz="2400" dirty="0" err="1"/>
              <a:t>berwenang</a:t>
            </a:r>
            <a:r>
              <a:rPr lang="en-US" sz="2400" dirty="0"/>
              <a:t> China </a:t>
            </a:r>
            <a:r>
              <a:rPr lang="en-US" sz="2400" dirty="0" err="1"/>
              <a:t>ingin</a:t>
            </a:r>
            <a:r>
              <a:rPr lang="en-US" sz="2400" dirty="0"/>
              <a:t> </a:t>
            </a:r>
            <a:r>
              <a:rPr lang="en-US" sz="2400" dirty="0" err="1"/>
              <a:t>mengendalikan</a:t>
            </a:r>
            <a:r>
              <a:rPr lang="en-US" sz="2400" dirty="0"/>
              <a:t> </a:t>
            </a:r>
            <a:r>
              <a:rPr lang="en-US" sz="2400" dirty="0" err="1"/>
              <a:t>informasi</a:t>
            </a:r>
            <a:r>
              <a:rPr lang="en-US" sz="2400" dirty="0"/>
              <a:t> </a:t>
            </a:r>
            <a:r>
              <a:rPr lang="en-US" sz="2400" dirty="0" err="1"/>
              <a:t>tentang</a:t>
            </a:r>
            <a:r>
              <a:rPr lang="en-US" sz="2400" dirty="0"/>
              <a:t> </a:t>
            </a:r>
            <a:r>
              <a:rPr lang="en-US" sz="2400" dirty="0" err="1"/>
              <a:t>wabah</a:t>
            </a:r>
            <a:r>
              <a:rPr lang="en-US" sz="2400" dirty="0"/>
              <a:t> </a:t>
            </a:r>
            <a:r>
              <a:rPr lang="en-US" sz="2400" dirty="0" err="1"/>
              <a:t>itu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err="1"/>
              <a:t>Keterlambatan</a:t>
            </a:r>
            <a:r>
              <a:rPr lang="en-US" sz="2400" dirty="0"/>
              <a:t> </a:t>
            </a:r>
            <a:r>
              <a:rPr lang="en-US" sz="2400" dirty="0" err="1"/>
              <a:t>Penanganan</a:t>
            </a:r>
            <a:r>
              <a:rPr lang="en-US" sz="2400" dirty="0"/>
              <a:t> </a:t>
            </a:r>
            <a:r>
              <a:rPr lang="en-US" sz="2400" dirty="0" err="1"/>
              <a:t>karena</a:t>
            </a:r>
            <a:r>
              <a:rPr lang="en-US" sz="2400" dirty="0"/>
              <a:t> </a:t>
            </a:r>
            <a:r>
              <a:rPr lang="en-US" sz="2400" dirty="0" err="1"/>
              <a:t>Pembatasan</a:t>
            </a:r>
            <a:r>
              <a:rPr lang="en-US" sz="2400" dirty="0"/>
              <a:t> </a:t>
            </a:r>
            <a:r>
              <a:rPr lang="en-US" sz="2400" dirty="0" err="1"/>
              <a:t>Informasi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Pada 20 </a:t>
            </a:r>
            <a:r>
              <a:rPr lang="en-US" sz="2400" dirty="0" err="1"/>
              <a:t>Januari</a:t>
            </a:r>
            <a:r>
              <a:rPr lang="en-US" sz="2400" dirty="0"/>
              <a:t> </a:t>
            </a:r>
            <a:r>
              <a:rPr lang="en-US" sz="2400" dirty="0" err="1"/>
              <a:t>akhirnya</a:t>
            </a:r>
            <a:r>
              <a:rPr lang="en-US" sz="2400" dirty="0"/>
              <a:t> </a:t>
            </a:r>
            <a:r>
              <a:rPr lang="en-US" sz="2400" dirty="0" err="1"/>
              <a:t>pemerintah</a:t>
            </a:r>
            <a:r>
              <a:rPr lang="en-US" sz="2400" dirty="0"/>
              <a:t> </a:t>
            </a:r>
            <a:r>
              <a:rPr lang="en-US" sz="2400" dirty="0" err="1"/>
              <a:t>pusat</a:t>
            </a:r>
            <a:r>
              <a:rPr lang="en-US" sz="2400" dirty="0"/>
              <a:t> </a:t>
            </a:r>
            <a:r>
              <a:rPr lang="en-US" sz="2400" dirty="0" err="1"/>
              <a:t>mengambil</a:t>
            </a:r>
            <a:r>
              <a:rPr lang="en-US" sz="2400" dirty="0"/>
              <a:t> </a:t>
            </a:r>
            <a:r>
              <a:rPr lang="en-US" sz="2400" dirty="0" err="1"/>
              <a:t>alih</a:t>
            </a:r>
            <a:r>
              <a:rPr lang="en-US" sz="2400" dirty="0"/>
              <a:t>, </a:t>
            </a:r>
            <a:r>
              <a:rPr lang="en-US" sz="2400" dirty="0" err="1"/>
              <a:t>Presiden</a:t>
            </a:r>
            <a:r>
              <a:rPr lang="en-US" sz="2400" dirty="0"/>
              <a:t> Xi Jinping </a:t>
            </a:r>
            <a:r>
              <a:rPr lang="en-US" sz="2400" dirty="0" err="1"/>
              <a:t>memerintahkan</a:t>
            </a:r>
            <a:r>
              <a:rPr lang="en-US" sz="2400" dirty="0"/>
              <a:t> </a:t>
            </a:r>
            <a:r>
              <a:rPr lang="en-US" sz="2400" dirty="0" err="1"/>
              <a:t>upaya</a:t>
            </a:r>
            <a:r>
              <a:rPr lang="en-US" sz="2400" dirty="0"/>
              <a:t> </a:t>
            </a:r>
            <a:r>
              <a:rPr lang="en-US" sz="2400" dirty="0" err="1"/>
              <a:t>tegas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menghentikan</a:t>
            </a:r>
            <a:r>
              <a:rPr lang="en-US" sz="2400" dirty="0"/>
              <a:t> </a:t>
            </a:r>
            <a:r>
              <a:rPr lang="en-US" sz="2400" dirty="0" err="1"/>
              <a:t>penyebaran</a:t>
            </a:r>
            <a:r>
              <a:rPr lang="en-US" sz="2400" dirty="0"/>
              <a:t> virus corona dan </a:t>
            </a:r>
            <a:r>
              <a:rPr lang="en-US" sz="2400" dirty="0" err="1"/>
              <a:t>menekankan</a:t>
            </a:r>
            <a:r>
              <a:rPr lang="en-US" sz="2400" dirty="0"/>
              <a:t> </a:t>
            </a:r>
            <a:r>
              <a:rPr lang="en-US" sz="2400" dirty="0" err="1"/>
              <a:t>perlunya</a:t>
            </a:r>
            <a:r>
              <a:rPr lang="en-US" sz="2400" dirty="0"/>
              <a:t> </a:t>
            </a:r>
            <a:r>
              <a:rPr lang="en-US" sz="2400" dirty="0" err="1"/>
              <a:t>keterbukaan</a:t>
            </a:r>
            <a:r>
              <a:rPr lang="en-US" sz="2400" dirty="0"/>
              <a:t> </a:t>
            </a:r>
            <a:r>
              <a:rPr lang="en-US" sz="2400" dirty="0" err="1"/>
              <a:t>informasi</a:t>
            </a:r>
            <a:r>
              <a:rPr lang="en-US" sz="2400" dirty="0"/>
              <a:t> yang </a:t>
            </a:r>
            <a:r>
              <a:rPr lang="en-US" sz="2400" dirty="0" err="1"/>
              <a:t>tepat</a:t>
            </a: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. </a:t>
            </a:r>
          </a:p>
          <a:p>
            <a:r>
              <a:rPr lang="en-US" sz="2400" dirty="0"/>
              <a:t>Pada 30 </a:t>
            </a:r>
            <a:r>
              <a:rPr lang="en-US" sz="2400" dirty="0" err="1"/>
              <a:t>Januari</a:t>
            </a:r>
            <a:r>
              <a:rPr lang="en-US" sz="2400" dirty="0"/>
              <a:t> 2020 virus corona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menyebar</a:t>
            </a:r>
            <a:r>
              <a:rPr lang="en-US" sz="2400" dirty="0"/>
              <a:t> </a:t>
            </a:r>
            <a:r>
              <a:rPr lang="en-US" sz="2400" dirty="0" err="1"/>
              <a:t>ke</a:t>
            </a:r>
            <a:r>
              <a:rPr lang="en-US" sz="2400" dirty="0"/>
              <a:t> 18 negara</a:t>
            </a:r>
          </a:p>
          <a:p>
            <a:r>
              <a:rPr lang="en-US" sz="2400" dirty="0"/>
              <a:t>Pada 30 </a:t>
            </a:r>
            <a:r>
              <a:rPr lang="en-US" sz="2400" dirty="0" err="1"/>
              <a:t>Januari</a:t>
            </a:r>
            <a:r>
              <a:rPr lang="en-US" sz="2400" dirty="0"/>
              <a:t> WHO </a:t>
            </a:r>
            <a:r>
              <a:rPr lang="en-US" sz="2400" dirty="0" err="1"/>
              <a:t>nyatakan</a:t>
            </a:r>
            <a:r>
              <a:rPr lang="en-US" sz="2400" dirty="0"/>
              <a:t> </a:t>
            </a:r>
            <a:r>
              <a:rPr lang="en-US" sz="2400" dirty="0" err="1"/>
              <a:t>darurat</a:t>
            </a:r>
            <a:r>
              <a:rPr lang="en-US" sz="2400" dirty="0"/>
              <a:t> global </a:t>
            </a:r>
            <a:r>
              <a:rPr lang="en-US" sz="2400" dirty="0" err="1"/>
              <a:t>terhadap</a:t>
            </a:r>
            <a:r>
              <a:rPr lang="en-US" sz="2400" dirty="0"/>
              <a:t> </a:t>
            </a:r>
            <a:r>
              <a:rPr lang="en-US" sz="2400" dirty="0" err="1"/>
              <a:t>wabah</a:t>
            </a:r>
            <a:r>
              <a:rPr lang="en-US" sz="2400" dirty="0"/>
              <a:t> virus corona</a:t>
            </a:r>
          </a:p>
          <a:p>
            <a:r>
              <a:rPr lang="en-US" sz="2400" dirty="0"/>
              <a:t>Pada 1 </a:t>
            </a:r>
            <a:r>
              <a:rPr lang="en-US" sz="2400" dirty="0" err="1"/>
              <a:t>Februari</a:t>
            </a:r>
            <a:r>
              <a:rPr lang="en-US" sz="2400" dirty="0"/>
              <a:t> 2020, </a:t>
            </a:r>
            <a:r>
              <a:rPr lang="en-US" sz="2400" dirty="0" err="1"/>
              <a:t>Pemerintah</a:t>
            </a:r>
            <a:r>
              <a:rPr lang="en-US" sz="2400" dirty="0"/>
              <a:t> Indonesia </a:t>
            </a:r>
            <a:r>
              <a:rPr lang="en-US" sz="2400" dirty="0" err="1"/>
              <a:t>menjemput</a:t>
            </a:r>
            <a:r>
              <a:rPr lang="en-US" sz="2400" dirty="0"/>
              <a:t> 243 WNI </a:t>
            </a:r>
            <a:r>
              <a:rPr lang="en-US" sz="2400" dirty="0" err="1"/>
              <a:t>dari</a:t>
            </a:r>
            <a:r>
              <a:rPr lang="en-US" sz="2400" dirty="0"/>
              <a:t> Hubei</a:t>
            </a:r>
          </a:p>
          <a:p>
            <a:r>
              <a:rPr lang="en-US" sz="2400" dirty="0"/>
              <a:t>P</a:t>
            </a:r>
            <a:r>
              <a:rPr lang="id-ID" sz="2400" dirty="0"/>
              <a:t>enyebarannya yang cepat hingga jumlah kasusnya hingga tanggal 24/3/2020 mencapai sekira 404.000 kasus yang positif dan yang meninggal mendekati 20 ribu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917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A074A-4626-480A-A9D4-7F67259C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916" y="161169"/>
            <a:ext cx="9404723" cy="17471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PENGARUH PANDEMI </a:t>
            </a:r>
            <a:br>
              <a:rPr lang="en-US" sz="3600" b="1" dirty="0"/>
            </a:br>
            <a:r>
              <a:rPr lang="en-US" sz="3600" b="1" dirty="0"/>
              <a:t>TERHADAP </a:t>
            </a:r>
            <a:br>
              <a:rPr lang="en-US" sz="3600" b="1" dirty="0"/>
            </a:br>
            <a:r>
              <a:rPr lang="en-US" sz="3600" b="1" dirty="0"/>
              <a:t>WAJAH POLITIK EKONOMI DUNIA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BA3AA-B09A-4965-8ACD-A1A4BCDC3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36" y="2002385"/>
            <a:ext cx="11316763" cy="46944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err="1"/>
              <a:t>Badai</a:t>
            </a:r>
            <a:r>
              <a:rPr lang="en-US" sz="2400" b="1" dirty="0"/>
              <a:t> </a:t>
            </a:r>
            <a:r>
              <a:rPr lang="en-US" sz="2400" b="1" dirty="0" err="1"/>
              <a:t>wabah</a:t>
            </a:r>
            <a:r>
              <a:rPr lang="en-US" sz="2400" b="1" dirty="0"/>
              <a:t> </a:t>
            </a:r>
            <a:r>
              <a:rPr lang="en-US" sz="2400" b="1" dirty="0" err="1"/>
              <a:t>tidak</a:t>
            </a:r>
            <a:r>
              <a:rPr lang="en-US" sz="2400" b="1" dirty="0"/>
              <a:t> </a:t>
            </a:r>
            <a:r>
              <a:rPr lang="en-US" sz="2400" b="1" dirty="0" err="1"/>
              <a:t>hanya</a:t>
            </a:r>
            <a:r>
              <a:rPr lang="en-US" sz="2400" b="1" dirty="0"/>
              <a:t> </a:t>
            </a:r>
            <a:r>
              <a:rPr lang="en-US" sz="2400" b="1" dirty="0" err="1"/>
              <a:t>berdampak</a:t>
            </a:r>
            <a:r>
              <a:rPr lang="en-US" sz="2400" b="1" dirty="0"/>
              <a:t> di </a:t>
            </a:r>
            <a:r>
              <a:rPr lang="en-US" sz="2400" b="1" dirty="0" err="1"/>
              <a:t>bidang</a:t>
            </a:r>
            <a:r>
              <a:rPr lang="en-US" sz="2400" b="1" dirty="0"/>
              <a:t> </a:t>
            </a:r>
            <a:r>
              <a:rPr lang="en-US" sz="2400" b="1" dirty="0" err="1"/>
              <a:t>kesehatan</a:t>
            </a:r>
            <a:r>
              <a:rPr lang="en-US" sz="2400" b="1" dirty="0"/>
              <a:t>, </a:t>
            </a:r>
            <a:r>
              <a:rPr lang="en-US" sz="2400" b="1" dirty="0" err="1"/>
              <a:t>berbagai</a:t>
            </a:r>
            <a:r>
              <a:rPr lang="en-US" sz="2400" b="1" dirty="0"/>
              <a:t> </a:t>
            </a:r>
            <a:r>
              <a:rPr lang="en-US" sz="2400" b="1" dirty="0" err="1"/>
              <a:t>sektor</a:t>
            </a:r>
            <a:r>
              <a:rPr lang="en-US" sz="2400" b="1" dirty="0"/>
              <a:t> </a:t>
            </a:r>
            <a:r>
              <a:rPr lang="en-US" sz="2400" b="1" dirty="0" err="1"/>
              <a:t>baik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bidang</a:t>
            </a:r>
            <a:r>
              <a:rPr lang="en-US" sz="2400" b="1" dirty="0"/>
              <a:t> </a:t>
            </a:r>
            <a:r>
              <a:rPr lang="en-US" sz="2400" b="1" dirty="0" err="1"/>
              <a:t>pendidikan</a:t>
            </a:r>
            <a:r>
              <a:rPr lang="en-US" sz="2400" b="1" dirty="0"/>
              <a:t>, </a:t>
            </a:r>
            <a:r>
              <a:rPr lang="en-US" sz="2400" b="1" dirty="0" err="1"/>
              <a:t>ekonomi</a:t>
            </a:r>
            <a:r>
              <a:rPr lang="en-US" sz="2400" b="1" dirty="0"/>
              <a:t>, </a:t>
            </a:r>
            <a:r>
              <a:rPr lang="en-US" sz="2400" b="1" dirty="0" err="1"/>
              <a:t>sosial</a:t>
            </a:r>
            <a:r>
              <a:rPr lang="en-US" sz="2400" b="1" dirty="0"/>
              <a:t>, </a:t>
            </a:r>
            <a:r>
              <a:rPr lang="en-US" sz="2400" b="1" dirty="0" err="1"/>
              <a:t>hingga</a:t>
            </a:r>
            <a:r>
              <a:rPr lang="en-US" sz="2400" b="1" dirty="0"/>
              <a:t> </a:t>
            </a:r>
            <a:r>
              <a:rPr lang="en-US" sz="2400" b="1" dirty="0" err="1"/>
              <a:t>politik</a:t>
            </a:r>
            <a:r>
              <a:rPr lang="en-US" sz="2400" b="1" dirty="0"/>
              <a:t> </a:t>
            </a:r>
            <a:r>
              <a:rPr lang="en-US" sz="2400" b="1" dirty="0" err="1"/>
              <a:t>bangsa</a:t>
            </a:r>
            <a:r>
              <a:rPr lang="en-US" sz="2400" b="1" dirty="0"/>
              <a:t> </a:t>
            </a:r>
            <a:r>
              <a:rPr lang="en-US" sz="2400" b="1" dirty="0" err="1"/>
              <a:t>jadi</a:t>
            </a:r>
            <a:r>
              <a:rPr lang="en-US" sz="2400" b="1" dirty="0"/>
              <a:t> </a:t>
            </a:r>
            <a:r>
              <a:rPr lang="en-US" sz="2400" b="1" dirty="0" err="1"/>
              <a:t>goncang</a:t>
            </a:r>
            <a:r>
              <a:rPr lang="en-US" sz="2400" b="1" dirty="0"/>
              <a:t>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korban </a:t>
            </a:r>
            <a:r>
              <a:rPr lang="en-US" b="1" dirty="0" err="1"/>
              <a:t>meninggal</a:t>
            </a:r>
            <a:r>
              <a:rPr lang="en-US" b="1" dirty="0"/>
              <a:t> </a:t>
            </a:r>
            <a:r>
              <a:rPr lang="en-US" b="1" dirty="0" err="1"/>
              <a:t>terus</a:t>
            </a:r>
            <a:r>
              <a:rPr lang="en-US" b="1" dirty="0"/>
              <a:t> </a:t>
            </a:r>
            <a:r>
              <a:rPr lang="en-US" b="1" dirty="0" err="1"/>
              <a:t>berjatuhan</a:t>
            </a:r>
            <a:r>
              <a:rPr lang="en-US" b="1" dirty="0"/>
              <a:t>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 err="1"/>
              <a:t>pemerintah</a:t>
            </a:r>
            <a:r>
              <a:rPr lang="en-US" b="1" dirty="0"/>
              <a:t> di </a:t>
            </a:r>
            <a:r>
              <a:rPr lang="en-US" b="1" dirty="0" err="1"/>
              <a:t>berbagai</a:t>
            </a:r>
            <a:r>
              <a:rPr lang="en-US" b="1" dirty="0"/>
              <a:t> negara (</a:t>
            </a:r>
            <a:r>
              <a:rPr lang="en-US" b="1" dirty="0" err="1"/>
              <a:t>termasuk</a:t>
            </a:r>
            <a:r>
              <a:rPr lang="en-US" b="1" dirty="0"/>
              <a:t> AS dan Negara-negara </a:t>
            </a:r>
            <a:r>
              <a:rPr lang="en-US" b="1" dirty="0" err="1"/>
              <a:t>Eropa</a:t>
            </a:r>
            <a:r>
              <a:rPr lang="en-US" b="1" dirty="0"/>
              <a:t>) </a:t>
            </a:r>
            <a:r>
              <a:rPr lang="en-US" b="1" dirty="0" err="1"/>
              <a:t>sedang</a:t>
            </a:r>
            <a:r>
              <a:rPr lang="en-US" b="1" dirty="0"/>
              <a:t> </a:t>
            </a:r>
            <a:r>
              <a:rPr lang="en-US" b="1" dirty="0" err="1"/>
              <a:t>kewalahan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‘</a:t>
            </a:r>
            <a:r>
              <a:rPr lang="en-US" b="1" dirty="0" err="1"/>
              <a:t>berperang</a:t>
            </a:r>
            <a:r>
              <a:rPr lang="en-US" b="1" dirty="0"/>
              <a:t>’ </a:t>
            </a:r>
            <a:r>
              <a:rPr lang="en-US" b="1" dirty="0" err="1"/>
              <a:t>melawan</a:t>
            </a:r>
            <a:r>
              <a:rPr lang="en-US" b="1" dirty="0"/>
              <a:t> virus Covid-19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 err="1">
                <a:sym typeface="Wingdings" panose="05000000000000000000" pitchFamily="2" charset="2"/>
              </a:rPr>
              <a:t>kebijakan</a:t>
            </a:r>
            <a:r>
              <a:rPr lang="en-US" b="1" dirty="0">
                <a:sym typeface="Wingdings" panose="05000000000000000000" pitchFamily="2" charset="2"/>
              </a:rPr>
              <a:t> yang AMBIGUE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err="1"/>
              <a:t>Berkurangnya</a:t>
            </a:r>
            <a:r>
              <a:rPr lang="en-US" b="1" dirty="0"/>
              <a:t> </a:t>
            </a:r>
            <a:r>
              <a:rPr lang="en-US" b="1" dirty="0" err="1"/>
              <a:t>keterbukaan</a:t>
            </a:r>
            <a:r>
              <a:rPr lang="en-US" b="1" dirty="0"/>
              <a:t>, </a:t>
            </a:r>
            <a:r>
              <a:rPr lang="en-US" b="1" dirty="0" err="1"/>
              <a:t>kesejahteraan</a:t>
            </a:r>
            <a:r>
              <a:rPr lang="en-US" b="1" dirty="0"/>
              <a:t>, dan </a:t>
            </a:r>
            <a:r>
              <a:rPr lang="en-US" b="1" dirty="0" err="1"/>
              <a:t>kebebasan</a:t>
            </a:r>
            <a:endParaRPr lang="en-US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id-ID" b="1" dirty="0"/>
              <a:t>Perekonomian global mengalami perlambatan dalam pertumbuhannya</a:t>
            </a:r>
            <a:r>
              <a:rPr lang="en-US" b="1" dirty="0"/>
              <a:t>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id-ID" b="1" dirty="0"/>
              <a:t>melumpuhkan pergerakan perdaganagn global</a:t>
            </a:r>
            <a:endParaRPr lang="en-US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err="1"/>
              <a:t>kemunduran</a:t>
            </a:r>
            <a:r>
              <a:rPr lang="en-US" b="1" dirty="0"/>
              <a:t> </a:t>
            </a:r>
            <a:r>
              <a:rPr lang="en-US" b="1" dirty="0" err="1"/>
              <a:t>hubungan</a:t>
            </a:r>
            <a:r>
              <a:rPr lang="en-US" b="1" dirty="0"/>
              <a:t> China-Amerika </a:t>
            </a:r>
            <a:r>
              <a:rPr lang="en-US" b="1" dirty="0" err="1"/>
              <a:t>Serikat</a:t>
            </a:r>
            <a:r>
              <a:rPr lang="en-US" b="1" dirty="0"/>
              <a:t> yang </a:t>
            </a:r>
            <a:r>
              <a:rPr lang="en-US" b="1" dirty="0" err="1"/>
              <a:t>tengah</a:t>
            </a:r>
            <a:r>
              <a:rPr lang="en-US" b="1" dirty="0"/>
              <a:t> </a:t>
            </a:r>
            <a:r>
              <a:rPr lang="en-US" b="1" dirty="0" err="1"/>
              <a:t>berlangsung</a:t>
            </a:r>
            <a:r>
              <a:rPr lang="en-US" b="1" dirty="0"/>
              <a:t> dan </a:t>
            </a:r>
            <a:r>
              <a:rPr lang="en-US" b="1" dirty="0" err="1"/>
              <a:t>melemahnya</a:t>
            </a:r>
            <a:r>
              <a:rPr lang="en-US" b="1" dirty="0"/>
              <a:t> </a:t>
            </a:r>
            <a:r>
              <a:rPr lang="en-US" b="1" dirty="0" err="1"/>
              <a:t>integrasi</a:t>
            </a:r>
            <a:r>
              <a:rPr lang="en-US" b="1" dirty="0"/>
              <a:t> </a:t>
            </a:r>
            <a:r>
              <a:rPr lang="en-US" b="1" dirty="0" err="1"/>
              <a:t>Eropa</a:t>
            </a:r>
            <a:r>
              <a:rPr lang="en-US" b="1" dirty="0"/>
              <a:t> dan </a:t>
            </a:r>
            <a:r>
              <a:rPr lang="en-US" b="1" dirty="0" err="1"/>
              <a:t>Regionalisme</a:t>
            </a:r>
            <a:r>
              <a:rPr lang="en-US" b="1" dirty="0"/>
              <a:t> </a:t>
            </a:r>
            <a:r>
              <a:rPr lang="en-US" b="1" dirty="0" err="1"/>
              <a:t>lainnya</a:t>
            </a:r>
            <a:endParaRPr lang="en-US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err="1"/>
              <a:t>menghadirkan</a:t>
            </a:r>
            <a:r>
              <a:rPr lang="en-US" b="1" dirty="0"/>
              <a:t> </a:t>
            </a:r>
            <a:r>
              <a:rPr lang="en-US" b="1" dirty="0" err="1"/>
              <a:t>sebuah</a:t>
            </a:r>
            <a:r>
              <a:rPr lang="en-US" b="1" dirty="0"/>
              <a:t> </a:t>
            </a:r>
            <a:r>
              <a:rPr lang="en-US" b="1" dirty="0" err="1"/>
              <a:t>situasi</a:t>
            </a:r>
            <a:r>
              <a:rPr lang="en-US" b="1" dirty="0"/>
              <a:t> </a:t>
            </a:r>
            <a:r>
              <a:rPr lang="en-US" b="1" dirty="0" err="1"/>
              <a:t>darurat</a:t>
            </a:r>
            <a:r>
              <a:rPr lang="en-US" b="1" dirty="0"/>
              <a:t> (</a:t>
            </a:r>
            <a:r>
              <a:rPr lang="en-US" b="1" i="1" dirty="0"/>
              <a:t>state of emergency</a:t>
            </a:r>
            <a:r>
              <a:rPr lang="en-US" b="1" dirty="0"/>
              <a:t>)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tatanan</a:t>
            </a:r>
            <a:r>
              <a:rPr lang="en-US" b="1" dirty="0"/>
              <a:t> </a:t>
            </a:r>
            <a:r>
              <a:rPr lang="en-US" b="1" dirty="0" err="1"/>
              <a:t>politik</a:t>
            </a:r>
            <a:r>
              <a:rPr lang="en-US" b="1" dirty="0"/>
              <a:t> global</a:t>
            </a:r>
          </a:p>
        </p:txBody>
      </p:sp>
    </p:spTree>
    <p:extLst>
      <p:ext uri="{BB962C8B-B14F-4D97-AF65-F5344CB8AC3E}">
        <p14:creationId xmlns:p14="http://schemas.microsoft.com/office/powerpoint/2010/main" val="2535770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2697" y="304800"/>
            <a:ext cx="95150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TATA EKONOMI POLITIK INTERNASIONAL</a:t>
            </a:r>
          </a:p>
          <a:p>
            <a:pPr algn="ctr"/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Liberal vs </a:t>
            </a:r>
            <a:r>
              <a:rPr lang="en-US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islam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9E485F-2D5C-448D-B59F-4B7A98C6CE4D}"/>
              </a:ext>
            </a:extLst>
          </p:cNvPr>
          <p:cNvSpPr/>
          <p:nvPr/>
        </p:nvSpPr>
        <p:spPr>
          <a:xfrm>
            <a:off x="2514601" y="4754940"/>
            <a:ext cx="7458560" cy="156966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Memahami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</a:t>
            </a:r>
          </a:p>
          <a:p>
            <a:pPr algn="ctr"/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Relasi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antara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politik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dan </a:t>
            </a:r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ekonomi</a:t>
            </a:r>
            <a:endParaRPr lang="en-US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bg1">
                  <a:lumMod val="90000"/>
                </a:schemeClr>
              </a:solidFill>
            </a:endParaRPr>
          </a:p>
          <a:p>
            <a:pPr algn="ctr"/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Dalam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Perspektif</a:t>
            </a:r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>
                    <a:lumMod val="90000"/>
                  </a:schemeClr>
                </a:solidFill>
              </a:rPr>
              <a:t> Liberal dan Islam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77" y="228600"/>
            <a:ext cx="10588488" cy="1371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Pilar-Pilar Tata </a:t>
            </a:r>
            <a:r>
              <a:rPr lang="en-US" b="1" dirty="0" err="1"/>
              <a:t>Ekonomi</a:t>
            </a:r>
            <a:r>
              <a:rPr lang="en-US" b="1" dirty="0"/>
              <a:t> </a:t>
            </a:r>
            <a:r>
              <a:rPr lang="en-US" b="1" dirty="0" err="1"/>
              <a:t>Politik</a:t>
            </a:r>
            <a:r>
              <a:rPr lang="en-US" b="1" dirty="0"/>
              <a:t> Liberal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861" y="1752600"/>
            <a:ext cx="10893287" cy="4724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3200" dirty="0" err="1"/>
              <a:t>Asas</a:t>
            </a:r>
            <a:r>
              <a:rPr lang="en-US" sz="3200" dirty="0"/>
              <a:t> : </a:t>
            </a:r>
            <a:r>
              <a:rPr lang="en-US" sz="3200" dirty="0" err="1"/>
              <a:t>Aqidah</a:t>
            </a:r>
            <a:r>
              <a:rPr lang="en-US" sz="3200" dirty="0"/>
              <a:t> </a:t>
            </a:r>
            <a:r>
              <a:rPr lang="en-US" sz="3200" dirty="0" err="1"/>
              <a:t>Sekuler</a:t>
            </a:r>
            <a:endParaRPr lang="en-US" sz="3200" dirty="0"/>
          </a:p>
          <a:p>
            <a:pPr marL="514350" indent="-514350">
              <a:buAutoNum type="arabicPeriod"/>
            </a:pPr>
            <a:r>
              <a:rPr lang="en-US" sz="3200" dirty="0" err="1"/>
              <a:t>Pendekatan</a:t>
            </a:r>
            <a:r>
              <a:rPr lang="en-US" sz="3200" dirty="0"/>
              <a:t> : </a:t>
            </a:r>
            <a:r>
              <a:rPr lang="en-US" sz="3200" dirty="0" err="1"/>
              <a:t>ekonomi</a:t>
            </a:r>
            <a:r>
              <a:rPr lang="en-US" sz="3200" dirty="0"/>
              <a:t> </a:t>
            </a:r>
            <a:r>
              <a:rPr lang="en-US" sz="3200" dirty="0" err="1"/>
              <a:t>politik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 </a:t>
            </a:r>
            <a:r>
              <a:rPr lang="en-US" sz="3200" dirty="0" err="1">
                <a:sym typeface="Wingdings" panose="05000000000000000000" pitchFamily="2" charset="2"/>
              </a:rPr>
              <a:t>Ekonomi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memandu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politik</a:t>
            </a:r>
            <a:r>
              <a:rPr lang="en-US" sz="3200" dirty="0">
                <a:sym typeface="Wingdings" panose="05000000000000000000" pitchFamily="2" charset="2"/>
              </a:rPr>
              <a:t> (</a:t>
            </a:r>
            <a:r>
              <a:rPr lang="en-US" sz="3200" dirty="0" err="1">
                <a:sym typeface="Wingdings" panose="05000000000000000000" pitchFamily="2" charset="2"/>
              </a:rPr>
              <a:t>ekonomi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jugalah</a:t>
            </a:r>
            <a:r>
              <a:rPr lang="en-US" sz="3200" dirty="0">
                <a:sym typeface="Wingdings" panose="05000000000000000000" pitchFamily="2" charset="2"/>
              </a:rPr>
              <a:t> yang </a:t>
            </a:r>
            <a:r>
              <a:rPr lang="en-US" sz="3200" dirty="0" err="1">
                <a:sym typeface="Wingdings" panose="05000000000000000000" pitchFamily="2" charset="2"/>
              </a:rPr>
              <a:t>memandu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seluruh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aspek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kehidupan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manusia</a:t>
            </a:r>
            <a:r>
              <a:rPr lang="en-US" sz="3200" dirty="0">
                <a:sym typeface="Wingdings" panose="05000000000000000000" pitchFamily="2" charset="2"/>
              </a:rPr>
              <a:t>)</a:t>
            </a:r>
          </a:p>
          <a:p>
            <a:pPr marL="514350" indent="-514350">
              <a:buAutoNum type="arabicPeriod"/>
            </a:pPr>
            <a:r>
              <a:rPr lang="en-US" sz="3200" dirty="0" err="1">
                <a:sym typeface="Wingdings" panose="05000000000000000000" pitchFamily="2" charset="2"/>
              </a:rPr>
              <a:t>Fokus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perhatiannya</a:t>
            </a:r>
            <a:r>
              <a:rPr lang="en-US" sz="3200" dirty="0">
                <a:sym typeface="Wingdings" panose="05000000000000000000" pitchFamily="2" charset="2"/>
              </a:rPr>
              <a:t> pada </a:t>
            </a:r>
            <a:r>
              <a:rPr lang="en-US" sz="3200" dirty="0" err="1">
                <a:sym typeface="Wingdings" panose="05000000000000000000" pitchFamily="2" charset="2"/>
              </a:rPr>
              <a:t>barang</a:t>
            </a:r>
            <a:r>
              <a:rPr lang="en-US" sz="3200" dirty="0">
                <a:sym typeface="Wingdings" panose="05000000000000000000" pitchFamily="2" charset="2"/>
              </a:rPr>
              <a:t> / </a:t>
            </a:r>
            <a:r>
              <a:rPr lang="en-US" sz="3200" dirty="0" err="1">
                <a:sym typeface="Wingdings" panose="05000000000000000000" pitchFamily="2" charset="2"/>
              </a:rPr>
              <a:t>benda</a:t>
            </a:r>
            <a:endParaRPr lang="en-US" sz="3200" dirty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sz="3200" dirty="0" err="1">
                <a:sym typeface="Wingdings" panose="05000000000000000000" pitchFamily="2" charset="2"/>
              </a:rPr>
              <a:t>Aktor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pentingnya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adalah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perusahaan</a:t>
            </a:r>
            <a:r>
              <a:rPr lang="en-US" sz="3200" dirty="0">
                <a:sym typeface="Wingdings" panose="05000000000000000000" pitchFamily="2" charset="2"/>
              </a:rPr>
              <a:t> (MNC)  </a:t>
            </a:r>
            <a:r>
              <a:rPr lang="en-US" sz="3200" dirty="0" err="1">
                <a:sym typeface="Wingdings" panose="05000000000000000000" pitchFamily="2" charset="2"/>
              </a:rPr>
              <a:t>Perdagangan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Internasional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semata-mata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ajang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bisnis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</a:p>
          <a:p>
            <a:pPr marL="514350" indent="-514350">
              <a:buAutoNum type="arabicPeriod"/>
            </a:pPr>
            <a:r>
              <a:rPr lang="en-US" sz="3200" dirty="0" err="1">
                <a:sym typeface="Wingdings" panose="05000000000000000000" pitchFamily="2" charset="2"/>
              </a:rPr>
              <a:t>peran</a:t>
            </a:r>
            <a:r>
              <a:rPr lang="en-US" sz="3200" dirty="0">
                <a:sym typeface="Wingdings" panose="05000000000000000000" pitchFamily="2" charset="2"/>
              </a:rPr>
              <a:t> negara minimal, </a:t>
            </a:r>
            <a:r>
              <a:rPr lang="en-US" sz="3200" dirty="0" err="1">
                <a:sym typeface="Wingdings" panose="05000000000000000000" pitchFamily="2" charset="2"/>
              </a:rPr>
              <a:t>baik</a:t>
            </a:r>
            <a:r>
              <a:rPr lang="en-US" sz="3200" dirty="0">
                <a:sym typeface="Wingdings" panose="05000000000000000000" pitchFamily="2" charset="2"/>
              </a:rPr>
              <a:t> di </a:t>
            </a:r>
            <a:r>
              <a:rPr lang="en-US" sz="3200" dirty="0" err="1">
                <a:sym typeface="Wingdings" panose="05000000000000000000" pitchFamily="2" charset="2"/>
              </a:rPr>
              <a:t>dalam</a:t>
            </a:r>
            <a:r>
              <a:rPr lang="en-US" sz="3200" dirty="0">
                <a:sym typeface="Wingdings" panose="05000000000000000000" pitchFamily="2" charset="2"/>
              </a:rPr>
              <a:t> negeri </a:t>
            </a:r>
            <a:r>
              <a:rPr lang="en-US" sz="3200" dirty="0" err="1">
                <a:sym typeface="Wingdings" panose="05000000000000000000" pitchFamily="2" charset="2"/>
              </a:rPr>
              <a:t>maupun</a:t>
            </a:r>
            <a:r>
              <a:rPr lang="en-US" sz="3200" dirty="0">
                <a:sym typeface="Wingdings" panose="05000000000000000000" pitchFamily="2" charset="2"/>
              </a:rPr>
              <a:t> di </a:t>
            </a:r>
            <a:r>
              <a:rPr lang="en-US" sz="3200" dirty="0" err="1">
                <a:sym typeface="Wingdings" panose="05000000000000000000" pitchFamily="2" charset="2"/>
              </a:rPr>
              <a:t>luar</a:t>
            </a:r>
            <a:r>
              <a:rPr lang="en-US" sz="3200" dirty="0">
                <a:sym typeface="Wingdings" panose="05000000000000000000" pitchFamily="2" charset="2"/>
              </a:rPr>
              <a:t> negeri  Negara </a:t>
            </a:r>
            <a:r>
              <a:rPr lang="en-US" sz="3200" dirty="0" err="1">
                <a:sym typeface="Wingdings" panose="05000000000000000000" pitchFamily="2" charset="2"/>
              </a:rPr>
              <a:t>tidak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bisa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melakukan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pelayanan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urusan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rakyat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dengan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err="1">
                <a:sym typeface="Wingdings" panose="05000000000000000000" pitchFamily="2" charset="2"/>
              </a:rPr>
              <a:t>baik</a:t>
            </a:r>
            <a:r>
              <a:rPr lang="en-US" sz="3200" dirty="0">
                <a:sym typeface="Wingdings" panose="05000000000000000000" pitchFamily="2" charset="2"/>
              </a:rPr>
              <a:t>. </a:t>
            </a:r>
          </a:p>
          <a:p>
            <a:pPr marL="514350" indent="-514350">
              <a:buAutoNum type="arabicPeriod"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378FC-3852-4A59-A2B5-4DB703F3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65" y="228600"/>
            <a:ext cx="9647583" cy="1371600"/>
          </a:xfrm>
        </p:spPr>
        <p:txBody>
          <a:bodyPr anchor="ctr">
            <a:normAutofit/>
          </a:bodyPr>
          <a:lstStyle/>
          <a:p>
            <a:pPr algn="ctr"/>
            <a:r>
              <a:rPr lang="en-US" b="1" dirty="0"/>
              <a:t>Pilar-Pilar Tata </a:t>
            </a:r>
            <a:r>
              <a:rPr lang="en-US" b="1" dirty="0" err="1"/>
              <a:t>Politik</a:t>
            </a:r>
            <a:r>
              <a:rPr lang="en-US" b="1" dirty="0"/>
              <a:t> </a:t>
            </a:r>
            <a:r>
              <a:rPr lang="en-US" b="1" dirty="0" err="1"/>
              <a:t>Ekonomi</a:t>
            </a:r>
            <a:r>
              <a:rPr lang="en-US" b="1" dirty="0"/>
              <a:t> Islam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218DD-B2C0-4704-9A35-761AD2570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5" y="1905000"/>
            <a:ext cx="10813774" cy="4572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sz="3000" dirty="0" err="1"/>
              <a:t>Asas</a:t>
            </a:r>
            <a:r>
              <a:rPr lang="en-US" sz="3000" dirty="0"/>
              <a:t> : </a:t>
            </a:r>
            <a:r>
              <a:rPr lang="en-US" sz="3000" dirty="0" err="1"/>
              <a:t>Aqidah</a:t>
            </a:r>
            <a:r>
              <a:rPr lang="en-US" sz="3000" dirty="0"/>
              <a:t> Islam</a:t>
            </a:r>
          </a:p>
          <a:p>
            <a:pPr marL="514350" indent="-514350">
              <a:buAutoNum type="arabicPeriod"/>
            </a:pPr>
            <a:r>
              <a:rPr lang="en-US" sz="3000" dirty="0" err="1"/>
              <a:t>Pendekatan</a:t>
            </a:r>
            <a:r>
              <a:rPr lang="en-US" sz="3000" dirty="0"/>
              <a:t> : </a:t>
            </a:r>
            <a:r>
              <a:rPr lang="en-US" sz="3000" dirty="0" err="1"/>
              <a:t>politik</a:t>
            </a:r>
            <a:r>
              <a:rPr lang="en-US" sz="3000" dirty="0"/>
              <a:t> </a:t>
            </a:r>
            <a:r>
              <a:rPr lang="en-US" sz="3000" dirty="0" err="1"/>
              <a:t>ekonomi</a:t>
            </a:r>
            <a:r>
              <a:rPr lang="en-US" sz="3000" dirty="0"/>
              <a:t> </a:t>
            </a:r>
            <a:r>
              <a:rPr lang="en-US" sz="3000" dirty="0">
                <a:sym typeface="Wingdings" panose="05000000000000000000" pitchFamily="2" charset="2"/>
              </a:rPr>
              <a:t> </a:t>
            </a:r>
            <a:r>
              <a:rPr lang="en-US" sz="3000" dirty="0" err="1">
                <a:sym typeface="Wingdings" panose="05000000000000000000" pitchFamily="2" charset="2"/>
              </a:rPr>
              <a:t>politik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memandu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ekonomi</a:t>
            </a:r>
            <a:r>
              <a:rPr lang="en-US" sz="3000" dirty="0">
                <a:sym typeface="Wingdings" panose="05000000000000000000" pitchFamily="2" charset="2"/>
              </a:rPr>
              <a:t> dan </a:t>
            </a:r>
            <a:r>
              <a:rPr lang="en-US" sz="3000" dirty="0" err="1">
                <a:sym typeface="Wingdings" panose="05000000000000000000" pitchFamily="2" charset="2"/>
              </a:rPr>
              <a:t>aspek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kehidupan</a:t>
            </a:r>
            <a:r>
              <a:rPr lang="en-US" sz="3000" dirty="0">
                <a:sym typeface="Wingdings" panose="05000000000000000000" pitchFamily="2" charset="2"/>
              </a:rPr>
              <a:t> yang lain.</a:t>
            </a:r>
          </a:p>
          <a:p>
            <a:pPr marL="514350" indent="-514350">
              <a:buAutoNum type="arabicPeriod"/>
            </a:pPr>
            <a:r>
              <a:rPr lang="en-US" sz="3000" dirty="0" err="1">
                <a:sym typeface="Wingdings" panose="05000000000000000000" pitchFamily="2" charset="2"/>
              </a:rPr>
              <a:t>Fokus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perhatiannya</a:t>
            </a:r>
            <a:r>
              <a:rPr lang="en-US" sz="3000" dirty="0">
                <a:sym typeface="Wingdings" panose="05000000000000000000" pitchFamily="2" charset="2"/>
              </a:rPr>
              <a:t> pada </a:t>
            </a:r>
            <a:r>
              <a:rPr lang="en-US" sz="3000" dirty="0" err="1">
                <a:sym typeface="Wingdings" panose="05000000000000000000" pitchFamily="2" charset="2"/>
              </a:rPr>
              <a:t>manusia</a:t>
            </a:r>
            <a:endParaRPr lang="en-US" sz="3000" dirty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sz="3000" dirty="0" err="1">
                <a:sym typeface="Wingdings" panose="05000000000000000000" pitchFamily="2" charset="2"/>
              </a:rPr>
              <a:t>Aktor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penting</a:t>
            </a:r>
            <a:r>
              <a:rPr lang="en-US" sz="3000" dirty="0">
                <a:sym typeface="Wingdings" panose="05000000000000000000" pitchFamily="2" charset="2"/>
              </a:rPr>
              <a:t> : Negara  </a:t>
            </a:r>
            <a:r>
              <a:rPr lang="en-US" sz="3000" dirty="0" err="1">
                <a:sym typeface="Wingdings" panose="05000000000000000000" pitchFamily="2" charset="2"/>
              </a:rPr>
              <a:t>Tugas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penting</a:t>
            </a:r>
            <a:r>
              <a:rPr lang="en-US" sz="3000" dirty="0">
                <a:sym typeface="Wingdings" panose="05000000000000000000" pitchFamily="2" charset="2"/>
              </a:rPr>
              <a:t> negara </a:t>
            </a:r>
            <a:r>
              <a:rPr lang="en-US" sz="3000" dirty="0" err="1">
                <a:sym typeface="Wingdings" panose="05000000000000000000" pitchFamily="2" charset="2"/>
              </a:rPr>
              <a:t>dalam</a:t>
            </a:r>
            <a:r>
              <a:rPr lang="en-US" sz="3000" dirty="0">
                <a:sym typeface="Wingdings" panose="05000000000000000000" pitchFamily="2" charset="2"/>
              </a:rPr>
              <a:t> arena </a:t>
            </a:r>
            <a:r>
              <a:rPr lang="en-US" sz="3000" dirty="0" err="1">
                <a:sym typeface="Wingdings" panose="05000000000000000000" pitchFamily="2" charset="2"/>
              </a:rPr>
              <a:t>internasional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adalah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memastikan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bahwa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misi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politik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luar</a:t>
            </a:r>
            <a:r>
              <a:rPr lang="en-US" sz="3000" dirty="0">
                <a:sym typeface="Wingdings" panose="05000000000000000000" pitchFamily="2" charset="2"/>
              </a:rPr>
              <a:t> negeri Islam, </a:t>
            </a:r>
            <a:r>
              <a:rPr lang="en-US" sz="3000" dirty="0" err="1">
                <a:sym typeface="Wingdings" panose="05000000000000000000" pitchFamily="2" charset="2"/>
              </a:rPr>
              <a:t>berupa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penyebarluasan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err="1">
                <a:sym typeface="Wingdings" panose="05000000000000000000" pitchFamily="2" charset="2"/>
              </a:rPr>
              <a:t>dakwah</a:t>
            </a:r>
            <a:r>
              <a:rPr lang="en-US" sz="3000" dirty="0">
                <a:sym typeface="Wingdings" panose="05000000000000000000" pitchFamily="2" charset="2"/>
              </a:rPr>
              <a:t> Islam, </a:t>
            </a:r>
            <a:r>
              <a:rPr lang="en-US" sz="3000" dirty="0" err="1">
                <a:sym typeface="Wingdings" panose="05000000000000000000" pitchFamily="2" charset="2"/>
              </a:rPr>
              <a:t>tercapai</a:t>
            </a:r>
            <a:r>
              <a:rPr lang="en-US" sz="3000" dirty="0">
                <a:sym typeface="Wingdings" panose="05000000000000000000" pitchFamily="2" charset="2"/>
              </a:rPr>
              <a:t>.</a:t>
            </a:r>
          </a:p>
          <a:p>
            <a:pPr marL="514350" indent="-514350">
              <a:buFontTx/>
              <a:buAutoNum type="arabicPeriod"/>
            </a:pPr>
            <a:r>
              <a:rPr lang="id-ID" sz="3000" dirty="0"/>
              <a:t>Perdagangan Internasional Mengikuti </a:t>
            </a:r>
            <a:r>
              <a:rPr lang="en-US" sz="3000" dirty="0" err="1"/>
              <a:t>Haluan</a:t>
            </a:r>
            <a:r>
              <a:rPr lang="en-US" sz="3000" dirty="0"/>
              <a:t> </a:t>
            </a:r>
            <a:r>
              <a:rPr lang="id-ID" sz="3000" dirty="0"/>
              <a:t>Politik Luar Negeri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23974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752600"/>
          </a:xfrm>
        </p:spPr>
        <p:txBody>
          <a:bodyPr/>
          <a:lstStyle/>
          <a:p>
            <a:r>
              <a:rPr lang="en-US" sz="3600" b="1" dirty="0"/>
              <a:t>HUBUNGAN INTERNASIONAL DAN POLITIK LUAR NEGERI (PLN)</a:t>
            </a:r>
            <a:br>
              <a:rPr lang="en-US" sz="3600" b="1" dirty="0"/>
            </a:br>
            <a:r>
              <a:rPr lang="en-US" sz="3600" b="1" dirty="0"/>
              <a:t>PERSPEKTIF ISLAM</a:t>
            </a:r>
            <a:endParaRPr lang="id-ID" sz="36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idx="1"/>
          </p:nvPr>
        </p:nvSpPr>
        <p:spPr>
          <a:xfrm>
            <a:off x="1981200" y="1981200"/>
            <a:ext cx="8534400" cy="45720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400" dirty="0" err="1"/>
              <a:t>Politik</a:t>
            </a:r>
            <a:r>
              <a:rPr lang="en-US" sz="2400" dirty="0"/>
              <a:t> (As </a:t>
            </a:r>
            <a:r>
              <a:rPr lang="en-US" sz="2400" dirty="0" err="1"/>
              <a:t>Siyasah</a:t>
            </a:r>
            <a:r>
              <a:rPr lang="en-US" sz="2400" dirty="0"/>
              <a:t>) : </a:t>
            </a:r>
            <a:r>
              <a:rPr lang="en-US" sz="2400" dirty="0" err="1"/>
              <a:t>pengaturan</a:t>
            </a:r>
            <a:r>
              <a:rPr lang="en-US" sz="2400" dirty="0"/>
              <a:t> </a:t>
            </a:r>
            <a:r>
              <a:rPr lang="en-US" sz="2400" dirty="0" err="1"/>
              <a:t>seluruh</a:t>
            </a:r>
            <a:r>
              <a:rPr lang="en-US" sz="2400" dirty="0"/>
              <a:t> </a:t>
            </a:r>
            <a:r>
              <a:rPr lang="en-US" sz="2400" dirty="0" err="1"/>
              <a:t>umat</a:t>
            </a:r>
            <a:r>
              <a:rPr lang="en-US" sz="2400" dirty="0"/>
              <a:t> dan negara </a:t>
            </a:r>
            <a:r>
              <a:rPr lang="en-US" sz="2400" dirty="0" err="1"/>
              <a:t>baik</a:t>
            </a:r>
            <a:r>
              <a:rPr lang="en-US" sz="2400" dirty="0"/>
              <a:t> di </a:t>
            </a:r>
            <a:r>
              <a:rPr lang="en-US" sz="2400" dirty="0" err="1"/>
              <a:t>dalam</a:t>
            </a:r>
            <a:r>
              <a:rPr lang="en-US" sz="2400" dirty="0"/>
              <a:t> negeri (</a:t>
            </a:r>
            <a:r>
              <a:rPr lang="en-US" sz="2400" dirty="0" err="1"/>
              <a:t>Dakhiliyan</a:t>
            </a:r>
            <a:r>
              <a:rPr lang="en-US" sz="2400" dirty="0"/>
              <a:t>) </a:t>
            </a:r>
            <a:r>
              <a:rPr lang="en-US" sz="2400" dirty="0" err="1"/>
              <a:t>maupun</a:t>
            </a:r>
            <a:r>
              <a:rPr lang="en-US" sz="2400" dirty="0"/>
              <a:t> di </a:t>
            </a:r>
            <a:r>
              <a:rPr lang="en-US" sz="2400" dirty="0" err="1"/>
              <a:t>luar</a:t>
            </a:r>
            <a:r>
              <a:rPr lang="en-US" sz="2400" dirty="0"/>
              <a:t> negeri (</a:t>
            </a:r>
            <a:r>
              <a:rPr lang="en-US" sz="2400" dirty="0" err="1"/>
              <a:t>Khorijian</a:t>
            </a:r>
            <a:r>
              <a:rPr lang="en-US" sz="2400" dirty="0"/>
              <a:t>)</a:t>
            </a:r>
          </a:p>
          <a:p>
            <a:pPr marL="609600" indent="-609600">
              <a:lnSpc>
                <a:spcPct val="80000"/>
              </a:lnSpc>
            </a:pPr>
            <a:endParaRPr lang="en-US" sz="2400" dirty="0"/>
          </a:p>
          <a:p>
            <a:pPr marL="609600" indent="-609600">
              <a:lnSpc>
                <a:spcPct val="80000"/>
              </a:lnSpc>
            </a:pPr>
            <a:r>
              <a:rPr lang="en-US" sz="2400" dirty="0" err="1"/>
              <a:t>Politik</a:t>
            </a:r>
            <a:r>
              <a:rPr lang="en-US" sz="2400" dirty="0"/>
              <a:t> Islam </a:t>
            </a:r>
            <a:r>
              <a:rPr lang="en-US" sz="2400" dirty="0" err="1"/>
              <a:t>diemban</a:t>
            </a:r>
            <a:r>
              <a:rPr lang="en-US" sz="2400" dirty="0"/>
              <a:t> oleh Negara Islam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jalan</a:t>
            </a:r>
            <a:r>
              <a:rPr lang="en-US" sz="2400" dirty="0"/>
              <a:t> :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Islam di </a:t>
            </a:r>
            <a:r>
              <a:rPr lang="en-US" dirty="0" err="1"/>
              <a:t>tengah-tengah</a:t>
            </a:r>
            <a:r>
              <a:rPr lang="en-US" dirty="0"/>
              <a:t> </a:t>
            </a:r>
            <a:r>
              <a:rPr lang="en-US" dirty="0" err="1"/>
              <a:t>rakyat</a:t>
            </a:r>
            <a:endParaRPr lang="en-US" dirty="0"/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/>
              <a:t>Mengatur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urusan</a:t>
            </a:r>
            <a:r>
              <a:rPr lang="en-US" dirty="0"/>
              <a:t> dan </a:t>
            </a:r>
            <a:r>
              <a:rPr lang="en-US" dirty="0" err="1"/>
              <a:t>kepentingan</a:t>
            </a:r>
            <a:r>
              <a:rPr lang="en-US" dirty="0"/>
              <a:t> </a:t>
            </a:r>
            <a:r>
              <a:rPr lang="en-US" dirty="0" err="1"/>
              <a:t>rakyat</a:t>
            </a:r>
            <a:r>
              <a:rPr lang="en-US" dirty="0"/>
              <a:t> di DN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/ </a:t>
            </a:r>
            <a:r>
              <a:rPr lang="en-US" dirty="0" err="1"/>
              <a:t>situasi</a:t>
            </a:r>
            <a:r>
              <a:rPr lang="en-US" dirty="0"/>
              <a:t> </a:t>
            </a:r>
            <a:r>
              <a:rPr lang="en-US" dirty="0" err="1"/>
              <a:t>internasional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negara-negara </a:t>
            </a:r>
            <a:r>
              <a:rPr lang="en-US" dirty="0" err="1"/>
              <a:t>besar</a:t>
            </a:r>
            <a:r>
              <a:rPr lang="en-US" dirty="0"/>
              <a:t> yang </a:t>
            </a:r>
            <a:r>
              <a:rPr lang="en-US" dirty="0" err="1"/>
              <a:t>berpengaruh</a:t>
            </a:r>
            <a:endParaRPr lang="en-US" dirty="0"/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LN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negara lain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keperluan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penjuru</a:t>
            </a:r>
            <a:r>
              <a:rPr lang="en-US" dirty="0"/>
              <a:t> dunia</a:t>
            </a: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9124122" cy="990600"/>
          </a:xfrm>
        </p:spPr>
        <p:txBody>
          <a:bodyPr>
            <a:noAutofit/>
          </a:bodyPr>
          <a:lstStyle/>
          <a:p>
            <a:r>
              <a:rPr lang="en-US" sz="4800" b="1" dirty="0"/>
              <a:t>Dasar / </a:t>
            </a:r>
            <a:r>
              <a:rPr lang="en-US" sz="4800" b="1" dirty="0" err="1"/>
              <a:t>Asas</a:t>
            </a:r>
            <a:r>
              <a:rPr lang="en-US" sz="4800" b="1" dirty="0"/>
              <a:t> </a:t>
            </a:r>
            <a:r>
              <a:rPr lang="en-US" sz="4800" b="1" dirty="0" err="1"/>
              <a:t>bagi</a:t>
            </a:r>
            <a:r>
              <a:rPr lang="en-US" sz="4800" b="1" dirty="0"/>
              <a:t> PLN Islam</a:t>
            </a:r>
            <a:endParaRPr lang="id-ID" sz="4800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133600"/>
            <a:ext cx="9523412" cy="3777622"/>
          </a:xfrm>
        </p:spPr>
        <p:txBody>
          <a:bodyPr>
            <a:normAutofit/>
          </a:bodyPr>
          <a:lstStyle/>
          <a:p>
            <a:r>
              <a:rPr lang="en-US" sz="2800" dirty="0" err="1"/>
              <a:t>Aqidah</a:t>
            </a:r>
            <a:r>
              <a:rPr lang="en-US" sz="2800" dirty="0"/>
              <a:t> Islam (</a:t>
            </a:r>
            <a:r>
              <a:rPr lang="en-US" sz="2800" dirty="0" err="1"/>
              <a:t>Syahadatain</a:t>
            </a:r>
            <a:r>
              <a:rPr lang="en-US" sz="2800" dirty="0"/>
              <a:t>) </a:t>
            </a:r>
            <a:r>
              <a:rPr lang="en-US" sz="2800" dirty="0" err="1"/>
              <a:t>adalah</a:t>
            </a:r>
            <a:r>
              <a:rPr lang="en-US" sz="2800" dirty="0"/>
              <a:t> </a:t>
            </a:r>
            <a:r>
              <a:rPr lang="en-US" sz="2800" dirty="0" err="1"/>
              <a:t>dasar</a:t>
            </a:r>
            <a:r>
              <a:rPr lang="en-US" sz="2800" dirty="0"/>
              <a:t> </a:t>
            </a:r>
            <a:r>
              <a:rPr lang="en-US" sz="2800" dirty="0" err="1"/>
              <a:t>mabda</a:t>
            </a:r>
            <a:r>
              <a:rPr lang="en-US" sz="2800" dirty="0"/>
              <a:t>’ (</a:t>
            </a:r>
            <a:r>
              <a:rPr lang="en-US" sz="2800" dirty="0" err="1"/>
              <a:t>ideologi</a:t>
            </a:r>
            <a:r>
              <a:rPr lang="en-US" sz="2800" dirty="0"/>
              <a:t>) Islam, </a:t>
            </a:r>
            <a:r>
              <a:rPr lang="en-US" sz="2800" dirty="0" err="1"/>
              <a:t>sehingga</a:t>
            </a:r>
            <a:r>
              <a:rPr lang="en-US" sz="2800" dirty="0"/>
              <a:t> </a:t>
            </a:r>
            <a:r>
              <a:rPr lang="en-US" sz="2800" dirty="0" err="1"/>
              <a:t>Aqidah</a:t>
            </a:r>
            <a:r>
              <a:rPr lang="en-US" sz="2800" dirty="0"/>
              <a:t> </a:t>
            </a:r>
            <a:r>
              <a:rPr lang="en-US" sz="2800" dirty="0" err="1"/>
              <a:t>ini</a:t>
            </a:r>
            <a:r>
              <a:rPr lang="en-US" sz="2800" dirty="0"/>
              <a:t> juga yang </a:t>
            </a:r>
            <a:r>
              <a:rPr lang="en-US" sz="2800" dirty="0" err="1"/>
              <a:t>mengharuskan</a:t>
            </a:r>
            <a:r>
              <a:rPr lang="en-US" sz="2800" dirty="0"/>
              <a:t> </a:t>
            </a:r>
            <a:r>
              <a:rPr lang="en-US" sz="2800" dirty="0" err="1"/>
              <a:t>Khilafah</a:t>
            </a:r>
            <a:r>
              <a:rPr lang="en-US" sz="2800" dirty="0"/>
              <a:t> Islamiyah </a:t>
            </a:r>
            <a:r>
              <a:rPr lang="en-US" sz="2800" dirty="0" err="1"/>
              <a:t>menyebarluaskan</a:t>
            </a:r>
            <a:r>
              <a:rPr lang="en-US" sz="2800" dirty="0"/>
              <a:t> </a:t>
            </a:r>
            <a:r>
              <a:rPr lang="en-US" sz="2800" dirty="0" err="1"/>
              <a:t>risalah</a:t>
            </a:r>
            <a:r>
              <a:rPr lang="en-US" sz="2800" dirty="0"/>
              <a:t> Islam </a:t>
            </a:r>
            <a:r>
              <a:rPr lang="en-US" sz="2800" dirty="0" err="1"/>
              <a:t>ke</a:t>
            </a:r>
            <a:r>
              <a:rPr lang="en-US" sz="2800" dirty="0"/>
              <a:t> </a:t>
            </a:r>
            <a:r>
              <a:rPr lang="en-US" sz="2800" dirty="0" err="1"/>
              <a:t>seluruh</a:t>
            </a:r>
            <a:r>
              <a:rPr lang="en-US" sz="2800" dirty="0"/>
              <a:t> </a:t>
            </a:r>
            <a:r>
              <a:rPr lang="en-US" sz="2800" dirty="0" err="1"/>
              <a:t>penjuru</a:t>
            </a:r>
            <a:r>
              <a:rPr lang="en-US" sz="2800" dirty="0"/>
              <a:t> dunia</a:t>
            </a:r>
          </a:p>
          <a:p>
            <a:endParaRPr lang="en-US" sz="2800" dirty="0"/>
          </a:p>
          <a:p>
            <a:r>
              <a:rPr lang="en-US" sz="2800" dirty="0" err="1"/>
              <a:t>Penyebarluasan</a:t>
            </a:r>
            <a:r>
              <a:rPr lang="en-US" sz="2800" dirty="0"/>
              <a:t> </a:t>
            </a:r>
            <a:r>
              <a:rPr lang="en-US" sz="2800" dirty="0" err="1"/>
              <a:t>Dakwah</a:t>
            </a:r>
            <a:r>
              <a:rPr lang="en-US" sz="2800" dirty="0"/>
              <a:t> Islam oleh Negara </a:t>
            </a:r>
            <a:r>
              <a:rPr lang="en-US" sz="2800" dirty="0" err="1"/>
              <a:t>ini</a:t>
            </a:r>
            <a:r>
              <a:rPr lang="en-US" sz="2800" dirty="0"/>
              <a:t> yang </a:t>
            </a:r>
            <a:r>
              <a:rPr lang="en-US" sz="2800" dirty="0" err="1"/>
              <a:t>dianggap</a:t>
            </a:r>
            <a:r>
              <a:rPr lang="en-US" sz="2800" dirty="0"/>
              <a:t> </a:t>
            </a:r>
            <a:r>
              <a:rPr lang="en-US" sz="2800" dirty="0" err="1"/>
              <a:t>menjadi</a:t>
            </a:r>
            <a:r>
              <a:rPr lang="en-US" sz="2800" dirty="0"/>
              <a:t> </a:t>
            </a:r>
            <a:r>
              <a:rPr lang="en-US" sz="2800" dirty="0" err="1"/>
              <a:t>dasar</a:t>
            </a:r>
            <a:r>
              <a:rPr lang="en-US" sz="2800" dirty="0"/>
              <a:t> </a:t>
            </a:r>
            <a:r>
              <a:rPr lang="en-US" sz="2800" dirty="0" err="1"/>
              <a:t>hubungannya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negara lain</a:t>
            </a:r>
            <a:endParaRPr lang="id-ID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Tujuan</a:t>
            </a:r>
            <a:r>
              <a:rPr lang="en-US" sz="5400" b="1" dirty="0">
                <a:latin typeface="Aharoni" panose="02010803020104030203" pitchFamily="2" charset="-79"/>
                <a:cs typeface="Aharoni" panose="02010803020104030203" pitchFamily="2" charset="-79"/>
              </a:rPr>
              <a:t> PLN</a:t>
            </a:r>
            <a:endParaRPr lang="id-ID" sz="5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Melangsungkan</a:t>
            </a:r>
            <a:r>
              <a:rPr lang="en-US" sz="3200" dirty="0"/>
              <a:t> </a:t>
            </a:r>
            <a:r>
              <a:rPr lang="en-US" sz="3200" dirty="0" err="1"/>
              <a:t>kehidupan</a:t>
            </a:r>
            <a:r>
              <a:rPr lang="en-US" sz="3200" dirty="0"/>
              <a:t> Islam di </a:t>
            </a:r>
            <a:r>
              <a:rPr lang="en-US" sz="3200" dirty="0" err="1"/>
              <a:t>alam</a:t>
            </a:r>
            <a:r>
              <a:rPr lang="en-US" sz="3200" dirty="0"/>
              <a:t> </a:t>
            </a:r>
            <a:r>
              <a:rPr lang="en-US" sz="3200" dirty="0" err="1"/>
              <a:t>semesta</a:t>
            </a:r>
            <a:r>
              <a:rPr lang="en-US" sz="3200" dirty="0"/>
              <a:t> </a:t>
            </a:r>
            <a:r>
              <a:rPr lang="en-US" sz="3200" dirty="0" err="1"/>
              <a:t>dalam</a:t>
            </a:r>
            <a:r>
              <a:rPr lang="en-US" sz="3200" dirty="0"/>
              <a:t> </a:t>
            </a:r>
            <a:r>
              <a:rPr lang="en-US" sz="3200" dirty="0" err="1"/>
              <a:t>rangka</a:t>
            </a:r>
            <a:r>
              <a:rPr lang="en-US" sz="3200" dirty="0"/>
              <a:t> </a:t>
            </a:r>
            <a:r>
              <a:rPr lang="en-US" sz="3200" dirty="0" err="1"/>
              <a:t>meninggikan</a:t>
            </a:r>
            <a:r>
              <a:rPr lang="en-US" sz="3200" dirty="0"/>
              <a:t> </a:t>
            </a:r>
            <a:r>
              <a:rPr lang="en-US" sz="3200" dirty="0" err="1"/>
              <a:t>Kalimat</a:t>
            </a:r>
            <a:r>
              <a:rPr lang="en-US" sz="3200" dirty="0"/>
              <a:t> Allah</a:t>
            </a:r>
          </a:p>
          <a:p>
            <a:endParaRPr lang="en-US" sz="3200" dirty="0"/>
          </a:p>
          <a:p>
            <a:r>
              <a:rPr lang="en-US" sz="3200" dirty="0" err="1"/>
              <a:t>Rahmatan</a:t>
            </a:r>
            <a:r>
              <a:rPr lang="en-US" sz="3200" dirty="0"/>
              <a:t> </a:t>
            </a:r>
            <a:r>
              <a:rPr lang="en-US" sz="3200" dirty="0" err="1"/>
              <a:t>lil</a:t>
            </a:r>
            <a:r>
              <a:rPr lang="en-US" sz="3200" dirty="0"/>
              <a:t> ‘</a:t>
            </a:r>
            <a:r>
              <a:rPr lang="en-US" sz="3200" dirty="0" err="1"/>
              <a:t>alamin</a:t>
            </a:r>
            <a:r>
              <a:rPr lang="en-US" sz="3200" dirty="0"/>
              <a:t> </a:t>
            </a:r>
            <a:r>
              <a:rPr lang="en-US" sz="3200" dirty="0" err="1"/>
              <a:t>akan</a:t>
            </a:r>
            <a:r>
              <a:rPr lang="en-US" sz="3200" dirty="0"/>
              <a:t> </a:t>
            </a:r>
            <a:r>
              <a:rPr lang="en-US" sz="3200" dirty="0" err="1"/>
              <a:t>terwujud</a:t>
            </a:r>
            <a:r>
              <a:rPr lang="en-US" sz="3200" dirty="0"/>
              <a:t> </a:t>
            </a:r>
            <a:r>
              <a:rPr lang="en-US" sz="3200" dirty="0" err="1"/>
              <a:t>jika</a:t>
            </a:r>
            <a:r>
              <a:rPr lang="en-US" sz="3200" dirty="0"/>
              <a:t> Islam </a:t>
            </a:r>
            <a:r>
              <a:rPr lang="en-US" sz="3200" dirty="0" err="1"/>
              <a:t>diterapkan</a:t>
            </a:r>
            <a:r>
              <a:rPr lang="en-US" sz="3200" dirty="0"/>
              <a:t> </a:t>
            </a:r>
            <a:r>
              <a:rPr lang="en-US" sz="3200" dirty="0" err="1"/>
              <a:t>menyeluruh</a:t>
            </a:r>
            <a:r>
              <a:rPr lang="en-US" sz="3200" dirty="0"/>
              <a:t> dan </a:t>
            </a:r>
            <a:r>
              <a:rPr lang="en-US" sz="3200" dirty="0" err="1"/>
              <a:t>sempurna</a:t>
            </a:r>
            <a:r>
              <a:rPr lang="en-US" sz="3200" dirty="0"/>
              <a:t> (</a:t>
            </a:r>
            <a:r>
              <a:rPr lang="en-US" sz="3200" dirty="0" err="1"/>
              <a:t>Syamil</a:t>
            </a:r>
            <a:r>
              <a:rPr lang="en-US" sz="3200" dirty="0"/>
              <a:t> dan </a:t>
            </a:r>
            <a:r>
              <a:rPr lang="en-US" sz="3200" dirty="0" err="1"/>
              <a:t>kamil</a:t>
            </a:r>
            <a:r>
              <a:rPr lang="en-US" sz="3200" dirty="0"/>
              <a:t>)</a:t>
            </a:r>
            <a:endParaRPr lang="id-ID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3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4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1_Depth">
  <a:themeElements>
    <a:clrScheme name="Depth">
      <a:dk1>
        <a:sysClr val="windowText" lastClr="000000"/>
      </a:dk1>
      <a:lt1>
        <a:sysClr val="window" lastClr="FFFFFF"/>
      </a:lt1>
      <a:dk2>
        <a:srgbClr val="4E3B30"/>
      </a:dk2>
      <a:lt2>
        <a:srgbClr val="FFDB82"/>
      </a:lt2>
      <a:accent1>
        <a:srgbClr val="F0A22E"/>
      </a:accent1>
      <a:accent2>
        <a:srgbClr val="E4D9B2"/>
      </a:accent2>
      <a:accent3>
        <a:srgbClr val="AA986C"/>
      </a:accent3>
      <a:accent4>
        <a:srgbClr val="8FB977"/>
      </a:accent4>
      <a:accent5>
        <a:srgbClr val="778F9F"/>
      </a:accent5>
      <a:accent6>
        <a:srgbClr val="8A6087"/>
      </a:accent6>
      <a:hlink>
        <a:srgbClr val="AD1F1F"/>
      </a:hlink>
      <a:folHlink>
        <a:srgbClr val="FFC42F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C473073F-34A4-486A-BBA1-2A70AE921EB6}"/>
    </a:ext>
  </a:extLst>
</a:theme>
</file>

<file path=ppt/theme/theme6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7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368</TotalTime>
  <Words>964</Words>
  <Application>Microsoft Office PowerPoint</Application>
  <PresentationFormat>Widescreen</PresentationFormat>
  <Paragraphs>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19</vt:i4>
      </vt:variant>
    </vt:vector>
  </HeadingPairs>
  <TitlesOfParts>
    <vt:vector size="38" baseType="lpstr">
      <vt:lpstr>Aharoni</vt:lpstr>
      <vt:lpstr>Arial</vt:lpstr>
      <vt:lpstr>Calibri</vt:lpstr>
      <vt:lpstr>Calibri Light</vt:lpstr>
      <vt:lpstr>Century Gothic</vt:lpstr>
      <vt:lpstr>Corbel</vt:lpstr>
      <vt:lpstr>Gill Sans MT</vt:lpstr>
      <vt:lpstr>Modern735 BT</vt:lpstr>
      <vt:lpstr>Tw Cen MT</vt:lpstr>
      <vt:lpstr>Wingdings</vt:lpstr>
      <vt:lpstr>Wingdings 2</vt:lpstr>
      <vt:lpstr>Wingdings 3</vt:lpstr>
      <vt:lpstr>Circuit</vt:lpstr>
      <vt:lpstr>Depth</vt:lpstr>
      <vt:lpstr>Gallery</vt:lpstr>
      <vt:lpstr>Ion</vt:lpstr>
      <vt:lpstr>1_Depth</vt:lpstr>
      <vt:lpstr>Wisp</vt:lpstr>
      <vt:lpstr>Celestial</vt:lpstr>
      <vt:lpstr>PowerPoint Presentation</vt:lpstr>
      <vt:lpstr>Penyebaran Virus Corona  dari Wuhan ke Seluruh Dunia</vt:lpstr>
      <vt:lpstr>PENGARUH PANDEMI  TERHADAP  WAJAH POLITIK EKONOMI DUNIA</vt:lpstr>
      <vt:lpstr>PowerPoint Presentation</vt:lpstr>
      <vt:lpstr>Pilar-Pilar Tata Ekonomi Politik Liberal</vt:lpstr>
      <vt:lpstr>Pilar-Pilar Tata Politik Ekonomi Islam</vt:lpstr>
      <vt:lpstr>HUBUNGAN INTERNASIONAL DAN POLITIK LUAR NEGERI (PLN) PERSPEKTIF ISLAM</vt:lpstr>
      <vt:lpstr>Dasar / Asas bagi PLN Islam</vt:lpstr>
      <vt:lpstr>Tujuan PLN</vt:lpstr>
      <vt:lpstr>Tujuan Diturunkannya Syariat Islam  Rahmatan lil ‘alamin</vt:lpstr>
      <vt:lpstr>Hukum Asal Politik Luar Negeri </vt:lpstr>
      <vt:lpstr>Proses HI &amp; PLN</vt:lpstr>
      <vt:lpstr>PowerPoint Presentation</vt:lpstr>
      <vt:lpstr>Keunggulan PERADABAN Islam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 19  DAN PELUANG ISLAM DALAM PERUBAHAN KONSTELASI POLITIK DUNIA</dc:title>
  <dc:creator>Siti Muslikhati</dc:creator>
  <cp:lastModifiedBy>Siti Muslikhati</cp:lastModifiedBy>
  <cp:revision>18</cp:revision>
  <dcterms:created xsi:type="dcterms:W3CDTF">2020-05-18T17:57:15Z</dcterms:created>
  <dcterms:modified xsi:type="dcterms:W3CDTF">2020-05-19T05:12:30Z</dcterms:modified>
</cp:coreProperties>
</file>