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c00022506.cdn1.cloudfiles.rackspacecloud.com/31_20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c00022506.cdn1.cloudfiles.rackspacecloud.com/2_168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c00022506.cdn1.cloudfiles.rackspacecloud.com/16_114.png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427842"/>
            <a:ext cx="8361229" cy="2098226"/>
          </a:xfrm>
        </p:spPr>
        <p:txBody>
          <a:bodyPr/>
          <a:lstStyle/>
          <a:p>
            <a:r>
              <a:rPr lang="id-ID" sz="3600" dirty="0" smtClean="0">
                <a:latin typeface="Goudy Old Style" panose="02020502050305020303" pitchFamily="18" charset="0"/>
              </a:rPr>
              <a:t>MEMAHAMI KONSEP </a:t>
            </a:r>
            <a:r>
              <a:rPr lang="id-ID" sz="3600" i="1" dirty="0" smtClean="0">
                <a:latin typeface="Goudy Old Style" panose="02020502050305020303" pitchFamily="18" charset="0"/>
              </a:rPr>
              <a:t>HALALAN-THOYYIBAN</a:t>
            </a:r>
            <a:r>
              <a:rPr lang="id-ID" sz="3600" dirty="0" smtClean="0">
                <a:latin typeface="Goudy Old Style" panose="02020502050305020303" pitchFamily="18" charset="0"/>
              </a:rPr>
              <a:t> DALAM KONSUMSI ISLAM</a:t>
            </a:r>
            <a:endParaRPr lang="id-ID" sz="3600" dirty="0">
              <a:latin typeface="Goudy Old Style" panose="020205020503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b="1" dirty="0" smtClean="0">
                <a:latin typeface="Goudy Old Style" panose="02020502050305020303" pitchFamily="18" charset="0"/>
              </a:rPr>
              <a:t>Dr. Ayif Fathurrahman, SE., SEI., MSI</a:t>
            </a:r>
          </a:p>
          <a:p>
            <a:r>
              <a:rPr lang="id-ID" dirty="0" smtClean="0">
                <a:latin typeface="Goudy Old Style" panose="02020502050305020303" pitchFamily="18" charset="0"/>
              </a:rPr>
              <a:t>Prodi Ekonomi dan </a:t>
            </a:r>
            <a:r>
              <a:rPr lang="id-ID" dirty="0" smtClean="0">
                <a:latin typeface="Goudy Old Style" panose="02020502050305020303" pitchFamily="18" charset="0"/>
              </a:rPr>
              <a:t>International Program for Islamic Economic </a:t>
            </a:r>
            <a:r>
              <a:rPr lang="id-ID" smtClean="0">
                <a:latin typeface="Goudy Old Style" panose="02020502050305020303" pitchFamily="18" charset="0"/>
              </a:rPr>
              <a:t>and Fiance </a:t>
            </a:r>
            <a:r>
              <a:rPr lang="id-ID" dirty="0" smtClean="0">
                <a:latin typeface="Goudy Old Style" panose="02020502050305020303" pitchFamily="18" charset="0"/>
              </a:rPr>
              <a:t>(IPIEF)</a:t>
            </a:r>
            <a:endParaRPr lang="id-ID" dirty="0" smtClean="0">
              <a:latin typeface="Goudy Old Style" panose="02020502050305020303" pitchFamily="18" charset="0"/>
            </a:endParaRPr>
          </a:p>
          <a:p>
            <a:r>
              <a:rPr lang="id-ID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Universitas Muhammadiyah Yogyakarta</a:t>
            </a:r>
            <a:endParaRPr lang="id-ID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15128" y="3526068"/>
            <a:ext cx="85167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38738" y="3678468"/>
            <a:ext cx="85167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60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1252"/>
            <a:ext cx="9601200" cy="70511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id-ID" sz="3600" b="1" dirty="0" smtClean="0">
                <a:latin typeface="Goudy Old Style" panose="02020502050305020303" pitchFamily="18" charset="0"/>
              </a:rPr>
              <a:t>TUJUAN PENCIPTAAN MANUSIA</a:t>
            </a:r>
            <a:endParaRPr lang="id-ID" sz="3600" b="1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75008"/>
            <a:ext cx="9601200" cy="4592392"/>
          </a:xfrm>
        </p:spPr>
        <p:txBody>
          <a:bodyPr/>
          <a:lstStyle/>
          <a:p>
            <a:r>
              <a:rPr lang="id-ID" dirty="0" smtClean="0">
                <a:latin typeface="Goudy Old Style" panose="02020502050305020303" pitchFamily="18" charset="0"/>
              </a:rPr>
              <a:t>Al-baqaroh Ayat 30-31 (Allah Swt Menciptakan Manusia sebagai </a:t>
            </a:r>
            <a:r>
              <a:rPr lang="id-ID" b="1" i="1" dirty="0" smtClean="0">
                <a:latin typeface="Goudy Old Style" panose="02020502050305020303" pitchFamily="18" charset="0"/>
              </a:rPr>
              <a:t>Khalifah</a:t>
            </a:r>
            <a:r>
              <a:rPr lang="id-ID" dirty="0" smtClean="0">
                <a:latin typeface="Goudy Old Style" panose="02020502050305020303" pitchFamily="18" charset="0"/>
              </a:rPr>
              <a:t>)</a:t>
            </a:r>
          </a:p>
          <a:p>
            <a:r>
              <a:rPr lang="id-ID" dirty="0">
                <a:latin typeface="Goudy Old Style" panose="02020502050305020303" pitchFamily="18" charset="0"/>
              </a:rPr>
              <a:t>P</a:t>
            </a:r>
            <a:r>
              <a:rPr lang="id-ID" dirty="0" smtClean="0">
                <a:latin typeface="Goudy Old Style" panose="02020502050305020303" pitchFamily="18" charset="0"/>
              </a:rPr>
              <a:t>roses </a:t>
            </a:r>
            <a:r>
              <a:rPr lang="id-ID" dirty="0">
                <a:latin typeface="Goudy Old Style" panose="02020502050305020303" pitchFamily="18" charset="0"/>
              </a:rPr>
              <a:t>penciptaan manusia tidak terhenti pada fisik manusia saja, akan tetapi Allah SWT juga tundukkan apa-apa yang ada di langit dan di bumi untuk kepentingan dan kebutuhan </a:t>
            </a:r>
            <a:r>
              <a:rPr lang="id-ID" dirty="0" smtClean="0">
                <a:latin typeface="Goudy Old Style" panose="02020502050305020303" pitchFamily="18" charset="0"/>
              </a:rPr>
              <a:t>manusia. (Fungsi </a:t>
            </a:r>
            <a:r>
              <a:rPr lang="id-ID" b="1" dirty="0" smtClean="0">
                <a:latin typeface="Goudy Old Style" panose="02020502050305020303" pitchFamily="18" charset="0"/>
              </a:rPr>
              <a:t>khilafah</a:t>
            </a:r>
            <a:r>
              <a:rPr lang="id-ID" dirty="0" smtClean="0">
                <a:latin typeface="Goudy Old Style" panose="02020502050305020303" pitchFamily="18" charset="0"/>
              </a:rPr>
              <a:t> manusia </a:t>
            </a:r>
            <a:r>
              <a:rPr lang="id-ID" dirty="0" smtClean="0">
                <a:latin typeface="Goudy Old Style" panose="02020502050305020303" pitchFamily="18" charset="0"/>
                <a:sym typeface="Wingdings" panose="05000000000000000000" pitchFamily="2" charset="2"/>
              </a:rPr>
              <a:t> kemampuan untuk menundukkan dengan ijin Allah SWT</a:t>
            </a:r>
            <a:r>
              <a:rPr lang="id-ID" dirty="0" smtClean="0">
                <a:latin typeface="Goudy Old Style" panose="02020502050305020303" pitchFamily="18" charset="0"/>
              </a:rPr>
              <a:t>) </a:t>
            </a:r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1502535" y="4484822"/>
            <a:ext cx="5306154" cy="1571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75"/>
              </a:lnSpc>
              <a:spcAft>
                <a:spcPts val="0"/>
              </a:spcAft>
            </a:pPr>
            <a:r>
              <a:rPr lang="id-ID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 </a:t>
            </a:r>
            <a:endParaRPr lang="id-ID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id-ID" i="1" dirty="0">
                <a:latin typeface="Goudy Old Style" panose="02020502050305020303" pitchFamily="18" charset="0"/>
                <a:ea typeface="Times New Roman" panose="02020603050405020304" pitchFamily="18" charset="0"/>
              </a:rPr>
              <a:t>“Tidakkah kamu perhatikan sesungguhnya Allah telah menundukkan untuk (kepentingan)mu apa yang di langit dan apa yang di bumi dan menyempurnakan</a:t>
            </a:r>
            <a:r>
              <a:rPr lang="id-ID" dirty="0"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id-ID" i="1" dirty="0">
                <a:latin typeface="Goudy Old Style" panose="02020502050305020303" pitchFamily="18" charset="0"/>
                <a:ea typeface="Times New Roman" panose="02020603050405020304" pitchFamily="18" charset="0"/>
              </a:rPr>
              <a:t>untukmu nikmat-Nya lahir dan bathin.</a:t>
            </a:r>
            <a:r>
              <a:rPr lang="id-ID" dirty="0">
                <a:latin typeface="Goudy Old Style" panose="02020502050305020303" pitchFamily="18" charset="0"/>
                <a:ea typeface="Times New Roman" panose="02020603050405020304" pitchFamily="18" charset="0"/>
              </a:rPr>
              <a:t>” </a:t>
            </a:r>
            <a:r>
              <a:rPr lang="en-US" dirty="0">
                <a:latin typeface="Goudy Old Style" panose="02020502050305020303" pitchFamily="18" charset="0"/>
                <a:ea typeface="Times New Roman" panose="02020603050405020304" pitchFamily="18" charset="0"/>
              </a:rPr>
              <a:t>(QS </a:t>
            </a:r>
            <a:r>
              <a:rPr lang="en-US" dirty="0" err="1">
                <a:latin typeface="Goudy Old Style" panose="02020502050305020303" pitchFamily="18" charset="0"/>
                <a:ea typeface="Times New Roman" panose="02020603050405020304" pitchFamily="18" charset="0"/>
              </a:rPr>
              <a:t>Lukman</a:t>
            </a:r>
            <a:r>
              <a:rPr lang="en-US" dirty="0">
                <a:latin typeface="Goudy Old Style" panose="02020502050305020303" pitchFamily="18" charset="0"/>
                <a:ea typeface="Times New Roman" panose="02020603050405020304" pitchFamily="18" charset="0"/>
              </a:rPr>
              <a:t>(31): 20)</a:t>
            </a:r>
            <a:endParaRPr lang="id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 descr="31:2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32" y="3022806"/>
            <a:ext cx="4953957" cy="17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ight Arrow 6"/>
          <p:cNvSpPr/>
          <p:nvPr/>
        </p:nvSpPr>
        <p:spPr>
          <a:xfrm>
            <a:off x="6924600" y="3644721"/>
            <a:ext cx="888642" cy="8401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Oval 9"/>
          <p:cNvSpPr/>
          <p:nvPr/>
        </p:nvSpPr>
        <p:spPr>
          <a:xfrm>
            <a:off x="7881870" y="2810815"/>
            <a:ext cx="2975020" cy="288164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Maqasid syariah (kebutuhan pokok </a:t>
            </a:r>
            <a:r>
              <a:rPr lang="id-ID" sz="1600" dirty="0" smtClean="0">
                <a:sym typeface="Wingdings" panose="05000000000000000000" pitchFamily="2" charset="2"/>
              </a:rPr>
              <a:t>dharuriyat)  </a:t>
            </a:r>
            <a:r>
              <a:rPr lang="id-ID" sz="1600" b="1" i="1" dirty="0" smtClean="0">
                <a:sym typeface="Wingdings" panose="05000000000000000000" pitchFamily="2" charset="2"/>
              </a:rPr>
              <a:t>hifzul nafs</a:t>
            </a:r>
            <a:endParaRPr lang="id-ID" sz="1600" b="1" i="1" dirty="0"/>
          </a:p>
        </p:txBody>
      </p:sp>
    </p:spTree>
    <p:extLst>
      <p:ext uri="{BB962C8B-B14F-4D97-AF65-F5344CB8AC3E}">
        <p14:creationId xmlns:p14="http://schemas.microsoft.com/office/powerpoint/2010/main" val="12921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55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id-ID" sz="3200" b="1" dirty="0" smtClean="0"/>
              <a:t>KONSEP </a:t>
            </a:r>
            <a:r>
              <a:rPr lang="id-ID" sz="3200" b="1" i="1" dirty="0" smtClean="0"/>
              <a:t>HALALAN THOYYIBA </a:t>
            </a:r>
            <a:r>
              <a:rPr lang="id-ID" sz="3200" b="1" dirty="0" smtClean="0"/>
              <a:t>UNTUK </a:t>
            </a:r>
            <a:br>
              <a:rPr lang="id-ID" sz="3200" b="1" dirty="0" smtClean="0"/>
            </a:br>
            <a:r>
              <a:rPr lang="id-ID" sz="3200" b="1" dirty="0" smtClean="0"/>
              <a:t>MANUSIA</a:t>
            </a:r>
            <a:endParaRPr lang="id-ID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Picture 3" descr="2:168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0"/>
            <a:ext cx="4501166" cy="10753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371601" y="3675595"/>
            <a:ext cx="436114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id-ID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Hai sekalian manusia, makanlah yang halal lagi baik dari apa yang terdapat di bumi, dan janganlah kamu mengikuti langkah-langkah syaitan; Karena Sesungguhnya syaitan itu adalah musuh yang nyata bagimu</a:t>
            </a:r>
            <a:r>
              <a:rPr lang="id-ID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id-ID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(QS.2:168)</a:t>
            </a:r>
            <a:endParaRPr lang="id-ID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16:114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54" y="2286000"/>
            <a:ext cx="3890645" cy="10753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568224" y="3766849"/>
            <a:ext cx="440457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Maka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makanlah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yang halal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lagi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baik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dari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rezki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yang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Telah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diberikan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Allah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kepadamu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dan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syukurilah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nikmat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Allah,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jika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kamu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Hanya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kepada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-Nya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saja</a:t>
            </a:r>
            <a:r>
              <a:rPr lang="en-US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menyembah</a:t>
            </a:r>
            <a:r>
              <a:rPr lang="en-US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id-ID" i="1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(QS.16:114)</a:t>
            </a:r>
            <a:endParaRPr lang="id-ID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65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296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sz="3600" b="1" dirty="0"/>
              <a:t>KONSEP </a:t>
            </a:r>
            <a:r>
              <a:rPr lang="id-ID" sz="3600" b="1" i="1" dirty="0"/>
              <a:t>HALALAN </a:t>
            </a:r>
            <a:r>
              <a:rPr lang="id-ID" sz="3600" b="1" i="1" dirty="0" smtClean="0"/>
              <a:t>THOYYIBAN ORANG BERIMAN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1062507" y="2479183"/>
            <a:ext cx="5467082" cy="281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0510" indent="17145" algn="just" rtl="1">
              <a:lnSpc>
                <a:spcPct val="115000"/>
              </a:lnSpc>
              <a:spcAft>
                <a:spcPts val="0"/>
              </a:spcAft>
            </a:pPr>
            <a:r>
              <a:rPr lang="ar-SA" sz="3200" spc="75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يَا أَيُّهَا الَّذِينَ آمَنُوا كُلُوا مِنْ طَيِّبَاتِ مَا رَزَقْنَاكُمْ وَاشْكُرُوا لِلَّهِ إِنْ كُنْتُمْ إِيَّاهُ تَعْبُدُون</a:t>
            </a:r>
            <a:r>
              <a:rPr lang="ar-SA" sz="2800" spc="75" dirty="0">
                <a:latin typeface="Calibri" panose="020F0502020204030204" pitchFamily="34" charset="0"/>
                <a:ea typeface="Calibri" panose="020F0502020204030204" pitchFamily="34" charset="0"/>
                <a:cs typeface="Traditional Arabic" panose="02020603050405020304" pitchFamily="18" charset="-78"/>
              </a:rPr>
              <a:t>َ</a:t>
            </a:r>
            <a:endParaRPr lang="id-ID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00050" algn="just">
              <a:lnSpc>
                <a:spcPct val="115000"/>
              </a:lnSpc>
              <a:spcAft>
                <a:spcPts val="0"/>
              </a:spcAft>
            </a:pPr>
            <a:r>
              <a:rPr lang="id-ID" dirty="0"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id-ID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id-ID" i="1" dirty="0">
                <a:latin typeface="Goudy Old Style" panose="02020502050305020303" pitchFamily="18" charset="0"/>
                <a:ea typeface="Calibri" panose="020F0502020204030204" pitchFamily="34" charset="0"/>
                <a:cs typeface="Arabic Typesetting" panose="03020402040406030203" pitchFamily="66" charset="-78"/>
              </a:rPr>
              <a:t>Hai orang-orang yang beriman, makanlah di antara rezeki yang baik-baik yang Kami berikan kepadamu dan bersyukurlah kepada Allah, jika benar-benar kepada-Nya kamu menyembah. </a:t>
            </a:r>
            <a:r>
              <a:rPr lang="id-ID" dirty="0">
                <a:latin typeface="Goudy Old Style" panose="02020502050305020303" pitchFamily="18" charset="0"/>
                <a:ea typeface="Calibri" panose="020F0502020204030204" pitchFamily="34" charset="0"/>
                <a:cs typeface="Arabic Typesetting" panose="03020402040406030203" pitchFamily="66" charset="-78"/>
              </a:rPr>
              <a:t>(Q.S. Al-Baqaroh: 172)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74802" y="2374003"/>
            <a:ext cx="4207091" cy="3892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27051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id-ID" dirty="0">
                <a:latin typeface="Goudy Old Style" panose="02020502050305020303" pitchFamily="18" charset="0"/>
              </a:rPr>
              <a:t>K</a:t>
            </a:r>
            <a:r>
              <a:rPr lang="id-ID" dirty="0" smtClean="0">
                <a:latin typeface="Goudy Old Style" panose="02020502050305020303" pitchFamily="18" charset="0"/>
              </a:rPr>
              <a:t>esadaran </a:t>
            </a:r>
            <a:r>
              <a:rPr lang="id-ID" dirty="0">
                <a:latin typeface="Goudy Old Style" panose="02020502050305020303" pitchFamily="18" charset="0"/>
              </a:rPr>
              <a:t>iman yang bersemi di hati orang mukmin menjadikan ajakan Allah kepada orang-orang beriman sedikit berbeda dengan ajakan-Nya kepada seluruh manusia. </a:t>
            </a:r>
            <a:endParaRPr lang="id-ID" dirty="0" smtClean="0">
              <a:latin typeface="Goudy Old Style" panose="02020502050305020303" pitchFamily="18" charset="0"/>
            </a:endParaRPr>
          </a:p>
          <a:p>
            <a:pPr marL="285750" marR="27051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id-ID" dirty="0" smtClean="0">
                <a:latin typeface="Goudy Old Style" panose="02020502050305020303" pitchFamily="18" charset="0"/>
              </a:rPr>
              <a:t>Bagi </a:t>
            </a:r>
            <a:r>
              <a:rPr lang="id-ID" dirty="0">
                <a:latin typeface="Goudy Old Style" panose="02020502050305020303" pitchFamily="18" charset="0"/>
              </a:rPr>
              <a:t>orang-orang yang mukmin, tidak lagi disebutkan kata halal, </a:t>
            </a:r>
            <a:r>
              <a:rPr lang="id-ID" dirty="0" smtClean="0">
                <a:latin typeface="Goudy Old Style" panose="02020502050305020303" pitchFamily="18" charset="0"/>
              </a:rPr>
              <a:t>karena </a:t>
            </a:r>
            <a:r>
              <a:rPr lang="id-ID" dirty="0">
                <a:latin typeface="Goudy Old Style" panose="02020502050305020303" pitchFamily="18" charset="0"/>
              </a:rPr>
              <a:t>keimanan yang bersemi di dalam hati merupakan </a:t>
            </a:r>
            <a:r>
              <a:rPr lang="id-ID" b="1" dirty="0">
                <a:solidFill>
                  <a:srgbClr val="FF0000"/>
                </a:solidFill>
                <a:latin typeface="Goudy Old Style" panose="02020502050305020303" pitchFamily="18" charset="0"/>
              </a:rPr>
              <a:t>jaminan</a:t>
            </a:r>
            <a:r>
              <a:rPr lang="id-ID" dirty="0">
                <a:latin typeface="Goudy Old Style" panose="02020502050305020303" pitchFamily="18" charset="0"/>
              </a:rPr>
              <a:t> kejauhan mereka dari yang tidak </a:t>
            </a:r>
            <a:r>
              <a:rPr lang="id-ID" dirty="0" smtClean="0">
                <a:latin typeface="Goudy Old Style" panose="02020502050305020303" pitchFamily="18" charset="0"/>
              </a:rPr>
              <a:t>halal.</a:t>
            </a:r>
          </a:p>
          <a:p>
            <a:pPr marL="285750" marR="27051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id-ID" dirty="0" smtClean="0">
                <a:effectLst/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Dan yang kedua, menenguhkan prinsip syukur </a:t>
            </a:r>
            <a:endParaRPr lang="id-ID" dirty="0">
              <a:effectLst/>
              <a:latin typeface="Goudy Old Style" panose="020205020503050203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59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47164"/>
            <a:ext cx="9601200" cy="14859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d-ID" dirty="0" smtClean="0">
                <a:latin typeface="Goudy Old Style" panose="02020502050305020303" pitchFamily="18" charset="0"/>
              </a:rPr>
              <a:t>KONSEP SYUKUR DALAM KONSUMSI</a:t>
            </a:r>
            <a:endParaRPr lang="id-ID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>
                <a:latin typeface="Goudy Old Style" panose="02020502050305020303" pitchFamily="18" charset="0"/>
              </a:rPr>
              <a:t>Prinsip syukur berfungsi menciptakan konsumsi yang optimal dan proporsional. Tidak tergantung pada kualitas dan kuantitas, tetapi pada aspek spritualitas dan keyakinan bahwa disetiap konsumsi yang tersedia adalah nikmat Allah SWT. </a:t>
            </a:r>
          </a:p>
          <a:p>
            <a:r>
              <a:rPr lang="id-ID" dirty="0" smtClean="0">
                <a:latin typeface="Goudy Old Style" panose="02020502050305020303" pitchFamily="18" charset="0"/>
              </a:rPr>
              <a:t>Prinsip </a:t>
            </a:r>
            <a:r>
              <a:rPr lang="id-ID" dirty="0">
                <a:latin typeface="Goudy Old Style" panose="02020502050305020303" pitchFamily="18" charset="0"/>
              </a:rPr>
              <a:t>syukur adalah bagian daripada proses pembangunan prinsip tauhid, yaitu hanya Allah lah yang Maha pemberi segala-galanya (</a:t>
            </a:r>
            <a:r>
              <a:rPr lang="id-ID" i="1" dirty="0">
                <a:latin typeface="Goudy Old Style" panose="02020502050305020303" pitchFamily="18" charset="0"/>
              </a:rPr>
              <a:t>Al-Wahhaab</a:t>
            </a:r>
            <a:r>
              <a:rPr lang="id-ID" dirty="0">
                <a:latin typeface="Goudy Old Style" panose="02020502050305020303" pitchFamily="18" charset="0"/>
              </a:rPr>
              <a:t>). </a:t>
            </a:r>
            <a:r>
              <a:rPr lang="id-ID" dirty="0" smtClean="0">
                <a:latin typeface="Goudy Old Style" panose="02020502050305020303" pitchFamily="18" charset="0"/>
              </a:rPr>
              <a:t>Prinsip </a:t>
            </a:r>
            <a:r>
              <a:rPr lang="id-ID" dirty="0">
                <a:latin typeface="Goudy Old Style" panose="02020502050305020303" pitchFamily="18" charset="0"/>
              </a:rPr>
              <a:t>syukur bertentangan dengan sifat tamak yang selalu merasa </a:t>
            </a:r>
            <a:r>
              <a:rPr lang="id-ID" dirty="0" smtClean="0">
                <a:latin typeface="Goudy Old Style" panose="02020502050305020303" pitchFamily="18" charset="0"/>
              </a:rPr>
              <a:t>kurang.</a:t>
            </a:r>
          </a:p>
          <a:p>
            <a:r>
              <a:rPr lang="id-ID" dirty="0">
                <a:latin typeface="Goudy Old Style" panose="02020502050305020303" pitchFamily="18" charset="0"/>
              </a:rPr>
              <a:t>Di dalam Islam, sifat selalu merasa cukup disebut dengan sifat </a:t>
            </a:r>
            <a:r>
              <a:rPr lang="id-ID" i="1" dirty="0" smtClean="0">
                <a:latin typeface="Goudy Old Style" panose="02020502050305020303" pitchFamily="18" charset="0"/>
              </a:rPr>
              <a:t>qona’ah.</a:t>
            </a:r>
            <a:endParaRPr lang="id-ID" sz="2400" dirty="0">
              <a:latin typeface="Goudy Old Style" panose="0202050205030502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11639" y="4895353"/>
            <a:ext cx="6096000" cy="15491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>
              <a:spcAft>
                <a:spcPts val="1575"/>
              </a:spcAft>
            </a:pPr>
            <a:r>
              <a:rPr lang="ar-SA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قَدْ أَفْلَحَ مَنْ هُدِىَ إِلَى الإِسْلاَمِ وَرُزِقَ الْكَفَافَ وَقَنِعَ بِهِ</a:t>
            </a:r>
            <a:endParaRPr lang="id-ID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lnSpc>
                <a:spcPts val="1575"/>
              </a:lnSpc>
              <a:spcAft>
                <a:spcPts val="1575"/>
              </a:spcAft>
            </a:pPr>
            <a:r>
              <a:rPr lang="en-US" sz="1200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”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Sungguh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beruntung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orang yang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diberi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petunjuk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dalam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Islam,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diberi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rizki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yang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cukup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,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dan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qana’ah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(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merasa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cukup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)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dengan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rizki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tersebut</a:t>
            </a:r>
            <a:r>
              <a:rPr lang="en-US" i="1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.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” (HR.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Ibnu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Majah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no. 4138,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Syaikh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Al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Albani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mengatakan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bahwa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hadits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ini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 </a:t>
            </a:r>
            <a:r>
              <a:rPr lang="en-US" i="1" dirty="0" err="1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shahih</a:t>
            </a:r>
            <a:r>
              <a:rPr lang="en-US" dirty="0">
                <a:solidFill>
                  <a:srgbClr val="222222"/>
                </a:solidFill>
                <a:latin typeface="Goudy Old Style" panose="02020502050305020303" pitchFamily="18" charset="0"/>
                <a:ea typeface="Times New Roman" panose="02020603050405020304" pitchFamily="18" charset="0"/>
              </a:rPr>
              <a:t>).</a:t>
            </a:r>
            <a:endParaRPr lang="id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18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7972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dirty="0" smtClean="0">
                <a:latin typeface="Goudy Old Style" panose="02020502050305020303" pitchFamily="18" charset="0"/>
              </a:rPr>
              <a:t>Antara </a:t>
            </a:r>
            <a:r>
              <a:rPr lang="id-ID" i="1" dirty="0" smtClean="0">
                <a:latin typeface="Goudy Old Style" panose="02020502050305020303" pitchFamily="18" charset="0"/>
              </a:rPr>
              <a:t>Thayyibat</a:t>
            </a:r>
            <a:r>
              <a:rPr lang="id-ID" dirty="0" smtClean="0">
                <a:latin typeface="Goudy Old Style" panose="02020502050305020303" pitchFamily="18" charset="0"/>
              </a:rPr>
              <a:t> dan keberkahan dalam Konsumsi</a:t>
            </a:r>
            <a:endParaRPr lang="id-ID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1360867" y="2158652"/>
            <a:ext cx="417704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" marR="180340" indent="17145" algn="just" rtl="1">
              <a:spcBef>
                <a:spcPts val="600"/>
              </a:spcBef>
              <a:spcAft>
                <a:spcPts val="600"/>
              </a:spcAft>
            </a:pPr>
            <a:r>
              <a:rPr lang="ar-SA" sz="3200" spc="75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abic Typesetting" panose="03020402040406030203" pitchFamily="66" charset="-78"/>
              </a:rPr>
              <a:t>كُلُوا مِنْ طَيِّبَاتِ مَا رَزَقْنَاكُمْ وَلَا تَطْغَوْا فِيهِ فَيَحِلَّ عَلَيْكُمْ غَضَبِي ۖ وَمَنْ يَحْلِلْ عَلَيْهِ غَضَبِي فَقَدْ هَوَىٰ</a:t>
            </a:r>
            <a:endParaRPr lang="id-ID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algn="just">
              <a:lnSpc>
                <a:spcPts val="1575"/>
              </a:lnSpc>
              <a:spcAft>
                <a:spcPts val="0"/>
              </a:spcAft>
            </a:pPr>
            <a:r>
              <a:rPr lang="id-ID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Makanlah di antara rezeki yang baik yang telah Kami berikan kepadamu, dan janganlah melampaui batas padanya, yang menyebabkan kemurkaan-Ku menimpamu. 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Dan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barangsiapa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ditimpa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oleh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kemurkaan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-Ku,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maka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sesungguhnya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binasalah</a:t>
            </a:r>
            <a:r>
              <a:rPr lang="en-US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ia</a:t>
            </a:r>
            <a:r>
              <a:rPr lang="en-US" sz="1400" dirty="0" err="1">
                <a:solidFill>
                  <a:srgbClr val="333333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.</a:t>
            </a:r>
            <a:r>
              <a:rPr lang="en-US" sz="1400" dirty="0">
                <a:solidFill>
                  <a:srgbClr val="333333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id-ID" i="1" dirty="0">
                <a:solidFill>
                  <a:srgbClr val="333333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(QS. Taha : 81)</a:t>
            </a:r>
            <a:endParaRPr lang="id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7242" y="2132893"/>
            <a:ext cx="456555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" marR="180340" indent="17145" rtl="1">
              <a:spcBef>
                <a:spcPts val="600"/>
              </a:spcBef>
              <a:spcAft>
                <a:spcPts val="600"/>
              </a:spcAft>
            </a:pPr>
            <a:r>
              <a:rPr lang="id-ID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Thayyibat </a:t>
            </a:r>
            <a:r>
              <a:rPr lang="id-ID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dan </a:t>
            </a:r>
            <a:r>
              <a:rPr lang="id-ID" dirty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tidak melampaui batas (memaksimalkan hawa nafsu dan keinginan) makna syukur.</a:t>
            </a:r>
            <a:r>
              <a:rPr lang="id-ID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d-ID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 bukan hanya bergizi, makanan berkualitas, tetapi juga mengendalikan hawa nafsu</a:t>
            </a:r>
          </a:p>
          <a:p>
            <a:pPr marL="17145" marR="180340" indent="17145" rtl="1">
              <a:spcBef>
                <a:spcPts val="600"/>
              </a:spcBef>
              <a:spcAft>
                <a:spcPts val="600"/>
              </a:spcAft>
            </a:pPr>
            <a:r>
              <a:rPr lang="id-ID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Hawa nafsu sangat berpengaruh pada karakter Tidak boleh isrof, tabzir dan harus bersyukur  cara mendapat </a:t>
            </a:r>
            <a:r>
              <a:rPr lang="id-ID" b="1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keberkahan</a:t>
            </a:r>
            <a:r>
              <a:rPr lang="id-ID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17145" marR="180340" indent="17145" rtl="1">
              <a:spcBef>
                <a:spcPts val="600"/>
              </a:spcBef>
              <a:spcAft>
                <a:spcPts val="600"/>
              </a:spcAft>
            </a:pPr>
            <a:r>
              <a:rPr lang="id-ID" b="1" dirty="0">
                <a:solidFill>
                  <a:srgbClr val="FF0000"/>
                </a:solidFill>
                <a:latin typeface="Goudy Old Style" panose="02020502050305020303" pitchFamily="18" charset="0"/>
              </a:rPr>
              <a:t>Barokah</a:t>
            </a:r>
            <a:r>
              <a:rPr lang="id-ID" dirty="0">
                <a:latin typeface="Goudy Old Style" panose="02020502050305020303" pitchFamily="18" charset="0"/>
              </a:rPr>
              <a:t> bukanlah serba cukup dan mencukupi saja, akan tetapi barokah ialah bertambahnya </a:t>
            </a:r>
            <a:r>
              <a:rPr lang="id-ID" dirty="0" smtClean="0">
                <a:latin typeface="Goudy Old Style" panose="02020502050305020303" pitchFamily="18" charset="0"/>
              </a:rPr>
              <a:t>ketaatan kepada </a:t>
            </a:r>
            <a:r>
              <a:rPr lang="id-ID" b="1" dirty="0" smtClean="0">
                <a:latin typeface="Goudy Old Style" panose="02020502050305020303" pitchFamily="18" charset="0"/>
              </a:rPr>
              <a:t>Allah</a:t>
            </a:r>
            <a:r>
              <a:rPr lang="ar-QA" dirty="0">
                <a:latin typeface="Goudy Old Style" panose="02020502050305020303" pitchFamily="18" charset="0"/>
              </a:rPr>
              <a:t> </a:t>
            </a:r>
            <a:r>
              <a:rPr lang="id-ID" dirty="0">
                <a:latin typeface="Goudy Old Style" panose="02020502050305020303" pitchFamily="18" charset="0"/>
              </a:rPr>
              <a:t>dengan segala keadaan yang ada, baik berlimpah atau sebaliknya.</a:t>
            </a:r>
            <a:endParaRPr lang="id-ID" dirty="0" smtClean="0">
              <a:latin typeface="Goudy Old Style" panose="02020502050305020303" pitchFamily="18" charset="0"/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" marR="180340" indent="17145" rtl="1">
              <a:spcBef>
                <a:spcPts val="600"/>
              </a:spcBef>
              <a:spcAft>
                <a:spcPts val="600"/>
              </a:spcAft>
            </a:pPr>
            <a:endParaRPr lang="id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692462" y="2756079"/>
            <a:ext cx="727659" cy="54091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 Arrow 7"/>
          <p:cNvSpPr/>
          <p:nvPr/>
        </p:nvSpPr>
        <p:spPr>
          <a:xfrm>
            <a:off x="5640945" y="3824018"/>
            <a:ext cx="727659" cy="55479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17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530" y="685800"/>
            <a:ext cx="9601200" cy="1485900"/>
          </a:xfrm>
        </p:spPr>
        <p:txBody>
          <a:bodyPr/>
          <a:lstStyle/>
          <a:p>
            <a:pPr algn="ctr"/>
            <a:r>
              <a:rPr lang="id-ID" dirty="0" smtClean="0">
                <a:latin typeface="Goudy Old Style" panose="02020502050305020303" pitchFamily="18" charset="0"/>
              </a:rPr>
              <a:t>Kenapa “</a:t>
            </a:r>
            <a:r>
              <a:rPr lang="id-ID" i="1" dirty="0" smtClean="0">
                <a:latin typeface="Goudy Old Style" panose="02020502050305020303" pitchFamily="18" charset="0"/>
              </a:rPr>
              <a:t>sikap Melampaui batas</a:t>
            </a:r>
            <a:r>
              <a:rPr lang="id-ID" dirty="0" smtClean="0">
                <a:latin typeface="Goudy Old Style" panose="02020502050305020303" pitchFamily="18" charset="0"/>
              </a:rPr>
              <a:t>” haram dalam Islam?</a:t>
            </a:r>
            <a:endParaRPr lang="id-ID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8444066" y="2296279"/>
            <a:ext cx="2505814" cy="8710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96850" indent="457200" algn="r">
              <a:lnSpc>
                <a:spcPct val="115000"/>
              </a:lnSpc>
              <a:spcAft>
                <a:spcPts val="0"/>
              </a:spcAft>
            </a:pPr>
            <a:r>
              <a:rPr lang="ar-SA" sz="4400" dirty="0">
                <a:solidFill>
                  <a:srgbClr val="000A1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abic Typesetting" panose="03020402040406030203" pitchFamily="66" charset="-78"/>
              </a:rPr>
              <a:t>اَلْهٰىكُمُ التَّكَاثُرُ</a:t>
            </a:r>
            <a:r>
              <a:rPr lang="ar-SA" sz="2400" i="1" dirty="0">
                <a:solidFill>
                  <a:srgbClr val="000A12"/>
                </a:solidFill>
                <a:latin typeface="Goudy Old Style" panose="02020502050305020303" pitchFamily="18" charset="0"/>
                <a:ea typeface="Times New Roman" panose="02020603050405020304" pitchFamily="18" charset="0"/>
                <a:cs typeface="Arabic Typesetting" panose="03020402040406030203" pitchFamily="66" charset="-78"/>
              </a:rPr>
              <a:t>ۙ</a:t>
            </a:r>
            <a:endParaRPr lang="id-ID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00834" y="3076146"/>
            <a:ext cx="418582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id-ID" i="1" dirty="0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i="1" dirty="0" err="1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Bermegah-megahan</a:t>
            </a:r>
            <a:r>
              <a:rPr lang="en-US" i="1" dirty="0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telah</a:t>
            </a:r>
            <a:r>
              <a:rPr lang="en-US" i="1" dirty="0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melalaikan</a:t>
            </a:r>
            <a:r>
              <a:rPr lang="en-US" i="1" dirty="0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kam</a:t>
            </a:r>
            <a:r>
              <a:rPr lang="id-ID" i="1" dirty="0">
                <a:solidFill>
                  <a:srgbClr val="000A12"/>
                </a:solidFill>
                <a:latin typeface="Goudy Old Style" panose="020205020503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u”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80983" y="3523139"/>
            <a:ext cx="2005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40402"/>
                </a:solidFill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حَتَّىٰ زُرْتُمُ ٱلْمَقَابِرَ</a:t>
            </a:r>
            <a:endParaRPr lang="id-ID" sz="4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39544" y="4191419"/>
            <a:ext cx="3590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i="1" dirty="0" smtClean="0">
                <a:solidFill>
                  <a:srgbClr val="040402"/>
                </a:solidFill>
                <a:latin typeface="Goudy Old Style" panose="02020502050305020303" pitchFamily="18" charset="0"/>
              </a:rPr>
              <a:t>Sampai </a:t>
            </a:r>
            <a:r>
              <a:rPr lang="id-ID" i="1" dirty="0">
                <a:solidFill>
                  <a:srgbClr val="040402"/>
                </a:solidFill>
                <a:latin typeface="Goudy Old Style" panose="02020502050305020303" pitchFamily="18" charset="0"/>
              </a:rPr>
              <a:t>kamu masuk ke dalam kubur</a:t>
            </a:r>
            <a:r>
              <a:rPr lang="id-ID" i="1" dirty="0" smtClean="0">
                <a:solidFill>
                  <a:srgbClr val="040402"/>
                </a:solidFill>
                <a:latin typeface="Goudy Old Style" panose="02020502050305020303" pitchFamily="18" charset="0"/>
              </a:rPr>
              <a:t>.</a:t>
            </a:r>
            <a:endParaRPr lang="id-ID" i="1" dirty="0">
              <a:latin typeface="Goudy Old Style" panose="02020502050305020303" pitchFamily="18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5042685" y="2806879"/>
            <a:ext cx="1898417" cy="1459636"/>
          </a:xfrm>
          <a:prstGeom prst="leftArrow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1371600" y="2442468"/>
            <a:ext cx="38513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400" dirty="0" smtClean="0">
                <a:latin typeface="Goudy Old Style" panose="02020502050305020303" pitchFamily="18" charset="0"/>
              </a:rPr>
              <a:t>Melalaikan manusia dari tugas utamanya sebagai </a:t>
            </a:r>
            <a:r>
              <a:rPr lang="id-ID" sz="2400" b="1" i="1" dirty="0" smtClean="0">
                <a:latin typeface="Goudy Old Style" panose="02020502050305020303" pitchFamily="18" charset="0"/>
              </a:rPr>
              <a:t>‘abid </a:t>
            </a:r>
            <a:r>
              <a:rPr lang="id-ID" sz="2400" dirty="0" smtClean="0">
                <a:latin typeface="Goudy Old Style" panose="02020502050305020303" pitchFamily="18" charset="0"/>
              </a:rPr>
              <a:t>&amp; </a:t>
            </a:r>
            <a:r>
              <a:rPr lang="id-ID" sz="2400" b="1" i="1" dirty="0" smtClean="0">
                <a:latin typeface="Goudy Old Style" panose="02020502050305020303" pitchFamily="18" charset="0"/>
              </a:rPr>
              <a:t>khalifah</a:t>
            </a:r>
            <a:r>
              <a:rPr lang="id-ID" sz="2400" b="1" dirty="0" smtClean="0">
                <a:latin typeface="Goudy Old Style" panose="02020502050305020303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400" dirty="0">
                <a:latin typeface="Goudy Old Style" panose="02020502050305020303" pitchFamily="18" charset="0"/>
              </a:rPr>
              <a:t>T</a:t>
            </a:r>
            <a:r>
              <a:rPr lang="id-ID" sz="2400" dirty="0" smtClean="0">
                <a:latin typeface="Goudy Old Style" panose="02020502050305020303" pitchFamily="18" charset="0"/>
              </a:rPr>
              <a:t>ugas sebagai khalifah adalah ibadah dakwah kepada alam semesta dengan ilmu (al-Baqarah ayat 30-32)</a:t>
            </a:r>
          </a:p>
        </p:txBody>
      </p:sp>
    </p:spTree>
    <p:extLst>
      <p:ext uri="{BB962C8B-B14F-4D97-AF65-F5344CB8AC3E}">
        <p14:creationId xmlns:p14="http://schemas.microsoft.com/office/powerpoint/2010/main" val="189146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322</TotalTime>
  <Words>548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Aharoni</vt:lpstr>
      <vt:lpstr>Arabic Typesetting</vt:lpstr>
      <vt:lpstr>Arial</vt:lpstr>
      <vt:lpstr>Calibri</vt:lpstr>
      <vt:lpstr>Franklin Gothic Book</vt:lpstr>
      <vt:lpstr>Goudy Old Style</vt:lpstr>
      <vt:lpstr>Segoe UI</vt:lpstr>
      <vt:lpstr>Tahoma</vt:lpstr>
      <vt:lpstr>Times New Roman</vt:lpstr>
      <vt:lpstr>Traditional Arabic</vt:lpstr>
      <vt:lpstr>Verdana</vt:lpstr>
      <vt:lpstr>Wingdings</vt:lpstr>
      <vt:lpstr>Crop</vt:lpstr>
      <vt:lpstr>MEMAHAMI KONSEP HALALAN-THOYYIBAN DALAM KONSUMSI ISLAM</vt:lpstr>
      <vt:lpstr>TUJUAN PENCIPTAAN MANUSIA</vt:lpstr>
      <vt:lpstr>KONSEP HALALAN THOYYIBA UNTUK  MANUSIA</vt:lpstr>
      <vt:lpstr>KONSEP HALALAN THOYYIBAN ORANG BERIMAN</vt:lpstr>
      <vt:lpstr>KONSEP SYUKUR DALAM KONSUMSI</vt:lpstr>
      <vt:lpstr>Antara Thayyibat dan keberkahan dalam Konsumsi</vt:lpstr>
      <vt:lpstr>Kenapa “sikap Melampaui batas” haram dalam Islam?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MEMAHAMI KONSEP HALALAN-THOYYIBAN DALAM KONSUMSI ISLAM</dc:title>
  <dc:creator>Speiz</dc:creator>
  <cp:lastModifiedBy>Speiz</cp:lastModifiedBy>
  <cp:revision>19</cp:revision>
  <dcterms:created xsi:type="dcterms:W3CDTF">2020-05-09T22:03:16Z</dcterms:created>
  <dcterms:modified xsi:type="dcterms:W3CDTF">2020-05-12T23:09:56Z</dcterms:modified>
</cp:coreProperties>
</file>