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5"/>
  </p:notesMasterIdLst>
  <p:sldIdLst>
    <p:sldId id="283" r:id="rId2"/>
    <p:sldId id="284" r:id="rId3"/>
    <p:sldId id="285" r:id="rId4"/>
    <p:sldId id="286" r:id="rId5"/>
    <p:sldId id="287" r:id="rId6"/>
    <p:sldId id="288" r:id="rId7"/>
    <p:sldId id="289" r:id="rId8"/>
    <p:sldId id="290" r:id="rId9"/>
    <p:sldId id="291" r:id="rId10"/>
    <p:sldId id="292" r:id="rId11"/>
    <p:sldId id="293" r:id="rId12"/>
    <p:sldId id="294" r:id="rId13"/>
    <p:sldId id="295" r:id="rId1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1" d="100"/>
          <a:sy n="71" d="100"/>
        </p:scale>
        <p:origin x="1260"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8663" name="Rectangle 2"/>
          <p:cNvSpPr>
            <a:spLocks noGrp="1" noChangeArrowheads="1"/>
          </p:cNvSpPr>
          <p:nvPr>
            <p:ph type="hdr" sz="quarter"/>
          </p:nvPr>
        </p:nvSpPr>
        <p:spPr bwMode="auto">
          <a:xfrm>
            <a:off x="2" y="1"/>
            <a:ext cx="3076575" cy="512763"/>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lvl1pPr algn="l">
              <a:defRPr sz="1100"/>
            </a:lvl1pPr>
          </a:lstStyle>
          <a:p>
            <a:endParaRPr lang="en-US"/>
          </a:p>
        </p:txBody>
      </p:sp>
      <p:sp>
        <p:nvSpPr>
          <p:cNvPr id="1048664" name="Rectangle 3"/>
          <p:cNvSpPr>
            <a:spLocks noGrp="1" noChangeArrowheads="1"/>
          </p:cNvSpPr>
          <p:nvPr>
            <p:ph type="dt" idx="1"/>
          </p:nvPr>
        </p:nvSpPr>
        <p:spPr bwMode="auto">
          <a:xfrm>
            <a:off x="4021139" y="1"/>
            <a:ext cx="3076575" cy="512763"/>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lvl1pPr algn="r">
              <a:defRPr sz="1100"/>
            </a:lvl1pPr>
          </a:lstStyle>
          <a:p>
            <a:endParaRPr lang="en-US"/>
          </a:p>
        </p:txBody>
      </p:sp>
      <p:sp>
        <p:nvSpPr>
          <p:cNvPr id="1048665" name="Rectangle 4"/>
          <p:cNvSpPr>
            <a:spLocks noGrp="1" noRot="1" noChangeAspect="1" noChangeArrowheads="1" noTextEdit="1"/>
          </p:cNvSpPr>
          <p:nvPr>
            <p:ph type="sldImg" idx="2"/>
          </p:nvPr>
        </p:nvSpPr>
        <p:spPr bwMode="auto">
          <a:xfrm>
            <a:off x="990600" y="766763"/>
            <a:ext cx="5118100" cy="3838575"/>
          </a:xfrm>
          <a:prstGeom prst="rect">
            <a:avLst/>
          </a:prstGeom>
          <a:noFill/>
          <a:ln w="9525">
            <a:solidFill>
              <a:srgbClr val="000000"/>
            </a:solidFill>
            <a:miter lim="800000"/>
            <a:headEnd/>
            <a:tailEnd/>
          </a:ln>
          <a:effectLst/>
        </p:spPr>
      </p:sp>
      <p:sp>
        <p:nvSpPr>
          <p:cNvPr id="1048666" name="Rectangle 5"/>
          <p:cNvSpPr>
            <a:spLocks noGrp="1" noChangeArrowheads="1"/>
          </p:cNvSpPr>
          <p:nvPr>
            <p:ph type="body" sz="quarter" idx="3"/>
          </p:nvPr>
        </p:nvSpPr>
        <p:spPr bwMode="auto">
          <a:xfrm>
            <a:off x="709614" y="4862514"/>
            <a:ext cx="5680075" cy="4605337"/>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667" name="Rectangle 6"/>
          <p:cNvSpPr>
            <a:spLocks noGrp="1" noChangeArrowheads="1"/>
          </p:cNvSpPr>
          <p:nvPr>
            <p:ph type="ftr" sz="quarter" idx="4"/>
          </p:nvPr>
        </p:nvSpPr>
        <p:spPr bwMode="auto">
          <a:xfrm>
            <a:off x="2" y="9720264"/>
            <a:ext cx="3076575" cy="512762"/>
          </a:xfrm>
          <a:prstGeom prst="rect">
            <a:avLst/>
          </a:prstGeom>
          <a:noFill/>
          <a:ln w="9525">
            <a:noFill/>
            <a:miter lim="800000"/>
            <a:headEnd/>
            <a:tailEnd/>
          </a:ln>
          <a:effectLst/>
        </p:spPr>
        <p:txBody>
          <a:bodyPr vert="horz" wrap="square" lIns="91492" tIns="45745" rIns="91492" bIns="45745" numCol="1" anchor="b" anchorCtr="0" compatLnSpc="1">
            <a:prstTxWarp prst="textNoShape">
              <a:avLst/>
            </a:prstTxWarp>
          </a:bodyPr>
          <a:lstStyle>
            <a:lvl1pPr algn="l">
              <a:defRPr sz="1100"/>
            </a:lvl1pPr>
          </a:lstStyle>
          <a:p>
            <a:endParaRPr lang="en-US"/>
          </a:p>
        </p:txBody>
      </p:sp>
      <p:sp>
        <p:nvSpPr>
          <p:cNvPr id="1048668" name="Rectangle 7"/>
          <p:cNvSpPr>
            <a:spLocks noGrp="1" noChangeArrowheads="1"/>
          </p:cNvSpPr>
          <p:nvPr>
            <p:ph type="sldNum" sz="quarter" idx="5"/>
          </p:nvPr>
        </p:nvSpPr>
        <p:spPr bwMode="auto">
          <a:xfrm>
            <a:off x="4021139" y="9720264"/>
            <a:ext cx="3076575" cy="512762"/>
          </a:xfrm>
          <a:prstGeom prst="rect">
            <a:avLst/>
          </a:prstGeom>
          <a:noFill/>
          <a:ln w="9525">
            <a:noFill/>
            <a:miter lim="800000"/>
            <a:headEnd/>
            <a:tailEnd/>
          </a:ln>
          <a:effectLst/>
        </p:spPr>
        <p:txBody>
          <a:bodyPr vert="horz" wrap="square" lIns="91492" tIns="45745" rIns="91492" bIns="45745" numCol="1" anchor="b" anchorCtr="0" compatLnSpc="1">
            <a:prstTxWarp prst="textNoShape">
              <a:avLst/>
            </a:prstTxWarp>
          </a:bodyPr>
          <a:lstStyle>
            <a:lvl1pPr algn="r">
              <a:defRPr sz="1100"/>
            </a:lvl1pPr>
          </a:lstStyle>
          <a:p>
            <a:fld id="{A9A0EA98-5831-4853-B862-C702E6EB345C}" type="slidenum">
              <a:rPr lang="en-US"/>
              <a:pPr/>
              <a:t>‹#›</a:t>
            </a:fld>
            <a:endParaRPr lang="en-US"/>
          </a:p>
        </p:txBody>
      </p:sp>
    </p:spTree>
    <p:extLst>
      <p:ext uri="{BB962C8B-B14F-4D97-AF65-F5344CB8AC3E}">
        <p14:creationId xmlns:p14="http://schemas.microsoft.com/office/powerpoint/2010/main" val="183657443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0BC1078-46ED-40F9-8930-935BAD7C2B02}" type="datetimeFigureOut">
              <a:rPr lang="zh-CN" altLang="en-US" smtClean="0"/>
              <a:pPr/>
              <a:t>2019/10/31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extLst>
      <p:ext uri="{BB962C8B-B14F-4D97-AF65-F5344CB8AC3E}">
        <p14:creationId xmlns:p14="http://schemas.microsoft.com/office/powerpoint/2010/main" val="32702515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BC1078-46ED-40F9-8930-935BAD7C2B02}" type="datetimeFigureOut">
              <a:rPr lang="zh-CN" altLang="en-US" smtClean="0"/>
              <a:pPr/>
              <a:t>2019/10/31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extLst>
      <p:ext uri="{BB962C8B-B14F-4D97-AF65-F5344CB8AC3E}">
        <p14:creationId xmlns:p14="http://schemas.microsoft.com/office/powerpoint/2010/main" val="1618759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BC1078-46ED-40F9-8930-935BAD7C2B02}" type="datetimeFigureOut">
              <a:rPr lang="zh-CN" altLang="en-US" smtClean="0"/>
              <a:pPr/>
              <a:t>2019/10/31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5B52ADC-5BFA-4FBD-BEE2-16096B7F4166}" type="slidenum">
              <a:rPr lang="zh-CN" altLang="en-US" smtClean="0"/>
              <a:pPr/>
              <a:t>‹#›</a:t>
            </a:fld>
            <a:endParaRPr lang="zh-CN"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0922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BC1078-46ED-40F9-8930-935BAD7C2B02}" type="datetimeFigureOut">
              <a:rPr lang="zh-CN" altLang="en-US" smtClean="0"/>
              <a:pPr/>
              <a:t>2019/10/31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extLst>
      <p:ext uri="{BB962C8B-B14F-4D97-AF65-F5344CB8AC3E}">
        <p14:creationId xmlns:p14="http://schemas.microsoft.com/office/powerpoint/2010/main" val="16402207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BC1078-46ED-40F9-8930-935BAD7C2B02}" type="datetimeFigureOut">
              <a:rPr lang="zh-CN" altLang="en-US" smtClean="0"/>
              <a:pPr/>
              <a:t>2019/10/31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5B52ADC-5BFA-4FBD-BEE2-16096B7F4166}" type="slidenum">
              <a:rPr lang="zh-CN" altLang="en-US" smtClean="0"/>
              <a:pPr/>
              <a:t>‹#›</a:t>
            </a:fld>
            <a:endParaRPr lang="zh-CN"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6793662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BC1078-46ED-40F9-8930-935BAD7C2B02}" type="datetimeFigureOut">
              <a:rPr lang="zh-CN" altLang="en-US" smtClean="0"/>
              <a:pPr/>
              <a:t>2019/10/31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extLst>
      <p:ext uri="{BB962C8B-B14F-4D97-AF65-F5344CB8AC3E}">
        <p14:creationId xmlns:p14="http://schemas.microsoft.com/office/powerpoint/2010/main" val="9726563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0BC1078-46ED-40F9-8930-935BAD7C2B02}" type="datetimeFigureOut">
              <a:rPr lang="zh-CN" altLang="en-US" smtClean="0"/>
              <a:pPr/>
              <a:t>2019/10/31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extLst>
      <p:ext uri="{BB962C8B-B14F-4D97-AF65-F5344CB8AC3E}">
        <p14:creationId xmlns:p14="http://schemas.microsoft.com/office/powerpoint/2010/main" val="42016158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0BC1078-46ED-40F9-8930-935BAD7C2B02}" type="datetimeFigureOut">
              <a:rPr lang="zh-CN" altLang="en-US" smtClean="0"/>
              <a:pPr/>
              <a:t>2019/10/31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extLst>
      <p:ext uri="{BB962C8B-B14F-4D97-AF65-F5344CB8AC3E}">
        <p14:creationId xmlns:p14="http://schemas.microsoft.com/office/powerpoint/2010/main" val="1515857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0BC1078-46ED-40F9-8930-935BAD7C2B02}" type="datetimeFigureOut">
              <a:rPr lang="zh-CN" altLang="en-US" smtClean="0"/>
              <a:pPr/>
              <a:t>2019/10/31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extLst>
      <p:ext uri="{BB962C8B-B14F-4D97-AF65-F5344CB8AC3E}">
        <p14:creationId xmlns:p14="http://schemas.microsoft.com/office/powerpoint/2010/main" val="579840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BC1078-46ED-40F9-8930-935BAD7C2B02}" type="datetimeFigureOut">
              <a:rPr lang="zh-CN" altLang="en-US" smtClean="0"/>
              <a:pPr/>
              <a:t>2019/10/31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extLst>
      <p:ext uri="{BB962C8B-B14F-4D97-AF65-F5344CB8AC3E}">
        <p14:creationId xmlns:p14="http://schemas.microsoft.com/office/powerpoint/2010/main" val="30256858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0BC1078-46ED-40F9-8930-935BAD7C2B02}" type="datetimeFigureOut">
              <a:rPr lang="zh-CN" altLang="en-US" smtClean="0"/>
              <a:pPr/>
              <a:t>2019/10/31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extLst>
      <p:ext uri="{BB962C8B-B14F-4D97-AF65-F5344CB8AC3E}">
        <p14:creationId xmlns:p14="http://schemas.microsoft.com/office/powerpoint/2010/main" val="2541389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0BC1078-46ED-40F9-8930-935BAD7C2B02}" type="datetimeFigureOut">
              <a:rPr lang="zh-CN" altLang="en-US" smtClean="0"/>
              <a:pPr/>
              <a:t>2019/10/31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extLst>
      <p:ext uri="{BB962C8B-B14F-4D97-AF65-F5344CB8AC3E}">
        <p14:creationId xmlns:p14="http://schemas.microsoft.com/office/powerpoint/2010/main" val="2510902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0BC1078-46ED-40F9-8930-935BAD7C2B02}" type="datetimeFigureOut">
              <a:rPr lang="zh-CN" altLang="en-US" smtClean="0"/>
              <a:pPr/>
              <a:t>2019/10/31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extLst>
      <p:ext uri="{BB962C8B-B14F-4D97-AF65-F5344CB8AC3E}">
        <p14:creationId xmlns:p14="http://schemas.microsoft.com/office/powerpoint/2010/main" val="486580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BC1078-46ED-40F9-8930-935BAD7C2B02}" type="datetimeFigureOut">
              <a:rPr lang="zh-CN" altLang="en-US" smtClean="0"/>
              <a:pPr/>
              <a:t>2019/10/31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extLst>
      <p:ext uri="{BB962C8B-B14F-4D97-AF65-F5344CB8AC3E}">
        <p14:creationId xmlns:p14="http://schemas.microsoft.com/office/powerpoint/2010/main" val="32839839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BC1078-46ED-40F9-8930-935BAD7C2B02}" type="datetimeFigureOut">
              <a:rPr lang="zh-CN" altLang="en-US" smtClean="0"/>
              <a:pPr/>
              <a:t>2019/10/31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extLst>
      <p:ext uri="{BB962C8B-B14F-4D97-AF65-F5344CB8AC3E}">
        <p14:creationId xmlns:p14="http://schemas.microsoft.com/office/powerpoint/2010/main" val="3427772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BC1078-46ED-40F9-8930-935BAD7C2B02}" type="datetimeFigureOut">
              <a:rPr lang="zh-CN" altLang="en-US" smtClean="0"/>
              <a:pPr/>
              <a:t>2019/10/31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extLst>
      <p:ext uri="{BB962C8B-B14F-4D97-AF65-F5344CB8AC3E}">
        <p14:creationId xmlns:p14="http://schemas.microsoft.com/office/powerpoint/2010/main" val="206966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0BC1078-46ED-40F9-8930-935BAD7C2B02}" type="datetimeFigureOut">
              <a:rPr lang="zh-CN" altLang="en-US" smtClean="0"/>
              <a:pPr/>
              <a:t>2019/10/31</a:t>
            </a:fld>
            <a:endParaRPr lang="zh-CN"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D5B52ADC-5BFA-4FBD-BEE2-16096B7F4166}" type="slidenum">
              <a:rPr lang="zh-CN" altLang="en-US" smtClean="0"/>
              <a:pPr/>
              <a:t>‹#›</a:t>
            </a:fld>
            <a:endParaRPr lang="zh-CN" altLang="en-US"/>
          </a:p>
        </p:txBody>
      </p:sp>
    </p:spTree>
    <p:extLst>
      <p:ext uri="{BB962C8B-B14F-4D97-AF65-F5344CB8AC3E}">
        <p14:creationId xmlns:p14="http://schemas.microsoft.com/office/powerpoint/2010/main" val="302026899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9" name="Title 1"/>
          <p:cNvSpPr>
            <a:spLocks noGrp="1"/>
          </p:cNvSpPr>
          <p:nvPr>
            <p:ph type="ctrTitle"/>
          </p:nvPr>
        </p:nvSpPr>
        <p:spPr/>
        <p:txBody>
          <a:bodyPr/>
          <a:lstStyle/>
          <a:p>
            <a:r>
              <a:rPr lang="en-US" altLang="zh-CN" dirty="0" smtClean="0"/>
              <a:t>ANALISIS PENGEMBANGAN KURIKULUM PAI</a:t>
            </a:r>
            <a:endParaRPr lang="en-US" altLang="zh-CN" dirty="0"/>
          </a:p>
        </p:txBody>
      </p:sp>
      <p:sp>
        <p:nvSpPr>
          <p:cNvPr id="1048600" name="Subtitle 2"/>
          <p:cNvSpPr>
            <a:spLocks noGrp="1"/>
          </p:cNvSpPr>
          <p:nvPr>
            <p:ph type="subTitle" idx="1"/>
          </p:nvPr>
        </p:nvSpPr>
        <p:spPr/>
        <p:txBody>
          <a:bodyPr/>
          <a:lstStyle/>
          <a:p>
            <a:r>
              <a:rPr lang="en-US" altLang="zh-CN" dirty="0" smtClean="0"/>
              <a:t>ANISA DWI MAKRUFI</a:t>
            </a:r>
            <a:endParaRPr lang="en-US" altLang="zh-CN"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9" name="Title 1048608"/>
          <p:cNvSpPr>
            <a:spLocks noGrp="1"/>
          </p:cNvSpPr>
          <p:nvPr>
            <p:ph type="title"/>
          </p:nvPr>
        </p:nvSpPr>
        <p:spPr/>
        <p:txBody>
          <a:bodyPr/>
          <a:lstStyle/>
          <a:p>
            <a:pPr algn="ctr"/>
            <a:r>
              <a:rPr lang="en-US" b="1" dirty="0" smtClean="0"/>
              <a:t>C. </a:t>
            </a:r>
            <a:r>
              <a:rPr lang="x-none" b="1" dirty="0" smtClean="0"/>
              <a:t>Buku </a:t>
            </a:r>
            <a:r>
              <a:rPr lang="en-US" b="1" dirty="0" smtClean="0"/>
              <a:t>T</a:t>
            </a:r>
            <a:r>
              <a:rPr lang="x-none" b="1" dirty="0" smtClean="0"/>
              <a:t>eks </a:t>
            </a:r>
            <a:r>
              <a:rPr lang="en-US" b="1" dirty="0" smtClean="0"/>
              <a:t>P</a:t>
            </a:r>
            <a:r>
              <a:rPr lang="x-none" b="1" dirty="0" smtClean="0"/>
              <a:t>elajaran</a:t>
            </a:r>
            <a:endParaRPr lang="x-none" b="1" dirty="0"/>
          </a:p>
        </p:txBody>
      </p:sp>
      <p:sp>
        <p:nvSpPr>
          <p:cNvPr id="1048610" name="Content Placeholder 1048609"/>
          <p:cNvSpPr>
            <a:spLocks noGrp="1"/>
          </p:cNvSpPr>
          <p:nvPr>
            <p:ph idx="1"/>
          </p:nvPr>
        </p:nvSpPr>
        <p:spPr/>
        <p:txBody>
          <a:bodyPr>
            <a:normAutofit fontScale="93214"/>
          </a:bodyPr>
          <a:lstStyle/>
          <a:p>
            <a:r>
              <a:rPr lang="en-US" dirty="0" smtClean="0"/>
              <a:t>B</a:t>
            </a:r>
            <a:r>
              <a:rPr lang="x-none" dirty="0" smtClean="0"/>
              <a:t>uku </a:t>
            </a:r>
            <a:r>
              <a:rPr lang="x-none" dirty="0"/>
              <a:t>teks pelajaran yang digunakan oleh se¬kolah/madrasah dipilih melalui rapat guru dengan pertimbangan komite sekolah/madrasah dari buku¬buku teks pelajaran yang ditetapkan oleh Menteri, buku pelajaran peserta didik adalah 1 : 1 per mata pelajaran, dapat menggunakan buku-buku dari perpistakaan, guru juga menggunakan buku panduan guru, buku pengayaan, buku refe¬rensi dan sumber belajar lainnya.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1" name="Title 1048610"/>
          <p:cNvSpPr>
            <a:spLocks noGrp="1"/>
          </p:cNvSpPr>
          <p:nvPr>
            <p:ph type="title"/>
          </p:nvPr>
        </p:nvSpPr>
        <p:spPr/>
        <p:txBody>
          <a:bodyPr/>
          <a:lstStyle/>
          <a:p>
            <a:pPr algn="ctr"/>
            <a:r>
              <a:rPr lang="en-US" b="1" dirty="0" smtClean="0"/>
              <a:t>D. </a:t>
            </a:r>
            <a:r>
              <a:rPr lang="x-none" b="1" dirty="0" smtClean="0"/>
              <a:t>Pengelolaan </a:t>
            </a:r>
            <a:r>
              <a:rPr lang="en-US" b="1" dirty="0"/>
              <a:t>K</a:t>
            </a:r>
            <a:r>
              <a:rPr lang="x-none" b="1" dirty="0" smtClean="0"/>
              <a:t>elas</a:t>
            </a:r>
            <a:endParaRPr lang="x-none" b="1" dirty="0"/>
          </a:p>
        </p:txBody>
      </p:sp>
      <p:sp>
        <p:nvSpPr>
          <p:cNvPr id="1048612" name="Content Placeholder 1048611"/>
          <p:cNvSpPr>
            <a:spLocks noGrp="1"/>
          </p:cNvSpPr>
          <p:nvPr>
            <p:ph idx="1"/>
          </p:nvPr>
        </p:nvSpPr>
        <p:spPr/>
        <p:txBody>
          <a:bodyPr>
            <a:normAutofit fontScale="92857"/>
          </a:bodyPr>
          <a:lstStyle/>
          <a:p>
            <a:r>
              <a:rPr lang="en-US" dirty="0" smtClean="0"/>
              <a:t>G</a:t>
            </a:r>
            <a:r>
              <a:rPr lang="x-none" dirty="0" smtClean="0"/>
              <a:t>uru </a:t>
            </a:r>
            <a:r>
              <a:rPr lang="x-none" dirty="0"/>
              <a:t>mengatur tempat duduk sesuai dengan ka¬rakteristik peserta didik dan mata pelajaran, serta aktivitas pembelajaran yang akan dilakukan guru haris mempunyai suara yang jelas dan dapat didengar oleh semua murid dan memiliki tutur kata yang santun. Guru harus menggunakan pakaian yang santun dan rapi, selalu memberitahu silabus mata pelajaran.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3" name="Title 1048612"/>
          <p:cNvSpPr>
            <a:spLocks noGrp="1"/>
          </p:cNvSpPr>
          <p:nvPr>
            <p:ph type="title"/>
          </p:nvPr>
        </p:nvSpPr>
        <p:spPr/>
        <p:txBody>
          <a:bodyPr>
            <a:normAutofit fontScale="90000"/>
          </a:bodyPr>
          <a:lstStyle/>
          <a:p>
            <a:pPr algn="ctr"/>
            <a:r>
              <a:rPr lang="en-US" b="1" dirty="0" smtClean="0"/>
              <a:t>E. </a:t>
            </a:r>
            <a:r>
              <a:rPr lang="x-none" b="1" dirty="0" smtClean="0"/>
              <a:t>Pelaksanaan </a:t>
            </a:r>
            <a:r>
              <a:rPr lang="x-none" b="1" dirty="0"/>
              <a:t>Pembelajaran
</a:t>
            </a:r>
          </a:p>
        </p:txBody>
      </p:sp>
      <p:sp>
        <p:nvSpPr>
          <p:cNvPr id="1048614" name="Content Placeholder 1048613"/>
          <p:cNvSpPr>
            <a:spLocks noGrp="1"/>
          </p:cNvSpPr>
          <p:nvPr>
            <p:ph idx="1"/>
          </p:nvPr>
        </p:nvSpPr>
        <p:spPr/>
        <p:txBody>
          <a:bodyPr>
            <a:normAutofit fontScale="97500"/>
          </a:bodyPr>
          <a:lstStyle/>
          <a:p>
            <a:r>
              <a:rPr lang="x-none" dirty="0" smtClean="0"/>
              <a:t>Pelaksanaan </a:t>
            </a:r>
            <a:r>
              <a:rPr lang="x-none" dirty="0"/>
              <a:t>pembelajaran merupakan implementasi dari RPP, meliputi kegiatan pendahuluan, kegiatan inti, dan kegiatan penutup.</a:t>
            </a:r>
          </a:p>
          <a:p>
            <a:pPr marL="0" indent="0">
              <a:buNone/>
            </a:pPr>
            <a:endParaRPr lang="en-US" dirty="0" smtClean="0"/>
          </a:p>
          <a:p>
            <a:pPr marL="0" indent="0">
              <a:buNone/>
            </a:pPr>
            <a:r>
              <a:rPr lang="en-US" b="1" dirty="0" smtClean="0"/>
              <a:t>F. </a:t>
            </a:r>
            <a:r>
              <a:rPr lang="x-none" b="1" dirty="0" smtClean="0"/>
              <a:t>Penilaian </a:t>
            </a:r>
            <a:r>
              <a:rPr lang="x-none" b="1" dirty="0"/>
              <a:t>Hasil </a:t>
            </a:r>
            <a:r>
              <a:rPr lang="x-none" b="1" dirty="0" smtClean="0"/>
              <a:t>Pembelajaran</a:t>
            </a:r>
            <a:r>
              <a:rPr lang="x-none" dirty="0"/>
              <a:t>
Penilaian dilakukan oleh pendidik terhadap hasil pembelajaran untuk mengukur tingkat pencapaian kompetensi peserta didik, serta digunakan sebagai bahan penyusunan laporan kemajuan hasil belajar, dan memperbaiki proses pembelajaran. Penilaian dilakukan secara konsisten.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err="1" smtClean="0"/>
              <a:t>Permendikbud</a:t>
            </a:r>
            <a:r>
              <a:rPr lang="en-US" b="1" dirty="0" smtClean="0"/>
              <a:t> (BSNP)</a:t>
            </a:r>
            <a:endParaRPr lang="en-US" b="1" dirty="0"/>
          </a:p>
        </p:txBody>
      </p:sp>
      <p:sp>
        <p:nvSpPr>
          <p:cNvPr id="3" name="Content Placeholder 2"/>
          <p:cNvSpPr>
            <a:spLocks noGrp="1"/>
          </p:cNvSpPr>
          <p:nvPr>
            <p:ph idx="1"/>
          </p:nvPr>
        </p:nvSpPr>
        <p:spPr/>
        <p:txBody>
          <a:bodyPr/>
          <a:lstStyle/>
          <a:p>
            <a:r>
              <a:rPr lang="en-US" dirty="0" err="1" smtClean="0"/>
              <a:t>Standar</a:t>
            </a:r>
            <a:r>
              <a:rPr lang="en-US" dirty="0" smtClean="0"/>
              <a:t> </a:t>
            </a:r>
            <a:r>
              <a:rPr lang="en-US" dirty="0" err="1" smtClean="0"/>
              <a:t>Kompetensi</a:t>
            </a:r>
            <a:r>
              <a:rPr lang="en-US" dirty="0" smtClean="0"/>
              <a:t> </a:t>
            </a:r>
            <a:r>
              <a:rPr lang="en-US" dirty="0" err="1" smtClean="0"/>
              <a:t>Lulusan</a:t>
            </a:r>
            <a:r>
              <a:rPr lang="en-US" dirty="0" smtClean="0"/>
              <a:t> (No. 20 Th. 2016)</a:t>
            </a:r>
          </a:p>
          <a:p>
            <a:r>
              <a:rPr lang="en-US" dirty="0" err="1" smtClean="0"/>
              <a:t>Standar</a:t>
            </a:r>
            <a:r>
              <a:rPr lang="en-US" dirty="0" smtClean="0"/>
              <a:t> </a:t>
            </a:r>
            <a:r>
              <a:rPr lang="en-US" dirty="0" err="1" smtClean="0"/>
              <a:t>Isi</a:t>
            </a:r>
            <a:r>
              <a:rPr lang="en-US" dirty="0" smtClean="0"/>
              <a:t> (No. 21 Th. 2016)</a:t>
            </a:r>
          </a:p>
          <a:p>
            <a:r>
              <a:rPr lang="en-US" dirty="0" err="1" smtClean="0"/>
              <a:t>Standar</a:t>
            </a:r>
            <a:r>
              <a:rPr lang="en-US" dirty="0" smtClean="0"/>
              <a:t> </a:t>
            </a:r>
            <a:r>
              <a:rPr lang="en-US" dirty="0" err="1" smtClean="0"/>
              <a:t>Proses</a:t>
            </a:r>
            <a:r>
              <a:rPr lang="en-US" dirty="0" smtClean="0"/>
              <a:t> (No. 22 Th. 2016)</a:t>
            </a:r>
          </a:p>
          <a:p>
            <a:r>
              <a:rPr lang="en-US" dirty="0" err="1" smtClean="0"/>
              <a:t>Standar</a:t>
            </a:r>
            <a:r>
              <a:rPr lang="en-US" dirty="0" smtClean="0"/>
              <a:t> </a:t>
            </a:r>
            <a:r>
              <a:rPr lang="en-US" dirty="0" err="1" smtClean="0"/>
              <a:t>Penilaian</a:t>
            </a:r>
            <a:r>
              <a:rPr lang="en-US" dirty="0" smtClean="0"/>
              <a:t> (No. 23 Th. 2016)</a:t>
            </a:r>
          </a:p>
          <a:p>
            <a:r>
              <a:rPr lang="en-US" dirty="0" err="1" smtClean="0"/>
              <a:t>Permen</a:t>
            </a:r>
            <a:r>
              <a:rPr lang="en-US" dirty="0" smtClean="0"/>
              <a:t> </a:t>
            </a:r>
            <a:r>
              <a:rPr lang="en-US" dirty="0" err="1" smtClean="0"/>
              <a:t>Kompetensi</a:t>
            </a:r>
            <a:r>
              <a:rPr lang="en-US" dirty="0" smtClean="0"/>
              <a:t> </a:t>
            </a:r>
            <a:r>
              <a:rPr lang="en-US" dirty="0" err="1" smtClean="0"/>
              <a:t>Inti</a:t>
            </a:r>
            <a:r>
              <a:rPr lang="en-US" dirty="0" smtClean="0"/>
              <a:t> </a:t>
            </a:r>
            <a:r>
              <a:rPr lang="en-US" dirty="0" err="1" smtClean="0"/>
              <a:t>dan</a:t>
            </a:r>
            <a:r>
              <a:rPr lang="en-US" dirty="0" smtClean="0"/>
              <a:t> </a:t>
            </a:r>
            <a:r>
              <a:rPr lang="en-US" dirty="0" err="1" smtClean="0"/>
              <a:t>Kompetensi</a:t>
            </a:r>
            <a:r>
              <a:rPr lang="en-US" dirty="0" smtClean="0"/>
              <a:t> </a:t>
            </a:r>
            <a:r>
              <a:rPr lang="en-US" dirty="0" err="1" smtClean="0"/>
              <a:t>Dasar</a:t>
            </a:r>
            <a:r>
              <a:rPr lang="en-US" dirty="0" smtClean="0"/>
              <a:t> (No. 24 Th. 2016)</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0" name="Title 1048589"/>
          <p:cNvSpPr>
            <a:spLocks noGrp="1"/>
          </p:cNvSpPr>
          <p:nvPr>
            <p:ph type="title"/>
          </p:nvPr>
        </p:nvSpPr>
        <p:spPr/>
        <p:txBody>
          <a:bodyPr/>
          <a:lstStyle/>
          <a:p>
            <a:pPr algn="ctr"/>
            <a:r>
              <a:rPr lang="en-US" altLang="x-none" b="1" dirty="0" err="1"/>
              <a:t>Standar</a:t>
            </a:r>
            <a:r>
              <a:rPr lang="en-US" altLang="x-none" b="1" dirty="0"/>
              <a:t> </a:t>
            </a:r>
            <a:r>
              <a:rPr lang="en-US" altLang="x-none" b="1" dirty="0" err="1"/>
              <a:t>Nasional</a:t>
            </a:r>
            <a:r>
              <a:rPr lang="en-US" altLang="x-none" b="1" dirty="0"/>
              <a:t> </a:t>
            </a:r>
            <a:r>
              <a:rPr lang="en-US" altLang="x-none" b="1" dirty="0" err="1"/>
              <a:t>Pendidikan</a:t>
            </a:r>
            <a:endParaRPr lang="x-none" b="1" dirty="0"/>
          </a:p>
        </p:txBody>
      </p:sp>
      <p:sp>
        <p:nvSpPr>
          <p:cNvPr id="1048591" name="Content Placeholder 1048590"/>
          <p:cNvSpPr>
            <a:spLocks noGrp="1"/>
          </p:cNvSpPr>
          <p:nvPr>
            <p:ph idx="1"/>
          </p:nvPr>
        </p:nvSpPr>
        <p:spPr/>
        <p:txBody>
          <a:bodyPr/>
          <a:lstStyle/>
          <a:p>
            <a:r>
              <a:rPr lang="x-none"/>
              <a:t>STANDAR NASIONAL PENDIDIKAN
Standar Nasional Pendidikan adalah </a:t>
            </a:r>
            <a:r>
              <a:rPr lang="x-none" b="1"/>
              <a:t>kriteria minimal </a:t>
            </a:r>
            <a:r>
              <a:rPr lang="x-none"/>
              <a:t>tentang sistem pendidikan di seluruh wilayah hukum Negara Kesatuan Republik Indonesia.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6" name="Title 1048585"/>
          <p:cNvSpPr>
            <a:spLocks noGrp="1"/>
          </p:cNvSpPr>
          <p:nvPr>
            <p:ph type="title"/>
          </p:nvPr>
        </p:nvSpPr>
        <p:spPr/>
        <p:txBody>
          <a:bodyPr/>
          <a:lstStyle/>
          <a:p>
            <a:pPr algn="ctr"/>
            <a:r>
              <a:rPr lang="en-US" altLang="x-none" b="1" dirty="0" smtClean="0"/>
              <a:t>8 </a:t>
            </a:r>
            <a:r>
              <a:rPr lang="en-US" altLang="x-none" b="1" dirty="0" err="1" smtClean="0"/>
              <a:t>Standar</a:t>
            </a:r>
            <a:r>
              <a:rPr lang="en-US" altLang="x-none" b="1" dirty="0" smtClean="0"/>
              <a:t> </a:t>
            </a:r>
            <a:r>
              <a:rPr lang="en-US" altLang="x-none" b="1" dirty="0" err="1"/>
              <a:t>Nasional</a:t>
            </a:r>
            <a:r>
              <a:rPr lang="en-US" altLang="x-none" b="1" dirty="0"/>
              <a:t> </a:t>
            </a:r>
            <a:r>
              <a:rPr lang="en-US" altLang="x-none" b="1" dirty="0" err="1"/>
              <a:t>Pendidikan</a:t>
            </a:r>
            <a:endParaRPr lang="x-none" b="1" dirty="0"/>
          </a:p>
        </p:txBody>
      </p:sp>
      <p:sp>
        <p:nvSpPr>
          <p:cNvPr id="1048587" name="Content Placeholder 1048586"/>
          <p:cNvSpPr>
            <a:spLocks noGrp="1"/>
          </p:cNvSpPr>
          <p:nvPr>
            <p:ph idx="1"/>
          </p:nvPr>
        </p:nvSpPr>
        <p:spPr/>
        <p:txBody>
          <a:bodyPr>
            <a:normAutofit/>
          </a:bodyPr>
          <a:lstStyle/>
          <a:p>
            <a:pPr marL="0" indent="0">
              <a:buNone/>
            </a:pPr>
            <a:r>
              <a:rPr lang="en-US" altLang="x-none" dirty="0"/>
              <a:t>1</a:t>
            </a:r>
            <a:r>
              <a:rPr lang="en-US" altLang="x-none" b="1" dirty="0"/>
              <a:t>. </a:t>
            </a:r>
            <a:r>
              <a:rPr lang="x-none" b="1"/>
              <a:t>Standar Kompetensi Lulusan</a:t>
            </a:r>
            <a:r>
              <a:rPr lang="x-none"/>
              <a:t>
</a:t>
            </a:r>
            <a:r>
              <a:rPr lang="en-US" altLang="x-none" dirty="0"/>
              <a:t>2. </a:t>
            </a:r>
            <a:r>
              <a:rPr lang="x-none" b="1"/>
              <a:t>Standar Isi</a:t>
            </a:r>
            <a:r>
              <a:rPr lang="x-none"/>
              <a:t>
</a:t>
            </a:r>
            <a:r>
              <a:rPr lang="en-US" altLang="x-none" dirty="0"/>
              <a:t>3. </a:t>
            </a:r>
            <a:r>
              <a:rPr lang="x-none" b="1"/>
              <a:t>Standar Proses</a:t>
            </a:r>
            <a:r>
              <a:rPr lang="x-none"/>
              <a:t>
</a:t>
            </a:r>
            <a:r>
              <a:rPr lang="en-US" altLang="x-none" dirty="0"/>
              <a:t>4. </a:t>
            </a:r>
            <a:r>
              <a:rPr lang="x-none"/>
              <a:t>Standar Pendidikan dan Tenaga Kependidikan
</a:t>
            </a:r>
            <a:r>
              <a:rPr lang="en-US" altLang="x-none" dirty="0"/>
              <a:t>5. </a:t>
            </a:r>
            <a:r>
              <a:rPr lang="x-none"/>
              <a:t>Standar Sarana dan Prasarana
</a:t>
            </a:r>
            <a:r>
              <a:rPr lang="en-US" altLang="x-none" dirty="0"/>
              <a:t>6. </a:t>
            </a:r>
            <a:r>
              <a:rPr lang="x-none"/>
              <a:t>Standar Pengelolaan
</a:t>
            </a:r>
            <a:r>
              <a:rPr lang="en-US" altLang="x-none" dirty="0"/>
              <a:t>7. </a:t>
            </a:r>
            <a:r>
              <a:rPr lang="x-none"/>
              <a:t>Standar Pembiayaan Pendidikan
</a:t>
            </a:r>
            <a:r>
              <a:rPr lang="en-US" altLang="x-none" dirty="0"/>
              <a:t>8. </a:t>
            </a:r>
            <a:r>
              <a:rPr lang="x-none" b="1"/>
              <a:t>Standar Penilaian Pendidikan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8" name="Title 1048587"/>
          <p:cNvSpPr>
            <a:spLocks noGrp="1"/>
          </p:cNvSpPr>
          <p:nvPr>
            <p:ph type="title"/>
          </p:nvPr>
        </p:nvSpPr>
        <p:spPr/>
        <p:txBody>
          <a:bodyPr/>
          <a:lstStyle/>
          <a:p>
            <a:pPr algn="ctr"/>
            <a:r>
              <a:rPr lang="x-none" b="1" dirty="0"/>
              <a:t>Fungsi dan Tujuan Standar </a:t>
            </a:r>
          </a:p>
        </p:txBody>
      </p:sp>
      <p:sp>
        <p:nvSpPr>
          <p:cNvPr id="1048589" name="Content Placeholder 1048588"/>
          <p:cNvSpPr>
            <a:spLocks noGrp="1"/>
          </p:cNvSpPr>
          <p:nvPr>
            <p:ph idx="1"/>
          </p:nvPr>
        </p:nvSpPr>
        <p:spPr/>
        <p:txBody>
          <a:bodyPr>
            <a:normAutofit fontScale="93214"/>
          </a:bodyPr>
          <a:lstStyle/>
          <a:p>
            <a:r>
              <a:rPr lang="x-none" dirty="0" smtClean="0"/>
              <a:t>Standar </a:t>
            </a:r>
            <a:r>
              <a:rPr lang="x-none" dirty="0"/>
              <a:t>Nasional Pendidikan </a:t>
            </a:r>
            <a:r>
              <a:rPr lang="x-none" b="1" dirty="0"/>
              <a:t>berfungsi</a:t>
            </a:r>
            <a:r>
              <a:rPr lang="x-none" dirty="0"/>
              <a:t> sebagai dasar dalam perencanaan, pelaksanaan, dan pengawasan pendidikan dalam rangka mewujudkan pendidikan nasional yang bermutu
</a:t>
            </a:r>
            <a:r>
              <a:rPr lang="x-none" dirty="0" smtClean="0"/>
              <a:t>Standar </a:t>
            </a:r>
            <a:r>
              <a:rPr lang="x-none" dirty="0"/>
              <a:t>Nasional Pendidikan </a:t>
            </a:r>
            <a:r>
              <a:rPr lang="x-none" b="1" dirty="0"/>
              <a:t>bertujuan </a:t>
            </a:r>
            <a:r>
              <a:rPr lang="x-none" dirty="0"/>
              <a:t>menjamin mutu pendidikan nasional dalam rangka mencerdaskan kehidupan bangsa dan membentuk watak serta peradaban bangsa yang bermartabat.
</a:t>
            </a:r>
            <a:r>
              <a:rPr lang="x-none" dirty="0" smtClean="0"/>
              <a:t>Standar </a:t>
            </a:r>
            <a:r>
              <a:rPr lang="x-none" dirty="0"/>
              <a:t>Nasional Pendidikan </a:t>
            </a:r>
            <a:r>
              <a:rPr lang="x-none" b="1" dirty="0"/>
              <a:t>disempurnakan </a:t>
            </a:r>
            <a:r>
              <a:rPr lang="x-none" dirty="0"/>
              <a:t>secara terencana, terarah, dan berkelanjutan sesuai dengan tuntutan perubahan kehidupan lokal, nasional, dan global.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2" name="Title 1048591"/>
          <p:cNvSpPr>
            <a:spLocks noGrp="1"/>
          </p:cNvSpPr>
          <p:nvPr>
            <p:ph type="title"/>
          </p:nvPr>
        </p:nvSpPr>
        <p:spPr>
          <a:xfrm>
            <a:off x="1063917" y="511412"/>
            <a:ext cx="6822781" cy="1491537"/>
          </a:xfrm>
        </p:spPr>
        <p:txBody>
          <a:bodyPr>
            <a:noAutofit/>
          </a:bodyPr>
          <a:lstStyle/>
          <a:p>
            <a:pPr algn="ctr"/>
            <a:r>
              <a:rPr lang="x-none" sz="3200" b="1" dirty="0"/>
              <a:t>Daftar Standar Nasional Pendidikan yang telah menjadi Permendiknas :
</a:t>
            </a:r>
          </a:p>
        </p:txBody>
      </p:sp>
      <p:sp>
        <p:nvSpPr>
          <p:cNvPr id="1048593" name="Content Placeholder 1048592"/>
          <p:cNvSpPr>
            <a:spLocks noGrp="1"/>
          </p:cNvSpPr>
          <p:nvPr>
            <p:ph idx="1"/>
          </p:nvPr>
        </p:nvSpPr>
        <p:spPr>
          <a:xfrm>
            <a:off x="681404" y="2192599"/>
            <a:ext cx="7886700" cy="4665401"/>
          </a:xfrm>
        </p:spPr>
        <p:txBody>
          <a:bodyPr>
            <a:noAutofit/>
          </a:bodyPr>
          <a:lstStyle/>
          <a:p>
            <a:pPr marL="0" indent="0">
              <a:buNone/>
            </a:pPr>
            <a:r>
              <a:rPr lang="en-US" sz="1600" dirty="0" smtClean="0"/>
              <a:t>A. </a:t>
            </a:r>
            <a:r>
              <a:rPr lang="x-none" sz="1600" dirty="0" smtClean="0"/>
              <a:t>Standar </a:t>
            </a:r>
            <a:r>
              <a:rPr lang="x-none" sz="1600" dirty="0"/>
              <a:t>Isi </a:t>
            </a:r>
            <a:r>
              <a:rPr lang="x-none" sz="1600" dirty="0" smtClean="0"/>
              <a:t>:</a:t>
            </a:r>
            <a:r>
              <a:rPr lang="x-none" sz="1600" dirty="0"/>
              <a:t>
</a:t>
            </a:r>
            <a:r>
              <a:rPr lang="en-US" sz="1600" dirty="0" smtClean="0"/>
              <a:t>1. </a:t>
            </a:r>
            <a:r>
              <a:rPr lang="x-none" sz="1600" dirty="0" smtClean="0"/>
              <a:t>Nomor </a:t>
            </a:r>
            <a:r>
              <a:rPr lang="x-none" sz="1600" dirty="0"/>
              <a:t>22 tahun </a:t>
            </a:r>
            <a:r>
              <a:rPr lang="x-none" sz="1600" dirty="0" smtClean="0"/>
              <a:t>2006</a:t>
            </a:r>
            <a:r>
              <a:rPr lang="en-US" sz="1600" dirty="0" smtClean="0"/>
              <a:t> (KTSP) </a:t>
            </a:r>
            <a:r>
              <a:rPr lang="x-none" sz="1600" dirty="0"/>
              <a:t>
Standar Isi untuk Satuan Pendidikan Dasar dan </a:t>
            </a:r>
            <a:r>
              <a:rPr lang="x-none" sz="1600" dirty="0" smtClean="0"/>
              <a:t>Menengah</a:t>
            </a:r>
            <a:r>
              <a:rPr lang="x-none" sz="1600" dirty="0"/>
              <a:t>
2</a:t>
            </a:r>
            <a:r>
              <a:rPr lang="en-US" altLang="x-none" sz="1600" dirty="0"/>
              <a:t>. </a:t>
            </a:r>
            <a:r>
              <a:rPr lang="x-none" sz="1600" dirty="0"/>
              <a:t>Nomor 24 tahun </a:t>
            </a:r>
            <a:r>
              <a:rPr lang="x-none" sz="1600" dirty="0" smtClean="0"/>
              <a:t>2006</a:t>
            </a:r>
            <a:r>
              <a:rPr lang="en-US" sz="1600" dirty="0" smtClean="0"/>
              <a:t>(KTSP) </a:t>
            </a:r>
            <a:r>
              <a:rPr lang="x-none" sz="1600" dirty="0"/>
              <a:t>
</a:t>
            </a:r>
            <a:r>
              <a:rPr lang="x-none" sz="1600" dirty="0" smtClean="0"/>
              <a:t>Pelaksanaan </a:t>
            </a:r>
            <a:r>
              <a:rPr lang="x-none" sz="1600" dirty="0"/>
              <a:t>Peraturan Menteri Pendidikan Nasional Nomor 22 tahun 2006 tentang standar Isi untuk satuan pendidikan Dasar dan Menengah dan Peraturan Menteri Pendidikan Nasional Nomor 23 Tahun 2006 Tentang Standar Kompetensi Lulusan untuk satuan pendidikan Dasar dan </a:t>
            </a:r>
            <a:r>
              <a:rPr lang="x-none" sz="1600" dirty="0" smtClean="0"/>
              <a:t>Menengah</a:t>
            </a:r>
            <a:r>
              <a:rPr lang="x-none" sz="1600" dirty="0"/>
              <a:t>
3</a:t>
            </a:r>
            <a:r>
              <a:rPr lang="en-US" altLang="x-none" sz="1600" dirty="0"/>
              <a:t>. </a:t>
            </a:r>
            <a:r>
              <a:rPr lang="x-none" sz="1600" dirty="0"/>
              <a:t>Nomor 14 Tahun 2007
</a:t>
            </a:r>
            <a:r>
              <a:rPr lang="x-none" sz="1600" dirty="0" smtClean="0"/>
              <a:t>Standar </a:t>
            </a:r>
            <a:r>
              <a:rPr lang="x-none" sz="1600" dirty="0"/>
              <a:t>Isi Program Paket A, Program Paket B, dan Program Paket 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1" name="Title 1048600"/>
          <p:cNvSpPr>
            <a:spLocks noGrp="1"/>
          </p:cNvSpPr>
          <p:nvPr>
            <p:ph type="title"/>
          </p:nvPr>
        </p:nvSpPr>
        <p:spPr/>
        <p:txBody>
          <a:bodyPr/>
          <a:lstStyle/>
          <a:p>
            <a:pPr algn="ctr"/>
            <a:r>
              <a:rPr lang="en-US" altLang="x-none" b="1" dirty="0" err="1"/>
              <a:t>Standar</a:t>
            </a:r>
            <a:r>
              <a:rPr lang="en-US" altLang="x-none" b="1" dirty="0"/>
              <a:t> Proses</a:t>
            </a:r>
            <a:endParaRPr lang="x-none" b="1" dirty="0"/>
          </a:p>
        </p:txBody>
      </p:sp>
      <p:sp>
        <p:nvSpPr>
          <p:cNvPr id="1048602" name="Content Placeholder 1048601"/>
          <p:cNvSpPr>
            <a:spLocks noGrp="1"/>
          </p:cNvSpPr>
          <p:nvPr>
            <p:ph idx="1"/>
          </p:nvPr>
        </p:nvSpPr>
        <p:spPr>
          <a:xfrm>
            <a:off x="890953" y="1791313"/>
            <a:ext cx="6670432" cy="3976441"/>
          </a:xfrm>
        </p:spPr>
        <p:txBody>
          <a:bodyPr>
            <a:noAutofit/>
          </a:bodyPr>
          <a:lstStyle/>
          <a:p>
            <a:pPr marL="0" indent="0">
              <a:buNone/>
            </a:pPr>
            <a:r>
              <a:rPr lang="en-US" altLang="x-none" sz="2000" dirty="0"/>
              <a:t>1. No</a:t>
            </a:r>
            <a:r>
              <a:rPr lang="x-none" sz="2000" dirty="0"/>
              <a:t>mor 41 Tahun </a:t>
            </a:r>
            <a:r>
              <a:rPr lang="x-none" sz="2000" dirty="0" smtClean="0"/>
              <a:t>2007</a:t>
            </a:r>
            <a:r>
              <a:rPr lang="x-none" sz="2000" dirty="0"/>
              <a:t>
Standar Proses untuk Satuan Pendidikan Dasar dan Menengah
2</a:t>
            </a:r>
            <a:r>
              <a:rPr lang="en-US" altLang="x-none" sz="2000" dirty="0"/>
              <a:t>. </a:t>
            </a:r>
            <a:r>
              <a:rPr lang="x-none" sz="2000" dirty="0"/>
              <a:t>Nomor 1 Tahun </a:t>
            </a:r>
            <a:r>
              <a:rPr lang="x-none" sz="2000" dirty="0" smtClean="0"/>
              <a:t>2008</a:t>
            </a:r>
            <a:r>
              <a:rPr lang="x-none" sz="2000" dirty="0"/>
              <a:t>
Standar Proses Pendidikan Khusus
3</a:t>
            </a:r>
            <a:r>
              <a:rPr lang="en-US" altLang="x-none" sz="2000" dirty="0"/>
              <a:t>. N</a:t>
            </a:r>
            <a:r>
              <a:rPr lang="x-none" sz="2000" dirty="0"/>
              <a:t>omor 3 Tahun </a:t>
            </a:r>
            <a:r>
              <a:rPr lang="x-none" sz="2000" dirty="0" smtClean="0"/>
              <a:t>2008</a:t>
            </a:r>
            <a:r>
              <a:rPr lang="x-none" sz="2000" dirty="0"/>
              <a:t>
Standar Proses Pendidikan Kesetaraan Program Paket A, Paket B, dan Paket C</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3" name="Title 1048602"/>
          <p:cNvSpPr>
            <a:spLocks noGrp="1"/>
          </p:cNvSpPr>
          <p:nvPr>
            <p:ph type="title"/>
          </p:nvPr>
        </p:nvSpPr>
        <p:spPr/>
        <p:txBody>
          <a:bodyPr/>
          <a:lstStyle/>
          <a:p>
            <a:pPr algn="ctr"/>
            <a:r>
              <a:rPr lang="en-US" altLang="x-none" b="1" dirty="0" err="1"/>
              <a:t>Standar</a:t>
            </a:r>
            <a:r>
              <a:rPr lang="en-US" altLang="x-none" b="1" dirty="0"/>
              <a:t> Proses</a:t>
            </a:r>
            <a:endParaRPr lang="x-none" b="1" dirty="0"/>
          </a:p>
        </p:txBody>
      </p:sp>
      <p:sp>
        <p:nvSpPr>
          <p:cNvPr id="1048604" name="Content Placeholder 1048603"/>
          <p:cNvSpPr>
            <a:spLocks noGrp="1"/>
          </p:cNvSpPr>
          <p:nvPr>
            <p:ph idx="1"/>
          </p:nvPr>
        </p:nvSpPr>
        <p:spPr/>
        <p:txBody>
          <a:bodyPr/>
          <a:lstStyle/>
          <a:p>
            <a:r>
              <a:rPr lang="x-none"/>
              <a:t>Standar Proses Pendidikan dapat diartikan sebagai suatu bentuk teknis yang merupakan acuan atau kriteria yang dibuat secara terencana atau</a:t>
            </a:r>
            <a:r>
              <a:rPr lang="en-US" altLang="x-none"/>
              <a:t> </a:t>
            </a:r>
            <a:r>
              <a:rPr lang="x-none"/>
              <a:t>didesain dalam pelaksanaan pembelajaran.</a:t>
            </a:r>
          </a:p>
          <a:p>
            <a:r>
              <a:rPr lang="x-none"/>
              <a:t>Komponen-komponen dalam Standar Proses Pendidika</a:t>
            </a:r>
            <a:r>
              <a:rPr lang="en-US" altLang="x-none"/>
              <a:t>n: </a:t>
            </a:r>
            <a:r>
              <a:rPr lang="x-none"/>
              <a:t>Perencanaan Proses Pembelajaran</a:t>
            </a:r>
            <a:r>
              <a:rPr lang="en-US" altLang="x-none"/>
              <a:t>; Pelaksanaan Proses Pembelajaran  </a:t>
            </a:r>
            <a:endParaRPr lang="x-none"/>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5" name="Title 1048604"/>
          <p:cNvSpPr>
            <a:spLocks noGrp="1"/>
          </p:cNvSpPr>
          <p:nvPr>
            <p:ph type="title"/>
          </p:nvPr>
        </p:nvSpPr>
        <p:spPr/>
        <p:txBody>
          <a:bodyPr/>
          <a:lstStyle/>
          <a:p>
            <a:pPr algn="ctr"/>
            <a:r>
              <a:rPr lang="en-US" altLang="x-none" b="1" dirty="0" err="1"/>
              <a:t>Syarat</a:t>
            </a:r>
            <a:r>
              <a:rPr lang="en-US" altLang="x-none" b="1" dirty="0"/>
              <a:t> </a:t>
            </a:r>
            <a:r>
              <a:rPr lang="en-US" altLang="x-none" b="1" dirty="0" smtClean="0"/>
              <a:t>Proses</a:t>
            </a:r>
            <a:r>
              <a:rPr lang="en-US" altLang="x-none" b="1" dirty="0"/>
              <a:t> </a:t>
            </a:r>
            <a:r>
              <a:rPr lang="en-US" altLang="x-none" b="1" dirty="0" smtClean="0"/>
              <a:t>KBM</a:t>
            </a:r>
            <a:endParaRPr lang="x-none" b="1" dirty="0"/>
          </a:p>
        </p:txBody>
      </p:sp>
      <p:sp>
        <p:nvSpPr>
          <p:cNvPr id="1048606" name="Content Placeholder 1048605"/>
          <p:cNvSpPr>
            <a:spLocks noGrp="1"/>
          </p:cNvSpPr>
          <p:nvPr>
            <p:ph idx="1"/>
          </p:nvPr>
        </p:nvSpPr>
        <p:spPr/>
        <p:txBody>
          <a:bodyPr>
            <a:normAutofit fontScale="93571"/>
          </a:bodyPr>
          <a:lstStyle/>
          <a:p>
            <a:pPr marL="0" indent="0">
              <a:buNone/>
            </a:pPr>
            <a:r>
              <a:rPr lang="en-US" dirty="0" smtClean="0"/>
              <a:t>A. </a:t>
            </a:r>
            <a:r>
              <a:rPr lang="x-none" dirty="0" smtClean="0"/>
              <a:t>Rombongan belajar</a:t>
            </a:r>
            <a:r>
              <a:rPr lang="x-none" dirty="0"/>
              <a:t>
Jumlah maksimal peserta didik setiap rombongan be¬lajar adalah</a:t>
            </a:r>
            <a:r>
              <a:rPr lang="x-none" dirty="0" smtClean="0"/>
              <a:t>:</a:t>
            </a:r>
            <a:r>
              <a:rPr lang="x-none" dirty="0"/>
              <a:t>
</a:t>
            </a:r>
            <a:r>
              <a:rPr lang="x-none" dirty="0" smtClean="0"/>
              <a:t>1</a:t>
            </a:r>
            <a:r>
              <a:rPr lang="en-US" dirty="0" smtClean="0"/>
              <a:t>. </a:t>
            </a:r>
            <a:r>
              <a:rPr lang="x-none" dirty="0" smtClean="0"/>
              <a:t>SD/MI </a:t>
            </a:r>
            <a:r>
              <a:rPr lang="x-none" dirty="0"/>
              <a:t>: 28 peserta didik
</a:t>
            </a:r>
            <a:r>
              <a:rPr lang="en-US" dirty="0" smtClean="0"/>
              <a:t>2. </a:t>
            </a:r>
            <a:r>
              <a:rPr lang="x-none" dirty="0" smtClean="0"/>
              <a:t>SMP/MT </a:t>
            </a:r>
            <a:r>
              <a:rPr lang="x-none" dirty="0"/>
              <a:t>: 32 peserta didik
</a:t>
            </a:r>
            <a:r>
              <a:rPr lang="en-US" dirty="0" smtClean="0"/>
              <a:t>3. </a:t>
            </a:r>
            <a:r>
              <a:rPr lang="x-none" dirty="0" smtClean="0"/>
              <a:t>SMA/MA </a:t>
            </a:r>
            <a:r>
              <a:rPr lang="x-none" dirty="0"/>
              <a:t>: 32 peserta didik
</a:t>
            </a:r>
            <a:r>
              <a:rPr lang="en-US" dirty="0" smtClean="0"/>
              <a:t>4. </a:t>
            </a:r>
            <a:r>
              <a:rPr lang="x-none" dirty="0" smtClean="0"/>
              <a:t>SMK/MAK </a:t>
            </a:r>
            <a:r>
              <a:rPr lang="x-none" dirty="0"/>
              <a:t>: 32 peserta didik.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7" name="Title 1048606"/>
          <p:cNvSpPr>
            <a:spLocks noGrp="1"/>
          </p:cNvSpPr>
          <p:nvPr>
            <p:ph type="title"/>
          </p:nvPr>
        </p:nvSpPr>
        <p:spPr/>
        <p:txBody>
          <a:bodyPr/>
          <a:lstStyle/>
          <a:p>
            <a:pPr algn="ctr"/>
            <a:r>
              <a:rPr lang="en-US" b="1" dirty="0" smtClean="0"/>
              <a:t>B. </a:t>
            </a:r>
            <a:r>
              <a:rPr lang="x-none" b="1" dirty="0" smtClean="0"/>
              <a:t>Beban </a:t>
            </a:r>
            <a:r>
              <a:rPr lang="en-US" b="1" dirty="0" smtClean="0"/>
              <a:t>K</a:t>
            </a:r>
            <a:r>
              <a:rPr lang="x-none" b="1" dirty="0" smtClean="0"/>
              <a:t>erja </a:t>
            </a:r>
            <a:r>
              <a:rPr lang="en-US" b="1" dirty="0" smtClean="0"/>
              <a:t>M</a:t>
            </a:r>
            <a:r>
              <a:rPr lang="x-none" b="1" dirty="0" smtClean="0"/>
              <a:t>inimal </a:t>
            </a:r>
            <a:r>
              <a:rPr lang="en-US" b="1" dirty="0" smtClean="0"/>
              <a:t>G</a:t>
            </a:r>
            <a:r>
              <a:rPr lang="x-none" b="1" dirty="0" smtClean="0"/>
              <a:t>uru</a:t>
            </a:r>
            <a:endParaRPr lang="x-none" b="1" dirty="0"/>
          </a:p>
        </p:txBody>
      </p:sp>
      <p:sp>
        <p:nvSpPr>
          <p:cNvPr id="1048608" name="Content Placeholder 1048607"/>
          <p:cNvSpPr>
            <a:spLocks noGrp="1"/>
          </p:cNvSpPr>
          <p:nvPr>
            <p:ph idx="1"/>
          </p:nvPr>
        </p:nvSpPr>
        <p:spPr/>
        <p:txBody>
          <a:bodyPr/>
          <a:lstStyle/>
          <a:p>
            <a:r>
              <a:rPr lang="en-US" dirty="0" smtClean="0"/>
              <a:t>G</a:t>
            </a:r>
            <a:r>
              <a:rPr lang="x-none" dirty="0" smtClean="0"/>
              <a:t>uru </a:t>
            </a:r>
            <a:r>
              <a:rPr lang="x-none" dirty="0"/>
              <a:t>memiliki beban kerja yaitu merencanakan pembelajaran, melaksanakan pem¬belajaran, menilai hasil pembelajaran, membimbing dan melatih peserta didik, serta melaksana¬kan tugas tambahan sekurang-kurangnya 24 (dua puluh empat) jam tatap muka dalam 1 (satu) minggu.</a:t>
            </a:r>
          </a:p>
        </p:txBody>
      </p:sp>
    </p:spTree>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3174</TotalTime>
  <Words>381</Words>
  <Application>Microsoft Office PowerPoint</Application>
  <PresentationFormat>On-screen Show (4:3)</PresentationFormat>
  <Paragraphs>33</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方正姚体</vt:lpstr>
      <vt:lpstr>华文新魏</vt:lpstr>
      <vt:lpstr>Arial</vt:lpstr>
      <vt:lpstr>Calibri</vt:lpstr>
      <vt:lpstr>Trebuchet MS</vt:lpstr>
      <vt:lpstr>Wingdings 3</vt:lpstr>
      <vt:lpstr>Facet</vt:lpstr>
      <vt:lpstr>ANALISIS PENGEMBANGAN KURIKULUM PAI</vt:lpstr>
      <vt:lpstr>Standar Nasional Pendidikan</vt:lpstr>
      <vt:lpstr>8 Standar Nasional Pendidikan</vt:lpstr>
      <vt:lpstr>Fungsi dan Tujuan Standar </vt:lpstr>
      <vt:lpstr>Daftar Standar Nasional Pendidikan yang telah menjadi Permendiknas :
</vt:lpstr>
      <vt:lpstr>Standar Proses</vt:lpstr>
      <vt:lpstr>Standar Proses</vt:lpstr>
      <vt:lpstr>Syarat Proses KBM</vt:lpstr>
      <vt:lpstr>B. Beban Kerja Minimal Guru</vt:lpstr>
      <vt:lpstr>C. Buku Teks Pelajaran</vt:lpstr>
      <vt:lpstr>D. Pengelolaan Kelas</vt:lpstr>
      <vt:lpstr>E. Pelaksanaan Pembelajaran
</vt:lpstr>
      <vt:lpstr>Permendikbud (BSNP)</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Tarikh di Madrasah dan Sekolah</dc:title>
  <cp:lastModifiedBy>user</cp:lastModifiedBy>
  <cp:revision>20</cp:revision>
  <dcterms:created xsi:type="dcterms:W3CDTF">2015-05-10T01:30:45Z</dcterms:created>
  <dcterms:modified xsi:type="dcterms:W3CDTF">2019-11-01T08:01:57Z</dcterms:modified>
</cp:coreProperties>
</file>