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1" d="100"/>
          <a:sy n="61" d="100"/>
        </p:scale>
        <p:origin x="-6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15960-BAB5-2840-ABF1-5DF8BA7F1063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0E152-6F31-834F-A963-9879CD06BB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537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355D0A-154F-ED4D-866B-E6F5DE5124C1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B0DED-A4BB-FF4B-93B9-32267619A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8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0FBD9-BF5F-AA41-A505-0A6919B60362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A600-AFEF-6748-8FC6-7F3D2376E517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96C6-7266-BD45-BEC9-697D299A9315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9A07-B90D-7C46-BBC8-7513AF965F54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6712F-D5C4-5240-BA87-E60845DC9288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C134C-90E0-214B-974F-FD95FE9CBC9B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C876-6CD7-644E-9028-1C331ECAA074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2A717-E008-1E43-8A8F-AEAAD57A18B0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2ABFB-433A-9745-8A60-AA1CA96B926A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3E03-C52D-A14B-B9DC-57BCB0CDEF85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413A6-EBE7-7449-A067-EEC50917F11C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1542595-A13F-FC49-AE28-A2734C88B5D2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C225266-27BD-464D-9E00-6C1B5D4A04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en-US" dirty="0" err="1" smtClean="0"/>
              <a:t>Penjelasan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dirty="0" smtClean="0"/>
              <a:t>:</a:t>
            </a:r>
            <a:br>
              <a:rPr dirty="0" smtClean="0"/>
            </a:br>
            <a:r>
              <a:rPr dirty="0" smtClean="0"/>
              <a:t>Penilaian Perkerasan Jalan</a:t>
            </a:r>
            <a:endParaRPr lang="en-US" dirty="0" smtClean="0"/>
          </a:p>
        </p:txBody>
      </p:sp>
      <p:pic>
        <p:nvPicPr>
          <p:cNvPr id="3" name="Picture 9" descr="UM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CE047"/>
              </a:clrFrom>
              <a:clrTo>
                <a:srgbClr val="DCE047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" y="3505200"/>
            <a:ext cx="214252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828327" y="3581401"/>
            <a:ext cx="5410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Sri Atmaja P. </a:t>
            </a:r>
            <a:r>
              <a:rPr lang="en-US" sz="2800" dirty="0" err="1" smtClean="0"/>
              <a:t>Rosyidi</a:t>
            </a:r>
            <a:r>
              <a:rPr lang="en-US" sz="2800" dirty="0" smtClean="0"/>
              <a:t>, Ph.D.</a:t>
            </a:r>
          </a:p>
          <a:p>
            <a:endParaRPr lang="en-US" sz="2800" dirty="0" smtClean="0"/>
          </a:p>
          <a:p>
            <a:r>
              <a:rPr lang="en-US" sz="2800" dirty="0" smtClean="0"/>
              <a:t>Associate Professor</a:t>
            </a:r>
          </a:p>
          <a:p>
            <a:r>
              <a:rPr lang="en-US" sz="2800" dirty="0" err="1" smtClean="0"/>
              <a:t>Universitas</a:t>
            </a:r>
            <a:r>
              <a:rPr lang="en-US" sz="2800" dirty="0" smtClean="0"/>
              <a:t> </a:t>
            </a:r>
            <a:r>
              <a:rPr lang="en-US" sz="2800" dirty="0" err="1" smtClean="0"/>
              <a:t>Muhammadiyah</a:t>
            </a:r>
            <a:r>
              <a:rPr lang="en-US" sz="2800" dirty="0" smtClean="0"/>
              <a:t> Yogyakarta</a:t>
            </a:r>
          </a:p>
          <a:p>
            <a:endParaRPr lang="en-US" sz="2800" dirty="0" smtClean="0"/>
          </a:p>
          <a:p>
            <a:r>
              <a:rPr lang="en-US" sz="2800" dirty="0" smtClean="0"/>
              <a:t>Sem. </a:t>
            </a:r>
            <a:r>
              <a:rPr lang="en-US" sz="2800" dirty="0" err="1" smtClean="0"/>
              <a:t>Gasall</a:t>
            </a:r>
            <a:r>
              <a:rPr lang="en-US" sz="2800" dirty="0" smtClean="0"/>
              <a:t> 2014-2015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A73B9-B4FB-5642-9B6D-448FC435FEDF}" type="slidenum">
              <a:rPr lang="en-US"/>
              <a:pPr/>
              <a:t>2</a:t>
            </a:fld>
            <a:endParaRPr lang="en-US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Kompetensi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endParaRPr lang="en-US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353171" cy="2438400"/>
          </a:xfrm>
        </p:spPr>
        <p:txBody>
          <a:bodyPr>
            <a:noAutofit/>
          </a:bodyPr>
          <a:lstStyle/>
          <a:p>
            <a:pPr marL="0" indent="0">
              <a:buFont typeface="Wingdings" charset="2"/>
              <a:buNone/>
            </a:pPr>
            <a:r>
              <a:rPr lang="en-US" sz="3200" dirty="0" err="1"/>
              <a:t>Setelah</a:t>
            </a:r>
            <a:r>
              <a:rPr lang="en-US" sz="3200" dirty="0"/>
              <a:t> </a:t>
            </a:r>
            <a:r>
              <a:rPr lang="en-US" sz="3200" dirty="0" err="1"/>
              <a:t>mengikuti</a:t>
            </a:r>
            <a:r>
              <a:rPr lang="en-US" sz="3200" dirty="0"/>
              <a:t> </a:t>
            </a:r>
            <a:r>
              <a:rPr lang="en-US" sz="3200" dirty="0" err="1"/>
              <a:t>perkuliahan</a:t>
            </a:r>
            <a:r>
              <a:rPr lang="en-US" sz="3200" dirty="0"/>
              <a:t> </a:t>
            </a:r>
            <a:r>
              <a:rPr lang="en-US" sz="3200" dirty="0" err="1"/>
              <a:t>ini</a:t>
            </a:r>
            <a:r>
              <a:rPr lang="en-US" sz="3200" dirty="0"/>
              <a:t> </a:t>
            </a:r>
            <a:r>
              <a:rPr lang="en-US" sz="3200" i="1" dirty="0" err="1"/>
              <a:t>mahasiswa</a:t>
            </a:r>
            <a:r>
              <a:rPr lang="en-US" sz="3200" dirty="0"/>
              <a:t> </a:t>
            </a:r>
            <a:r>
              <a:rPr lang="en-US" sz="3200" dirty="0" err="1"/>
              <a:t>diharapkan</a:t>
            </a:r>
            <a:r>
              <a:rPr lang="en-US" sz="3200" dirty="0"/>
              <a:t> </a:t>
            </a:r>
            <a:r>
              <a:rPr lang="en-US" sz="3200" dirty="0" err="1"/>
              <a:t>mampu</a:t>
            </a:r>
            <a:r>
              <a:rPr lang="en-US" sz="3200" dirty="0"/>
              <a:t> </a:t>
            </a:r>
            <a:r>
              <a:rPr lang="en-US" sz="3200" dirty="0" err="1"/>
              <a:t>memahami</a:t>
            </a:r>
            <a:r>
              <a:rPr lang="en-US" sz="3200" dirty="0"/>
              <a:t> </a:t>
            </a:r>
            <a:r>
              <a:rPr lang="en-US" sz="3200" dirty="0" err="1"/>
              <a:t>konsep</a:t>
            </a:r>
            <a:r>
              <a:rPr lang="en-US" sz="3200" dirty="0" smtClean="0"/>
              <a:t> </a:t>
            </a:r>
            <a:r>
              <a:rPr lang="en-US" sz="3200" dirty="0" err="1" smtClean="0"/>
              <a:t>sistem</a:t>
            </a:r>
            <a:r>
              <a:rPr lang="en-US" sz="3200" dirty="0" smtClean="0"/>
              <a:t> </a:t>
            </a:r>
            <a:r>
              <a:rPr lang="en-US" sz="3200" dirty="0" err="1" smtClean="0"/>
              <a:t>manajemen</a:t>
            </a:r>
            <a:r>
              <a:rPr lang="en-US" sz="3200" dirty="0" smtClean="0"/>
              <a:t> </a:t>
            </a:r>
            <a:r>
              <a:rPr lang="en-US" sz="3200" dirty="0" err="1" smtClean="0"/>
              <a:t>perkerasan</a:t>
            </a:r>
            <a:r>
              <a:rPr lang="en-US" sz="3200" dirty="0" smtClean="0"/>
              <a:t> </a:t>
            </a:r>
            <a:r>
              <a:rPr lang="en-US" sz="3200" dirty="0" err="1" smtClean="0"/>
              <a:t>jalan</a:t>
            </a:r>
            <a:r>
              <a:rPr lang="en-US" sz="3200" dirty="0" smtClean="0"/>
              <a:t> (PMS)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mengevaluasi</a:t>
            </a:r>
            <a:r>
              <a:rPr lang="en-US" sz="3200" dirty="0" smtClean="0"/>
              <a:t> </a:t>
            </a:r>
            <a:r>
              <a:rPr lang="en-US" sz="3200" dirty="0" err="1" smtClean="0"/>
              <a:t>kondisi</a:t>
            </a:r>
            <a:r>
              <a:rPr lang="en-US" sz="3200" dirty="0" smtClean="0"/>
              <a:t> </a:t>
            </a:r>
            <a:r>
              <a:rPr lang="en-US" sz="3200" dirty="0" err="1" smtClean="0"/>
              <a:t>perkerasan</a:t>
            </a:r>
            <a:r>
              <a:rPr lang="en-US" sz="3200" dirty="0" smtClean="0"/>
              <a:t> </a:t>
            </a:r>
            <a:r>
              <a:rPr lang="en-US" sz="3200" dirty="0" err="1" smtClean="0"/>
              <a:t>jalan</a:t>
            </a:r>
            <a:r>
              <a:rPr lang="en-US" sz="3200" dirty="0" smtClean="0"/>
              <a:t> </a:t>
            </a:r>
            <a:r>
              <a:rPr lang="en-US" sz="3200" dirty="0" err="1" smtClean="0"/>
              <a:t>terpasang</a:t>
            </a:r>
            <a:r>
              <a:rPr lang="en-US" sz="3200" dirty="0" smtClean="0"/>
              <a:t> </a:t>
            </a:r>
            <a:r>
              <a:rPr lang="en-US" sz="3200" dirty="0" err="1" smtClean="0"/>
              <a:t>serta</a:t>
            </a:r>
            <a:r>
              <a:rPr lang="en-US" sz="3200" dirty="0" smtClean="0"/>
              <a:t> </a:t>
            </a:r>
            <a:r>
              <a:rPr lang="en-US" sz="3200" dirty="0" err="1" smtClean="0"/>
              <a:t>merencanakan</a:t>
            </a:r>
            <a:r>
              <a:rPr lang="en-US" sz="3200" dirty="0" smtClean="0"/>
              <a:t> </a:t>
            </a:r>
            <a:r>
              <a:rPr lang="en-US" sz="3200" dirty="0" err="1" smtClean="0"/>
              <a:t>alternatif</a:t>
            </a:r>
            <a:r>
              <a:rPr lang="en-US" sz="3200" dirty="0" smtClean="0"/>
              <a:t> </a:t>
            </a:r>
            <a:r>
              <a:rPr lang="en-US" sz="3200" dirty="0" err="1" smtClean="0"/>
              <a:t>penanganan</a:t>
            </a:r>
            <a:r>
              <a:rPr lang="en-US" sz="3200" dirty="0" smtClean="0"/>
              <a:t>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pemeliharaan</a:t>
            </a:r>
            <a:r>
              <a:rPr lang="en-US" sz="3200" dirty="0" smtClean="0"/>
              <a:t> </a:t>
            </a:r>
            <a:r>
              <a:rPr lang="en-US" sz="3200" dirty="0" err="1" smtClean="0"/>
              <a:t>jalan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74CEA-E4C8-A04D-8763-A32A01F746A2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 </a:t>
            </a:r>
            <a:r>
              <a:rPr lang="en-US" dirty="0" err="1" smtClean="0"/>
              <a:t>mengajar</a:t>
            </a:r>
            <a:endParaRPr lang="en-US" dirty="0"/>
          </a:p>
        </p:txBody>
      </p:sp>
      <p:graphicFrame>
        <p:nvGraphicFramePr>
          <p:cNvPr id="10281" name="Group 41"/>
          <p:cNvGraphicFramePr>
            <a:graphicFrameLocks noGrp="1"/>
          </p:cNvGraphicFramePr>
          <p:nvPr/>
        </p:nvGraphicFramePr>
        <p:xfrm>
          <a:off x="685800" y="1600200"/>
          <a:ext cx="7772400" cy="4669155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600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Dosen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Mahasiswa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Menyediakan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materi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perkuliahan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updating to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atmaja.staff.umy.ac.id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Menyiapkan/mengakses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materi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perkuliahan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738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Mengajar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mengfasilitasi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perkuliahan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konvensional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interaktif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Mengikuti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secara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aktif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Mengevaluasi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proses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belajar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mengajar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mahasiswa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Mengikuti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proses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evaluasi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belajar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tugas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, quiz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ujian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mid/final)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Menyiapkan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proses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pembelajaran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berbasis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kompetensi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Mengikuti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proses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pembelajaran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berbasis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kompetensi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4F521-C92A-3144-9B48-351564F0CF09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5266-27BD-464D-9E00-6C1B5D4A04E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9FB3F-6B8E-F944-A93F-BF6A331C3DC2}" type="slidenum">
              <a:rPr lang="en-US"/>
              <a:pPr/>
              <a:t>4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Kuliah Prasarana Transportasi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tabLst>
                <a:tab pos="1600200" algn="l"/>
              </a:tabLst>
            </a:pPr>
            <a:r>
              <a:rPr lang="en-US" sz="2800" dirty="0"/>
              <a:t>Unit </a:t>
            </a:r>
            <a:r>
              <a:rPr lang="en-US" sz="2800" dirty="0" err="1"/>
              <a:t>Kredit</a:t>
            </a:r>
            <a:r>
              <a:rPr lang="en-US" sz="2800" dirty="0"/>
              <a:t>	:</a:t>
            </a:r>
            <a:r>
              <a:rPr lang="en-US" sz="2800" dirty="0" smtClean="0"/>
              <a:t> 2 </a:t>
            </a:r>
            <a:r>
              <a:rPr lang="en-US" sz="2800" dirty="0" err="1"/>
              <a:t>sks</a:t>
            </a:r>
            <a:r>
              <a:rPr lang="en-US" sz="2800" dirty="0"/>
              <a:t> (</a:t>
            </a:r>
            <a:r>
              <a:rPr lang="en-US" sz="2800" i="1" dirty="0"/>
              <a:t>credits unit</a:t>
            </a:r>
            <a:r>
              <a:rPr lang="en-US" sz="2800" dirty="0"/>
              <a:t>)</a:t>
            </a:r>
          </a:p>
          <a:p>
            <a:pPr marL="457200" indent="-457200">
              <a:tabLst>
                <a:tab pos="1600200" algn="l"/>
              </a:tabLst>
            </a:pPr>
            <a:r>
              <a:rPr lang="en-US" sz="2800" dirty="0" err="1"/>
              <a:t>Pertemuan</a:t>
            </a:r>
            <a:r>
              <a:rPr lang="en-US" sz="2800" dirty="0" smtClean="0"/>
              <a:t> 1 </a:t>
            </a:r>
            <a:r>
              <a:rPr lang="en-US" sz="2800" dirty="0"/>
              <a:t>kali </a:t>
            </a:r>
            <a:r>
              <a:rPr lang="en-US" sz="2800" dirty="0" err="1"/>
              <a:t>setiap</a:t>
            </a:r>
            <a:r>
              <a:rPr lang="en-US" sz="2800" dirty="0"/>
              <a:t> </a:t>
            </a:r>
            <a:r>
              <a:rPr lang="en-US" sz="2800" dirty="0" err="1"/>
              <a:t>minggu</a:t>
            </a:r>
            <a:r>
              <a:rPr lang="en-US" sz="2800" dirty="0"/>
              <a:t> @</a:t>
            </a:r>
            <a:r>
              <a:rPr lang="en-US" sz="2800" dirty="0" smtClean="0"/>
              <a:t> 100 </a:t>
            </a:r>
            <a:r>
              <a:rPr lang="en-US" sz="2800" dirty="0" err="1"/>
              <a:t>menit</a:t>
            </a:r>
            <a:endParaRPr lang="en-US" sz="2800" dirty="0"/>
          </a:p>
          <a:p>
            <a:pPr marL="457200" indent="-457200">
              <a:tabLst>
                <a:tab pos="1600200" algn="l"/>
              </a:tabLst>
            </a:pPr>
            <a:r>
              <a:rPr lang="en-US" sz="2800" dirty="0" err="1"/>
              <a:t>Tugas</a:t>
            </a:r>
            <a:r>
              <a:rPr lang="en-US" sz="2800" dirty="0"/>
              <a:t> </a:t>
            </a:r>
            <a:r>
              <a:rPr lang="en-US" sz="2800" dirty="0" err="1"/>
              <a:t>Mandiri</a:t>
            </a:r>
            <a:r>
              <a:rPr lang="en-US" sz="2800" dirty="0"/>
              <a:t> :</a:t>
            </a:r>
            <a:r>
              <a:rPr lang="en-US" sz="2800" dirty="0" smtClean="0"/>
              <a:t> 2 </a:t>
            </a:r>
            <a:r>
              <a:rPr lang="en-US" sz="2800" dirty="0"/>
              <a:t>jam per </a:t>
            </a:r>
            <a:r>
              <a:rPr lang="en-US" sz="2800" dirty="0" err="1"/>
              <a:t>minggu</a:t>
            </a:r>
            <a:endParaRPr lang="en-US" sz="2800" dirty="0"/>
          </a:p>
          <a:p>
            <a:pPr marL="457200" indent="-457200">
              <a:tabLst>
                <a:tab pos="1600200" algn="l"/>
              </a:tabLst>
            </a:pPr>
            <a:r>
              <a:rPr lang="en-US" sz="2800" dirty="0" err="1"/>
              <a:t>Tugas</a:t>
            </a:r>
            <a:r>
              <a:rPr lang="en-US" sz="2800" dirty="0"/>
              <a:t> </a:t>
            </a:r>
            <a:r>
              <a:rPr lang="en-US" sz="2800" dirty="0" err="1"/>
              <a:t>Terstruktur</a:t>
            </a:r>
            <a:r>
              <a:rPr lang="en-US" sz="2800" dirty="0"/>
              <a:t> :</a:t>
            </a:r>
            <a:r>
              <a:rPr lang="en-US" sz="2800" dirty="0" smtClean="0"/>
              <a:t> 2 </a:t>
            </a:r>
            <a:r>
              <a:rPr lang="en-US" sz="2800" dirty="0"/>
              <a:t>jam per </a:t>
            </a:r>
            <a:r>
              <a:rPr lang="en-US" sz="2800" dirty="0" err="1"/>
              <a:t>minggu</a:t>
            </a:r>
            <a:endParaRPr lang="en-US" sz="2800" dirty="0"/>
          </a:p>
          <a:p>
            <a:pPr marL="457200" indent="-457200">
              <a:tabLst>
                <a:tab pos="1600200" algn="l"/>
              </a:tabLst>
            </a:pPr>
            <a:r>
              <a:rPr lang="en-US" sz="2800" dirty="0" err="1"/>
              <a:t>Kuliah</a:t>
            </a:r>
            <a:r>
              <a:rPr lang="en-US" sz="2800" dirty="0"/>
              <a:t> </a:t>
            </a:r>
            <a:r>
              <a:rPr lang="en-US" sz="2800" dirty="0" err="1" smtClean="0"/>
              <a:t>Lapangan/Praktikum/Kuliah</a:t>
            </a:r>
            <a:r>
              <a:rPr lang="en-US" sz="2800" dirty="0" smtClean="0"/>
              <a:t> </a:t>
            </a:r>
            <a:r>
              <a:rPr lang="en-US" sz="2800" dirty="0" err="1" smtClean="0"/>
              <a:t>Tamu</a:t>
            </a:r>
            <a:r>
              <a:rPr lang="en-US" sz="2800" dirty="0" smtClean="0"/>
              <a:t> : </a:t>
            </a:r>
            <a:r>
              <a:rPr lang="en-US" sz="2800" dirty="0"/>
              <a:t>300 </a:t>
            </a:r>
            <a:r>
              <a:rPr lang="en-US" sz="2800" dirty="0" err="1"/>
              <a:t>menit</a:t>
            </a:r>
            <a:r>
              <a:rPr lang="en-US" sz="2800" dirty="0"/>
              <a:t> (5 jam </a:t>
            </a:r>
            <a:r>
              <a:rPr lang="en-US" sz="2800" dirty="0" err="1"/>
              <a:t>dalam</a:t>
            </a:r>
            <a:r>
              <a:rPr lang="en-US" sz="2800" dirty="0"/>
              <a:t> </a:t>
            </a:r>
            <a:r>
              <a:rPr lang="en-US" sz="2800" dirty="0" err="1"/>
              <a:t>satu</a:t>
            </a:r>
            <a:r>
              <a:rPr lang="en-US" sz="2800" dirty="0"/>
              <a:t> semester)</a:t>
            </a:r>
            <a:r>
              <a:rPr lang="en-US" sz="2800" dirty="0" smtClean="0"/>
              <a:t> </a:t>
            </a:r>
          </a:p>
          <a:p>
            <a:pPr marL="857250" lvl="1" indent="-457200">
              <a:tabLst>
                <a:tab pos="1600200" algn="l"/>
              </a:tabLst>
            </a:pPr>
            <a:r>
              <a:rPr lang="en-US" sz="2400" dirty="0" err="1" smtClean="0"/>
              <a:t>Tinjauan</a:t>
            </a:r>
            <a:r>
              <a:rPr lang="en-US" sz="2400" dirty="0" smtClean="0"/>
              <a:t> </a:t>
            </a:r>
            <a:r>
              <a:rPr lang="en-US" sz="2400" dirty="0" err="1"/>
              <a:t>Lapangan</a:t>
            </a:r>
            <a:r>
              <a:rPr lang="en-US" sz="2400" dirty="0" smtClean="0"/>
              <a:t> (</a:t>
            </a:r>
            <a:r>
              <a:rPr lang="en-US" sz="2400" i="1" dirty="0" err="1" smtClean="0">
                <a:solidFill>
                  <a:srgbClr val="FF0000"/>
                </a:solidFill>
              </a:rPr>
              <a:t>jika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</a:rPr>
              <a:t>memungkinkan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</a:rPr>
              <a:t>dan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</a:rPr>
              <a:t>akan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</a:rPr>
              <a:t>diatur</a:t>
            </a:r>
            <a:r>
              <a:rPr lang="en-US" sz="2400" i="1" dirty="0" smtClean="0">
                <a:solidFill>
                  <a:srgbClr val="FF0000"/>
                </a:solidFill>
              </a:rPr>
              <a:t> </a:t>
            </a:r>
            <a:r>
              <a:rPr lang="en-US" sz="2400" i="1" dirty="0" err="1" smtClean="0">
                <a:solidFill>
                  <a:srgbClr val="FF0000"/>
                </a:solidFill>
              </a:rPr>
              <a:t>kemudian</a:t>
            </a:r>
            <a:r>
              <a:rPr lang="en-US" sz="2400" dirty="0" smtClean="0"/>
              <a:t>).</a:t>
            </a:r>
          </a:p>
          <a:p>
            <a:pPr marL="857250" lvl="1" indent="-457200">
              <a:tabLst>
                <a:tab pos="1600200" algn="l"/>
              </a:tabLst>
            </a:pPr>
            <a:r>
              <a:rPr lang="en-US" dirty="0" err="1" smtClean="0"/>
              <a:t>Praktikum</a:t>
            </a:r>
            <a:r>
              <a:rPr lang="en-US" dirty="0" smtClean="0"/>
              <a:t>: </a:t>
            </a:r>
            <a:r>
              <a:rPr lang="en-US" dirty="0" err="1" smtClean="0"/>
              <a:t>bagi</a:t>
            </a:r>
            <a:r>
              <a:rPr lang="en-US" dirty="0" smtClean="0"/>
              <a:t> yang </a:t>
            </a:r>
            <a:r>
              <a:rPr lang="en-US" dirty="0" err="1" smtClean="0"/>
              <a:t>mengambil</a:t>
            </a:r>
            <a:endParaRPr lang="en-US" sz="2400" dirty="0" smtClean="0"/>
          </a:p>
          <a:p>
            <a:pPr marL="857250" lvl="1" indent="-457200">
              <a:tabLst>
                <a:tab pos="1600200" algn="l"/>
              </a:tabLst>
            </a:pPr>
            <a:r>
              <a:rPr lang="en-US" sz="2400" dirty="0" err="1" smtClean="0"/>
              <a:t>Kuliah</a:t>
            </a:r>
            <a:r>
              <a:rPr lang="en-US" sz="2400" dirty="0" smtClean="0"/>
              <a:t> </a:t>
            </a:r>
            <a:r>
              <a:rPr lang="en-US" sz="2400" dirty="0" err="1" smtClean="0"/>
              <a:t>Tamu</a:t>
            </a:r>
            <a:r>
              <a:rPr lang="en-US" sz="2400" dirty="0" smtClean="0"/>
              <a:t>: </a:t>
            </a:r>
            <a:r>
              <a:rPr lang="en-US" sz="2400" dirty="0" err="1" smtClean="0"/>
              <a:t>mendatangkan</a:t>
            </a:r>
            <a:r>
              <a:rPr lang="en-US" sz="2400" dirty="0" smtClean="0"/>
              <a:t> </a:t>
            </a:r>
            <a:r>
              <a:rPr lang="en-US" sz="2400" dirty="0" err="1" smtClean="0"/>
              <a:t>praktisi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316AA-7D90-1A4E-9AAA-49566F11C97E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BC1D8-4A79-9B40-9613-7C4FC7123C58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69D59-3AF6-5D40-AF47-9DFA1967B0D9}" type="slidenum">
              <a:rPr lang="en-US"/>
              <a:pPr/>
              <a:t>5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Kontrak Belajar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914400" algn="l"/>
                <a:tab pos="1195388" algn="l"/>
              </a:tabLst>
            </a:pPr>
            <a:r>
              <a:rPr lang="en-US" sz="2800" b="1" dirty="0" err="1"/>
              <a:t>Nilai</a:t>
            </a:r>
            <a:r>
              <a:rPr lang="en-US" sz="2800" b="1" dirty="0"/>
              <a:t> </a:t>
            </a:r>
            <a:r>
              <a:rPr lang="en-US" sz="2800" b="1" dirty="0" err="1"/>
              <a:t>Akhir</a:t>
            </a:r>
            <a:r>
              <a:rPr lang="en-US" sz="2800" dirty="0"/>
              <a:t> </a:t>
            </a:r>
            <a:r>
              <a:rPr lang="en-US" sz="2800" dirty="0" err="1"/>
              <a:t>ditentukan</a:t>
            </a:r>
            <a:r>
              <a:rPr lang="en-US" sz="2800" dirty="0"/>
              <a:t> </a:t>
            </a:r>
            <a:r>
              <a:rPr lang="en-US" sz="2800" dirty="0" err="1"/>
              <a:t>oleh</a:t>
            </a:r>
            <a:r>
              <a:rPr lang="en-US" sz="2800" dirty="0"/>
              <a:t> :</a:t>
            </a:r>
            <a:endParaRPr lang="en-US" sz="2800" dirty="0" smtClean="0"/>
          </a:p>
          <a:p>
            <a:pPr lvl="1">
              <a:buFont typeface="Wingdings" charset="2"/>
              <a:buNone/>
              <a:tabLst>
                <a:tab pos="914400" algn="l"/>
                <a:tab pos="1195388" algn="l"/>
              </a:tabLst>
            </a:pPr>
            <a:r>
              <a:rPr lang="en-US" dirty="0" smtClean="0"/>
              <a:t>30 </a:t>
            </a:r>
            <a:r>
              <a:rPr lang="en-US" dirty="0"/>
              <a:t>% 	:	</a:t>
            </a:r>
            <a:r>
              <a:rPr lang="en-US" dirty="0" err="1"/>
              <a:t>Tugas</a:t>
            </a:r>
            <a:r>
              <a:rPr lang="en-US" dirty="0"/>
              <a:t> </a:t>
            </a:r>
            <a:r>
              <a:rPr lang="en-US" dirty="0" err="1" smtClean="0"/>
              <a:t>Mandiri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Terstruktur</a:t>
            </a:r>
            <a:endParaRPr lang="en-US" dirty="0" smtClean="0"/>
          </a:p>
          <a:p>
            <a:pPr lvl="1">
              <a:buFont typeface="Wingdings" charset="2"/>
              <a:buNone/>
              <a:tabLst>
                <a:tab pos="914400" algn="l"/>
                <a:tab pos="1195388" algn="l"/>
              </a:tabLst>
            </a:pPr>
            <a:r>
              <a:rPr lang="en-US" dirty="0" smtClean="0"/>
              <a:t>30 </a:t>
            </a:r>
            <a:r>
              <a:rPr lang="en-US" dirty="0"/>
              <a:t>% </a:t>
            </a:r>
            <a:r>
              <a:rPr lang="en-US" dirty="0" smtClean="0"/>
              <a:t>	:	</a:t>
            </a:r>
            <a:r>
              <a:rPr lang="en-US" dirty="0" err="1" smtClean="0"/>
              <a:t>Ujian</a:t>
            </a:r>
            <a:r>
              <a:rPr lang="en-US" dirty="0" smtClean="0"/>
              <a:t> </a:t>
            </a:r>
            <a:r>
              <a:rPr lang="en-US" dirty="0" err="1" smtClean="0"/>
              <a:t>Kompetensi</a:t>
            </a:r>
            <a:r>
              <a:rPr lang="en-US" dirty="0" smtClean="0"/>
              <a:t> </a:t>
            </a:r>
            <a:r>
              <a:rPr lang="en-US" dirty="0" err="1"/>
              <a:t>Akhir</a:t>
            </a:r>
            <a:r>
              <a:rPr lang="en-US" dirty="0"/>
              <a:t> </a:t>
            </a:r>
            <a:r>
              <a:rPr lang="en-US" dirty="0" smtClean="0"/>
              <a:t>Semester</a:t>
            </a:r>
          </a:p>
          <a:p>
            <a:pPr lvl="1">
              <a:buFont typeface="Wingdings" charset="2"/>
              <a:buNone/>
              <a:tabLst>
                <a:tab pos="914400" algn="l"/>
                <a:tab pos="1195388" algn="l"/>
              </a:tabLst>
            </a:pPr>
            <a:r>
              <a:rPr lang="en-US" dirty="0" smtClean="0"/>
              <a:t>40 % 	:	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Praktikum</a:t>
            </a:r>
            <a:r>
              <a:rPr lang="en-US" dirty="0" smtClean="0"/>
              <a:t>/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Modul</a:t>
            </a:r>
            <a:endParaRPr lang="en-US" dirty="0" smtClean="0"/>
          </a:p>
          <a:p>
            <a:pPr>
              <a:tabLst>
                <a:tab pos="914400" algn="l"/>
                <a:tab pos="1195388" algn="l"/>
              </a:tabLst>
            </a:pPr>
            <a:r>
              <a:rPr lang="en-US" sz="2800" dirty="0" err="1"/>
              <a:t>Kehadiran</a:t>
            </a:r>
            <a:r>
              <a:rPr lang="en-US" sz="2800" dirty="0"/>
              <a:t> Minimal 70 %</a:t>
            </a:r>
          </a:p>
          <a:p>
            <a:pPr>
              <a:tabLst>
                <a:tab pos="914400" algn="l"/>
                <a:tab pos="1195388" algn="l"/>
              </a:tabLst>
            </a:pPr>
            <a:r>
              <a:rPr lang="en-US" sz="2800" dirty="0" err="1"/>
              <a:t>Wajib</a:t>
            </a:r>
            <a:r>
              <a:rPr lang="en-US" sz="2800" dirty="0"/>
              <a:t> </a:t>
            </a:r>
            <a:r>
              <a:rPr lang="en-US" sz="2800" dirty="0" err="1"/>
              <a:t>Hadir</a:t>
            </a:r>
            <a:r>
              <a:rPr lang="en-US" sz="2800" dirty="0"/>
              <a:t> </a:t>
            </a:r>
            <a:r>
              <a:rPr lang="en-US" sz="2800" b="1" dirty="0" err="1"/>
              <a:t>Kuliah</a:t>
            </a:r>
            <a:r>
              <a:rPr lang="en-US" sz="2800" b="1" dirty="0"/>
              <a:t> </a:t>
            </a:r>
            <a:r>
              <a:rPr lang="en-US" sz="2800" b="1" dirty="0" err="1" smtClean="0"/>
              <a:t>Lapangan/Kuliah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Tamu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</a:t>
            </a:r>
            <a:r>
              <a:rPr lang="en-US" dirty="0" err="1" smtClean="0"/>
              <a:t>Perkuliahan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59A07-B90D-7C46-BBC8-7513AF965F54}" type="datetime1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Penilaian Perkerasan Jalan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25266-27BD-464D-9E00-6C1B5D4A04E5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762000" y="1676400"/>
          <a:ext cx="7772400" cy="43891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133600"/>
                <a:gridCol w="5638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 err="1" smtClean="0"/>
                        <a:t>Kuliah</a:t>
                      </a:r>
                      <a:r>
                        <a:rPr lang="en-US" sz="2800" b="0" dirty="0" smtClean="0"/>
                        <a:t> 1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dirty="0" err="1" smtClean="0"/>
                        <a:t>Pengenalan</a:t>
                      </a:r>
                      <a:r>
                        <a:rPr lang="en-US" sz="2800" b="0" dirty="0" smtClean="0"/>
                        <a:t> </a:t>
                      </a:r>
                      <a:r>
                        <a:rPr lang="en-US" sz="2800" b="0" dirty="0" err="1" smtClean="0"/>
                        <a:t>tentang</a:t>
                      </a:r>
                      <a:r>
                        <a:rPr lang="en-US" sz="2800" b="0" dirty="0" smtClean="0"/>
                        <a:t> RMS</a:t>
                      </a:r>
                      <a:r>
                        <a:rPr lang="en-US" sz="2800" b="0" baseline="0" dirty="0" smtClean="0"/>
                        <a:t> </a:t>
                      </a:r>
                      <a:r>
                        <a:rPr lang="en-US" sz="2800" b="0" baseline="0" dirty="0" err="1" smtClean="0"/>
                        <a:t>dan</a:t>
                      </a:r>
                      <a:r>
                        <a:rPr lang="en-US" sz="2800" b="0" baseline="0" dirty="0" smtClean="0"/>
                        <a:t> PMS</a:t>
                      </a:r>
                      <a:endParaRPr 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err="1" smtClean="0"/>
                        <a:t>Kuliah</a:t>
                      </a:r>
                      <a:r>
                        <a:rPr lang="en-US" sz="2800" b="0" dirty="0" smtClean="0"/>
                        <a:t> 2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dirty="0" err="1" smtClean="0"/>
                        <a:t>Teknologi</a:t>
                      </a:r>
                      <a:r>
                        <a:rPr lang="en-US" sz="2800" b="0" dirty="0" smtClean="0"/>
                        <a:t> </a:t>
                      </a:r>
                      <a:r>
                        <a:rPr lang="en-US" sz="2800" b="0" dirty="0" err="1" smtClean="0"/>
                        <a:t>Evaluasi</a:t>
                      </a:r>
                      <a:r>
                        <a:rPr lang="en-US" sz="2800" b="0" dirty="0" smtClean="0"/>
                        <a:t> </a:t>
                      </a:r>
                      <a:r>
                        <a:rPr lang="en-US" sz="2800" b="0" dirty="0" err="1" smtClean="0"/>
                        <a:t>Perkerasan</a:t>
                      </a:r>
                      <a:r>
                        <a:rPr lang="en-US" sz="2800" b="0" dirty="0" smtClean="0"/>
                        <a:t> </a:t>
                      </a:r>
                      <a:r>
                        <a:rPr lang="en-US" sz="2800" b="0" dirty="0" err="1" smtClean="0"/>
                        <a:t>Jalan</a:t>
                      </a:r>
                      <a:r>
                        <a:rPr lang="en-US" sz="2800" b="0" dirty="0" smtClean="0"/>
                        <a:t> </a:t>
                      </a:r>
                      <a:r>
                        <a:rPr lang="en-US" sz="2800" b="0" dirty="0" err="1" smtClean="0"/>
                        <a:t>di</a:t>
                      </a:r>
                      <a:r>
                        <a:rPr lang="en-US" sz="2800" b="0" dirty="0" smtClean="0"/>
                        <a:t> Indonesia</a:t>
                      </a:r>
                      <a:endParaRPr 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err="1" smtClean="0"/>
                        <a:t>Kuliah</a:t>
                      </a:r>
                      <a:r>
                        <a:rPr lang="en-US" sz="2800" b="0" dirty="0" smtClean="0"/>
                        <a:t> 3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/>
                        <a:t>Review</a:t>
                      </a:r>
                      <a:r>
                        <a:rPr lang="en-US" sz="2800" b="0" baseline="0" dirty="0" smtClean="0"/>
                        <a:t> </a:t>
                      </a:r>
                      <a:r>
                        <a:rPr lang="en-US" sz="2800" b="0" baseline="0" dirty="0" err="1" smtClean="0"/>
                        <a:t>Perkerasan</a:t>
                      </a:r>
                      <a:r>
                        <a:rPr lang="en-US" sz="2800" b="0" baseline="0" dirty="0" smtClean="0"/>
                        <a:t> </a:t>
                      </a:r>
                      <a:r>
                        <a:rPr lang="en-US" sz="2800" b="0" baseline="0" dirty="0" err="1" smtClean="0"/>
                        <a:t>Jalan</a:t>
                      </a:r>
                      <a:endParaRPr 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err="1" smtClean="0"/>
                        <a:t>Kuliah</a:t>
                      </a:r>
                      <a:r>
                        <a:rPr lang="en-US" sz="2800" b="0" dirty="0" smtClean="0"/>
                        <a:t> 4 – 5 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err="1" smtClean="0"/>
                        <a:t>Penilaian</a:t>
                      </a:r>
                      <a:r>
                        <a:rPr lang="en-US" sz="2800" b="0" dirty="0" smtClean="0"/>
                        <a:t> </a:t>
                      </a:r>
                      <a:r>
                        <a:rPr lang="en-US" sz="2800" b="0" baseline="0" dirty="0" err="1" smtClean="0"/>
                        <a:t>Fungsional</a:t>
                      </a:r>
                      <a:r>
                        <a:rPr lang="en-US" sz="2800" b="0" baseline="0" dirty="0" smtClean="0"/>
                        <a:t> </a:t>
                      </a:r>
                      <a:r>
                        <a:rPr lang="en-US" sz="2800" b="0" baseline="0" dirty="0" err="1" smtClean="0"/>
                        <a:t>Jalan</a:t>
                      </a:r>
                      <a:endParaRPr lang="en-US" sz="2800" b="0" dirty="0" smtClean="0"/>
                    </a:p>
                    <a:p>
                      <a:endParaRPr 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err="1" smtClean="0"/>
                        <a:t>Kuliah</a:t>
                      </a:r>
                      <a:r>
                        <a:rPr lang="en-US" sz="2800" b="0" dirty="0" smtClean="0"/>
                        <a:t> 6 – 10 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dirty="0" err="1" smtClean="0"/>
                        <a:t>Penilaian</a:t>
                      </a:r>
                      <a:r>
                        <a:rPr lang="en-US" sz="2800" b="0" dirty="0" smtClean="0"/>
                        <a:t> </a:t>
                      </a:r>
                      <a:r>
                        <a:rPr lang="en-US" sz="2800" b="0" dirty="0" err="1" smtClean="0"/>
                        <a:t>Struktral</a:t>
                      </a:r>
                      <a:r>
                        <a:rPr lang="en-US" sz="2800" b="0" dirty="0" smtClean="0"/>
                        <a:t> </a:t>
                      </a:r>
                      <a:r>
                        <a:rPr lang="en-US" sz="2800" b="0" dirty="0" err="1" smtClean="0"/>
                        <a:t>Jalan</a:t>
                      </a:r>
                      <a:endParaRPr lang="en-US" sz="28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err="1" smtClean="0"/>
                        <a:t>Kuliah</a:t>
                      </a:r>
                      <a:r>
                        <a:rPr lang="en-US" sz="2800" b="0" dirty="0" smtClean="0"/>
                        <a:t> 11 – 12 </a:t>
                      </a:r>
                      <a:endParaRPr lang="en-US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 dirty="0" err="1" smtClean="0"/>
                        <a:t>Analisis</a:t>
                      </a:r>
                      <a:r>
                        <a:rPr lang="en-US" sz="2800" b="0" baseline="0" dirty="0" smtClean="0"/>
                        <a:t> </a:t>
                      </a:r>
                      <a:r>
                        <a:rPr lang="en-US" sz="2800" b="0" baseline="0" dirty="0" err="1" smtClean="0"/>
                        <a:t>dan</a:t>
                      </a:r>
                      <a:r>
                        <a:rPr lang="en-US" sz="2800" b="0" baseline="0" dirty="0" smtClean="0"/>
                        <a:t> Model </a:t>
                      </a:r>
                      <a:r>
                        <a:rPr lang="en-US" sz="2800" b="0" baseline="0" dirty="0" err="1" smtClean="0"/>
                        <a:t>Prediksi</a:t>
                      </a:r>
                      <a:r>
                        <a:rPr lang="en-US" sz="2800" b="0" baseline="0" dirty="0" smtClean="0"/>
                        <a:t> </a:t>
                      </a:r>
                      <a:r>
                        <a:rPr lang="en-US" sz="2800" b="0" baseline="0" dirty="0" err="1" smtClean="0"/>
                        <a:t>Kondisi</a:t>
                      </a:r>
                      <a:r>
                        <a:rPr lang="en-US" sz="2800" b="0" baseline="0" dirty="0" smtClean="0"/>
                        <a:t> </a:t>
                      </a:r>
                      <a:r>
                        <a:rPr lang="en-US" sz="2800" b="0" baseline="0" dirty="0" err="1" smtClean="0"/>
                        <a:t>Jalan</a:t>
                      </a:r>
                      <a:endParaRPr lang="en-US" sz="2800" b="0" baseline="0" dirty="0" smtClean="0"/>
                    </a:p>
                    <a:p>
                      <a:r>
                        <a:rPr lang="en-US" sz="2800" b="0" baseline="0" dirty="0" err="1" smtClean="0"/>
                        <a:t>Studi</a:t>
                      </a:r>
                      <a:r>
                        <a:rPr lang="en-US" sz="2800" b="0" baseline="0" dirty="0" smtClean="0"/>
                        <a:t> </a:t>
                      </a:r>
                      <a:r>
                        <a:rPr lang="en-US" sz="2800" b="0" baseline="0" dirty="0" err="1" smtClean="0"/>
                        <a:t>Kasus</a:t>
                      </a:r>
                      <a:r>
                        <a:rPr lang="en-US" sz="2800" b="0" baseline="0" dirty="0" smtClean="0"/>
                        <a:t>: </a:t>
                      </a:r>
                      <a:r>
                        <a:rPr lang="en-US" sz="2800" b="0" baseline="0" dirty="0" err="1" smtClean="0"/>
                        <a:t>Jalan</a:t>
                      </a:r>
                      <a:r>
                        <a:rPr lang="en-US" sz="2800" b="0" baseline="0" dirty="0" smtClean="0"/>
                        <a:t> </a:t>
                      </a:r>
                      <a:r>
                        <a:rPr lang="en-US" sz="2800" b="0" baseline="0" dirty="0" err="1" smtClean="0"/>
                        <a:t>di</a:t>
                      </a:r>
                      <a:r>
                        <a:rPr lang="en-US" sz="2800" b="0" baseline="0" dirty="0" smtClean="0"/>
                        <a:t> Indonesia</a:t>
                      </a:r>
                      <a:endParaRPr lang="en-US" sz="2800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168</TotalTime>
  <Words>196</Words>
  <Application>Microsoft Office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Penjelasan Kontrak Belajar: Penilaian Perkerasan Jalan</vt:lpstr>
      <vt:lpstr>Kompetensi Umum</vt:lpstr>
      <vt:lpstr>Proses belajar mengajar</vt:lpstr>
      <vt:lpstr>Kuliah Prasarana Transportasi</vt:lpstr>
      <vt:lpstr>Kontrak Belajar</vt:lpstr>
      <vt:lpstr>Outline Perkuliahan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Penjelasan Kontrak Belajar: Penilaian Perkerasan Jalan</dc:title>
  <dc:creator>Sri Atmaja</dc:creator>
  <cp:lastModifiedBy>Sri Atmaja P. Rosyidi</cp:lastModifiedBy>
  <cp:revision>8</cp:revision>
  <dcterms:created xsi:type="dcterms:W3CDTF">2014-09-10T08:47:25Z</dcterms:created>
  <dcterms:modified xsi:type="dcterms:W3CDTF">2015-09-21T00:42:17Z</dcterms:modified>
</cp:coreProperties>
</file>